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7" r:id="rId2"/>
    <p:sldId id="351" r:id="rId3"/>
    <p:sldId id="259" r:id="rId4"/>
    <p:sldId id="260" r:id="rId5"/>
    <p:sldId id="261" r:id="rId6"/>
    <p:sldId id="263" r:id="rId7"/>
    <p:sldId id="264" r:id="rId8"/>
    <p:sldId id="265" r:id="rId9"/>
    <p:sldId id="266" r:id="rId10"/>
    <p:sldId id="267" r:id="rId11"/>
    <p:sldId id="269" r:id="rId12"/>
    <p:sldId id="270" r:id="rId13"/>
    <p:sldId id="271" r:id="rId14"/>
    <p:sldId id="272" r:id="rId15"/>
    <p:sldId id="274" r:id="rId16"/>
    <p:sldId id="277" r:id="rId17"/>
    <p:sldId id="285" r:id="rId18"/>
    <p:sldId id="286" r:id="rId19"/>
    <p:sldId id="287" r:id="rId20"/>
    <p:sldId id="288" r:id="rId21"/>
    <p:sldId id="295" r:id="rId22"/>
    <p:sldId id="297" r:id="rId23"/>
    <p:sldId id="303" r:id="rId24"/>
    <p:sldId id="304" r:id="rId25"/>
    <p:sldId id="307" r:id="rId26"/>
    <p:sldId id="308" r:id="rId27"/>
    <p:sldId id="310" r:id="rId28"/>
    <p:sldId id="350" r:id="rId29"/>
    <p:sldId id="359" r:id="rId30"/>
    <p:sldId id="311" r:id="rId31"/>
    <p:sldId id="319" r:id="rId32"/>
    <p:sldId id="322" r:id="rId33"/>
    <p:sldId id="323" r:id="rId34"/>
    <p:sldId id="284" r:id="rId35"/>
    <p:sldId id="324" r:id="rId36"/>
    <p:sldId id="282" r:id="rId37"/>
    <p:sldId id="325" r:id="rId38"/>
    <p:sldId id="327" r:id="rId39"/>
    <p:sldId id="329" r:id="rId40"/>
    <p:sldId id="326" r:id="rId41"/>
    <p:sldId id="354" r:id="rId42"/>
    <p:sldId id="355" r:id="rId43"/>
    <p:sldId id="356" r:id="rId44"/>
    <p:sldId id="357" r:id="rId45"/>
    <p:sldId id="358" r:id="rId46"/>
    <p:sldId id="342" r:id="rId47"/>
    <p:sldId id="330" r:id="rId48"/>
    <p:sldId id="340" r:id="rId49"/>
    <p:sldId id="343" r:id="rId50"/>
    <p:sldId id="344" r:id="rId51"/>
    <p:sldId id="345" r:id="rId52"/>
    <p:sldId id="346" r:id="rId53"/>
    <p:sldId id="347" r:id="rId54"/>
    <p:sldId id="353" r:id="rId55"/>
    <p:sldId id="352" r:id="rId56"/>
    <p:sldId id="333" r:id="rId57"/>
    <p:sldId id="341" r:id="rId58"/>
    <p:sldId id="348" r:id="rId59"/>
    <p:sldId id="34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5" autoAdjust="0"/>
    <p:restoredTop sz="94660"/>
  </p:normalViewPr>
  <p:slideViewPr>
    <p:cSldViewPr snapToGrid="0">
      <p:cViewPr varScale="1">
        <p:scale>
          <a:sx n="114" d="100"/>
          <a:sy n="114" d="100"/>
        </p:scale>
        <p:origin x="1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6B2D3-3E0F-4C01-A374-4B27F7B3CFAB}" type="datetimeFigureOut">
              <a:rPr lang="en-US" smtClean="0"/>
              <a:t>8/16/2017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7AC38-A25B-4F87-A59E-F3D4B08039AE}" type="slidenum">
              <a:rPr lang="en-US" smtClean="0"/>
              <a:t>‹#›</a:t>
            </a:fld>
            <a:endParaRPr lang="en-US" dirty="0"/>
          </a:p>
        </p:txBody>
      </p:sp>
    </p:spTree>
    <p:extLst>
      <p:ext uri="{BB962C8B-B14F-4D97-AF65-F5344CB8AC3E}">
        <p14:creationId xmlns:p14="http://schemas.microsoft.com/office/powerpoint/2010/main" val="719872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9</a:t>
            </a:fld>
            <a:endParaRPr lang="en-US" dirty="0"/>
          </a:p>
        </p:txBody>
      </p:sp>
    </p:spTree>
    <p:extLst>
      <p:ext uri="{BB962C8B-B14F-4D97-AF65-F5344CB8AC3E}">
        <p14:creationId xmlns:p14="http://schemas.microsoft.com/office/powerpoint/2010/main" val="269680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10</a:t>
            </a:fld>
            <a:endParaRPr lang="en-US" dirty="0"/>
          </a:p>
        </p:txBody>
      </p:sp>
    </p:spTree>
    <p:extLst>
      <p:ext uri="{BB962C8B-B14F-4D97-AF65-F5344CB8AC3E}">
        <p14:creationId xmlns:p14="http://schemas.microsoft.com/office/powerpoint/2010/main" val="202978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11</a:t>
            </a:fld>
            <a:endParaRPr lang="en-US" dirty="0"/>
          </a:p>
        </p:txBody>
      </p:sp>
    </p:spTree>
    <p:extLst>
      <p:ext uri="{BB962C8B-B14F-4D97-AF65-F5344CB8AC3E}">
        <p14:creationId xmlns:p14="http://schemas.microsoft.com/office/powerpoint/2010/main" val="2987181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36</a:t>
            </a:fld>
            <a:endParaRPr lang="en-US" dirty="0"/>
          </a:p>
        </p:txBody>
      </p:sp>
    </p:spTree>
    <p:extLst>
      <p:ext uri="{BB962C8B-B14F-4D97-AF65-F5344CB8AC3E}">
        <p14:creationId xmlns:p14="http://schemas.microsoft.com/office/powerpoint/2010/main" val="352240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39</a:t>
            </a:fld>
            <a:endParaRPr lang="en-US" dirty="0"/>
          </a:p>
        </p:txBody>
      </p:sp>
    </p:spTree>
    <p:extLst>
      <p:ext uri="{BB962C8B-B14F-4D97-AF65-F5344CB8AC3E}">
        <p14:creationId xmlns:p14="http://schemas.microsoft.com/office/powerpoint/2010/main" val="2310124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7074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170835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272799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123206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329153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135814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89967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42786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32956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34814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6E4137-EB65-4E3E-A48B-CCBCBBFC9743}" type="datetimeFigureOut">
              <a:rPr lang="en-US" smtClean="0"/>
              <a:t>8/16/2017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F3AD78-260A-414B-A4CD-AB2BB8F3F5E2}" type="slidenum">
              <a:rPr lang="en-US" smtClean="0"/>
              <a:t>‹#›</a:t>
            </a:fld>
            <a:endParaRPr lang="en-US" dirty="0"/>
          </a:p>
        </p:txBody>
      </p:sp>
    </p:spTree>
    <p:extLst>
      <p:ext uri="{BB962C8B-B14F-4D97-AF65-F5344CB8AC3E}">
        <p14:creationId xmlns:p14="http://schemas.microsoft.com/office/powerpoint/2010/main" val="252883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E4137-EB65-4E3E-A48B-CCBCBBFC9743}" type="datetimeFigureOut">
              <a:rPr lang="en-US" smtClean="0"/>
              <a:t>8/16/2017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3AD78-260A-414B-A4CD-AB2BB8F3F5E2}" type="slidenum">
              <a:rPr lang="en-US" smtClean="0"/>
              <a:t>‹#›</a:t>
            </a:fld>
            <a:endParaRPr lang="en-US" dirty="0"/>
          </a:p>
        </p:txBody>
      </p:sp>
    </p:spTree>
    <p:extLst>
      <p:ext uri="{BB962C8B-B14F-4D97-AF65-F5344CB8AC3E}">
        <p14:creationId xmlns:p14="http://schemas.microsoft.com/office/powerpoint/2010/main" val="15908159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2381" r="3298" b="36735"/>
          <a:stretch/>
        </p:blipFill>
        <p:spPr>
          <a:xfrm>
            <a:off x="74645" y="985001"/>
            <a:ext cx="12020659" cy="474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Satan-Devil and demons\Dragon cst to Earth (2).jpg"/>
          <p:cNvPicPr>
            <a:picLocks noChangeAspect="1" noChangeArrowheads="1"/>
          </p:cNvPicPr>
          <p:nvPr/>
        </p:nvPicPr>
        <p:blipFill>
          <a:blip r:embed="rId3" cstate="print"/>
          <a:srcRect/>
          <a:stretch>
            <a:fillRect/>
          </a:stretch>
        </p:blipFill>
        <p:spPr bwMode="auto">
          <a:xfrm>
            <a:off x="3886201" y="0"/>
            <a:ext cx="4973005" cy="6858000"/>
          </a:xfrm>
          <a:prstGeom prst="rect">
            <a:avLst/>
          </a:prstGeom>
          <a:noFill/>
        </p:spPr>
      </p:pic>
      <p:sp>
        <p:nvSpPr>
          <p:cNvPr id="3" name="Title 2"/>
          <p:cNvSpPr>
            <a:spLocks noGrp="1"/>
          </p:cNvSpPr>
          <p:nvPr>
            <p:ph type="title"/>
          </p:nvPr>
        </p:nvSpPr>
        <p:spPr>
          <a:xfrm>
            <a:off x="6248400" y="685800"/>
            <a:ext cx="2590800" cy="3352800"/>
          </a:xfrm>
        </p:spPr>
        <p:txBody>
          <a:bodyPr>
            <a:normAutofit/>
          </a:bodyPr>
          <a:lstStyle/>
          <a:p>
            <a:pPr algn="ctr"/>
            <a:r>
              <a:rPr lang="en-US" b="1" i="1" dirty="0">
                <a:solidFill>
                  <a:schemeClr val="bg1"/>
                </a:solidFill>
              </a:rPr>
              <a:t>“And did cast them to the earth…”</a:t>
            </a:r>
          </a:p>
        </p:txBody>
      </p:sp>
    </p:spTree>
    <p:extLst>
      <p:ext uri="{BB962C8B-B14F-4D97-AF65-F5344CB8AC3E}">
        <p14:creationId xmlns:p14="http://schemas.microsoft.com/office/powerpoint/2010/main" val="135998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Satan-Devil and demons\Satan&amp;Demons\Satan in council 1194-4.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0" y="0"/>
            <a:ext cx="5368925" cy="6858000"/>
          </a:xfrm>
          <a:prstGeom prst="rect">
            <a:avLst/>
          </a:prstGeom>
          <a:noFill/>
        </p:spPr>
      </p:pic>
      <p:sp>
        <p:nvSpPr>
          <p:cNvPr id="3" name="Rectangle 2"/>
          <p:cNvSpPr/>
          <p:nvPr/>
        </p:nvSpPr>
        <p:spPr>
          <a:xfrm>
            <a:off x="5547919" y="971812"/>
            <a:ext cx="6096000" cy="1754326"/>
          </a:xfrm>
          <a:prstGeom prst="rect">
            <a:avLst/>
          </a:prstGeom>
        </p:spPr>
        <p:txBody>
          <a:bodyPr>
            <a:spAutoFit/>
          </a:bodyPr>
          <a:lstStyle/>
          <a:p>
            <a:pPr algn="ctr"/>
            <a:r>
              <a:rPr lang="en-US" sz="3600" i="1" dirty="0"/>
              <a:t>“And the angels </a:t>
            </a:r>
            <a:r>
              <a:rPr lang="en-US" sz="3600" i="1" u="sng" dirty="0"/>
              <a:t>which kept not their first estate</a:t>
            </a:r>
            <a:r>
              <a:rPr lang="en-US" sz="3600" i="1" dirty="0"/>
              <a:t>, but left their own habitation.” Jude 1:6 </a:t>
            </a:r>
          </a:p>
        </p:txBody>
      </p:sp>
      <p:sp>
        <p:nvSpPr>
          <p:cNvPr id="4" name="Rectangle 3"/>
          <p:cNvSpPr/>
          <p:nvPr/>
        </p:nvSpPr>
        <p:spPr>
          <a:xfrm>
            <a:off x="5742264" y="3410125"/>
            <a:ext cx="6344873" cy="2308324"/>
          </a:xfrm>
          <a:prstGeom prst="rect">
            <a:avLst/>
          </a:prstGeom>
        </p:spPr>
        <p:txBody>
          <a:bodyPr wrap="square">
            <a:spAutoFit/>
          </a:bodyPr>
          <a:lstStyle/>
          <a:p>
            <a:pPr algn="ctr"/>
            <a:endParaRPr lang="en-US" sz="3600" i="1" dirty="0"/>
          </a:p>
          <a:p>
            <a:pPr algn="ctr"/>
            <a:r>
              <a:rPr lang="en-US" sz="3600" i="1" dirty="0"/>
              <a:t>“For if God spared not </a:t>
            </a:r>
            <a:r>
              <a:rPr lang="en-US" sz="3600" i="1" u="sng" dirty="0"/>
              <a:t>the angels that sinned</a:t>
            </a:r>
            <a:r>
              <a:rPr lang="en-US" sz="3600" i="1" dirty="0"/>
              <a:t>, but cast [them] down to hell.” 2 Peter 2:4 </a:t>
            </a:r>
          </a:p>
        </p:txBody>
      </p:sp>
    </p:spTree>
    <p:extLst>
      <p:ext uri="{BB962C8B-B14F-4D97-AF65-F5344CB8AC3E}">
        <p14:creationId xmlns:p14="http://schemas.microsoft.com/office/powerpoint/2010/main" val="16669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82"/>
            <a:ext cx="10515600" cy="1325563"/>
          </a:xfrm>
        </p:spPr>
        <p:txBody>
          <a:bodyPr/>
          <a:lstStyle/>
          <a:p>
            <a:pPr algn="ctr"/>
            <a:r>
              <a:rPr lang="en-US" b="1" dirty="0"/>
              <a:t>The Purpose of their Creation</a:t>
            </a:r>
          </a:p>
        </p:txBody>
      </p:sp>
      <p:sp>
        <p:nvSpPr>
          <p:cNvPr id="3" name="Content Placeholder 2"/>
          <p:cNvSpPr>
            <a:spLocks noGrp="1"/>
          </p:cNvSpPr>
          <p:nvPr>
            <p:ph idx="1"/>
          </p:nvPr>
        </p:nvSpPr>
        <p:spPr>
          <a:xfrm>
            <a:off x="100669" y="1283794"/>
            <a:ext cx="6233020" cy="5032375"/>
          </a:xfrm>
        </p:spPr>
        <p:txBody>
          <a:bodyPr>
            <a:noAutofit/>
          </a:bodyPr>
          <a:lstStyle/>
          <a:p>
            <a:pPr marL="0" indent="0" algn="ctr">
              <a:buNone/>
            </a:pPr>
            <a:r>
              <a:rPr lang="en-US" sz="3200" i="1" dirty="0"/>
              <a:t>"For by him were all things created, that are in heaven, and that are in earth, visible and invisible, whether they be thrones, or dominions, or principalities, or powers: all things were created by him, and for him" (Col. 1:16)</a:t>
            </a:r>
          </a:p>
          <a:p>
            <a:pPr marL="0" indent="0" algn="ctr">
              <a:buNone/>
            </a:pPr>
            <a:r>
              <a:rPr lang="en-US" sz="3200" i="1" dirty="0"/>
              <a:t>"Thou art worthy, O Lord, to receive glory and honour and power: for thou hast created all things, and for thy pleasure they are and were created" (Rev. 4:11)</a:t>
            </a:r>
          </a:p>
        </p:txBody>
      </p:sp>
      <p:pic>
        <p:nvPicPr>
          <p:cNvPr id="4" name="Picture 3"/>
          <p:cNvPicPr>
            <a:picLocks noChangeAspect="1"/>
          </p:cNvPicPr>
          <p:nvPr/>
        </p:nvPicPr>
        <p:blipFill>
          <a:blip r:embed="rId2"/>
          <a:stretch>
            <a:fillRect/>
          </a:stretch>
        </p:blipFill>
        <p:spPr>
          <a:xfrm>
            <a:off x="6233021" y="1283794"/>
            <a:ext cx="5603475" cy="4202606"/>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4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215F1-7330-4F9A-AFED-731937746BF2}"/>
              </a:ext>
            </a:extLst>
          </p:cNvPr>
          <p:cNvPicPr>
            <a:picLocks noChangeAspect="1"/>
          </p:cNvPicPr>
          <p:nvPr/>
        </p:nvPicPr>
        <p:blipFill>
          <a:blip r:embed="rId2"/>
          <a:stretch>
            <a:fillRect/>
          </a:stretch>
        </p:blipFill>
        <p:spPr>
          <a:xfrm>
            <a:off x="0" y="0"/>
            <a:ext cx="6087894" cy="6867144"/>
          </a:xfrm>
          <a:prstGeom prst="rect">
            <a:avLst/>
          </a:prstGeom>
        </p:spPr>
      </p:pic>
      <p:sp>
        <p:nvSpPr>
          <p:cNvPr id="3" name="Rectangle 2">
            <a:extLst>
              <a:ext uri="{FF2B5EF4-FFF2-40B4-BE49-F238E27FC236}">
                <a16:creationId xmlns:a16="http://schemas.microsoft.com/office/drawing/2014/main" id="{5BF31C83-36CC-4255-BBB7-BE6BEC738956}"/>
              </a:ext>
            </a:extLst>
          </p:cNvPr>
          <p:cNvSpPr/>
          <p:nvPr/>
        </p:nvSpPr>
        <p:spPr>
          <a:xfrm>
            <a:off x="6282697" y="2768497"/>
            <a:ext cx="5674290" cy="1938992"/>
          </a:xfrm>
          <a:prstGeom prst="rect">
            <a:avLst/>
          </a:prstGeom>
        </p:spPr>
        <p:txBody>
          <a:bodyPr wrap="square">
            <a:spAutoFit/>
          </a:bodyPr>
          <a:lstStyle/>
          <a:p>
            <a:pPr algn="ctr"/>
            <a:r>
              <a:rPr lang="en-US" sz="4000" i="1" dirty="0"/>
              <a:t>“And let all the angels of God worship him.”                (Hebrews 1:6) </a:t>
            </a:r>
          </a:p>
        </p:txBody>
      </p:sp>
      <p:sp>
        <p:nvSpPr>
          <p:cNvPr id="4" name="Rectangle 3">
            <a:extLst>
              <a:ext uri="{FF2B5EF4-FFF2-40B4-BE49-F238E27FC236}">
                <a16:creationId xmlns:a16="http://schemas.microsoft.com/office/drawing/2014/main" id="{35C191BA-835E-4517-B1DC-2FBBADA7284E}"/>
              </a:ext>
            </a:extLst>
          </p:cNvPr>
          <p:cNvSpPr/>
          <p:nvPr/>
        </p:nvSpPr>
        <p:spPr>
          <a:xfrm>
            <a:off x="6603255" y="473141"/>
            <a:ext cx="5033173" cy="1446550"/>
          </a:xfrm>
          <a:prstGeom prst="rect">
            <a:avLst/>
          </a:prstGeom>
        </p:spPr>
        <p:txBody>
          <a:bodyPr wrap="none">
            <a:spAutoFit/>
          </a:bodyPr>
          <a:lstStyle/>
          <a:p>
            <a:pPr algn="ctr"/>
            <a:r>
              <a:rPr lang="en-US" sz="4400" dirty="0"/>
              <a:t>Angels were Created </a:t>
            </a:r>
          </a:p>
          <a:p>
            <a:pPr algn="ctr"/>
            <a:r>
              <a:rPr lang="en-US" sz="4400" dirty="0"/>
              <a:t>to Worship God </a:t>
            </a:r>
          </a:p>
        </p:txBody>
      </p:sp>
    </p:spTree>
    <p:extLst>
      <p:ext uri="{BB962C8B-B14F-4D97-AF65-F5344CB8AC3E}">
        <p14:creationId xmlns:p14="http://schemas.microsoft.com/office/powerpoint/2010/main" val="14583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7F014B-C67F-4178-85A2-5ECF228AE8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9022594"/>
          </a:xfrm>
          <a:prstGeom prst="rect">
            <a:avLst/>
          </a:prstGeom>
        </p:spPr>
      </p:pic>
      <p:sp>
        <p:nvSpPr>
          <p:cNvPr id="2" name="Title 1"/>
          <p:cNvSpPr>
            <a:spLocks noGrp="1"/>
          </p:cNvSpPr>
          <p:nvPr>
            <p:ph type="title"/>
          </p:nvPr>
        </p:nvSpPr>
        <p:spPr>
          <a:xfrm>
            <a:off x="2273416" y="2324018"/>
            <a:ext cx="6988029" cy="5574451"/>
          </a:xfrm>
        </p:spPr>
        <p:txBody>
          <a:bodyPr>
            <a:noAutofit/>
          </a:bodyPr>
          <a:lstStyle/>
          <a:p>
            <a:pPr algn="ctr">
              <a:lnSpc>
                <a:spcPct val="70000"/>
              </a:lnSpc>
            </a:pPr>
            <a:r>
              <a:rPr lang="en-US" sz="4000" b="1" i="1" dirty="0">
                <a:solidFill>
                  <a:schemeClr val="bg1"/>
                </a:solidFill>
                <a:effectLst>
                  <a:glow rad="101600">
                    <a:schemeClr val="tx1">
                      <a:alpha val="60000"/>
                    </a:schemeClr>
                  </a:glow>
                </a:effectLst>
              </a:rPr>
              <a:t>“Bless the LORD, ye his angels, that excel in strength, that do his commandments, hearkening    unto the voice of his word.” </a:t>
            </a:r>
            <a:br>
              <a:rPr lang="en-US" sz="4000" b="1" i="1" dirty="0">
                <a:solidFill>
                  <a:schemeClr val="bg1"/>
                </a:solidFill>
                <a:effectLst>
                  <a:glow rad="101600">
                    <a:schemeClr val="tx1">
                      <a:alpha val="60000"/>
                    </a:schemeClr>
                  </a:glow>
                </a:effectLst>
              </a:rPr>
            </a:br>
            <a:r>
              <a:rPr lang="en-US" sz="4000" b="1" i="1" dirty="0">
                <a:solidFill>
                  <a:schemeClr val="bg1"/>
                </a:solidFill>
                <a:effectLst>
                  <a:glow rad="101600">
                    <a:schemeClr val="tx1">
                      <a:alpha val="60000"/>
                    </a:schemeClr>
                  </a:glow>
                </a:effectLst>
              </a:rPr>
              <a:t>(Psalm 103:20)</a:t>
            </a:r>
          </a:p>
        </p:txBody>
      </p:sp>
      <p:sp>
        <p:nvSpPr>
          <p:cNvPr id="3" name="Rectangle 2">
            <a:extLst>
              <a:ext uri="{FF2B5EF4-FFF2-40B4-BE49-F238E27FC236}">
                <a16:creationId xmlns:a16="http://schemas.microsoft.com/office/drawing/2014/main" id="{9129F246-DF69-40E7-94CD-7D2DE3142807}"/>
              </a:ext>
            </a:extLst>
          </p:cNvPr>
          <p:cNvSpPr/>
          <p:nvPr/>
        </p:nvSpPr>
        <p:spPr>
          <a:xfrm>
            <a:off x="3749879" y="962398"/>
            <a:ext cx="4263006" cy="2123658"/>
          </a:xfrm>
          <a:prstGeom prst="rect">
            <a:avLst/>
          </a:prstGeom>
          <a:effectLst>
            <a:glow rad="101600">
              <a:schemeClr val="bg1">
                <a:alpha val="60000"/>
              </a:schemeClr>
            </a:glow>
          </a:effectLst>
        </p:spPr>
        <p:txBody>
          <a:bodyPr wrap="square">
            <a:spAutoFit/>
          </a:bodyPr>
          <a:lstStyle/>
          <a:p>
            <a:pPr algn="ctr"/>
            <a:r>
              <a:rPr lang="en-US" sz="4400" b="1" dirty="0">
                <a:solidFill>
                  <a:schemeClr val="bg1"/>
                </a:solidFill>
                <a:effectLst>
                  <a:glow rad="101600">
                    <a:schemeClr val="tx1">
                      <a:alpha val="60000"/>
                    </a:schemeClr>
                  </a:glow>
                </a:effectLst>
              </a:rPr>
              <a:t>Angels were Created to Serve and Obey God </a:t>
            </a:r>
          </a:p>
        </p:txBody>
      </p:sp>
    </p:spTree>
    <p:extLst>
      <p:ext uri="{BB962C8B-B14F-4D97-AF65-F5344CB8AC3E}">
        <p14:creationId xmlns:p14="http://schemas.microsoft.com/office/powerpoint/2010/main" val="340894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8990" cy="6858000"/>
          </a:xfrm>
          <a:prstGeom prst="rect">
            <a:avLst/>
          </a:prstGeom>
        </p:spPr>
      </p:pic>
      <p:sp>
        <p:nvSpPr>
          <p:cNvPr id="3" name="Rectangle 2"/>
          <p:cNvSpPr/>
          <p:nvPr/>
        </p:nvSpPr>
        <p:spPr>
          <a:xfrm>
            <a:off x="5867254" y="2568387"/>
            <a:ext cx="6096000" cy="4154984"/>
          </a:xfrm>
          <a:prstGeom prst="rect">
            <a:avLst/>
          </a:prstGeom>
        </p:spPr>
        <p:txBody>
          <a:bodyPr>
            <a:spAutoFit/>
          </a:bodyPr>
          <a:lstStyle/>
          <a:p>
            <a:pPr algn="ctr"/>
            <a:r>
              <a:rPr lang="en-US" sz="4400" b="1" i="1" dirty="0">
                <a:solidFill>
                  <a:schemeClr val="bg1"/>
                </a:solidFill>
                <a:effectLst>
                  <a:glow rad="101600">
                    <a:schemeClr val="tx1">
                      <a:alpha val="60000"/>
                    </a:schemeClr>
                  </a:glow>
                </a:effectLst>
              </a:rPr>
              <a:t>“Are they not all ministering spirits, sent forth to minister for them who shall be heirs of salvation?” </a:t>
            </a:r>
          </a:p>
          <a:p>
            <a:pPr algn="ctr"/>
            <a:r>
              <a:rPr lang="en-US" sz="4400" b="1" i="1" dirty="0">
                <a:solidFill>
                  <a:schemeClr val="bg1"/>
                </a:solidFill>
                <a:effectLst>
                  <a:glow rad="101600">
                    <a:schemeClr val="tx1">
                      <a:alpha val="60000"/>
                    </a:schemeClr>
                  </a:glow>
                </a:effectLst>
              </a:rPr>
              <a:t>(Hebrews 1:14)</a:t>
            </a:r>
          </a:p>
        </p:txBody>
      </p:sp>
      <p:sp>
        <p:nvSpPr>
          <p:cNvPr id="4" name="Rectangle 3">
            <a:extLst>
              <a:ext uri="{FF2B5EF4-FFF2-40B4-BE49-F238E27FC236}">
                <a16:creationId xmlns:a16="http://schemas.microsoft.com/office/drawing/2014/main" id="{AB25A99E-6948-47C4-8BE3-36E156CA9843}"/>
              </a:ext>
            </a:extLst>
          </p:cNvPr>
          <p:cNvSpPr/>
          <p:nvPr/>
        </p:nvSpPr>
        <p:spPr>
          <a:xfrm>
            <a:off x="1467144" y="660525"/>
            <a:ext cx="8918147" cy="707886"/>
          </a:xfrm>
          <a:prstGeom prst="rect">
            <a:avLst/>
          </a:prstGeom>
        </p:spPr>
        <p:txBody>
          <a:bodyPr wrap="none">
            <a:spAutoFit/>
          </a:bodyPr>
          <a:lstStyle/>
          <a:p>
            <a:r>
              <a:rPr lang="en-US" sz="4000" b="1" dirty="0">
                <a:solidFill>
                  <a:schemeClr val="bg1"/>
                </a:solidFill>
                <a:effectLst>
                  <a:glow rad="101600">
                    <a:schemeClr val="tx1">
                      <a:alpha val="60000"/>
                    </a:schemeClr>
                  </a:glow>
                </a:effectLst>
              </a:rPr>
              <a:t>Angels were Created to Minister to Man  </a:t>
            </a:r>
          </a:p>
        </p:txBody>
      </p:sp>
    </p:spTree>
    <p:extLst>
      <p:ext uri="{BB962C8B-B14F-4D97-AF65-F5344CB8AC3E}">
        <p14:creationId xmlns:p14="http://schemas.microsoft.com/office/powerpoint/2010/main" val="42376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DE81-0825-4B1B-9031-D0B0FC79FA58}"/>
              </a:ext>
            </a:extLst>
          </p:cNvPr>
          <p:cNvSpPr>
            <a:spLocks noGrp="1"/>
          </p:cNvSpPr>
          <p:nvPr>
            <p:ph type="title"/>
          </p:nvPr>
        </p:nvSpPr>
        <p:spPr>
          <a:xfrm>
            <a:off x="762000" y="0"/>
            <a:ext cx="10515600" cy="1325563"/>
          </a:xfrm>
        </p:spPr>
        <p:txBody>
          <a:bodyPr>
            <a:normAutofit fontScale="90000"/>
          </a:bodyPr>
          <a:lstStyle/>
          <a:p>
            <a:pPr algn="ctr"/>
            <a:r>
              <a:rPr lang="en-US" b="1" dirty="0"/>
              <a:t>Angels both good and evil were used by God through out the Bible as instruments of judgment.</a:t>
            </a:r>
          </a:p>
        </p:txBody>
      </p:sp>
      <p:sp>
        <p:nvSpPr>
          <p:cNvPr id="3" name="Content Placeholder 2">
            <a:extLst>
              <a:ext uri="{FF2B5EF4-FFF2-40B4-BE49-F238E27FC236}">
                <a16:creationId xmlns:a16="http://schemas.microsoft.com/office/drawing/2014/main" id="{FD56442E-ECF3-467D-BD91-5B74D0F8A63A}"/>
              </a:ext>
            </a:extLst>
          </p:cNvPr>
          <p:cNvSpPr>
            <a:spLocks noGrp="1"/>
          </p:cNvSpPr>
          <p:nvPr>
            <p:ph idx="1"/>
          </p:nvPr>
        </p:nvSpPr>
        <p:spPr>
          <a:xfrm>
            <a:off x="436228" y="2416029"/>
            <a:ext cx="5058561" cy="5373149"/>
          </a:xfrm>
        </p:spPr>
        <p:txBody>
          <a:bodyPr>
            <a:normAutofit/>
          </a:bodyPr>
          <a:lstStyle/>
          <a:p>
            <a:pPr marL="0" indent="0" algn="ctr">
              <a:buNone/>
            </a:pPr>
            <a:r>
              <a:rPr lang="en-US" sz="3600" i="1" dirty="0"/>
              <a:t>“He cast upon them the fierceness of his anger, wrath, and indignation, and trouble, by sending evil angels among them.” (Psalms 78:49) </a:t>
            </a:r>
          </a:p>
        </p:txBody>
      </p:sp>
      <p:pic>
        <p:nvPicPr>
          <p:cNvPr id="4" name="Picture 3">
            <a:extLst>
              <a:ext uri="{FF2B5EF4-FFF2-40B4-BE49-F238E27FC236}">
                <a16:creationId xmlns:a16="http://schemas.microsoft.com/office/drawing/2014/main" id="{B497EE84-F04D-4EF1-B845-3350B0B6C9C3}"/>
              </a:ext>
            </a:extLst>
          </p:cNvPr>
          <p:cNvPicPr>
            <a:picLocks noChangeAspect="1"/>
          </p:cNvPicPr>
          <p:nvPr/>
        </p:nvPicPr>
        <p:blipFill>
          <a:blip r:embed="rId2"/>
          <a:stretch>
            <a:fillRect/>
          </a:stretch>
        </p:blipFill>
        <p:spPr>
          <a:xfrm>
            <a:off x="6392411" y="1545679"/>
            <a:ext cx="5162953" cy="5093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955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DADF7-A2CF-43B9-B5D0-B179BCA6DE65}"/>
              </a:ext>
            </a:extLst>
          </p:cNvPr>
          <p:cNvPicPr>
            <a:picLocks noChangeAspect="1"/>
          </p:cNvPicPr>
          <p:nvPr/>
        </p:nvPicPr>
        <p:blipFill rotWithShape="1">
          <a:blip r:embed="rId2"/>
          <a:srcRect t="10223" b="14777"/>
          <a:stretch/>
        </p:blipFill>
        <p:spPr>
          <a:xfrm>
            <a:off x="20" y="10"/>
            <a:ext cx="12191980" cy="6857990"/>
          </a:xfrm>
          <a:prstGeom prst="rect">
            <a:avLst/>
          </a:prstGeom>
        </p:spPr>
      </p:pic>
      <p:sp>
        <p:nvSpPr>
          <p:cNvPr id="2" name="Title 1">
            <a:extLst>
              <a:ext uri="{FF2B5EF4-FFF2-40B4-BE49-F238E27FC236}">
                <a16:creationId xmlns:a16="http://schemas.microsoft.com/office/drawing/2014/main" id="{407D84B9-6AE3-45C3-8421-E36A6500B80D}"/>
              </a:ext>
            </a:extLst>
          </p:cNvPr>
          <p:cNvSpPr>
            <a:spLocks noGrp="1"/>
          </p:cNvSpPr>
          <p:nvPr>
            <p:ph type="title"/>
          </p:nvPr>
        </p:nvSpPr>
        <p:spPr>
          <a:xfrm>
            <a:off x="1375794" y="5254391"/>
            <a:ext cx="9262868" cy="774934"/>
          </a:xfrm>
          <a:noFill/>
        </p:spPr>
        <p:txBody>
          <a:bodyPr>
            <a:noAutofit/>
          </a:bodyPr>
          <a:lstStyle/>
          <a:p>
            <a:pPr algn="ctr"/>
            <a:r>
              <a:rPr lang="en-US" sz="6000" b="1" i="1" dirty="0">
                <a:effectLst>
                  <a:glow rad="101600">
                    <a:schemeClr val="accent3">
                      <a:lumMod val="50000"/>
                      <a:alpha val="60000"/>
                    </a:schemeClr>
                  </a:glow>
                </a:effectLst>
              </a:rPr>
              <a:t>The Nature of Angels</a:t>
            </a:r>
          </a:p>
        </p:txBody>
      </p:sp>
    </p:spTree>
    <p:extLst>
      <p:ext uri="{BB962C8B-B14F-4D97-AF65-F5344CB8AC3E}">
        <p14:creationId xmlns:p14="http://schemas.microsoft.com/office/powerpoint/2010/main" val="355224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35B9-1D9B-4D26-A94C-7A89A915DB2F}"/>
              </a:ext>
            </a:extLst>
          </p:cNvPr>
          <p:cNvSpPr>
            <a:spLocks noGrp="1"/>
          </p:cNvSpPr>
          <p:nvPr>
            <p:ph type="title"/>
          </p:nvPr>
        </p:nvSpPr>
        <p:spPr>
          <a:xfrm>
            <a:off x="779477" y="71510"/>
            <a:ext cx="10515600" cy="1325563"/>
          </a:xfrm>
        </p:spPr>
        <p:txBody>
          <a:bodyPr>
            <a:normAutofit/>
          </a:bodyPr>
          <a:lstStyle/>
          <a:p>
            <a:pPr algn="ctr"/>
            <a:r>
              <a:rPr lang="en-US" b="1" dirty="0"/>
              <a:t>Angels are spirit beings</a:t>
            </a:r>
            <a:br>
              <a:rPr lang="en-US" dirty="0"/>
            </a:br>
            <a:r>
              <a:rPr lang="en-US" i="1" dirty="0"/>
              <a:t>(Psalms 104:4; Heb. 1:7, 14)</a:t>
            </a:r>
          </a:p>
        </p:txBody>
      </p:sp>
      <p:sp>
        <p:nvSpPr>
          <p:cNvPr id="3" name="Content Placeholder 2">
            <a:extLst>
              <a:ext uri="{FF2B5EF4-FFF2-40B4-BE49-F238E27FC236}">
                <a16:creationId xmlns:a16="http://schemas.microsoft.com/office/drawing/2014/main" id="{541A298C-58AE-4E70-A361-403D398DD32F}"/>
              </a:ext>
            </a:extLst>
          </p:cNvPr>
          <p:cNvSpPr>
            <a:spLocks noGrp="1"/>
          </p:cNvSpPr>
          <p:nvPr>
            <p:ph idx="1"/>
          </p:nvPr>
        </p:nvSpPr>
        <p:spPr>
          <a:xfrm>
            <a:off x="0" y="1946246"/>
            <a:ext cx="5771626" cy="5301841"/>
          </a:xfrm>
        </p:spPr>
        <p:txBody>
          <a:bodyPr>
            <a:normAutofit/>
          </a:bodyPr>
          <a:lstStyle/>
          <a:p>
            <a:r>
              <a:rPr lang="en-US" sz="3600" i="1" dirty="0"/>
              <a:t>(Psalms 104:4) “Who maketh his angels </a:t>
            </a:r>
            <a:r>
              <a:rPr lang="en-US" sz="3600" i="1" dirty="0">
                <a:solidFill>
                  <a:srgbClr val="FFFF00"/>
                </a:solidFill>
              </a:rPr>
              <a:t>spirits</a:t>
            </a:r>
            <a:r>
              <a:rPr lang="en-US" sz="3600" i="1" dirty="0"/>
              <a:t>…”</a:t>
            </a:r>
          </a:p>
          <a:p>
            <a:r>
              <a:rPr lang="en-US" sz="3600" i="1" dirty="0"/>
              <a:t>(Hebrews 1:7, 14) “And of the angels he saith, Who maketh his angels </a:t>
            </a:r>
            <a:r>
              <a:rPr lang="en-US" sz="3600" i="1" dirty="0">
                <a:solidFill>
                  <a:srgbClr val="FFFF00"/>
                </a:solidFill>
              </a:rPr>
              <a:t>spirits</a:t>
            </a:r>
            <a:r>
              <a:rPr lang="en-US" sz="3600" i="1" dirty="0"/>
              <a:t>…Are they not all ministering </a:t>
            </a:r>
            <a:r>
              <a:rPr lang="en-US" sz="3600" i="1" dirty="0">
                <a:solidFill>
                  <a:srgbClr val="FFFF00"/>
                </a:solidFill>
              </a:rPr>
              <a:t>spirits</a:t>
            </a:r>
            <a:r>
              <a:rPr lang="en-US" sz="3600" i="1" dirty="0"/>
              <a:t>, sent forth to minister for them who shall be heirs of salvation?”</a:t>
            </a:r>
          </a:p>
        </p:txBody>
      </p:sp>
      <p:pic>
        <p:nvPicPr>
          <p:cNvPr id="4" name="Picture 3">
            <a:extLst>
              <a:ext uri="{FF2B5EF4-FFF2-40B4-BE49-F238E27FC236}">
                <a16:creationId xmlns:a16="http://schemas.microsoft.com/office/drawing/2014/main" id="{E03B9102-28A6-43F4-A1E8-5FFDCA422BA2}"/>
              </a:ext>
            </a:extLst>
          </p:cNvPr>
          <p:cNvPicPr>
            <a:picLocks noChangeAspect="1"/>
          </p:cNvPicPr>
          <p:nvPr/>
        </p:nvPicPr>
        <p:blipFill>
          <a:blip r:embed="rId2"/>
          <a:stretch>
            <a:fillRect/>
          </a:stretch>
        </p:blipFill>
        <p:spPr>
          <a:xfrm>
            <a:off x="5853433" y="1875451"/>
            <a:ext cx="6036487" cy="4309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6954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EB91F-28FC-4C53-9E01-B108D7153771}"/>
              </a:ext>
            </a:extLst>
          </p:cNvPr>
          <p:cNvPicPr>
            <a:picLocks noChangeAspect="1"/>
          </p:cNvPicPr>
          <p:nvPr/>
        </p:nvPicPr>
        <p:blipFill rotWithShape="1">
          <a:blip r:embed="rId2"/>
          <a:srcRect r="1" b="17667"/>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491CD426-DDED-4D34-A1FC-5F80A9EEAFD9}"/>
              </a:ext>
            </a:extLst>
          </p:cNvPr>
          <p:cNvSpPr>
            <a:spLocks noGrp="1"/>
          </p:cNvSpPr>
          <p:nvPr>
            <p:ph type="title"/>
          </p:nvPr>
        </p:nvSpPr>
        <p:spPr>
          <a:xfrm>
            <a:off x="369010" y="830602"/>
            <a:ext cx="5127031" cy="1676603"/>
          </a:xfrm>
        </p:spPr>
        <p:txBody>
          <a:bodyPr>
            <a:noAutofit/>
          </a:bodyPr>
          <a:lstStyle/>
          <a:p>
            <a:pPr algn="ctr">
              <a:lnSpc>
                <a:spcPct val="70000"/>
              </a:lnSpc>
            </a:pPr>
            <a:r>
              <a:rPr lang="en-US" sz="4000" b="1" dirty="0"/>
              <a:t>We are informed by Christ himself that spiritual beings do not possess flesh and bone</a:t>
            </a:r>
            <a:br>
              <a:rPr lang="en-US" sz="4000" b="1" dirty="0"/>
            </a:br>
            <a:endParaRPr lang="en-US" sz="4000" b="1" dirty="0"/>
          </a:p>
        </p:txBody>
      </p:sp>
      <p:sp>
        <p:nvSpPr>
          <p:cNvPr id="3" name="Content Placeholder 2">
            <a:extLst>
              <a:ext uri="{FF2B5EF4-FFF2-40B4-BE49-F238E27FC236}">
                <a16:creationId xmlns:a16="http://schemas.microsoft.com/office/drawing/2014/main" id="{6AD775D4-46A0-4201-A3D1-8367284AF4FB}"/>
              </a:ext>
            </a:extLst>
          </p:cNvPr>
          <p:cNvSpPr>
            <a:spLocks noGrp="1"/>
          </p:cNvSpPr>
          <p:nvPr>
            <p:ph idx="1"/>
          </p:nvPr>
        </p:nvSpPr>
        <p:spPr>
          <a:xfrm>
            <a:off x="369012" y="3184849"/>
            <a:ext cx="5127029" cy="3785419"/>
          </a:xfrm>
        </p:spPr>
        <p:txBody>
          <a:bodyPr>
            <a:normAutofit/>
          </a:bodyPr>
          <a:lstStyle/>
          <a:p>
            <a:pPr marL="0" indent="0" algn="ctr">
              <a:buNone/>
            </a:pPr>
            <a:r>
              <a:rPr lang="en-US" sz="3600" i="1" dirty="0"/>
              <a:t>“Behold my hands and my feet, that it is I myself: handle me, and see; for a spirit hath not flesh and bones, as ye see me have.” (Luke 24:39)</a:t>
            </a:r>
          </a:p>
          <a:p>
            <a:pPr algn="ctr"/>
            <a:endParaRPr lang="en-US" sz="3600" dirty="0"/>
          </a:p>
        </p:txBody>
      </p:sp>
    </p:spTree>
    <p:extLst>
      <p:ext uri="{BB962C8B-B14F-4D97-AF65-F5344CB8AC3E}">
        <p14:creationId xmlns:p14="http://schemas.microsoft.com/office/powerpoint/2010/main" val="15988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E64E0-C17E-4087-8B25-B69337E162A0}"/>
              </a:ext>
            </a:extLst>
          </p:cNvPr>
          <p:cNvSpPr>
            <a:spLocks noGrp="1"/>
          </p:cNvSpPr>
          <p:nvPr>
            <p:ph type="title"/>
          </p:nvPr>
        </p:nvSpPr>
        <p:spPr>
          <a:xfrm>
            <a:off x="739877" y="-460785"/>
            <a:ext cx="10515600" cy="2831081"/>
          </a:xfrm>
        </p:spPr>
        <p:txBody>
          <a:bodyPr/>
          <a:lstStyle/>
          <a:p>
            <a:pPr algn="ctr"/>
            <a:r>
              <a:rPr lang="en-US" i="1" dirty="0"/>
              <a:t> “Are they not all </a:t>
            </a:r>
            <a:r>
              <a:rPr lang="en-US" i="1" u="sng" dirty="0"/>
              <a:t>ministering</a:t>
            </a:r>
            <a:r>
              <a:rPr lang="en-US" i="1" dirty="0"/>
              <a:t> spirits.” </a:t>
            </a:r>
            <a:br>
              <a:rPr lang="en-US" i="1" dirty="0"/>
            </a:br>
            <a:r>
              <a:rPr lang="en-US" i="1" dirty="0"/>
              <a:t>(Hebrews 1:14)</a:t>
            </a:r>
          </a:p>
        </p:txBody>
      </p:sp>
      <p:pic>
        <p:nvPicPr>
          <p:cNvPr id="3" name="Picture 2">
            <a:extLst>
              <a:ext uri="{FF2B5EF4-FFF2-40B4-BE49-F238E27FC236}">
                <a16:creationId xmlns:a16="http://schemas.microsoft.com/office/drawing/2014/main" id="{B68EC1D9-8387-4974-9BE8-BCC525B9B15B}"/>
              </a:ext>
            </a:extLst>
          </p:cNvPr>
          <p:cNvPicPr>
            <a:picLocks noChangeAspect="1"/>
          </p:cNvPicPr>
          <p:nvPr/>
        </p:nvPicPr>
        <p:blipFill>
          <a:blip r:embed="rId2"/>
          <a:stretch>
            <a:fillRect/>
          </a:stretch>
        </p:blipFill>
        <p:spPr>
          <a:xfrm>
            <a:off x="1341489" y="1927055"/>
            <a:ext cx="9572318" cy="4786159"/>
          </a:xfrm>
          <a:prstGeom prst="rect">
            <a:avLst/>
          </a:prstGeom>
        </p:spPr>
      </p:pic>
    </p:spTree>
    <p:extLst>
      <p:ext uri="{BB962C8B-B14F-4D97-AF65-F5344CB8AC3E}">
        <p14:creationId xmlns:p14="http://schemas.microsoft.com/office/powerpoint/2010/main" val="377610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3D837E-99BF-43F2-B80F-F937F4A2BF46}"/>
              </a:ext>
            </a:extLst>
          </p:cNvPr>
          <p:cNvPicPr>
            <a:picLocks noChangeAspect="1"/>
          </p:cNvPicPr>
          <p:nvPr/>
        </p:nvPicPr>
        <p:blipFill>
          <a:blip r:embed="rId2"/>
          <a:stretch>
            <a:fillRect/>
          </a:stretch>
        </p:blipFill>
        <p:spPr>
          <a:xfrm>
            <a:off x="8533149" y="3437379"/>
            <a:ext cx="3670534" cy="3670534"/>
          </a:xfrm>
          <a:prstGeom prst="rect">
            <a:avLst/>
          </a:prstGeom>
        </p:spPr>
      </p:pic>
      <p:pic>
        <p:nvPicPr>
          <p:cNvPr id="6" name="Picture 5">
            <a:extLst>
              <a:ext uri="{FF2B5EF4-FFF2-40B4-BE49-F238E27FC236}">
                <a16:creationId xmlns:a16="http://schemas.microsoft.com/office/drawing/2014/main" id="{EF0A1326-4A22-47C1-8A1F-CEBC2B5AE67A}"/>
              </a:ext>
            </a:extLst>
          </p:cNvPr>
          <p:cNvPicPr>
            <a:picLocks noChangeAspect="1"/>
          </p:cNvPicPr>
          <p:nvPr/>
        </p:nvPicPr>
        <p:blipFill>
          <a:blip r:embed="rId3"/>
          <a:stretch>
            <a:fillRect/>
          </a:stretch>
        </p:blipFill>
        <p:spPr>
          <a:xfrm>
            <a:off x="105762" y="3922493"/>
            <a:ext cx="4894008" cy="2700307"/>
          </a:xfrm>
          <a:prstGeom prst="rect">
            <a:avLst/>
          </a:prstGeom>
        </p:spPr>
      </p:pic>
      <p:sp>
        <p:nvSpPr>
          <p:cNvPr id="2" name="Title 1">
            <a:extLst>
              <a:ext uri="{FF2B5EF4-FFF2-40B4-BE49-F238E27FC236}">
                <a16:creationId xmlns:a16="http://schemas.microsoft.com/office/drawing/2014/main" id="{4997B789-5399-4B35-A29A-DE026C4D80CF}"/>
              </a:ext>
            </a:extLst>
          </p:cNvPr>
          <p:cNvSpPr>
            <a:spLocks noGrp="1"/>
          </p:cNvSpPr>
          <p:nvPr>
            <p:ph type="title"/>
          </p:nvPr>
        </p:nvSpPr>
        <p:spPr>
          <a:xfrm>
            <a:off x="838200" y="398681"/>
            <a:ext cx="10515600" cy="1325563"/>
          </a:xfrm>
        </p:spPr>
        <p:txBody>
          <a:bodyPr>
            <a:noAutofit/>
          </a:bodyPr>
          <a:lstStyle/>
          <a:p>
            <a:pPr algn="ctr"/>
            <a:r>
              <a:rPr lang="en-US" b="1" dirty="0"/>
              <a:t>Does this mean that angels do not </a:t>
            </a:r>
            <a:br>
              <a:rPr lang="en-US" b="1" dirty="0"/>
            </a:br>
            <a:r>
              <a:rPr lang="en-US" b="1" dirty="0"/>
              <a:t>have any kind of body?</a:t>
            </a:r>
            <a:br>
              <a:rPr lang="en-US" dirty="0"/>
            </a:br>
            <a:endParaRPr lang="en-US" dirty="0"/>
          </a:p>
        </p:txBody>
      </p:sp>
      <p:sp>
        <p:nvSpPr>
          <p:cNvPr id="3" name="Content Placeholder 2">
            <a:extLst>
              <a:ext uri="{FF2B5EF4-FFF2-40B4-BE49-F238E27FC236}">
                <a16:creationId xmlns:a16="http://schemas.microsoft.com/office/drawing/2014/main" id="{24E580CA-AE88-4CE2-95AF-13D8D65CEAC2}"/>
              </a:ext>
            </a:extLst>
          </p:cNvPr>
          <p:cNvSpPr>
            <a:spLocks noGrp="1"/>
          </p:cNvSpPr>
          <p:nvPr>
            <p:ph idx="1"/>
          </p:nvPr>
        </p:nvSpPr>
        <p:spPr>
          <a:xfrm>
            <a:off x="105762" y="1741358"/>
            <a:ext cx="12074555" cy="4639112"/>
          </a:xfrm>
        </p:spPr>
        <p:txBody>
          <a:bodyPr/>
          <a:lstStyle/>
          <a:p>
            <a:pPr marL="0" indent="0" algn="ctr">
              <a:buNone/>
            </a:pPr>
            <a:r>
              <a:rPr lang="en-US" sz="3600" i="1" dirty="0"/>
              <a:t>“There are also </a:t>
            </a:r>
            <a:r>
              <a:rPr lang="en-US" sz="3600" i="1" dirty="0">
                <a:solidFill>
                  <a:srgbClr val="FFFF00"/>
                </a:solidFill>
              </a:rPr>
              <a:t>celestial bodies</a:t>
            </a:r>
            <a:r>
              <a:rPr lang="en-US" sz="3600" i="1" dirty="0"/>
              <a:t>, and </a:t>
            </a:r>
            <a:r>
              <a:rPr lang="en-US" sz="3600" i="1" dirty="0">
                <a:solidFill>
                  <a:srgbClr val="FFFF00"/>
                </a:solidFill>
              </a:rPr>
              <a:t>bodies terrestrial</a:t>
            </a:r>
            <a:r>
              <a:rPr lang="en-US" sz="3600" i="1" dirty="0"/>
              <a:t>: but </a:t>
            </a:r>
          </a:p>
          <a:p>
            <a:pPr marL="0" indent="0" algn="ctr">
              <a:buNone/>
            </a:pPr>
            <a:r>
              <a:rPr lang="en-US" sz="3600" i="1" dirty="0"/>
              <a:t>the glory of the</a:t>
            </a:r>
            <a:r>
              <a:rPr lang="en-US" sz="3600" i="1" dirty="0">
                <a:solidFill>
                  <a:srgbClr val="FFFF00"/>
                </a:solidFill>
              </a:rPr>
              <a:t> celestial </a:t>
            </a:r>
            <a:r>
              <a:rPr lang="en-US" sz="3600" i="1" dirty="0"/>
              <a:t>is one, and the glory of the </a:t>
            </a:r>
          </a:p>
          <a:p>
            <a:pPr marL="0" indent="0" algn="ctr">
              <a:buNone/>
            </a:pPr>
            <a:r>
              <a:rPr lang="en-US" sz="3600" i="1" dirty="0">
                <a:solidFill>
                  <a:srgbClr val="FFFF00"/>
                </a:solidFill>
              </a:rPr>
              <a:t>terrestrial</a:t>
            </a:r>
            <a:r>
              <a:rPr lang="en-US" sz="3600" i="1" dirty="0"/>
              <a:t> is another.” (1 Corinthians 15:40)</a:t>
            </a:r>
          </a:p>
          <a:p>
            <a:pPr algn="ctr"/>
            <a:endParaRPr lang="en-US" dirty="0"/>
          </a:p>
        </p:txBody>
      </p:sp>
      <p:sp>
        <p:nvSpPr>
          <p:cNvPr id="4" name="Rectangle 3">
            <a:extLst>
              <a:ext uri="{FF2B5EF4-FFF2-40B4-BE49-F238E27FC236}">
                <a16:creationId xmlns:a16="http://schemas.microsoft.com/office/drawing/2014/main" id="{72EB61A3-048D-46D3-A998-98B280403E4F}"/>
              </a:ext>
            </a:extLst>
          </p:cNvPr>
          <p:cNvSpPr/>
          <p:nvPr/>
        </p:nvSpPr>
        <p:spPr>
          <a:xfrm>
            <a:off x="8893382" y="4241594"/>
            <a:ext cx="3061983" cy="2062103"/>
          </a:xfrm>
          <a:prstGeom prst="rect">
            <a:avLst/>
          </a:prstGeom>
        </p:spPr>
        <p:txBody>
          <a:bodyPr wrap="square">
            <a:spAutoFit/>
          </a:bodyPr>
          <a:lstStyle/>
          <a:p>
            <a:pPr algn="ctr"/>
            <a:r>
              <a:rPr lang="en-US" sz="3200" dirty="0">
                <a:solidFill>
                  <a:schemeClr val="bg1"/>
                </a:solidFill>
                <a:effectLst>
                  <a:glow rad="101600">
                    <a:schemeClr val="tx1">
                      <a:alpha val="60000"/>
                    </a:schemeClr>
                  </a:glow>
                </a:effectLst>
              </a:rPr>
              <a:t>Terrestrial = relating to the earth or its inhabitants </a:t>
            </a:r>
          </a:p>
        </p:txBody>
      </p:sp>
      <p:sp>
        <p:nvSpPr>
          <p:cNvPr id="5" name="Rectangle 4">
            <a:extLst>
              <a:ext uri="{FF2B5EF4-FFF2-40B4-BE49-F238E27FC236}">
                <a16:creationId xmlns:a16="http://schemas.microsoft.com/office/drawing/2014/main" id="{1C338BEE-81C2-41F7-A306-23A23AD25E16}"/>
              </a:ext>
            </a:extLst>
          </p:cNvPr>
          <p:cNvSpPr/>
          <p:nvPr/>
        </p:nvSpPr>
        <p:spPr>
          <a:xfrm>
            <a:off x="468637" y="3905379"/>
            <a:ext cx="4256015" cy="2554545"/>
          </a:xfrm>
          <a:prstGeom prst="rect">
            <a:avLst/>
          </a:prstGeom>
        </p:spPr>
        <p:txBody>
          <a:bodyPr wrap="square">
            <a:spAutoFit/>
          </a:bodyPr>
          <a:lstStyle/>
          <a:p>
            <a:pPr algn="ctr"/>
            <a:endParaRPr lang="en-US" sz="3200" b="1" dirty="0">
              <a:solidFill>
                <a:schemeClr val="bg1"/>
              </a:solidFill>
              <a:effectLst>
                <a:glow rad="101600">
                  <a:schemeClr val="tx1">
                    <a:alpha val="60000"/>
                  </a:schemeClr>
                </a:glow>
              </a:effectLst>
            </a:endParaRPr>
          </a:p>
          <a:p>
            <a:pPr algn="ctr"/>
            <a:r>
              <a:rPr lang="en-US" sz="3200" b="1" dirty="0">
                <a:solidFill>
                  <a:schemeClr val="bg1"/>
                </a:solidFill>
                <a:effectLst>
                  <a:glow rad="101600">
                    <a:schemeClr val="tx1">
                      <a:alpha val="60000"/>
                    </a:schemeClr>
                  </a:glow>
                </a:effectLst>
              </a:rPr>
              <a:t>Celestial = pertaining to the sky or heaven, to the universe beyond the earth’s atmosphere</a:t>
            </a:r>
          </a:p>
        </p:txBody>
      </p:sp>
      <p:sp>
        <p:nvSpPr>
          <p:cNvPr id="10" name="Rectangle 9">
            <a:extLst>
              <a:ext uri="{FF2B5EF4-FFF2-40B4-BE49-F238E27FC236}">
                <a16:creationId xmlns:a16="http://schemas.microsoft.com/office/drawing/2014/main" id="{E0E11C77-15DE-4082-9FE9-E7311643279A}"/>
              </a:ext>
            </a:extLst>
          </p:cNvPr>
          <p:cNvSpPr/>
          <p:nvPr/>
        </p:nvSpPr>
        <p:spPr>
          <a:xfrm>
            <a:off x="4926972" y="5011035"/>
            <a:ext cx="3786294" cy="523220"/>
          </a:xfrm>
          <a:prstGeom prst="rect">
            <a:avLst/>
          </a:prstGeom>
        </p:spPr>
        <p:txBody>
          <a:bodyPr wrap="none">
            <a:spAutoFit/>
          </a:bodyPr>
          <a:lstStyle/>
          <a:p>
            <a:pPr algn="ctr"/>
            <a:r>
              <a:rPr lang="en-US" sz="2800" i="1" dirty="0"/>
              <a:t>(1 Corinthians 15:41-58) </a:t>
            </a:r>
          </a:p>
        </p:txBody>
      </p:sp>
    </p:spTree>
    <p:extLst>
      <p:ext uri="{BB962C8B-B14F-4D97-AF65-F5344CB8AC3E}">
        <p14:creationId xmlns:p14="http://schemas.microsoft.com/office/powerpoint/2010/main" val="354081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9140-B561-4C2E-B254-E60C464FC24C}"/>
              </a:ext>
            </a:extLst>
          </p:cNvPr>
          <p:cNvSpPr>
            <a:spLocks noGrp="1"/>
          </p:cNvSpPr>
          <p:nvPr>
            <p:ph type="title"/>
          </p:nvPr>
        </p:nvSpPr>
        <p:spPr>
          <a:xfrm>
            <a:off x="0" y="433920"/>
            <a:ext cx="12192000" cy="1325563"/>
          </a:xfrm>
        </p:spPr>
        <p:txBody>
          <a:bodyPr>
            <a:normAutofit fontScale="90000"/>
          </a:bodyPr>
          <a:lstStyle/>
          <a:p>
            <a:pPr algn="ctr"/>
            <a:r>
              <a:rPr lang="en-US" b="1" dirty="0"/>
              <a:t>While on rare occasion angels do manifest themselves, </a:t>
            </a:r>
            <a:br>
              <a:rPr lang="en-US" b="1" dirty="0"/>
            </a:br>
            <a:r>
              <a:rPr lang="en-US" b="1" dirty="0"/>
              <a:t>their normal practice is to remain invisible.</a:t>
            </a:r>
            <a:br>
              <a:rPr lang="en-US" b="1" dirty="0"/>
            </a:br>
            <a:endParaRPr lang="en-US" b="1" dirty="0"/>
          </a:p>
        </p:txBody>
      </p:sp>
      <p:sp>
        <p:nvSpPr>
          <p:cNvPr id="3" name="Content Placeholder 2">
            <a:extLst>
              <a:ext uri="{FF2B5EF4-FFF2-40B4-BE49-F238E27FC236}">
                <a16:creationId xmlns:a16="http://schemas.microsoft.com/office/drawing/2014/main" id="{A5E07826-9468-42A3-8839-9093C52688BE}"/>
              </a:ext>
            </a:extLst>
          </p:cNvPr>
          <p:cNvSpPr>
            <a:spLocks noGrp="1"/>
          </p:cNvSpPr>
          <p:nvPr>
            <p:ph idx="1"/>
          </p:nvPr>
        </p:nvSpPr>
        <p:spPr>
          <a:xfrm rot="21192511">
            <a:off x="494950" y="2055303"/>
            <a:ext cx="5226341" cy="2298583"/>
          </a:xfrm>
          <a:solidFill>
            <a:schemeClr val="bg2">
              <a:lumMod val="40000"/>
              <a:lumOff val="60000"/>
            </a:schemeClr>
          </a:solidFill>
          <a:ln>
            <a:solidFill>
              <a:schemeClr val="bg2"/>
            </a:solidFill>
          </a:ln>
        </p:spPr>
        <p:style>
          <a:lnRef idx="2">
            <a:schemeClr val="accent6"/>
          </a:lnRef>
          <a:fillRef idx="1">
            <a:schemeClr val="lt1"/>
          </a:fillRef>
          <a:effectRef idx="0">
            <a:schemeClr val="accent6"/>
          </a:effectRef>
          <a:fontRef idx="minor">
            <a:schemeClr val="dk1"/>
          </a:fontRef>
        </p:style>
        <p:txBody>
          <a:bodyPr>
            <a:normAutofit/>
          </a:bodyPr>
          <a:lstStyle/>
          <a:p>
            <a:pPr marL="0" indent="0" algn="ctr">
              <a:buNone/>
            </a:pPr>
            <a:r>
              <a:rPr lang="en-US" sz="3600" dirty="0"/>
              <a:t>One basic reason for this is to prevent men from worshiping them. </a:t>
            </a:r>
          </a:p>
          <a:p>
            <a:pPr marL="0" indent="0" algn="ctr">
              <a:buNone/>
            </a:pPr>
            <a:r>
              <a:rPr lang="en-US" sz="3600" i="1" dirty="0"/>
              <a:t>(Rom. 1:18-32)</a:t>
            </a:r>
          </a:p>
        </p:txBody>
      </p:sp>
      <p:sp>
        <p:nvSpPr>
          <p:cNvPr id="4" name="Rectangle 3">
            <a:extLst>
              <a:ext uri="{FF2B5EF4-FFF2-40B4-BE49-F238E27FC236}">
                <a16:creationId xmlns:a16="http://schemas.microsoft.com/office/drawing/2014/main" id="{0A01DDC5-A67A-4E65-98D8-E388568F9A23}"/>
              </a:ext>
            </a:extLst>
          </p:cNvPr>
          <p:cNvSpPr/>
          <p:nvPr/>
        </p:nvSpPr>
        <p:spPr>
          <a:xfrm rot="251640">
            <a:off x="1167496" y="5231559"/>
            <a:ext cx="4633683" cy="1200329"/>
          </a:xfrm>
          <a:prstGeom prst="rect">
            <a:avLst/>
          </a:prstGeom>
          <a:solidFill>
            <a:schemeClr val="accent2">
              <a:lumMod val="40000"/>
              <a:lumOff val="6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i="1" dirty="0">
                <a:ln>
                  <a:solidFill>
                    <a:schemeClr val="accent1">
                      <a:lumMod val="75000"/>
                    </a:schemeClr>
                  </a:solidFill>
                </a:ln>
              </a:rPr>
              <a:t>(Col. 2:18) </a:t>
            </a:r>
            <a:r>
              <a:rPr lang="en-US" sz="3600" dirty="0">
                <a:ln>
                  <a:solidFill>
                    <a:schemeClr val="accent1">
                      <a:lumMod val="75000"/>
                    </a:schemeClr>
                  </a:solidFill>
                </a:ln>
              </a:rPr>
              <a:t>warns us not to </a:t>
            </a:r>
            <a:r>
              <a:rPr lang="en-US" sz="3600" i="1" dirty="0">
                <a:ln>
                  <a:solidFill>
                    <a:schemeClr val="accent1">
                      <a:lumMod val="75000"/>
                    </a:schemeClr>
                  </a:solidFill>
                </a:ln>
              </a:rPr>
              <a:t>“worship angels.”</a:t>
            </a:r>
          </a:p>
        </p:txBody>
      </p:sp>
      <p:pic>
        <p:nvPicPr>
          <p:cNvPr id="7" name="Picture 6">
            <a:extLst>
              <a:ext uri="{FF2B5EF4-FFF2-40B4-BE49-F238E27FC236}">
                <a16:creationId xmlns:a16="http://schemas.microsoft.com/office/drawing/2014/main" id="{6ACE71FF-E659-4553-B3D8-EF8DC7C3E85C}"/>
              </a:ext>
            </a:extLst>
          </p:cNvPr>
          <p:cNvPicPr>
            <a:picLocks noChangeAspect="1"/>
          </p:cNvPicPr>
          <p:nvPr/>
        </p:nvPicPr>
        <p:blipFill>
          <a:blip r:embed="rId2"/>
          <a:stretch>
            <a:fillRect/>
          </a:stretch>
        </p:blipFill>
        <p:spPr>
          <a:xfrm>
            <a:off x="6452462" y="2426772"/>
            <a:ext cx="5407369" cy="3604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029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80F1-C175-4E76-823A-44821CCB4A8A}"/>
              </a:ext>
            </a:extLst>
          </p:cNvPr>
          <p:cNvSpPr>
            <a:spLocks noGrp="1"/>
          </p:cNvSpPr>
          <p:nvPr>
            <p:ph type="title"/>
          </p:nvPr>
        </p:nvSpPr>
        <p:spPr>
          <a:xfrm>
            <a:off x="905311" y="-83976"/>
            <a:ext cx="10515600" cy="1325563"/>
          </a:xfrm>
        </p:spPr>
        <p:txBody>
          <a:bodyPr/>
          <a:lstStyle/>
          <a:p>
            <a:pPr algn="ctr"/>
            <a:r>
              <a:rPr lang="en-US" b="1" dirty="0"/>
              <a:t>Angels are innumerable</a:t>
            </a:r>
          </a:p>
        </p:txBody>
      </p:sp>
      <p:sp>
        <p:nvSpPr>
          <p:cNvPr id="3" name="Content Placeholder 2">
            <a:extLst>
              <a:ext uri="{FF2B5EF4-FFF2-40B4-BE49-F238E27FC236}">
                <a16:creationId xmlns:a16="http://schemas.microsoft.com/office/drawing/2014/main" id="{00C4F27B-AED5-43C0-AC2A-2982C815F4C8}"/>
              </a:ext>
            </a:extLst>
          </p:cNvPr>
          <p:cNvSpPr>
            <a:spLocks noGrp="1"/>
          </p:cNvSpPr>
          <p:nvPr>
            <p:ph idx="1"/>
          </p:nvPr>
        </p:nvSpPr>
        <p:spPr>
          <a:xfrm>
            <a:off x="0" y="1241587"/>
            <a:ext cx="12192000" cy="5381538"/>
          </a:xfrm>
        </p:spPr>
        <p:txBody>
          <a:bodyPr>
            <a:normAutofit/>
          </a:bodyPr>
          <a:lstStyle/>
          <a:p>
            <a:r>
              <a:rPr lang="en-US" sz="3200" dirty="0"/>
              <a:t>God, of course, knows their number, but they are presented to men as uncountable - </a:t>
            </a:r>
            <a:r>
              <a:rPr lang="en-US" sz="3200" i="1" dirty="0"/>
              <a:t>"But ye are come unto Mount Zion, and unto the city of the living God, the heavenly Jerusalem, and to an innumerable company of angels" (Heb. 12:22)</a:t>
            </a:r>
            <a:endParaRPr lang="en-US" sz="3200" dirty="0"/>
          </a:p>
          <a:p>
            <a:r>
              <a:rPr lang="en-US" sz="3200" dirty="0"/>
              <a:t>There may be as many angels as there are stars in the heavens, for angels are associated with the stars </a:t>
            </a:r>
            <a:r>
              <a:rPr lang="en-US" sz="3200" i="1" dirty="0"/>
              <a:t>(Job 38:7; Ps. 148:1-3; Rev. 9:1, 2; 12:3, 4, 7-9). </a:t>
            </a:r>
          </a:p>
          <a:p>
            <a:r>
              <a:rPr lang="en-US" sz="3200" dirty="0"/>
              <a:t>If this be so, there would exist untold trillions of these heavenly beings. </a:t>
            </a:r>
          </a:p>
        </p:txBody>
      </p:sp>
      <p:pic>
        <p:nvPicPr>
          <p:cNvPr id="4" name="Picture 3">
            <a:extLst>
              <a:ext uri="{FF2B5EF4-FFF2-40B4-BE49-F238E27FC236}">
                <a16:creationId xmlns:a16="http://schemas.microsoft.com/office/drawing/2014/main" id="{C0A8AE22-8735-4D05-8489-57210CA81090}"/>
              </a:ext>
            </a:extLst>
          </p:cNvPr>
          <p:cNvPicPr>
            <a:picLocks noChangeAspect="1"/>
          </p:cNvPicPr>
          <p:nvPr/>
        </p:nvPicPr>
        <p:blipFill rotWithShape="1">
          <a:blip r:embed="rId2"/>
          <a:srcRect l="-1" r="598" b="73742"/>
          <a:stretch/>
        </p:blipFill>
        <p:spPr>
          <a:xfrm>
            <a:off x="5955632" y="5078565"/>
            <a:ext cx="6171053" cy="1741252"/>
          </a:xfrm>
          <a:prstGeom prst="rect">
            <a:avLst/>
          </a:prstGeom>
          <a:ln>
            <a:noFill/>
          </a:ln>
          <a:effectLst>
            <a:softEdge rad="112500"/>
          </a:effectLst>
        </p:spPr>
      </p:pic>
      <p:pic>
        <p:nvPicPr>
          <p:cNvPr id="5" name="Picture 4">
            <a:extLst>
              <a:ext uri="{FF2B5EF4-FFF2-40B4-BE49-F238E27FC236}">
                <a16:creationId xmlns:a16="http://schemas.microsoft.com/office/drawing/2014/main" id="{7EFF5B81-CC48-42E6-9715-020E07FA8A10}"/>
              </a:ext>
            </a:extLst>
          </p:cNvPr>
          <p:cNvPicPr>
            <a:picLocks noChangeAspect="1"/>
          </p:cNvPicPr>
          <p:nvPr/>
        </p:nvPicPr>
        <p:blipFill>
          <a:blip r:embed="rId3"/>
          <a:stretch>
            <a:fillRect/>
          </a:stretch>
        </p:blipFill>
        <p:spPr>
          <a:xfrm flipH="1">
            <a:off x="0" y="5060912"/>
            <a:ext cx="6234340" cy="1758905"/>
          </a:xfrm>
          <a:prstGeom prst="rect">
            <a:avLst/>
          </a:prstGeom>
        </p:spPr>
      </p:pic>
    </p:spTree>
    <p:extLst>
      <p:ext uri="{BB962C8B-B14F-4D97-AF65-F5344CB8AC3E}">
        <p14:creationId xmlns:p14="http://schemas.microsoft.com/office/powerpoint/2010/main" val="351932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6A1151-C389-4CFA-9984-D1E7844CFB35}"/>
              </a:ext>
            </a:extLst>
          </p:cNvPr>
          <p:cNvPicPr>
            <a:picLocks noChangeAspect="1"/>
          </p:cNvPicPr>
          <p:nvPr/>
        </p:nvPicPr>
        <p:blipFill rotWithShape="1">
          <a:blip r:embed="rId2"/>
          <a:srcRect t="4661"/>
          <a:stretch/>
        </p:blipFill>
        <p:spPr>
          <a:xfrm>
            <a:off x="20" y="10"/>
            <a:ext cx="12191980" cy="6857990"/>
          </a:xfrm>
          <a:prstGeom prst="rect">
            <a:avLst/>
          </a:prstGeom>
        </p:spPr>
      </p:pic>
      <p:sp>
        <p:nvSpPr>
          <p:cNvPr id="2" name="Title 1">
            <a:extLst>
              <a:ext uri="{FF2B5EF4-FFF2-40B4-BE49-F238E27FC236}">
                <a16:creationId xmlns:a16="http://schemas.microsoft.com/office/drawing/2014/main" id="{C12E2DAC-6159-4B6E-AB47-89AAA1FFABB1}"/>
              </a:ext>
            </a:extLst>
          </p:cNvPr>
          <p:cNvSpPr>
            <a:spLocks noGrp="1"/>
          </p:cNvSpPr>
          <p:nvPr>
            <p:ph type="title"/>
          </p:nvPr>
        </p:nvSpPr>
        <p:spPr>
          <a:xfrm>
            <a:off x="7202466" y="3432132"/>
            <a:ext cx="4008088" cy="3166788"/>
          </a:xfrm>
          <a:prstGeom prst="ellipse">
            <a:avLst/>
          </a:prstGeom>
          <a:solidFill>
            <a:schemeClr val="bg1"/>
          </a:solidFill>
          <a:ln w="174625" cmpd="thinThick">
            <a:solidFill>
              <a:schemeClr val="bg1"/>
            </a:solidFill>
          </a:ln>
        </p:spPr>
        <p:txBody>
          <a:bodyPr anchor="ctr">
            <a:normAutofit/>
          </a:bodyPr>
          <a:lstStyle/>
          <a:p>
            <a:pPr algn="ctr"/>
            <a:r>
              <a:rPr lang="en-US" sz="3600" b="1" dirty="0">
                <a:solidFill>
                  <a:schemeClr val="tx1">
                    <a:lumMod val="85000"/>
                    <a:lumOff val="15000"/>
                  </a:schemeClr>
                </a:solidFill>
              </a:rPr>
              <a:t>Our interaction with Angels in Heaven</a:t>
            </a:r>
          </a:p>
        </p:txBody>
      </p:sp>
    </p:spTree>
    <p:extLst>
      <p:ext uri="{BB962C8B-B14F-4D97-AF65-F5344CB8AC3E}">
        <p14:creationId xmlns:p14="http://schemas.microsoft.com/office/powerpoint/2010/main" val="229695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7CE2D2-1F2D-4BBB-B24E-22734EBF2AEC}"/>
              </a:ext>
            </a:extLst>
          </p:cNvPr>
          <p:cNvPicPr>
            <a:picLocks noChangeAspect="1"/>
          </p:cNvPicPr>
          <p:nvPr/>
        </p:nvPicPr>
        <p:blipFill>
          <a:blip r:embed="rId2"/>
          <a:stretch>
            <a:fillRect/>
          </a:stretch>
        </p:blipFill>
        <p:spPr>
          <a:xfrm>
            <a:off x="1101790" y="1754326"/>
            <a:ext cx="9587204" cy="5262068"/>
          </a:xfrm>
          <a:prstGeom prst="rect">
            <a:avLst/>
          </a:prstGeom>
          <a:ln>
            <a:noFill/>
          </a:ln>
          <a:effectLst>
            <a:softEdge rad="112500"/>
          </a:effectLst>
        </p:spPr>
      </p:pic>
      <p:sp>
        <p:nvSpPr>
          <p:cNvPr id="3" name="Rectangle 2">
            <a:extLst>
              <a:ext uri="{FF2B5EF4-FFF2-40B4-BE49-F238E27FC236}">
                <a16:creationId xmlns:a16="http://schemas.microsoft.com/office/drawing/2014/main" id="{0E51D584-F6E8-4712-BFB8-A2BBDAF4C4AB}"/>
              </a:ext>
            </a:extLst>
          </p:cNvPr>
          <p:cNvSpPr/>
          <p:nvPr/>
        </p:nvSpPr>
        <p:spPr>
          <a:xfrm>
            <a:off x="121298" y="0"/>
            <a:ext cx="12070702" cy="1754326"/>
          </a:xfrm>
          <a:prstGeom prst="rect">
            <a:avLst/>
          </a:prstGeom>
        </p:spPr>
        <p:txBody>
          <a:bodyPr wrap="square">
            <a:spAutoFit/>
          </a:bodyPr>
          <a:lstStyle/>
          <a:p>
            <a:pPr algn="ctr"/>
            <a:r>
              <a:rPr lang="en-US" sz="3600" i="1" dirty="0"/>
              <a:t>“That in the ages to come he might shew the exceeding riches of his grace in his kindness toward us through Christ Jesus"                (Ephesians 2:7)</a:t>
            </a:r>
          </a:p>
        </p:txBody>
      </p:sp>
      <p:pic>
        <p:nvPicPr>
          <p:cNvPr id="6" name="Picture 5">
            <a:extLst>
              <a:ext uri="{FF2B5EF4-FFF2-40B4-BE49-F238E27FC236}">
                <a16:creationId xmlns:a16="http://schemas.microsoft.com/office/drawing/2014/main" id="{3E44A56A-30BC-4BC6-8879-B4AA011E4E8D}"/>
              </a:ext>
            </a:extLst>
          </p:cNvPr>
          <p:cNvPicPr>
            <a:picLocks noChangeAspect="1"/>
          </p:cNvPicPr>
          <p:nvPr/>
        </p:nvPicPr>
        <p:blipFill rotWithShape="1">
          <a:blip r:embed="rId3"/>
          <a:srcRect t="-3194" r="44001" b="1"/>
          <a:stretch/>
        </p:blipFill>
        <p:spPr>
          <a:xfrm>
            <a:off x="1101790" y="1754326"/>
            <a:ext cx="3301077" cy="3041585"/>
          </a:xfrm>
          <a:prstGeom prst="ellipse">
            <a:avLst/>
          </a:prstGeom>
          <a:ln>
            <a:noFill/>
          </a:ln>
          <a:effectLst>
            <a:softEdge rad="112500"/>
          </a:effectLst>
        </p:spPr>
      </p:pic>
    </p:spTree>
    <p:extLst>
      <p:ext uri="{BB962C8B-B14F-4D97-AF65-F5344CB8AC3E}">
        <p14:creationId xmlns:p14="http://schemas.microsoft.com/office/powerpoint/2010/main" val="50147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9DB40-F037-4027-9551-764D1BEBA6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Lst>
          </a:blip>
          <a:stretch>
            <a:fillRect/>
          </a:stretch>
        </p:blipFill>
        <p:spPr>
          <a:xfrm>
            <a:off x="1352811" y="-8249"/>
            <a:ext cx="9675169" cy="6866249"/>
          </a:xfrm>
          <a:prstGeom prst="rect">
            <a:avLst/>
          </a:prstGeom>
          <a:ln>
            <a:noFill/>
          </a:ln>
          <a:effectLst>
            <a:softEdge rad="112500"/>
          </a:effectLst>
        </p:spPr>
      </p:pic>
      <p:pic>
        <p:nvPicPr>
          <p:cNvPr id="3" name="Picture 2">
            <a:extLst>
              <a:ext uri="{FF2B5EF4-FFF2-40B4-BE49-F238E27FC236}">
                <a16:creationId xmlns:a16="http://schemas.microsoft.com/office/drawing/2014/main" id="{63C29A84-3799-4899-AE78-2F8972D15426}"/>
              </a:ext>
            </a:extLst>
          </p:cNvPr>
          <p:cNvPicPr>
            <a:picLocks noChangeAspect="1"/>
          </p:cNvPicPr>
          <p:nvPr/>
        </p:nvPicPr>
        <p:blipFill rotWithShape="1">
          <a:blip r:embed="rId4"/>
          <a:srcRect t="-1" r="255" b="65581"/>
          <a:stretch/>
        </p:blipFill>
        <p:spPr>
          <a:xfrm>
            <a:off x="2493853" y="1060080"/>
            <a:ext cx="7898665" cy="2046375"/>
          </a:xfrm>
          <a:prstGeom prst="rect">
            <a:avLst/>
          </a:prstGeom>
          <a:ln>
            <a:noFill/>
          </a:ln>
          <a:effectLst>
            <a:softEdge rad="112500"/>
          </a:effectLst>
        </p:spPr>
      </p:pic>
    </p:spTree>
    <p:extLst>
      <p:ext uri="{BB962C8B-B14F-4D97-AF65-F5344CB8AC3E}">
        <p14:creationId xmlns:p14="http://schemas.microsoft.com/office/powerpoint/2010/main" val="80641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BF81-FB66-44BF-95F1-27C73FE65903}"/>
              </a:ext>
            </a:extLst>
          </p:cNvPr>
          <p:cNvSpPr>
            <a:spLocks noGrp="1"/>
          </p:cNvSpPr>
          <p:nvPr>
            <p:ph type="title"/>
          </p:nvPr>
        </p:nvSpPr>
        <p:spPr>
          <a:xfrm>
            <a:off x="0" y="717463"/>
            <a:ext cx="12192000" cy="1325563"/>
          </a:xfrm>
        </p:spPr>
        <p:txBody>
          <a:bodyPr>
            <a:normAutofit fontScale="90000"/>
          </a:bodyPr>
          <a:lstStyle/>
          <a:p>
            <a:pPr algn="ctr"/>
            <a:r>
              <a:rPr lang="en-US" b="1" dirty="0"/>
              <a:t>Angels possess separate and individual </a:t>
            </a:r>
            <a:br>
              <a:rPr lang="en-US" b="1" dirty="0"/>
            </a:br>
            <a:r>
              <a:rPr lang="en-US" b="1" dirty="0"/>
              <a:t>personalities, probably no two alike.</a:t>
            </a:r>
            <a:br>
              <a:rPr lang="en-US" b="1" dirty="0"/>
            </a:br>
            <a:r>
              <a:rPr lang="en-US" sz="4000" b="1" dirty="0">
                <a:solidFill>
                  <a:srgbClr val="FFFF00"/>
                </a:solidFill>
              </a:rPr>
              <a:t>(</a:t>
            </a:r>
            <a:r>
              <a:rPr lang="en-US" sz="4000" b="1" i="1" dirty="0">
                <a:solidFill>
                  <a:srgbClr val="FFFF00"/>
                </a:solidFill>
              </a:rPr>
              <a:t>They possess three necessary features required in personality)</a:t>
            </a:r>
            <a:br>
              <a:rPr lang="en-US" b="1" dirty="0"/>
            </a:br>
            <a:endParaRPr lang="en-US" b="1" dirty="0"/>
          </a:p>
        </p:txBody>
      </p:sp>
      <p:sp>
        <p:nvSpPr>
          <p:cNvPr id="3" name="Content Placeholder 2">
            <a:extLst>
              <a:ext uri="{FF2B5EF4-FFF2-40B4-BE49-F238E27FC236}">
                <a16:creationId xmlns:a16="http://schemas.microsoft.com/office/drawing/2014/main" id="{3B7D8D6A-EBEA-44AA-B4CC-BFB44EDE35E2}"/>
              </a:ext>
            </a:extLst>
          </p:cNvPr>
          <p:cNvSpPr>
            <a:spLocks noGrp="1"/>
          </p:cNvSpPr>
          <p:nvPr>
            <p:ph idx="1"/>
          </p:nvPr>
        </p:nvSpPr>
        <p:spPr>
          <a:xfrm>
            <a:off x="234892" y="3137483"/>
            <a:ext cx="7765980" cy="4876669"/>
          </a:xfrm>
        </p:spPr>
        <p:txBody>
          <a:bodyPr>
            <a:normAutofit/>
          </a:bodyPr>
          <a:lstStyle/>
          <a:p>
            <a:r>
              <a:rPr lang="en-US" sz="3200" dirty="0"/>
              <a:t>Angels possess intelligence </a:t>
            </a:r>
            <a:r>
              <a:rPr lang="en-US" sz="3200" i="1" dirty="0"/>
              <a:t>- Daniel 9:21-22</a:t>
            </a:r>
          </a:p>
          <a:p>
            <a:r>
              <a:rPr lang="en-US" sz="3200" dirty="0"/>
              <a:t>Angels possess emotion - </a:t>
            </a:r>
            <a:r>
              <a:rPr lang="en-US" sz="3200" i="1" dirty="0"/>
              <a:t>1 Peter 1:12</a:t>
            </a:r>
          </a:p>
          <a:p>
            <a:r>
              <a:rPr lang="en-US" sz="3200" dirty="0"/>
              <a:t>Angels posses a will - </a:t>
            </a:r>
            <a:r>
              <a:rPr lang="en-US" sz="3200" i="1" dirty="0"/>
              <a:t>Jude 1:6</a:t>
            </a:r>
          </a:p>
          <a:p>
            <a:endParaRPr lang="en-US" sz="3200" i="1" dirty="0"/>
          </a:p>
        </p:txBody>
      </p:sp>
      <p:pic>
        <p:nvPicPr>
          <p:cNvPr id="4" name="Picture 3">
            <a:extLst>
              <a:ext uri="{FF2B5EF4-FFF2-40B4-BE49-F238E27FC236}">
                <a16:creationId xmlns:a16="http://schemas.microsoft.com/office/drawing/2014/main" id="{4C026281-3E4F-490B-861E-E8558CEB6F29}"/>
              </a:ext>
            </a:extLst>
          </p:cNvPr>
          <p:cNvPicPr>
            <a:picLocks noChangeAspect="1"/>
          </p:cNvPicPr>
          <p:nvPr/>
        </p:nvPicPr>
        <p:blipFill>
          <a:blip r:embed="rId2"/>
          <a:stretch>
            <a:fillRect/>
          </a:stretch>
        </p:blipFill>
        <p:spPr>
          <a:xfrm>
            <a:off x="8519576" y="2208639"/>
            <a:ext cx="3128624" cy="455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268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front of a statue&#10;&#10;Description generated with high confidence">
            <a:extLst>
              <a:ext uri="{FF2B5EF4-FFF2-40B4-BE49-F238E27FC236}">
                <a16:creationId xmlns:a16="http://schemas.microsoft.com/office/drawing/2014/main" id="{E6D4D752-F9F4-4A2B-A67E-39916DCCA573}"/>
              </a:ext>
            </a:extLst>
          </p:cNvPr>
          <p:cNvPicPr>
            <a:picLocks noChangeAspect="1"/>
          </p:cNvPicPr>
          <p:nvPr/>
        </p:nvPicPr>
        <p:blipFill rotWithShape="1">
          <a:blip r:embed="rId2"/>
          <a:srcRect l="4967" r="18003"/>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F4058FD0-D3A2-4E98-9599-2AE7CE7535FA}"/>
              </a:ext>
            </a:extLst>
          </p:cNvPr>
          <p:cNvSpPr>
            <a:spLocks noGrp="1"/>
          </p:cNvSpPr>
          <p:nvPr>
            <p:ph type="title"/>
          </p:nvPr>
        </p:nvSpPr>
        <p:spPr>
          <a:xfrm>
            <a:off x="553851" y="-159874"/>
            <a:ext cx="6586491" cy="1676603"/>
          </a:xfrm>
        </p:spPr>
        <p:txBody>
          <a:bodyPr>
            <a:normAutofit/>
          </a:bodyPr>
          <a:lstStyle/>
          <a:p>
            <a:pPr algn="ctr"/>
            <a:r>
              <a:rPr lang="en-US" sz="3600" dirty="0"/>
              <a:t>Evil angels cohabited with women </a:t>
            </a:r>
            <a:r>
              <a:rPr lang="en-US" sz="3600" i="1" dirty="0"/>
              <a:t>(Genesis 6)</a:t>
            </a:r>
          </a:p>
        </p:txBody>
      </p:sp>
      <p:sp>
        <p:nvSpPr>
          <p:cNvPr id="3" name="Content Placeholder 2">
            <a:extLst>
              <a:ext uri="{FF2B5EF4-FFF2-40B4-BE49-F238E27FC236}">
                <a16:creationId xmlns:a16="http://schemas.microsoft.com/office/drawing/2014/main" id="{74B7B5B9-EF6F-4D97-9BF5-568B319D5DED}"/>
              </a:ext>
            </a:extLst>
          </p:cNvPr>
          <p:cNvSpPr>
            <a:spLocks noGrp="1"/>
          </p:cNvSpPr>
          <p:nvPr>
            <p:ph idx="1"/>
          </p:nvPr>
        </p:nvSpPr>
        <p:spPr>
          <a:xfrm>
            <a:off x="137785" y="1516729"/>
            <a:ext cx="7418622" cy="5505189"/>
          </a:xfrm>
        </p:spPr>
        <p:txBody>
          <a:bodyPr>
            <a:normAutofit/>
          </a:bodyPr>
          <a:lstStyle/>
          <a:p>
            <a:pPr marL="0" indent="0" algn="ctr">
              <a:buNone/>
            </a:pPr>
            <a:r>
              <a:rPr lang="en-US" i="1" dirty="0"/>
              <a:t>“And it came to pass, when men began to multiply on the face of the earth, and daughters were born unto them, That the sons of God saw the daughters of men that they were fair; and they took them wives of all which they chose…There were </a:t>
            </a:r>
            <a:r>
              <a:rPr lang="en-US" i="1" dirty="0">
                <a:solidFill>
                  <a:srgbClr val="FFFF00"/>
                </a:solidFill>
              </a:rPr>
              <a:t>giants in the earth </a:t>
            </a:r>
            <a:r>
              <a:rPr lang="en-US" i="1" dirty="0"/>
              <a:t>in those days; and also after that, when the sons of God came in unto the daughters of men, and they bare children to them, the same became mighty men which were of old, men of renown. And GOD saw that the wickedness of man was great in the earth, and that every imagination of the thoughts of his heart was only evil continually.”</a:t>
            </a:r>
          </a:p>
        </p:txBody>
      </p:sp>
    </p:spTree>
    <p:extLst>
      <p:ext uri="{BB962C8B-B14F-4D97-AF65-F5344CB8AC3E}">
        <p14:creationId xmlns:p14="http://schemas.microsoft.com/office/powerpoint/2010/main" val="268744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B9190-153D-4B43-B2BD-71E228A51917}"/>
              </a:ext>
            </a:extLst>
          </p:cNvPr>
          <p:cNvPicPr>
            <a:picLocks noChangeAspect="1"/>
          </p:cNvPicPr>
          <p:nvPr/>
        </p:nvPicPr>
        <p:blipFill rotWithShape="1">
          <a:blip r:embed="rId2"/>
          <a:srcRect l="3663" t="-198" r="4449"/>
          <a:stretch/>
        </p:blipFill>
        <p:spPr>
          <a:xfrm>
            <a:off x="8254766" y="0"/>
            <a:ext cx="3808603" cy="3363985"/>
          </a:xfrm>
          <a:prstGeom prst="rect">
            <a:avLst/>
          </a:prstGeom>
          <a:ln>
            <a:noFill/>
          </a:ln>
          <a:effectLst>
            <a:softEdge rad="112500"/>
          </a:effectLst>
        </p:spPr>
      </p:pic>
      <p:pic>
        <p:nvPicPr>
          <p:cNvPr id="3" name="Picture 2">
            <a:extLst>
              <a:ext uri="{FF2B5EF4-FFF2-40B4-BE49-F238E27FC236}">
                <a16:creationId xmlns:a16="http://schemas.microsoft.com/office/drawing/2014/main" id="{85B1ECA2-5D63-44A5-81AC-FEDE7445526A}"/>
              </a:ext>
            </a:extLst>
          </p:cNvPr>
          <p:cNvPicPr>
            <a:picLocks noChangeAspect="1"/>
          </p:cNvPicPr>
          <p:nvPr/>
        </p:nvPicPr>
        <p:blipFill>
          <a:blip r:embed="rId3"/>
          <a:stretch>
            <a:fillRect/>
          </a:stretch>
        </p:blipFill>
        <p:spPr>
          <a:xfrm>
            <a:off x="401099" y="-1"/>
            <a:ext cx="5058210" cy="3120706"/>
          </a:xfrm>
          <a:prstGeom prst="rect">
            <a:avLst/>
          </a:prstGeom>
          <a:ln>
            <a:noFill/>
          </a:ln>
          <a:effectLst>
            <a:softEdge rad="112500"/>
          </a:effectLst>
        </p:spPr>
      </p:pic>
      <p:pic>
        <p:nvPicPr>
          <p:cNvPr id="4" name="Picture 3">
            <a:extLst>
              <a:ext uri="{FF2B5EF4-FFF2-40B4-BE49-F238E27FC236}">
                <a16:creationId xmlns:a16="http://schemas.microsoft.com/office/drawing/2014/main" id="{76DE1B70-86D3-414D-9230-A2A0844ACC86}"/>
              </a:ext>
            </a:extLst>
          </p:cNvPr>
          <p:cNvPicPr>
            <a:picLocks noChangeAspect="1"/>
          </p:cNvPicPr>
          <p:nvPr/>
        </p:nvPicPr>
        <p:blipFill>
          <a:blip r:embed="rId4"/>
          <a:stretch>
            <a:fillRect/>
          </a:stretch>
        </p:blipFill>
        <p:spPr>
          <a:xfrm>
            <a:off x="258487" y="3473043"/>
            <a:ext cx="5108186" cy="3063380"/>
          </a:xfrm>
          <a:prstGeom prst="rect">
            <a:avLst/>
          </a:prstGeom>
          <a:ln>
            <a:noFill/>
          </a:ln>
          <a:effectLst>
            <a:softEdge rad="112500"/>
          </a:effectLst>
        </p:spPr>
      </p:pic>
      <p:pic>
        <p:nvPicPr>
          <p:cNvPr id="5" name="Picture 4">
            <a:extLst>
              <a:ext uri="{FF2B5EF4-FFF2-40B4-BE49-F238E27FC236}">
                <a16:creationId xmlns:a16="http://schemas.microsoft.com/office/drawing/2014/main" id="{4B4C7F8C-479F-4A04-B454-0B9084523362}"/>
              </a:ext>
            </a:extLst>
          </p:cNvPr>
          <p:cNvPicPr>
            <a:picLocks noChangeAspect="1"/>
          </p:cNvPicPr>
          <p:nvPr/>
        </p:nvPicPr>
        <p:blipFill rotWithShape="1">
          <a:blip r:embed="rId5"/>
          <a:srcRect t="1162" r="50999"/>
          <a:stretch/>
        </p:blipFill>
        <p:spPr>
          <a:xfrm>
            <a:off x="5484826" y="390043"/>
            <a:ext cx="2744423" cy="3238500"/>
          </a:xfrm>
          <a:prstGeom prst="rect">
            <a:avLst/>
          </a:prstGeom>
          <a:ln>
            <a:noFill/>
          </a:ln>
          <a:effectLst>
            <a:softEdge rad="112500"/>
          </a:effectLst>
        </p:spPr>
      </p:pic>
      <p:pic>
        <p:nvPicPr>
          <p:cNvPr id="6" name="Picture 5">
            <a:extLst>
              <a:ext uri="{FF2B5EF4-FFF2-40B4-BE49-F238E27FC236}">
                <a16:creationId xmlns:a16="http://schemas.microsoft.com/office/drawing/2014/main" id="{EBFE2E45-4F4F-4E91-834F-68FDECBDC03E}"/>
              </a:ext>
            </a:extLst>
          </p:cNvPr>
          <p:cNvPicPr>
            <a:picLocks noChangeAspect="1"/>
          </p:cNvPicPr>
          <p:nvPr/>
        </p:nvPicPr>
        <p:blipFill>
          <a:blip r:embed="rId6"/>
          <a:stretch>
            <a:fillRect/>
          </a:stretch>
        </p:blipFill>
        <p:spPr>
          <a:xfrm>
            <a:off x="9935475" y="3562262"/>
            <a:ext cx="2127894" cy="3106986"/>
          </a:xfrm>
          <a:prstGeom prst="rect">
            <a:avLst/>
          </a:prstGeom>
          <a:ln>
            <a:noFill/>
          </a:ln>
          <a:effectLst>
            <a:softEdge rad="112500"/>
          </a:effectLst>
        </p:spPr>
      </p:pic>
      <p:pic>
        <p:nvPicPr>
          <p:cNvPr id="7" name="Picture 6">
            <a:extLst>
              <a:ext uri="{FF2B5EF4-FFF2-40B4-BE49-F238E27FC236}">
                <a16:creationId xmlns:a16="http://schemas.microsoft.com/office/drawing/2014/main" id="{3180A076-9B62-46E7-9222-4D4114C9529D}"/>
              </a:ext>
            </a:extLst>
          </p:cNvPr>
          <p:cNvPicPr>
            <a:picLocks noChangeAspect="1"/>
          </p:cNvPicPr>
          <p:nvPr/>
        </p:nvPicPr>
        <p:blipFill>
          <a:blip r:embed="rId7"/>
          <a:stretch>
            <a:fillRect/>
          </a:stretch>
        </p:blipFill>
        <p:spPr>
          <a:xfrm>
            <a:off x="5696125" y="3893101"/>
            <a:ext cx="4105637" cy="2309421"/>
          </a:xfrm>
          <a:prstGeom prst="rect">
            <a:avLst/>
          </a:prstGeom>
          <a:ln>
            <a:noFill/>
          </a:ln>
          <a:effectLst>
            <a:softEdge rad="112500"/>
          </a:effectLst>
        </p:spPr>
      </p:pic>
    </p:spTree>
    <p:extLst>
      <p:ext uri="{BB962C8B-B14F-4D97-AF65-F5344CB8AC3E}">
        <p14:creationId xmlns:p14="http://schemas.microsoft.com/office/powerpoint/2010/main" val="2939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101E5-8D3D-49ED-A98E-A9004D36C069}"/>
              </a:ext>
            </a:extLst>
          </p:cNvPr>
          <p:cNvPicPr>
            <a:picLocks noChangeAspect="1"/>
          </p:cNvPicPr>
          <p:nvPr/>
        </p:nvPicPr>
        <p:blipFill rotWithShape="1">
          <a:blip r:embed="rId2"/>
          <a:srcRect t="986" r="-2" b="30748"/>
          <a:stretch/>
        </p:blipFill>
        <p:spPr>
          <a:xfrm>
            <a:off x="20" y="10"/>
            <a:ext cx="7534636" cy="6857990"/>
          </a:xfrm>
          <a:prstGeom prst="rect">
            <a:avLst/>
          </a:prstGeom>
        </p:spPr>
      </p:pic>
      <p:sp>
        <p:nvSpPr>
          <p:cNvPr id="2" name="Title 1">
            <a:extLst>
              <a:ext uri="{FF2B5EF4-FFF2-40B4-BE49-F238E27FC236}">
                <a16:creationId xmlns:a16="http://schemas.microsoft.com/office/drawing/2014/main" id="{F050E5CB-F9FE-414E-BB71-DB488D8FEAED}"/>
              </a:ext>
            </a:extLst>
          </p:cNvPr>
          <p:cNvSpPr>
            <a:spLocks noGrp="1"/>
          </p:cNvSpPr>
          <p:nvPr>
            <p:ph type="title"/>
          </p:nvPr>
        </p:nvSpPr>
        <p:spPr>
          <a:xfrm>
            <a:off x="7919207" y="663845"/>
            <a:ext cx="3715131" cy="5530319"/>
          </a:xfrm>
        </p:spPr>
        <p:txBody>
          <a:bodyPr>
            <a:noAutofit/>
          </a:bodyPr>
          <a:lstStyle/>
          <a:p>
            <a:pPr algn="ctr"/>
            <a:r>
              <a:rPr lang="en-US" sz="3600" i="1" dirty="0"/>
              <a:t>“For if God spared not the angels that sinned, but cast them down to hell, and delivered them into chains of darkness, to be reserved unto judgment.”             (2 Peter 2:4) </a:t>
            </a:r>
          </a:p>
        </p:txBody>
      </p:sp>
    </p:spTree>
    <p:extLst>
      <p:ext uri="{BB962C8B-B14F-4D97-AF65-F5344CB8AC3E}">
        <p14:creationId xmlns:p14="http://schemas.microsoft.com/office/powerpoint/2010/main" val="1752361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what does the bible say about angels"/>
          <p:cNvSpPr>
            <a:spLocks noChangeAspect="1" noChangeArrowheads="1"/>
          </p:cNvSpPr>
          <p:nvPr/>
        </p:nvSpPr>
        <p:spPr bwMode="auto">
          <a:xfrm>
            <a:off x="4429125" y="2476500"/>
            <a:ext cx="3333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700830" y="346046"/>
            <a:ext cx="10790339" cy="6165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107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D5BA7-D4A8-4E75-BAFC-70DAA372D0E4}"/>
              </a:ext>
            </a:extLst>
          </p:cNvPr>
          <p:cNvPicPr>
            <a:picLocks noChangeAspect="1"/>
          </p:cNvPicPr>
          <p:nvPr/>
        </p:nvPicPr>
        <p:blipFill>
          <a:blip r:embed="rId2"/>
          <a:stretch>
            <a:fillRect/>
          </a:stretch>
        </p:blipFill>
        <p:spPr>
          <a:xfrm>
            <a:off x="1426331" y="0"/>
            <a:ext cx="9339337" cy="6858000"/>
          </a:xfrm>
          <a:prstGeom prst="rect">
            <a:avLst/>
          </a:prstGeom>
        </p:spPr>
      </p:pic>
      <p:sp>
        <p:nvSpPr>
          <p:cNvPr id="2" name="Title 1">
            <a:extLst>
              <a:ext uri="{FF2B5EF4-FFF2-40B4-BE49-F238E27FC236}">
                <a16:creationId xmlns:a16="http://schemas.microsoft.com/office/drawing/2014/main" id="{C03B24B0-6B84-42FA-B77F-FEC6AA15288B}"/>
              </a:ext>
            </a:extLst>
          </p:cNvPr>
          <p:cNvSpPr>
            <a:spLocks noGrp="1"/>
          </p:cNvSpPr>
          <p:nvPr>
            <p:ph type="title"/>
          </p:nvPr>
        </p:nvSpPr>
        <p:spPr>
          <a:xfrm>
            <a:off x="1426331" y="3008118"/>
            <a:ext cx="9339337" cy="1325563"/>
          </a:xfrm>
        </p:spPr>
        <p:txBody>
          <a:bodyPr>
            <a:noAutofit/>
          </a:bodyPr>
          <a:lstStyle/>
          <a:p>
            <a:pPr algn="ctr"/>
            <a:r>
              <a:rPr lang="en-US" sz="4000" i="1" dirty="0">
                <a:effectLst>
                  <a:glow rad="101600">
                    <a:schemeClr val="bg1">
                      <a:alpha val="60000"/>
                    </a:schemeClr>
                  </a:glow>
                </a:effectLst>
              </a:rPr>
              <a:t>“And it repented the LORD that he had made man on the earth, and it grieved him at his heart. And the LORD said, I will destroy man whom I have created from the face of the earth; both man, and beast, and the creeping thing, and the fowls of the air; for it repenteth me that I have made them. But Noah found grace in the eyes of the LORD.”</a:t>
            </a:r>
          </a:p>
        </p:txBody>
      </p:sp>
    </p:spTree>
    <p:extLst>
      <p:ext uri="{BB962C8B-B14F-4D97-AF65-F5344CB8AC3E}">
        <p14:creationId xmlns:p14="http://schemas.microsoft.com/office/powerpoint/2010/main" val="216876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A59E-509A-4F97-BAF9-D7DB44D28D28}"/>
              </a:ext>
            </a:extLst>
          </p:cNvPr>
          <p:cNvSpPr>
            <a:spLocks noGrp="1"/>
          </p:cNvSpPr>
          <p:nvPr>
            <p:ph type="title"/>
          </p:nvPr>
        </p:nvSpPr>
        <p:spPr>
          <a:xfrm>
            <a:off x="75501" y="365125"/>
            <a:ext cx="12116499" cy="1325563"/>
          </a:xfrm>
        </p:spPr>
        <p:txBody>
          <a:bodyPr>
            <a:normAutofit fontScale="90000"/>
          </a:bodyPr>
          <a:lstStyle/>
          <a:p>
            <a:pPr algn="ctr"/>
            <a:r>
              <a:rPr lang="en-US" dirty="0"/>
              <a:t>Angels are (because of Adam’s fall) superior to men.</a:t>
            </a:r>
            <a:br>
              <a:rPr lang="en-US" dirty="0"/>
            </a:br>
            <a:r>
              <a:rPr lang="en-US" i="1" dirty="0"/>
              <a:t> (Psalm 8:4, 5; Hebrews 2:6-11.) </a:t>
            </a:r>
            <a:br>
              <a:rPr lang="en-US" dirty="0"/>
            </a:br>
            <a:endParaRPr lang="en-US" dirty="0"/>
          </a:p>
        </p:txBody>
      </p:sp>
      <p:sp>
        <p:nvSpPr>
          <p:cNvPr id="3" name="Content Placeholder 2">
            <a:extLst>
              <a:ext uri="{FF2B5EF4-FFF2-40B4-BE49-F238E27FC236}">
                <a16:creationId xmlns:a16="http://schemas.microsoft.com/office/drawing/2014/main" id="{B4ADA042-AD79-4AC7-BA09-B711CF6342CE}"/>
              </a:ext>
            </a:extLst>
          </p:cNvPr>
          <p:cNvSpPr>
            <a:spLocks noGrp="1"/>
          </p:cNvSpPr>
          <p:nvPr>
            <p:ph idx="1"/>
          </p:nvPr>
        </p:nvSpPr>
        <p:spPr>
          <a:xfrm>
            <a:off x="203880" y="2296478"/>
            <a:ext cx="6458603" cy="5230536"/>
          </a:xfrm>
        </p:spPr>
        <p:txBody>
          <a:bodyPr>
            <a:normAutofit/>
          </a:bodyPr>
          <a:lstStyle/>
          <a:p>
            <a:r>
              <a:rPr lang="en-US" sz="3200" dirty="0"/>
              <a:t>Angels are stronger than men - </a:t>
            </a:r>
            <a:r>
              <a:rPr lang="en-US" sz="3200" i="1" dirty="0"/>
              <a:t>Psalms 103:20</a:t>
            </a:r>
          </a:p>
          <a:p>
            <a:r>
              <a:rPr lang="en-US" sz="3200" dirty="0"/>
              <a:t>Angels are smarter than men </a:t>
            </a:r>
            <a:r>
              <a:rPr lang="en-US" sz="3200" i="1" dirty="0"/>
              <a:t>- Daniel 9:21-22 </a:t>
            </a:r>
          </a:p>
          <a:p>
            <a:r>
              <a:rPr lang="en-US" sz="3200" dirty="0"/>
              <a:t>Angels are swifter than men </a:t>
            </a:r>
            <a:r>
              <a:rPr lang="en-US" sz="3200" i="1" dirty="0"/>
              <a:t>-   Daniel 9:21</a:t>
            </a:r>
          </a:p>
          <a:p>
            <a:endParaRPr lang="en-US" sz="3200" i="1" dirty="0"/>
          </a:p>
          <a:p>
            <a:endParaRPr lang="en-US" sz="3200" i="1" dirty="0"/>
          </a:p>
        </p:txBody>
      </p:sp>
      <p:pic>
        <p:nvPicPr>
          <p:cNvPr id="4" name="Picture 3">
            <a:extLst>
              <a:ext uri="{FF2B5EF4-FFF2-40B4-BE49-F238E27FC236}">
                <a16:creationId xmlns:a16="http://schemas.microsoft.com/office/drawing/2014/main" id="{2C2ADFAE-8F41-452C-8099-A491DA5C22CB}"/>
              </a:ext>
            </a:extLst>
          </p:cNvPr>
          <p:cNvPicPr>
            <a:picLocks noChangeAspect="1"/>
          </p:cNvPicPr>
          <p:nvPr/>
        </p:nvPicPr>
        <p:blipFill rotWithShape="1">
          <a:blip r:embed="rId2"/>
          <a:srcRect t="-666" r="15600"/>
          <a:stretch/>
        </p:blipFill>
        <p:spPr>
          <a:xfrm>
            <a:off x="6790862" y="1690688"/>
            <a:ext cx="5401138" cy="3221058"/>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5705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8BDD2-D84F-4114-9687-6E8F10DE6EA2}"/>
              </a:ext>
            </a:extLst>
          </p:cNvPr>
          <p:cNvPicPr>
            <a:picLocks noChangeAspect="1"/>
          </p:cNvPicPr>
          <p:nvPr/>
        </p:nvPicPr>
        <p:blipFill rotWithShape="1">
          <a:blip r:embed="rId2"/>
          <a:srcRect r="33920"/>
          <a:stretch/>
        </p:blipFill>
        <p:spPr>
          <a:xfrm>
            <a:off x="-443833" y="0"/>
            <a:ext cx="7552944" cy="6857990"/>
          </a:xfrm>
          <a:prstGeom prst="rect">
            <a:avLst/>
          </a:prstGeom>
          <a:effectLst/>
        </p:spPr>
      </p:pic>
      <p:sp>
        <p:nvSpPr>
          <p:cNvPr id="2" name="Title 1">
            <a:extLst>
              <a:ext uri="{FF2B5EF4-FFF2-40B4-BE49-F238E27FC236}">
                <a16:creationId xmlns:a16="http://schemas.microsoft.com/office/drawing/2014/main" id="{F7B21F5B-CE46-46C1-B1AF-626EDB2DA1EE}"/>
              </a:ext>
            </a:extLst>
          </p:cNvPr>
          <p:cNvSpPr>
            <a:spLocks noGrp="1"/>
          </p:cNvSpPr>
          <p:nvPr>
            <p:ph type="title"/>
          </p:nvPr>
        </p:nvSpPr>
        <p:spPr>
          <a:xfrm>
            <a:off x="7614464" y="93307"/>
            <a:ext cx="4516015" cy="2305869"/>
          </a:xfrm>
        </p:spPr>
        <p:txBody>
          <a:bodyPr>
            <a:normAutofit/>
          </a:bodyPr>
          <a:lstStyle/>
          <a:p>
            <a:pPr algn="ctr">
              <a:lnSpc>
                <a:spcPct val="80000"/>
              </a:lnSpc>
            </a:pPr>
            <a:r>
              <a:rPr lang="en-US" sz="4100" b="1" dirty="0"/>
              <a:t>They are, however, inferior to God</a:t>
            </a:r>
          </a:p>
        </p:txBody>
      </p:sp>
      <p:sp>
        <p:nvSpPr>
          <p:cNvPr id="3" name="Content Placeholder 2">
            <a:extLst>
              <a:ext uri="{FF2B5EF4-FFF2-40B4-BE49-F238E27FC236}">
                <a16:creationId xmlns:a16="http://schemas.microsoft.com/office/drawing/2014/main" id="{73CBA483-BF37-4AA7-A997-FCBFE1DFDB4C}"/>
              </a:ext>
            </a:extLst>
          </p:cNvPr>
          <p:cNvSpPr>
            <a:spLocks noGrp="1"/>
          </p:cNvSpPr>
          <p:nvPr>
            <p:ph idx="1"/>
          </p:nvPr>
        </p:nvSpPr>
        <p:spPr>
          <a:xfrm>
            <a:off x="7109111" y="2813398"/>
            <a:ext cx="5082889" cy="4739950"/>
          </a:xfrm>
        </p:spPr>
        <p:txBody>
          <a:bodyPr vert="horz" lIns="91440" tIns="45720" rIns="91440" bIns="45720" rtlCol="0">
            <a:normAutofit/>
          </a:bodyPr>
          <a:lstStyle/>
          <a:p>
            <a:pPr>
              <a:lnSpc>
                <a:spcPct val="80000"/>
              </a:lnSpc>
            </a:pPr>
            <a:r>
              <a:rPr lang="en-US" sz="3200" dirty="0"/>
              <a:t>They are not omnipresent -             </a:t>
            </a:r>
            <a:r>
              <a:rPr lang="en-US" sz="3200" i="1" dirty="0"/>
              <a:t>Daniel 10:12</a:t>
            </a:r>
          </a:p>
          <a:p>
            <a:pPr>
              <a:lnSpc>
                <a:spcPct val="80000"/>
              </a:lnSpc>
            </a:pPr>
            <a:r>
              <a:rPr lang="en-US" sz="3200" dirty="0"/>
              <a:t>They are not omnipotent -            </a:t>
            </a:r>
            <a:r>
              <a:rPr lang="en-US" sz="3200" i="1" dirty="0"/>
              <a:t>Daniel 10:13</a:t>
            </a:r>
          </a:p>
          <a:p>
            <a:pPr>
              <a:lnSpc>
                <a:spcPct val="80000"/>
              </a:lnSpc>
            </a:pPr>
            <a:r>
              <a:rPr lang="en-US" sz="3200" dirty="0"/>
              <a:t>They are not omniscient -             </a:t>
            </a:r>
            <a:r>
              <a:rPr lang="en-US" sz="3200" i="1" dirty="0"/>
              <a:t>Matthew 24:36</a:t>
            </a:r>
          </a:p>
        </p:txBody>
      </p:sp>
    </p:spTree>
    <p:extLst>
      <p:ext uri="{BB962C8B-B14F-4D97-AF65-F5344CB8AC3E}">
        <p14:creationId xmlns:p14="http://schemas.microsoft.com/office/powerpoint/2010/main" val="201753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A31C7-27CA-4929-A9F6-C0AE79CCEA5E}"/>
              </a:ext>
            </a:extLst>
          </p:cNvPr>
          <p:cNvPicPr>
            <a:picLocks noChangeAspect="1"/>
          </p:cNvPicPr>
          <p:nvPr/>
        </p:nvPicPr>
        <p:blipFill>
          <a:blip r:embed="rId2"/>
          <a:stretch>
            <a:fillRect/>
          </a:stretch>
        </p:blipFill>
        <p:spPr>
          <a:xfrm>
            <a:off x="1423792" y="0"/>
            <a:ext cx="9144000" cy="6858000"/>
          </a:xfrm>
          <a:prstGeom prst="rect">
            <a:avLst/>
          </a:prstGeom>
        </p:spPr>
      </p:pic>
      <p:sp>
        <p:nvSpPr>
          <p:cNvPr id="3" name="Rectangle 2">
            <a:extLst>
              <a:ext uri="{FF2B5EF4-FFF2-40B4-BE49-F238E27FC236}">
                <a16:creationId xmlns:a16="http://schemas.microsoft.com/office/drawing/2014/main" id="{B37BFD7B-D7A6-4490-94C1-C9BE97FC1F81}"/>
              </a:ext>
            </a:extLst>
          </p:cNvPr>
          <p:cNvSpPr/>
          <p:nvPr/>
        </p:nvSpPr>
        <p:spPr>
          <a:xfrm>
            <a:off x="1534474" y="388400"/>
            <a:ext cx="8922635" cy="646331"/>
          </a:xfrm>
          <a:prstGeom prst="rect">
            <a:avLst/>
          </a:prstGeom>
        </p:spPr>
        <p:txBody>
          <a:bodyPr wrap="none">
            <a:spAutoFit/>
          </a:bodyPr>
          <a:lstStyle/>
          <a:p>
            <a:pPr algn="ctr"/>
            <a:r>
              <a:rPr lang="en-US" sz="3600" b="1" i="1" dirty="0">
                <a:solidFill>
                  <a:schemeClr val="bg1"/>
                </a:solidFill>
                <a:effectLst>
                  <a:glow rad="101600">
                    <a:schemeClr val="tx1">
                      <a:alpha val="60000"/>
                    </a:schemeClr>
                  </a:glow>
                </a:effectLst>
              </a:rPr>
              <a:t>“All things were created by him, and for him.”</a:t>
            </a:r>
          </a:p>
        </p:txBody>
      </p:sp>
    </p:spTree>
    <p:extLst>
      <p:ext uri="{BB962C8B-B14F-4D97-AF65-F5344CB8AC3E}">
        <p14:creationId xmlns:p14="http://schemas.microsoft.com/office/powerpoint/2010/main" val="176222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99E77-0DD3-45C2-8285-B05F1D77CC07}"/>
              </a:ext>
            </a:extLst>
          </p:cNvPr>
          <p:cNvPicPr>
            <a:picLocks noChangeAspect="1"/>
          </p:cNvPicPr>
          <p:nvPr/>
        </p:nvPicPr>
        <p:blipFill>
          <a:blip r:embed="rId2"/>
          <a:stretch>
            <a:fillRect/>
          </a:stretch>
        </p:blipFill>
        <p:spPr>
          <a:xfrm>
            <a:off x="2206653" y="1055877"/>
            <a:ext cx="7790375" cy="4388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698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A3C0F-62A3-4252-B9C9-10E922C124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85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r>
              <a:rPr lang="en-US" sz="4000" b="1" dirty="0">
                <a:solidFill>
                  <a:srgbClr val="FFFF00"/>
                </a:solidFill>
              </a:rPr>
              <a:t>Different Types of Angels</a:t>
            </a:r>
          </a:p>
          <a:p>
            <a:pPr marL="0" indent="0" algn="ctr">
              <a:buNone/>
            </a:pPr>
            <a:endParaRPr lang="en-US" sz="4000" i="1" dirty="0">
              <a:solidFill>
                <a:srgbClr val="FFFF00"/>
              </a:solidFill>
            </a:endParaRPr>
          </a:p>
          <a:p>
            <a:r>
              <a:rPr lang="en-US" sz="4000" i="1" dirty="0"/>
              <a:t>Archangels – Michael and Gabriel</a:t>
            </a:r>
          </a:p>
          <a:p>
            <a:r>
              <a:rPr lang="en-US" sz="4000" i="1" dirty="0"/>
              <a:t>Cherubim's – Ezekiel 1:4-28</a:t>
            </a:r>
          </a:p>
          <a:p>
            <a:r>
              <a:rPr lang="en-US" sz="4000" i="1" dirty="0"/>
              <a:t>Seraphim’s – Isaiah 6:1-7</a:t>
            </a:r>
          </a:p>
          <a:p>
            <a:r>
              <a:rPr lang="en-US" sz="4000" i="1" dirty="0"/>
              <a:t>Ruling angels – I Peter 3:22</a:t>
            </a:r>
          </a:p>
          <a:p>
            <a:r>
              <a:rPr lang="en-US" sz="4000" i="1" dirty="0"/>
              <a:t>Guarding angels – Hebrews 1:14</a:t>
            </a:r>
          </a:p>
          <a:p>
            <a:r>
              <a:rPr lang="en-US" sz="40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8057950" y="17791"/>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8019850" y="742123"/>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8019850" y="140927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8019850" y="2124874"/>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8019850" y="2879729"/>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8019850" y="3607991"/>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9087854" y="3508845"/>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8038900" y="4380707"/>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to="" calcmode="lin" valueType="num">
                                      <p:cBhvr>
                                        <p:cTn id="42" dur="1" fill="hold"/>
                                        <p:tgtEl>
                                          <p:spTgt spid="3">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to="" calcmode="lin" valueType="num">
                                      <p:cBhvr>
                                        <p:cTn id="52" dur="1" fill="hold"/>
                                        <p:tgtEl>
                                          <p:spTgt spid="3">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to="" calcmode="lin" valueType="num">
                                      <p:cBhvr>
                                        <p:cTn id="67" dur="1" fill="hold"/>
                                        <p:tgtEl>
                                          <p:spTgt spid="3">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C236-EED2-438D-AEC1-B2129A670CFD}"/>
              </a:ext>
            </a:extLst>
          </p:cNvPr>
          <p:cNvSpPr>
            <a:spLocks noGrp="1"/>
          </p:cNvSpPr>
          <p:nvPr>
            <p:ph type="title"/>
          </p:nvPr>
        </p:nvSpPr>
        <p:spPr/>
        <p:txBody>
          <a:bodyPr/>
          <a:lstStyle/>
          <a:p>
            <a:pPr algn="ctr"/>
            <a:r>
              <a:rPr lang="en-US" b="1" dirty="0"/>
              <a:t>Archangels – Michael and Gabriel</a:t>
            </a:r>
            <a:br>
              <a:rPr lang="en-US" b="1" dirty="0"/>
            </a:br>
            <a:endParaRPr lang="en-US" b="1" dirty="0"/>
          </a:p>
        </p:txBody>
      </p:sp>
      <p:sp>
        <p:nvSpPr>
          <p:cNvPr id="3" name="Content Placeholder 2">
            <a:extLst>
              <a:ext uri="{FF2B5EF4-FFF2-40B4-BE49-F238E27FC236}">
                <a16:creationId xmlns:a16="http://schemas.microsoft.com/office/drawing/2014/main" id="{6E183F0F-95CB-4D6E-9573-7CB3D7C62181}"/>
              </a:ext>
            </a:extLst>
          </p:cNvPr>
          <p:cNvSpPr>
            <a:spLocks noGrp="1"/>
          </p:cNvSpPr>
          <p:nvPr>
            <p:ph idx="1"/>
          </p:nvPr>
        </p:nvSpPr>
        <p:spPr>
          <a:xfrm>
            <a:off x="3253047" y="1570250"/>
            <a:ext cx="10234568" cy="4963009"/>
          </a:xfrm>
        </p:spPr>
        <p:txBody>
          <a:bodyPr>
            <a:normAutofit/>
          </a:bodyPr>
          <a:lstStyle/>
          <a:p>
            <a:pPr marL="0" indent="0">
              <a:buNone/>
            </a:pPr>
            <a:r>
              <a:rPr lang="en-US" sz="2400" b="1" dirty="0"/>
              <a:t>Warrior - Michael        Messenger - Gabriel</a:t>
            </a:r>
          </a:p>
        </p:txBody>
      </p:sp>
      <p:pic>
        <p:nvPicPr>
          <p:cNvPr id="4" name="Picture 3">
            <a:extLst>
              <a:ext uri="{FF2B5EF4-FFF2-40B4-BE49-F238E27FC236}">
                <a16:creationId xmlns:a16="http://schemas.microsoft.com/office/drawing/2014/main" id="{D7EBAE67-7FFA-4550-9245-FF6A7B47A454}"/>
              </a:ext>
            </a:extLst>
          </p:cNvPr>
          <p:cNvPicPr>
            <a:picLocks noChangeAspect="1"/>
          </p:cNvPicPr>
          <p:nvPr/>
        </p:nvPicPr>
        <p:blipFill rotWithShape="1">
          <a:blip r:embed="rId2"/>
          <a:srcRect l="38307" t="-226" b="1"/>
          <a:stretch/>
        </p:blipFill>
        <p:spPr>
          <a:xfrm>
            <a:off x="3130149" y="2229814"/>
            <a:ext cx="5624052" cy="4397450"/>
          </a:xfrm>
          <a:prstGeom prst="rect">
            <a:avLst/>
          </a:prstGeom>
        </p:spPr>
      </p:pic>
      <p:sp>
        <p:nvSpPr>
          <p:cNvPr id="5" name="Rectangle 4">
            <a:extLst>
              <a:ext uri="{FF2B5EF4-FFF2-40B4-BE49-F238E27FC236}">
                <a16:creationId xmlns:a16="http://schemas.microsoft.com/office/drawing/2014/main" id="{0883D051-3D3B-4FEB-B4FA-26CBD3CC37DA}"/>
              </a:ext>
            </a:extLst>
          </p:cNvPr>
          <p:cNvSpPr/>
          <p:nvPr/>
        </p:nvSpPr>
        <p:spPr>
          <a:xfrm>
            <a:off x="3261643" y="1455175"/>
            <a:ext cx="5492558" cy="565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45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BFD8-136E-4ED5-8F10-A93F75015A49}"/>
              </a:ext>
            </a:extLst>
          </p:cNvPr>
          <p:cNvSpPr>
            <a:spLocks noGrp="1"/>
          </p:cNvSpPr>
          <p:nvPr>
            <p:ph type="title"/>
          </p:nvPr>
        </p:nvSpPr>
        <p:spPr>
          <a:xfrm>
            <a:off x="787866" y="-100668"/>
            <a:ext cx="10515600" cy="1325563"/>
          </a:xfrm>
        </p:spPr>
        <p:txBody>
          <a:bodyPr/>
          <a:lstStyle/>
          <a:p>
            <a:pPr algn="ctr"/>
            <a:r>
              <a:rPr lang="en-US" b="1" dirty="0"/>
              <a:t>Michael the Warrior of God </a:t>
            </a:r>
          </a:p>
        </p:txBody>
      </p:sp>
      <p:pic>
        <p:nvPicPr>
          <p:cNvPr id="3" name="Picture 2">
            <a:extLst>
              <a:ext uri="{FF2B5EF4-FFF2-40B4-BE49-F238E27FC236}">
                <a16:creationId xmlns:a16="http://schemas.microsoft.com/office/drawing/2014/main" id="{6D83FBDC-4688-408B-BC26-71F1094AEFE6}"/>
              </a:ext>
            </a:extLst>
          </p:cNvPr>
          <p:cNvPicPr>
            <a:picLocks noChangeAspect="1"/>
          </p:cNvPicPr>
          <p:nvPr/>
        </p:nvPicPr>
        <p:blipFill rotWithShape="1">
          <a:blip r:embed="rId2"/>
          <a:srcRect t="923" r="49838"/>
          <a:stretch/>
        </p:blipFill>
        <p:spPr>
          <a:xfrm>
            <a:off x="3974198" y="1149292"/>
            <a:ext cx="3700045" cy="5708708"/>
          </a:xfrm>
          <a:prstGeom prst="rect">
            <a:avLst/>
          </a:prstGeom>
        </p:spPr>
      </p:pic>
    </p:spTree>
    <p:extLst>
      <p:ext uri="{BB962C8B-B14F-4D97-AF65-F5344CB8AC3E}">
        <p14:creationId xmlns:p14="http://schemas.microsoft.com/office/powerpoint/2010/main" val="28994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nature&#10;&#10;Description generated with high confidence">
            <a:extLst>
              <a:ext uri="{FF2B5EF4-FFF2-40B4-BE49-F238E27FC236}">
                <a16:creationId xmlns:a16="http://schemas.microsoft.com/office/drawing/2014/main" id="{4918CE16-884B-412D-8C4C-A21D08BB8280}"/>
              </a:ext>
            </a:extLst>
          </p:cNvPr>
          <p:cNvPicPr>
            <a:picLocks noChangeAspect="1"/>
          </p:cNvPicPr>
          <p:nvPr/>
        </p:nvPicPr>
        <p:blipFill rotWithShape="1">
          <a:blip r:embed="rId3"/>
          <a:srcRect l="19640" r="5101" b="-1"/>
          <a:stretch/>
        </p:blipFill>
        <p:spPr>
          <a:xfrm>
            <a:off x="20" y="10"/>
            <a:ext cx="7534636" cy="6857990"/>
          </a:xfrm>
          <a:prstGeom prst="rect">
            <a:avLst/>
          </a:prstGeom>
        </p:spPr>
      </p:pic>
      <p:sp>
        <p:nvSpPr>
          <p:cNvPr id="3" name="Title 2"/>
          <p:cNvSpPr>
            <a:spLocks noGrp="1"/>
          </p:cNvSpPr>
          <p:nvPr>
            <p:ph type="title"/>
          </p:nvPr>
        </p:nvSpPr>
        <p:spPr>
          <a:xfrm>
            <a:off x="7534656" y="10"/>
            <a:ext cx="4657343" cy="6857991"/>
          </a:xfrm>
        </p:spPr>
        <p:txBody>
          <a:bodyPr>
            <a:normAutofit/>
          </a:bodyPr>
          <a:lstStyle/>
          <a:p>
            <a:pPr algn="ctr">
              <a:lnSpc>
                <a:spcPct val="70000"/>
              </a:lnSpc>
            </a:pPr>
            <a:r>
              <a:rPr lang="en-US" sz="3200" i="1" dirty="0">
                <a:effectLst>
                  <a:glow rad="101600">
                    <a:schemeClr val="bg1">
                      <a:alpha val="60000"/>
                    </a:schemeClr>
                  </a:glow>
                </a:effectLst>
              </a:rPr>
              <a:t>“And there was war in heaven: Michael and his angels fought against the dragon; and the dragon fought and his angels,</a:t>
            </a:r>
            <a:br>
              <a:rPr lang="en-US" sz="3200" i="1" dirty="0">
                <a:effectLst>
                  <a:glow rad="101600">
                    <a:schemeClr val="bg1">
                      <a:alpha val="60000"/>
                    </a:schemeClr>
                  </a:glow>
                </a:effectLst>
              </a:rPr>
            </a:br>
            <a:r>
              <a:rPr lang="en-US" sz="3200" i="1" dirty="0">
                <a:effectLst>
                  <a:glow rad="101600">
                    <a:schemeClr val="bg1">
                      <a:alpha val="60000"/>
                    </a:schemeClr>
                  </a:glow>
                </a:effectLst>
              </a:rPr>
              <a:t>  And prevailed not; neither was their place found any more in heaven. And the great dragon was cast out, that old serpent, called the Devil, and Satan, which </a:t>
            </a:r>
            <a:r>
              <a:rPr lang="en-US" sz="3200" i="1" dirty="0" err="1">
                <a:effectLst>
                  <a:glow rad="101600">
                    <a:schemeClr val="bg1">
                      <a:alpha val="60000"/>
                    </a:schemeClr>
                  </a:glow>
                </a:effectLst>
              </a:rPr>
              <a:t>deceiveth</a:t>
            </a:r>
            <a:r>
              <a:rPr lang="en-US" sz="3200" i="1" dirty="0">
                <a:effectLst>
                  <a:glow rad="101600">
                    <a:schemeClr val="bg1">
                      <a:alpha val="60000"/>
                    </a:schemeClr>
                  </a:glow>
                </a:effectLst>
              </a:rPr>
              <a:t> the whole world: he was cast out into the earth, and his angels were cast out with him.” (Revelation 12:7-9)</a:t>
            </a:r>
          </a:p>
        </p:txBody>
      </p:sp>
    </p:spTree>
    <p:extLst>
      <p:ext uri="{BB962C8B-B14F-4D97-AF65-F5344CB8AC3E}">
        <p14:creationId xmlns:p14="http://schemas.microsoft.com/office/powerpoint/2010/main" val="45337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B89DE-8A7C-4E3A-A209-55A644FE79C0}"/>
              </a:ext>
            </a:extLst>
          </p:cNvPr>
          <p:cNvPicPr>
            <a:picLocks noChangeAspect="1"/>
          </p:cNvPicPr>
          <p:nvPr/>
        </p:nvPicPr>
        <p:blipFill>
          <a:blip r:embed="rId2"/>
          <a:stretch>
            <a:fillRect/>
          </a:stretch>
        </p:blipFill>
        <p:spPr>
          <a:xfrm>
            <a:off x="0" y="-1195"/>
            <a:ext cx="12192000" cy="6860389"/>
          </a:xfrm>
          <a:prstGeom prst="rect">
            <a:avLst/>
          </a:prstGeom>
        </p:spPr>
      </p:pic>
    </p:spTree>
    <p:extLst>
      <p:ext uri="{BB962C8B-B14F-4D97-AF65-F5344CB8AC3E}">
        <p14:creationId xmlns:p14="http://schemas.microsoft.com/office/powerpoint/2010/main" val="268810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771FC-A945-46C8-A9C0-C8A78B9D1543}"/>
              </a:ext>
            </a:extLst>
          </p:cNvPr>
          <p:cNvSpPr>
            <a:spLocks noGrp="1"/>
          </p:cNvSpPr>
          <p:nvPr>
            <p:ph idx="1"/>
          </p:nvPr>
        </p:nvSpPr>
        <p:spPr>
          <a:xfrm>
            <a:off x="335559" y="307217"/>
            <a:ext cx="11915164" cy="4910735"/>
          </a:xfrm>
        </p:spPr>
        <p:txBody>
          <a:bodyPr>
            <a:normAutofit/>
          </a:bodyPr>
          <a:lstStyle/>
          <a:p>
            <a:pPr marL="0" indent="0" algn="ctr">
              <a:buNone/>
            </a:pPr>
            <a:r>
              <a:rPr lang="en-US" sz="3600" i="1" dirty="0"/>
              <a:t>“Yet Michael the archangel, when contending with the devil he disputed about the body of Moses, durst not bring against him a railing accusation, but said, The Lord rebuke thee.” (Jude 1:9)</a:t>
            </a:r>
          </a:p>
        </p:txBody>
      </p:sp>
      <p:pic>
        <p:nvPicPr>
          <p:cNvPr id="5" name="Picture 4">
            <a:extLst>
              <a:ext uri="{FF2B5EF4-FFF2-40B4-BE49-F238E27FC236}">
                <a16:creationId xmlns:a16="http://schemas.microsoft.com/office/drawing/2014/main" id="{501CE96C-9450-4F09-B2AE-FE308380F900}"/>
              </a:ext>
            </a:extLst>
          </p:cNvPr>
          <p:cNvPicPr>
            <a:picLocks noChangeAspect="1"/>
          </p:cNvPicPr>
          <p:nvPr/>
        </p:nvPicPr>
        <p:blipFill>
          <a:blip r:embed="rId2"/>
          <a:stretch>
            <a:fillRect/>
          </a:stretch>
        </p:blipFill>
        <p:spPr>
          <a:xfrm>
            <a:off x="2910980" y="1995279"/>
            <a:ext cx="6168356" cy="4862721"/>
          </a:xfrm>
          <a:prstGeom prst="rect">
            <a:avLst/>
          </a:prstGeom>
          <a:ln>
            <a:noFill/>
          </a:ln>
          <a:effectLst>
            <a:softEdge rad="112500"/>
          </a:effectLst>
        </p:spPr>
      </p:pic>
      <p:pic>
        <p:nvPicPr>
          <p:cNvPr id="7" name="Picture 6">
            <a:extLst>
              <a:ext uri="{FF2B5EF4-FFF2-40B4-BE49-F238E27FC236}">
                <a16:creationId xmlns:a16="http://schemas.microsoft.com/office/drawing/2014/main" id="{657DDAAA-8458-4917-99E0-D3EE72C2CA30}"/>
              </a:ext>
            </a:extLst>
          </p:cNvPr>
          <p:cNvPicPr>
            <a:picLocks noChangeAspect="1"/>
          </p:cNvPicPr>
          <p:nvPr/>
        </p:nvPicPr>
        <p:blipFill rotWithShape="1">
          <a:blip r:embed="rId2"/>
          <a:srcRect t="51680" r="76226" b="21507"/>
          <a:stretch/>
        </p:blipFill>
        <p:spPr>
          <a:xfrm>
            <a:off x="4446516" y="4521666"/>
            <a:ext cx="1551611" cy="1208014"/>
          </a:xfrm>
          <a:prstGeom prst="ellipse">
            <a:avLst/>
          </a:prstGeom>
          <a:ln>
            <a:noFill/>
          </a:ln>
          <a:effectLst>
            <a:softEdge rad="112500"/>
          </a:effectLst>
        </p:spPr>
      </p:pic>
      <p:pic>
        <p:nvPicPr>
          <p:cNvPr id="8" name="Picture 7">
            <a:extLst>
              <a:ext uri="{FF2B5EF4-FFF2-40B4-BE49-F238E27FC236}">
                <a16:creationId xmlns:a16="http://schemas.microsoft.com/office/drawing/2014/main" id="{830CE928-3C4A-44B3-A7F4-74F47A49213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4977" t="3376" r="2591" b="29402"/>
          <a:stretch/>
        </p:blipFill>
        <p:spPr>
          <a:xfrm>
            <a:off x="3676876" y="1995279"/>
            <a:ext cx="4896673" cy="4962739"/>
          </a:xfrm>
          <a:prstGeom prst="ellipse">
            <a:avLst/>
          </a:prstGeom>
          <a:ln>
            <a:noFill/>
          </a:ln>
          <a:effectLst>
            <a:softEdge rad="112500"/>
          </a:effectLst>
        </p:spPr>
      </p:pic>
    </p:spTree>
    <p:extLst>
      <p:ext uri="{BB962C8B-B14F-4D97-AF65-F5344CB8AC3E}">
        <p14:creationId xmlns:p14="http://schemas.microsoft.com/office/powerpoint/2010/main" val="131195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0211-2D2F-4BEF-BEED-9DD1672CC8F4}"/>
              </a:ext>
            </a:extLst>
          </p:cNvPr>
          <p:cNvSpPr>
            <a:spLocks noGrp="1"/>
          </p:cNvSpPr>
          <p:nvPr>
            <p:ph type="title"/>
          </p:nvPr>
        </p:nvSpPr>
        <p:spPr>
          <a:xfrm>
            <a:off x="251670" y="2965712"/>
            <a:ext cx="7592036" cy="1325563"/>
          </a:xfrm>
        </p:spPr>
        <p:txBody>
          <a:bodyPr>
            <a:noAutofit/>
          </a:bodyPr>
          <a:lstStyle/>
          <a:p>
            <a:pPr algn="ctr"/>
            <a:r>
              <a:rPr lang="en-US" sz="3600" i="1" dirty="0"/>
              <a:t>(Daniel 10:1-14) “In the third year of Cyrus king of Persia a thing was revealed unto Daniel, whose name was called Belteshazzar; and the thing was true, but the time appointed was long: and he understood the thing, and had understanding of the vision. In those days I Daniel was mourning three full weeks. I ate no pleasant bread, neither came flesh nor wine in my mouth, neither did I anoint myself at all, till three whole weeks were fulfilled.</a:t>
            </a:r>
          </a:p>
        </p:txBody>
      </p:sp>
      <p:pic>
        <p:nvPicPr>
          <p:cNvPr id="3" name="Picture 2">
            <a:extLst>
              <a:ext uri="{FF2B5EF4-FFF2-40B4-BE49-F238E27FC236}">
                <a16:creationId xmlns:a16="http://schemas.microsoft.com/office/drawing/2014/main" id="{D9694611-C214-4EFF-B92E-CA444C809003}"/>
              </a:ext>
            </a:extLst>
          </p:cNvPr>
          <p:cNvPicPr>
            <a:picLocks noChangeAspect="1"/>
          </p:cNvPicPr>
          <p:nvPr/>
        </p:nvPicPr>
        <p:blipFill>
          <a:blip r:embed="rId2"/>
          <a:stretch>
            <a:fillRect/>
          </a:stretch>
        </p:blipFill>
        <p:spPr>
          <a:xfrm>
            <a:off x="7902958" y="0"/>
            <a:ext cx="4289042" cy="6858000"/>
          </a:xfrm>
          <a:prstGeom prst="rect">
            <a:avLst/>
          </a:prstGeom>
          <a:ln>
            <a:noFill/>
          </a:ln>
          <a:effectLst>
            <a:softEdge rad="112500"/>
          </a:effectLst>
        </p:spPr>
      </p:pic>
    </p:spTree>
    <p:extLst>
      <p:ext uri="{BB962C8B-B14F-4D97-AF65-F5344CB8AC3E}">
        <p14:creationId xmlns:p14="http://schemas.microsoft.com/office/powerpoint/2010/main" val="23897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0211-2D2F-4BEF-BEED-9DD1672CC8F4}"/>
              </a:ext>
            </a:extLst>
          </p:cNvPr>
          <p:cNvSpPr>
            <a:spLocks noGrp="1"/>
          </p:cNvSpPr>
          <p:nvPr>
            <p:ph type="title"/>
          </p:nvPr>
        </p:nvSpPr>
        <p:spPr>
          <a:xfrm>
            <a:off x="4999839" y="2766218"/>
            <a:ext cx="6946084" cy="1325563"/>
          </a:xfrm>
        </p:spPr>
        <p:txBody>
          <a:bodyPr>
            <a:noAutofit/>
          </a:bodyPr>
          <a:lstStyle/>
          <a:p>
            <a:pPr algn="ctr"/>
            <a:r>
              <a:rPr lang="en-US" sz="3600" i="1" dirty="0"/>
              <a:t>And in the four and twentieth day of the first month, as I was by the side of the great river, which is </a:t>
            </a:r>
            <a:r>
              <a:rPr lang="en-US" sz="3600" i="1" dirty="0" err="1"/>
              <a:t>Hiddekel</a:t>
            </a:r>
            <a:r>
              <a:rPr lang="en-US" sz="3600" i="1" dirty="0"/>
              <a:t>; Then I lifted up mine eyes, and looked, and behold a certain man clothed in linen, whose loins were girded with fine gold of </a:t>
            </a:r>
            <a:r>
              <a:rPr lang="en-US" sz="3600" i="1" dirty="0" err="1"/>
              <a:t>Uphaz</a:t>
            </a:r>
            <a:r>
              <a:rPr lang="en-US" sz="3600" i="1" dirty="0"/>
              <a:t>:  His body also was like the beryl, and his face as the appearance of lightning, and his eyes as lamps of fire, and his arms and his feet like in </a:t>
            </a:r>
            <a:r>
              <a:rPr lang="en-US" sz="3600" i="1" dirty="0" err="1"/>
              <a:t>colour</a:t>
            </a:r>
            <a:r>
              <a:rPr lang="en-US" sz="3600" i="1" dirty="0"/>
              <a:t> to polished brass, and the voice of his words like the voice of a multitude.</a:t>
            </a:r>
          </a:p>
        </p:txBody>
      </p:sp>
      <p:pic>
        <p:nvPicPr>
          <p:cNvPr id="4" name="Picture 3">
            <a:extLst>
              <a:ext uri="{FF2B5EF4-FFF2-40B4-BE49-F238E27FC236}">
                <a16:creationId xmlns:a16="http://schemas.microsoft.com/office/drawing/2014/main" id="{B56D239D-B775-47F1-B8B8-690681629540}"/>
              </a:ext>
            </a:extLst>
          </p:cNvPr>
          <p:cNvPicPr>
            <a:picLocks noChangeAspect="1"/>
          </p:cNvPicPr>
          <p:nvPr/>
        </p:nvPicPr>
        <p:blipFill>
          <a:blip r:embed="rId2"/>
          <a:stretch>
            <a:fillRect/>
          </a:stretch>
        </p:blipFill>
        <p:spPr>
          <a:xfrm>
            <a:off x="0" y="0"/>
            <a:ext cx="4709449" cy="6858000"/>
          </a:xfrm>
          <a:prstGeom prst="rect">
            <a:avLst/>
          </a:prstGeom>
          <a:ln>
            <a:noFill/>
          </a:ln>
          <a:effectLst>
            <a:softEdge rad="112500"/>
          </a:effectLst>
        </p:spPr>
      </p:pic>
    </p:spTree>
    <p:extLst>
      <p:ext uri="{BB962C8B-B14F-4D97-AF65-F5344CB8AC3E}">
        <p14:creationId xmlns:p14="http://schemas.microsoft.com/office/powerpoint/2010/main" val="129055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0211-2D2F-4BEF-BEED-9DD1672CC8F4}"/>
              </a:ext>
            </a:extLst>
          </p:cNvPr>
          <p:cNvSpPr>
            <a:spLocks noGrp="1"/>
          </p:cNvSpPr>
          <p:nvPr>
            <p:ph type="title"/>
          </p:nvPr>
        </p:nvSpPr>
        <p:spPr>
          <a:xfrm>
            <a:off x="4709449" y="2766218"/>
            <a:ext cx="7421032" cy="1325563"/>
          </a:xfrm>
        </p:spPr>
        <p:txBody>
          <a:bodyPr>
            <a:noAutofit/>
          </a:bodyPr>
          <a:lstStyle/>
          <a:p>
            <a:pPr algn="ctr"/>
            <a:r>
              <a:rPr lang="en-US" sz="3600" i="1" dirty="0"/>
              <a:t>And I Daniel alone saw the vision: for the men that were with me saw not the vision; but a great quaking fell upon them, so that they fled to hide themselves. Therefore I was left alone, and saw this great vision, and there remained no strength in me: for my comeliness was turned in me into corruption, and I retained no strength. Yet heard I the voice of his words: and when I heard the voice of his words, then was I in a deep sleep on my face, and my face toward the ground. </a:t>
            </a:r>
          </a:p>
        </p:txBody>
      </p:sp>
      <p:pic>
        <p:nvPicPr>
          <p:cNvPr id="4" name="Picture 3">
            <a:extLst>
              <a:ext uri="{FF2B5EF4-FFF2-40B4-BE49-F238E27FC236}">
                <a16:creationId xmlns:a16="http://schemas.microsoft.com/office/drawing/2014/main" id="{B56D239D-B775-47F1-B8B8-690681629540}"/>
              </a:ext>
            </a:extLst>
          </p:cNvPr>
          <p:cNvPicPr>
            <a:picLocks noChangeAspect="1"/>
          </p:cNvPicPr>
          <p:nvPr/>
        </p:nvPicPr>
        <p:blipFill>
          <a:blip r:embed="rId2"/>
          <a:stretch>
            <a:fillRect/>
          </a:stretch>
        </p:blipFill>
        <p:spPr>
          <a:xfrm>
            <a:off x="0" y="0"/>
            <a:ext cx="4709449" cy="6858000"/>
          </a:xfrm>
          <a:prstGeom prst="rect">
            <a:avLst/>
          </a:prstGeom>
          <a:ln>
            <a:noFill/>
          </a:ln>
          <a:effectLst>
            <a:softEdge rad="112500"/>
          </a:effectLst>
        </p:spPr>
      </p:pic>
    </p:spTree>
    <p:extLst>
      <p:ext uri="{BB962C8B-B14F-4D97-AF65-F5344CB8AC3E}">
        <p14:creationId xmlns:p14="http://schemas.microsoft.com/office/powerpoint/2010/main" val="104557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0211-2D2F-4BEF-BEED-9DD1672CC8F4}"/>
              </a:ext>
            </a:extLst>
          </p:cNvPr>
          <p:cNvSpPr>
            <a:spLocks noGrp="1"/>
          </p:cNvSpPr>
          <p:nvPr>
            <p:ph type="title"/>
          </p:nvPr>
        </p:nvSpPr>
        <p:spPr>
          <a:xfrm>
            <a:off x="4999839" y="2766218"/>
            <a:ext cx="6946084" cy="1325563"/>
          </a:xfrm>
        </p:spPr>
        <p:txBody>
          <a:bodyPr>
            <a:noAutofit/>
          </a:bodyPr>
          <a:lstStyle/>
          <a:p>
            <a:pPr algn="ctr"/>
            <a:r>
              <a:rPr lang="en-US" sz="3600" i="1" dirty="0"/>
              <a:t>And, behold, an hand touched me, which set me upon my knees and upon the palms of my hands. And he said unto me, O Daniel, a man greatly beloved, understand the words that I speak unto thee, and stand upright: for unto thee am I now sent. And when he had spoken this word unto me, I stood trembling. </a:t>
            </a:r>
          </a:p>
        </p:txBody>
      </p:sp>
      <p:pic>
        <p:nvPicPr>
          <p:cNvPr id="4" name="Picture 3">
            <a:extLst>
              <a:ext uri="{FF2B5EF4-FFF2-40B4-BE49-F238E27FC236}">
                <a16:creationId xmlns:a16="http://schemas.microsoft.com/office/drawing/2014/main" id="{B56D239D-B775-47F1-B8B8-690681629540}"/>
              </a:ext>
            </a:extLst>
          </p:cNvPr>
          <p:cNvPicPr>
            <a:picLocks noChangeAspect="1"/>
          </p:cNvPicPr>
          <p:nvPr/>
        </p:nvPicPr>
        <p:blipFill>
          <a:blip r:embed="rId2"/>
          <a:stretch>
            <a:fillRect/>
          </a:stretch>
        </p:blipFill>
        <p:spPr>
          <a:xfrm>
            <a:off x="0" y="0"/>
            <a:ext cx="4709449" cy="6858000"/>
          </a:xfrm>
          <a:prstGeom prst="rect">
            <a:avLst/>
          </a:prstGeom>
          <a:ln>
            <a:noFill/>
          </a:ln>
          <a:effectLst>
            <a:softEdge rad="112500"/>
          </a:effectLst>
        </p:spPr>
      </p:pic>
    </p:spTree>
    <p:extLst>
      <p:ext uri="{BB962C8B-B14F-4D97-AF65-F5344CB8AC3E}">
        <p14:creationId xmlns:p14="http://schemas.microsoft.com/office/powerpoint/2010/main" val="316144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0211-2D2F-4BEF-BEED-9DD1672CC8F4}"/>
              </a:ext>
            </a:extLst>
          </p:cNvPr>
          <p:cNvSpPr>
            <a:spLocks noGrp="1"/>
          </p:cNvSpPr>
          <p:nvPr>
            <p:ph type="title"/>
          </p:nvPr>
        </p:nvSpPr>
        <p:spPr>
          <a:xfrm>
            <a:off x="4941116" y="2598438"/>
            <a:ext cx="6946084" cy="1325563"/>
          </a:xfrm>
        </p:spPr>
        <p:txBody>
          <a:bodyPr>
            <a:noAutofit/>
          </a:bodyPr>
          <a:lstStyle/>
          <a:p>
            <a:pPr algn="ctr"/>
            <a:r>
              <a:rPr lang="en-US" sz="3600" i="1" dirty="0"/>
              <a:t>Then said he unto me, Fear not, Daniel: for from the first day that thou didst set thine heart to understand, and to chasten thyself before thy God, thy words were heard, and I am come for thy words.</a:t>
            </a:r>
          </a:p>
        </p:txBody>
      </p:sp>
      <p:pic>
        <p:nvPicPr>
          <p:cNvPr id="4" name="Picture 3">
            <a:extLst>
              <a:ext uri="{FF2B5EF4-FFF2-40B4-BE49-F238E27FC236}">
                <a16:creationId xmlns:a16="http://schemas.microsoft.com/office/drawing/2014/main" id="{B56D239D-B775-47F1-B8B8-690681629540}"/>
              </a:ext>
            </a:extLst>
          </p:cNvPr>
          <p:cNvPicPr>
            <a:picLocks noChangeAspect="1"/>
          </p:cNvPicPr>
          <p:nvPr/>
        </p:nvPicPr>
        <p:blipFill>
          <a:blip r:embed="rId2"/>
          <a:stretch>
            <a:fillRect/>
          </a:stretch>
        </p:blipFill>
        <p:spPr>
          <a:xfrm>
            <a:off x="0" y="0"/>
            <a:ext cx="4709449" cy="6858000"/>
          </a:xfrm>
          <a:prstGeom prst="rect">
            <a:avLst/>
          </a:prstGeom>
          <a:ln>
            <a:noFill/>
          </a:ln>
          <a:effectLst>
            <a:softEdge rad="112500"/>
          </a:effectLst>
        </p:spPr>
      </p:pic>
    </p:spTree>
    <p:extLst>
      <p:ext uri="{BB962C8B-B14F-4D97-AF65-F5344CB8AC3E}">
        <p14:creationId xmlns:p14="http://schemas.microsoft.com/office/powerpoint/2010/main" val="133661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2EE8EB-EB41-434E-83F4-6C03FD8B3965}"/>
              </a:ext>
            </a:extLst>
          </p:cNvPr>
          <p:cNvPicPr>
            <a:picLocks noChangeAspect="1"/>
          </p:cNvPicPr>
          <p:nvPr/>
        </p:nvPicPr>
        <p:blipFill>
          <a:blip r:embed="rId2"/>
          <a:stretch>
            <a:fillRect/>
          </a:stretch>
        </p:blipFill>
        <p:spPr>
          <a:xfrm>
            <a:off x="-74288" y="-83890"/>
            <a:ext cx="4555593" cy="6858000"/>
          </a:xfrm>
          <a:prstGeom prst="rect">
            <a:avLst/>
          </a:prstGeom>
          <a:ln>
            <a:noFill/>
          </a:ln>
          <a:effectLst>
            <a:softEdge rad="112500"/>
          </a:effectLst>
        </p:spPr>
      </p:pic>
      <p:sp>
        <p:nvSpPr>
          <p:cNvPr id="3" name="Rectangle 2">
            <a:extLst>
              <a:ext uri="{FF2B5EF4-FFF2-40B4-BE49-F238E27FC236}">
                <a16:creationId xmlns:a16="http://schemas.microsoft.com/office/drawing/2014/main" id="{7F8C1E4C-AADC-4B61-BA70-1D5445BBF8A8}"/>
              </a:ext>
            </a:extLst>
          </p:cNvPr>
          <p:cNvSpPr/>
          <p:nvPr/>
        </p:nvSpPr>
        <p:spPr>
          <a:xfrm>
            <a:off x="4840448" y="1549595"/>
            <a:ext cx="6761526" cy="3170099"/>
          </a:xfrm>
          <a:prstGeom prst="rect">
            <a:avLst/>
          </a:prstGeom>
        </p:spPr>
        <p:txBody>
          <a:bodyPr wrap="square">
            <a:spAutoFit/>
          </a:bodyPr>
          <a:lstStyle/>
          <a:p>
            <a:pPr algn="ctr"/>
            <a:r>
              <a:rPr lang="en-US" sz="4000" i="1" dirty="0"/>
              <a:t>But the prince of the kingdom of Persia (Satan) withstood me one and twenty days: but, lo, Michael, one of the chief princes, came to help me.”</a:t>
            </a:r>
          </a:p>
        </p:txBody>
      </p:sp>
    </p:spTree>
    <p:extLst>
      <p:ext uri="{BB962C8B-B14F-4D97-AF65-F5344CB8AC3E}">
        <p14:creationId xmlns:p14="http://schemas.microsoft.com/office/powerpoint/2010/main" val="222739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5B58-8CEC-4CF8-B698-1211B463EF87}"/>
              </a:ext>
            </a:extLst>
          </p:cNvPr>
          <p:cNvSpPr>
            <a:spLocks noGrp="1"/>
          </p:cNvSpPr>
          <p:nvPr>
            <p:ph type="title"/>
          </p:nvPr>
        </p:nvSpPr>
        <p:spPr>
          <a:xfrm>
            <a:off x="6132351" y="2848267"/>
            <a:ext cx="5506673" cy="1325563"/>
          </a:xfrm>
        </p:spPr>
        <p:txBody>
          <a:bodyPr>
            <a:noAutofit/>
          </a:bodyPr>
          <a:lstStyle/>
          <a:p>
            <a:pPr algn="ctr"/>
            <a:r>
              <a:rPr lang="en-US" sz="3600" i="1" dirty="0"/>
              <a:t>“And at that time (tribulation) shall Michael stand up, the great prince which </a:t>
            </a:r>
            <a:r>
              <a:rPr lang="en-US" sz="3600" i="1" dirty="0" err="1"/>
              <a:t>standeth</a:t>
            </a:r>
            <a:r>
              <a:rPr lang="en-US" sz="3600" i="1" dirty="0"/>
              <a:t> for the children of thy people: and there shall be a time of trouble, such as never was since there was a nation even to that same time: and at that time thy people shall be delivered, every one that shall be found written in the book.”  (Daniel 12:1)</a:t>
            </a:r>
          </a:p>
        </p:txBody>
      </p:sp>
      <p:pic>
        <p:nvPicPr>
          <p:cNvPr id="3" name="Picture 2">
            <a:extLst>
              <a:ext uri="{FF2B5EF4-FFF2-40B4-BE49-F238E27FC236}">
                <a16:creationId xmlns:a16="http://schemas.microsoft.com/office/drawing/2014/main" id="{0FB69996-3B16-41F4-A4A1-2A00AE3D87E4}"/>
              </a:ext>
            </a:extLst>
          </p:cNvPr>
          <p:cNvPicPr>
            <a:picLocks noChangeAspect="1"/>
          </p:cNvPicPr>
          <p:nvPr/>
        </p:nvPicPr>
        <p:blipFill rotWithShape="1">
          <a:blip r:embed="rId2"/>
          <a:srcRect l="28381" t="6361" r="1675" b="28562"/>
          <a:stretch/>
        </p:blipFill>
        <p:spPr>
          <a:xfrm>
            <a:off x="410701" y="494951"/>
            <a:ext cx="5364209" cy="56961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6817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0D9D-D6FC-405F-953B-0172291C4D88}"/>
              </a:ext>
            </a:extLst>
          </p:cNvPr>
          <p:cNvSpPr>
            <a:spLocks noGrp="1"/>
          </p:cNvSpPr>
          <p:nvPr>
            <p:ph type="title"/>
          </p:nvPr>
        </p:nvSpPr>
        <p:spPr>
          <a:xfrm>
            <a:off x="854978" y="0"/>
            <a:ext cx="10515600" cy="1325563"/>
          </a:xfrm>
        </p:spPr>
        <p:txBody>
          <a:bodyPr/>
          <a:lstStyle/>
          <a:p>
            <a:pPr algn="ctr"/>
            <a:r>
              <a:rPr lang="en-US" b="1" dirty="0"/>
              <a:t>Gabriel the Messenger of God</a:t>
            </a:r>
          </a:p>
        </p:txBody>
      </p:sp>
      <p:pic>
        <p:nvPicPr>
          <p:cNvPr id="3" name="Picture 2">
            <a:extLst>
              <a:ext uri="{FF2B5EF4-FFF2-40B4-BE49-F238E27FC236}">
                <a16:creationId xmlns:a16="http://schemas.microsoft.com/office/drawing/2014/main" id="{D5328D28-3DD4-441F-8A1A-A7FEBEEB5B07}"/>
              </a:ext>
            </a:extLst>
          </p:cNvPr>
          <p:cNvPicPr>
            <a:picLocks noChangeAspect="1"/>
          </p:cNvPicPr>
          <p:nvPr/>
        </p:nvPicPr>
        <p:blipFill rotWithShape="1">
          <a:blip r:embed="rId2"/>
          <a:srcRect l="69309" t="-17" r="1" b="1"/>
          <a:stretch/>
        </p:blipFill>
        <p:spPr>
          <a:xfrm>
            <a:off x="4194496" y="1274572"/>
            <a:ext cx="3559769" cy="5583428"/>
          </a:xfrm>
          <a:prstGeom prst="rect">
            <a:avLst/>
          </a:prstGeom>
        </p:spPr>
      </p:pic>
    </p:spTree>
    <p:extLst>
      <p:ext uri="{BB962C8B-B14F-4D97-AF65-F5344CB8AC3E}">
        <p14:creationId xmlns:p14="http://schemas.microsoft.com/office/powerpoint/2010/main" val="306720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A9B1C-D61E-46A8-8A3B-7CB435BBE039}"/>
              </a:ext>
            </a:extLst>
          </p:cNvPr>
          <p:cNvSpPr>
            <a:spLocks noGrp="1"/>
          </p:cNvSpPr>
          <p:nvPr>
            <p:ph type="title"/>
          </p:nvPr>
        </p:nvSpPr>
        <p:spPr>
          <a:xfrm>
            <a:off x="5595457" y="2705654"/>
            <a:ext cx="6152626" cy="1325563"/>
          </a:xfrm>
        </p:spPr>
        <p:txBody>
          <a:bodyPr>
            <a:noAutofit/>
          </a:bodyPr>
          <a:lstStyle/>
          <a:p>
            <a:pPr algn="ctr"/>
            <a:r>
              <a:rPr lang="en-US" sz="3200" i="1" dirty="0"/>
              <a:t>“And it came to pass, when I, even I Daniel, had seen the vision, and sought for the meaning, then, behold, there stood before me as the appearance of a man. And I heard a man's voice between the banks of </a:t>
            </a:r>
            <a:r>
              <a:rPr lang="en-US" sz="3200" i="1" dirty="0" err="1"/>
              <a:t>Ulai</a:t>
            </a:r>
            <a:r>
              <a:rPr lang="en-US" sz="3200" i="1" dirty="0"/>
              <a:t>, which called, and said, Gabriel, make this man to understand the vision. So he came near where I stood: and when he came, I was afraid, and fell upon my face: but he said unto me, Understand, O son of man: for at the time of the end shall be the vision.” (Daniel 8:15-17) </a:t>
            </a:r>
          </a:p>
        </p:txBody>
      </p:sp>
      <p:pic>
        <p:nvPicPr>
          <p:cNvPr id="5" name="Picture 4">
            <a:extLst>
              <a:ext uri="{FF2B5EF4-FFF2-40B4-BE49-F238E27FC236}">
                <a16:creationId xmlns:a16="http://schemas.microsoft.com/office/drawing/2014/main" id="{52D74440-5C9E-4E91-BF81-7EC17E2E7AC6}"/>
              </a:ext>
            </a:extLst>
          </p:cNvPr>
          <p:cNvPicPr>
            <a:picLocks noChangeAspect="1"/>
          </p:cNvPicPr>
          <p:nvPr/>
        </p:nvPicPr>
        <p:blipFill>
          <a:blip r:embed="rId2"/>
          <a:stretch>
            <a:fillRect/>
          </a:stretch>
        </p:blipFill>
        <p:spPr>
          <a:xfrm>
            <a:off x="244940" y="204781"/>
            <a:ext cx="5140791" cy="3587130"/>
          </a:xfrm>
          <a:prstGeom prst="rect">
            <a:avLst/>
          </a:prstGeom>
          <a:effectLst>
            <a:reflection blurRad="6350" stA="50000" endA="295" endPos="92000" dist="101600" dir="5400000" sy="-100000" algn="bl" rotWithShape="0"/>
          </a:effectLst>
        </p:spPr>
      </p:pic>
      <p:pic>
        <p:nvPicPr>
          <p:cNvPr id="6" name="Picture 5">
            <a:extLst>
              <a:ext uri="{FF2B5EF4-FFF2-40B4-BE49-F238E27FC236}">
                <a16:creationId xmlns:a16="http://schemas.microsoft.com/office/drawing/2014/main" id="{4811171D-A014-4820-A07E-DBE9F5887C6E}"/>
              </a:ext>
            </a:extLst>
          </p:cNvPr>
          <p:cNvPicPr>
            <a:picLocks noChangeAspect="1"/>
          </p:cNvPicPr>
          <p:nvPr/>
        </p:nvPicPr>
        <p:blipFill rotWithShape="1">
          <a:blip r:embed="rId3"/>
          <a:srcRect l="21993" t="20659" r="13345" b="-20521"/>
          <a:stretch/>
        </p:blipFill>
        <p:spPr>
          <a:xfrm>
            <a:off x="244940" y="204781"/>
            <a:ext cx="5143814" cy="4534999"/>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04009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A066-4F30-4E4A-93E1-7F524ECC141B}"/>
              </a:ext>
            </a:extLst>
          </p:cNvPr>
          <p:cNvSpPr>
            <a:spLocks noGrp="1"/>
          </p:cNvSpPr>
          <p:nvPr>
            <p:ph type="title"/>
          </p:nvPr>
        </p:nvSpPr>
        <p:spPr>
          <a:xfrm>
            <a:off x="5765532" y="71510"/>
            <a:ext cx="6314173" cy="1325563"/>
          </a:xfrm>
        </p:spPr>
        <p:txBody>
          <a:bodyPr/>
          <a:lstStyle/>
          <a:p>
            <a:pPr algn="ctr"/>
            <a:r>
              <a:rPr lang="en-US" b="1" dirty="0"/>
              <a:t>Angels in the Word of God</a:t>
            </a:r>
          </a:p>
        </p:txBody>
      </p:sp>
      <p:sp>
        <p:nvSpPr>
          <p:cNvPr id="3" name="Content Placeholder 2">
            <a:extLst>
              <a:ext uri="{FF2B5EF4-FFF2-40B4-BE49-F238E27FC236}">
                <a16:creationId xmlns:a16="http://schemas.microsoft.com/office/drawing/2014/main" id="{838C16A7-F39B-4A56-B7A3-EDF3359D9939}"/>
              </a:ext>
            </a:extLst>
          </p:cNvPr>
          <p:cNvSpPr>
            <a:spLocks noGrp="1"/>
          </p:cNvSpPr>
          <p:nvPr>
            <p:ph idx="1"/>
          </p:nvPr>
        </p:nvSpPr>
        <p:spPr>
          <a:xfrm>
            <a:off x="5765532" y="2144407"/>
            <a:ext cx="6131911" cy="4351338"/>
          </a:xfrm>
        </p:spPr>
        <p:txBody>
          <a:bodyPr>
            <a:normAutofit/>
          </a:bodyPr>
          <a:lstStyle/>
          <a:p>
            <a:pPr marL="0" indent="0" algn="ctr">
              <a:buNone/>
            </a:pPr>
            <a:r>
              <a:rPr lang="en-US" sz="3600" dirty="0"/>
              <a:t>Angels are mentioned in 34 books of the Bible for a total of 281 times (106 times in the Old Testament and 174 in the    New Testament). </a:t>
            </a:r>
          </a:p>
        </p:txBody>
      </p:sp>
      <p:pic>
        <p:nvPicPr>
          <p:cNvPr id="4" name="Picture 3">
            <a:extLst>
              <a:ext uri="{FF2B5EF4-FFF2-40B4-BE49-F238E27FC236}">
                <a16:creationId xmlns:a16="http://schemas.microsoft.com/office/drawing/2014/main" id="{37413F23-23B9-4E8C-BEC3-443A123B6745}"/>
              </a:ext>
            </a:extLst>
          </p:cNvPr>
          <p:cNvPicPr>
            <a:picLocks noChangeAspect="1"/>
          </p:cNvPicPr>
          <p:nvPr/>
        </p:nvPicPr>
        <p:blipFill>
          <a:blip r:embed="rId2"/>
          <a:stretch>
            <a:fillRect/>
          </a:stretch>
        </p:blipFill>
        <p:spPr>
          <a:xfrm>
            <a:off x="-1" y="0"/>
            <a:ext cx="5443169" cy="6858000"/>
          </a:xfrm>
          <a:prstGeom prst="rect">
            <a:avLst/>
          </a:prstGeom>
        </p:spPr>
      </p:pic>
    </p:spTree>
    <p:extLst>
      <p:ext uri="{BB962C8B-B14F-4D97-AF65-F5344CB8AC3E}">
        <p14:creationId xmlns:p14="http://schemas.microsoft.com/office/powerpoint/2010/main" val="362639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C08-E437-4847-BFF8-4BC03C076242}"/>
              </a:ext>
            </a:extLst>
          </p:cNvPr>
          <p:cNvSpPr>
            <a:spLocks noGrp="1"/>
          </p:cNvSpPr>
          <p:nvPr>
            <p:ph type="title"/>
          </p:nvPr>
        </p:nvSpPr>
        <p:spPr>
          <a:xfrm>
            <a:off x="0" y="1"/>
            <a:ext cx="5637402" cy="6858000"/>
          </a:xfrm>
        </p:spPr>
        <p:txBody>
          <a:bodyPr>
            <a:normAutofit/>
          </a:bodyPr>
          <a:lstStyle/>
          <a:p>
            <a:pPr algn="ctr"/>
            <a:r>
              <a:rPr lang="en-US" sz="3600" i="1" dirty="0"/>
              <a:t>“Yea, whiles I was speaking in prayer, even the man Gabriel, whom I had seen in the vision at the beginning, being caused to fly swiftly, touched me about the time of the evening oblation. And he informed me, and talked with me, and said, O Daniel, I am now come forth to give thee skill and understanding” </a:t>
            </a:r>
            <a:br>
              <a:rPr lang="en-US" sz="3600" i="1" dirty="0"/>
            </a:br>
            <a:r>
              <a:rPr lang="en-US" sz="3600" i="1" dirty="0"/>
              <a:t>(Daniel 9:21-22) </a:t>
            </a:r>
          </a:p>
        </p:txBody>
      </p:sp>
      <p:pic>
        <p:nvPicPr>
          <p:cNvPr id="3" name="Picture 2">
            <a:extLst>
              <a:ext uri="{FF2B5EF4-FFF2-40B4-BE49-F238E27FC236}">
                <a16:creationId xmlns:a16="http://schemas.microsoft.com/office/drawing/2014/main" id="{9ABDFF19-F7CE-4D39-8029-3418E38B806D}"/>
              </a:ext>
            </a:extLst>
          </p:cNvPr>
          <p:cNvPicPr>
            <a:picLocks noChangeAspect="1"/>
          </p:cNvPicPr>
          <p:nvPr/>
        </p:nvPicPr>
        <p:blipFill>
          <a:blip r:embed="rId2"/>
          <a:stretch>
            <a:fillRect/>
          </a:stretch>
        </p:blipFill>
        <p:spPr>
          <a:xfrm>
            <a:off x="6149129" y="90180"/>
            <a:ext cx="5505975" cy="4129481"/>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49545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27098-4FD6-447B-BBB0-65B0DF4B4B56}"/>
              </a:ext>
            </a:extLst>
          </p:cNvPr>
          <p:cNvPicPr>
            <a:picLocks noChangeAspect="1"/>
          </p:cNvPicPr>
          <p:nvPr/>
        </p:nvPicPr>
        <p:blipFill>
          <a:blip r:embed="rId2"/>
          <a:stretch>
            <a:fillRect/>
          </a:stretch>
        </p:blipFill>
        <p:spPr>
          <a:xfrm>
            <a:off x="0" y="-524692"/>
            <a:ext cx="12192000" cy="7907384"/>
          </a:xfrm>
          <a:prstGeom prst="rect">
            <a:avLst/>
          </a:prstGeom>
        </p:spPr>
      </p:pic>
      <p:sp>
        <p:nvSpPr>
          <p:cNvPr id="2" name="Title 1">
            <a:extLst>
              <a:ext uri="{FF2B5EF4-FFF2-40B4-BE49-F238E27FC236}">
                <a16:creationId xmlns:a16="http://schemas.microsoft.com/office/drawing/2014/main" id="{202A2EB6-81F3-4904-8B5A-D2DF392D6993}"/>
              </a:ext>
            </a:extLst>
          </p:cNvPr>
          <p:cNvSpPr>
            <a:spLocks noGrp="1"/>
          </p:cNvSpPr>
          <p:nvPr>
            <p:ph type="title"/>
          </p:nvPr>
        </p:nvSpPr>
        <p:spPr>
          <a:xfrm>
            <a:off x="200637" y="2797932"/>
            <a:ext cx="11896287" cy="1325563"/>
          </a:xfrm>
        </p:spPr>
        <p:txBody>
          <a:bodyPr>
            <a:noAutofit/>
          </a:bodyPr>
          <a:lstStyle/>
          <a:p>
            <a:pPr algn="ctr"/>
            <a:r>
              <a:rPr lang="en-US" sz="3600" b="1" i="1" dirty="0">
                <a:solidFill>
                  <a:schemeClr val="bg1"/>
                </a:solidFill>
                <a:effectLst>
                  <a:glow rad="101600">
                    <a:schemeClr val="tx1">
                      <a:alpha val="60000"/>
                    </a:schemeClr>
                  </a:glow>
                </a:effectLst>
              </a:rPr>
              <a:t>“But the angel said unto him, Fear not, Zacharias: for thy prayer is heard; and thy wife Elisabeth shall bear thee a son, and thou shalt call his name John…And he shall go before him in the spirit and power of Elias, to turn the hearts of the fathers to the children, and the disobedient to the wisdom of the just; to make ready a people prepared for the Lord. And Zacharias said unto the angel, Whereby shall I know this? for I am an old man, and my wife well stricken in years. And the angel answering said unto him, I am Gabriel, that stands in the presence of God; and am sent to speak unto thee, and to shew thee these glad tidings.”                           (Luke 1:13, 17-19) </a:t>
            </a:r>
          </a:p>
        </p:txBody>
      </p:sp>
    </p:spTree>
    <p:extLst>
      <p:ext uri="{BB962C8B-B14F-4D97-AF65-F5344CB8AC3E}">
        <p14:creationId xmlns:p14="http://schemas.microsoft.com/office/powerpoint/2010/main" val="24065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62E6-F7E2-43EA-AA6C-81C725BF319D}"/>
              </a:ext>
            </a:extLst>
          </p:cNvPr>
          <p:cNvSpPr>
            <a:spLocks noGrp="1"/>
          </p:cNvSpPr>
          <p:nvPr>
            <p:ph type="title"/>
          </p:nvPr>
        </p:nvSpPr>
        <p:spPr>
          <a:xfrm>
            <a:off x="6937694" y="365125"/>
            <a:ext cx="5041785" cy="6178288"/>
          </a:xfrm>
        </p:spPr>
        <p:txBody>
          <a:bodyPr>
            <a:normAutofit fontScale="90000"/>
          </a:bodyPr>
          <a:lstStyle/>
          <a:p>
            <a:pPr algn="ctr"/>
            <a:r>
              <a:rPr lang="en-US" i="1" dirty="0"/>
              <a:t>“And in the sixth month the angel Gabriel was sent from God unto a city of Galilee, named Nazareth, To a virgin espoused to a man whose name was Joseph, of the house of David; and the virgin's name was Mary.” </a:t>
            </a:r>
            <a:br>
              <a:rPr lang="en-US" i="1" dirty="0"/>
            </a:br>
            <a:r>
              <a:rPr lang="en-US" i="1" dirty="0"/>
              <a:t>(Luke 1:26-27) </a:t>
            </a:r>
          </a:p>
        </p:txBody>
      </p:sp>
      <p:pic>
        <p:nvPicPr>
          <p:cNvPr id="3" name="Picture 2">
            <a:extLst>
              <a:ext uri="{FF2B5EF4-FFF2-40B4-BE49-F238E27FC236}">
                <a16:creationId xmlns:a16="http://schemas.microsoft.com/office/drawing/2014/main" id="{BDDD3C47-C89F-4B73-AA86-248FA40ABF4F}"/>
              </a:ext>
            </a:extLst>
          </p:cNvPr>
          <p:cNvPicPr>
            <a:picLocks noChangeAspect="1"/>
          </p:cNvPicPr>
          <p:nvPr/>
        </p:nvPicPr>
        <p:blipFill>
          <a:blip r:embed="rId2"/>
          <a:stretch>
            <a:fillRect/>
          </a:stretch>
        </p:blipFill>
        <p:spPr>
          <a:xfrm>
            <a:off x="-59422" y="0"/>
            <a:ext cx="6858000" cy="6858000"/>
          </a:xfrm>
          <a:prstGeom prst="rect">
            <a:avLst/>
          </a:prstGeom>
        </p:spPr>
      </p:pic>
    </p:spTree>
    <p:extLst>
      <p:ext uri="{BB962C8B-B14F-4D97-AF65-F5344CB8AC3E}">
        <p14:creationId xmlns:p14="http://schemas.microsoft.com/office/powerpoint/2010/main" val="25474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3619-C41C-4F3D-8B82-1C1837B914FB}"/>
              </a:ext>
            </a:extLst>
          </p:cNvPr>
          <p:cNvSpPr>
            <a:spLocks noGrp="1"/>
          </p:cNvSpPr>
          <p:nvPr>
            <p:ph type="title"/>
          </p:nvPr>
        </p:nvSpPr>
        <p:spPr>
          <a:xfrm>
            <a:off x="0" y="2766218"/>
            <a:ext cx="5167618" cy="1325563"/>
          </a:xfrm>
        </p:spPr>
        <p:txBody>
          <a:bodyPr>
            <a:noAutofit/>
          </a:bodyPr>
          <a:lstStyle/>
          <a:p>
            <a:pPr algn="ctr"/>
            <a:r>
              <a:rPr lang="en-US" sz="3200" i="1" dirty="0"/>
              <a:t>“Then Joseph her husband, being a just man, and not willing to make her a </a:t>
            </a:r>
            <a:r>
              <a:rPr lang="en-US" sz="3200" i="1" dirty="0" err="1"/>
              <a:t>publick</a:t>
            </a:r>
            <a:r>
              <a:rPr lang="en-US" sz="3200" i="1" dirty="0"/>
              <a:t> example, was minded to put her away privily. But while he thought on these things, behold, the angel of the Lord appeared unto him in a dream, saying, Joseph, thou son of David, fear not to take unto thee Mary thy wife: for that which is conceived in her is of the Holy Ghost.” (Matthew 1:19-20) </a:t>
            </a:r>
          </a:p>
        </p:txBody>
      </p:sp>
      <p:pic>
        <p:nvPicPr>
          <p:cNvPr id="3" name="Picture 2">
            <a:extLst>
              <a:ext uri="{FF2B5EF4-FFF2-40B4-BE49-F238E27FC236}">
                <a16:creationId xmlns:a16="http://schemas.microsoft.com/office/drawing/2014/main" id="{DE560588-1DE1-480D-938D-257C6F602AA4}"/>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47352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BF0D0D-315C-4F29-BFC1-5F234DB9C4D8}"/>
              </a:ext>
            </a:extLst>
          </p:cNvPr>
          <p:cNvSpPr/>
          <p:nvPr/>
        </p:nvSpPr>
        <p:spPr>
          <a:xfrm>
            <a:off x="6023295" y="500809"/>
            <a:ext cx="5956184" cy="5632311"/>
          </a:xfrm>
          <a:prstGeom prst="rect">
            <a:avLst/>
          </a:prstGeom>
        </p:spPr>
        <p:txBody>
          <a:bodyPr wrap="square">
            <a:spAutoFit/>
          </a:bodyPr>
          <a:lstStyle/>
          <a:p>
            <a:pPr algn="ctr"/>
            <a:r>
              <a:rPr lang="en-US" sz="3600" i="1" dirty="0"/>
              <a:t>“And when they were departed, behold, the angel of the Lord </a:t>
            </a:r>
            <a:r>
              <a:rPr lang="en-US" sz="3600" i="1" dirty="0" err="1"/>
              <a:t>appeareth</a:t>
            </a:r>
            <a:r>
              <a:rPr lang="en-US" sz="3600" i="1" dirty="0"/>
              <a:t> to Joseph in a dream, saying, Arise, and take the young child and his mother, and flee into Egypt, and be thou there until I bring thee word: for Herod will seek the young child to destroy him.” (Matthew 2:13) </a:t>
            </a:r>
          </a:p>
        </p:txBody>
      </p:sp>
      <p:pic>
        <p:nvPicPr>
          <p:cNvPr id="3" name="Picture 2">
            <a:extLst>
              <a:ext uri="{FF2B5EF4-FFF2-40B4-BE49-F238E27FC236}">
                <a16:creationId xmlns:a16="http://schemas.microsoft.com/office/drawing/2014/main" id="{74E5634E-FD74-4F35-BC7C-050990489C60}"/>
              </a:ext>
            </a:extLst>
          </p:cNvPr>
          <p:cNvPicPr>
            <a:picLocks noChangeAspect="1"/>
          </p:cNvPicPr>
          <p:nvPr/>
        </p:nvPicPr>
        <p:blipFill>
          <a:blip r:embed="rId2"/>
          <a:stretch>
            <a:fillRect/>
          </a:stretch>
        </p:blipFill>
        <p:spPr>
          <a:xfrm>
            <a:off x="0" y="0"/>
            <a:ext cx="6098128" cy="4455253"/>
          </a:xfrm>
          <a:prstGeom prst="rect">
            <a:avLst/>
          </a:prstGeom>
          <a:ln>
            <a:noFill/>
          </a:ln>
          <a:effectLst>
            <a:reflection blurRad="6350" stA="50000" endA="295" endPos="92000" dist="101600" dir="5400000" sy="-100000" algn="bl" rotWithShape="0"/>
            <a:softEdge rad="112500"/>
          </a:effectLst>
        </p:spPr>
      </p:pic>
    </p:spTree>
    <p:extLst>
      <p:ext uri="{BB962C8B-B14F-4D97-AF65-F5344CB8AC3E}">
        <p14:creationId xmlns:p14="http://schemas.microsoft.com/office/powerpoint/2010/main" val="61400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14C31-AD76-45CF-BA54-D615D1FCC1A7}"/>
              </a:ext>
            </a:extLst>
          </p:cNvPr>
          <p:cNvSpPr/>
          <p:nvPr/>
        </p:nvSpPr>
        <p:spPr>
          <a:xfrm>
            <a:off x="279633" y="987370"/>
            <a:ext cx="6096000" cy="5078313"/>
          </a:xfrm>
          <a:prstGeom prst="rect">
            <a:avLst/>
          </a:prstGeom>
        </p:spPr>
        <p:txBody>
          <a:bodyPr>
            <a:spAutoFit/>
          </a:bodyPr>
          <a:lstStyle/>
          <a:p>
            <a:pPr algn="ctr"/>
            <a:r>
              <a:rPr lang="en-US" sz="3600" i="1" dirty="0"/>
              <a:t>“But when Herod was dead, behold, an angel of the Lord </a:t>
            </a:r>
            <a:r>
              <a:rPr lang="en-US" sz="3600" i="1" dirty="0" err="1"/>
              <a:t>appeareth</a:t>
            </a:r>
            <a:r>
              <a:rPr lang="en-US" sz="3600" i="1" dirty="0"/>
              <a:t> in a dream to Joseph in Egypt, Saying, Arise, and take the young child and his mother, and go into the land of Israel: for they are dead which sought the young child's life.” (Matthew 2:19-20) </a:t>
            </a:r>
          </a:p>
        </p:txBody>
      </p:sp>
      <p:pic>
        <p:nvPicPr>
          <p:cNvPr id="3" name="Picture 2">
            <a:extLst>
              <a:ext uri="{FF2B5EF4-FFF2-40B4-BE49-F238E27FC236}">
                <a16:creationId xmlns:a16="http://schemas.microsoft.com/office/drawing/2014/main" id="{7087B625-8A85-4A04-843D-E8E308DF4E76}"/>
              </a:ext>
            </a:extLst>
          </p:cNvPr>
          <p:cNvPicPr>
            <a:picLocks noChangeAspect="1"/>
          </p:cNvPicPr>
          <p:nvPr/>
        </p:nvPicPr>
        <p:blipFill>
          <a:blip r:embed="rId2"/>
          <a:stretch>
            <a:fillRect/>
          </a:stretch>
        </p:blipFill>
        <p:spPr>
          <a:xfrm>
            <a:off x="6727970" y="596505"/>
            <a:ext cx="5159448" cy="5469178"/>
          </a:xfrm>
          <a:prstGeom prst="rect">
            <a:avLst/>
          </a:prstGeom>
        </p:spPr>
      </p:pic>
    </p:spTree>
    <p:extLst>
      <p:ext uri="{BB962C8B-B14F-4D97-AF65-F5344CB8AC3E}">
        <p14:creationId xmlns:p14="http://schemas.microsoft.com/office/powerpoint/2010/main" val="139744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FFBA-0DF8-4B2B-ADFD-FA4B76E1F3E6}"/>
              </a:ext>
            </a:extLst>
          </p:cNvPr>
          <p:cNvSpPr>
            <a:spLocks noGrp="1"/>
          </p:cNvSpPr>
          <p:nvPr>
            <p:ph type="title"/>
          </p:nvPr>
        </p:nvSpPr>
        <p:spPr>
          <a:xfrm>
            <a:off x="192946" y="2177147"/>
            <a:ext cx="11929145" cy="1325563"/>
          </a:xfrm>
        </p:spPr>
        <p:txBody>
          <a:bodyPr>
            <a:noAutofit/>
          </a:bodyPr>
          <a:lstStyle/>
          <a:p>
            <a:pPr algn="ctr"/>
            <a:br>
              <a:rPr lang="en-US" sz="3400" i="1" dirty="0"/>
            </a:br>
            <a:br>
              <a:rPr lang="en-US" sz="3400" i="1" dirty="0"/>
            </a:br>
            <a:br>
              <a:rPr lang="en-US" sz="3400" i="1" dirty="0"/>
            </a:br>
            <a:r>
              <a:rPr lang="en-US" sz="3400" i="1" dirty="0"/>
              <a:t>“But I would not have you to be ignorant, brethren, concerning them which are asleep, that ye sorrow not, even as others which have no hope. For if we believe that Jesus died and rose again, even so them also which sleep in Jesus will God bring with him. For this we say unto you by the word of the Lord, that we which are alive and remain unto the coming of the Lord shall not prevent them which are asleep. For the Lord himself shall descend from heaven with a shout, with the voice of the </a:t>
            </a:r>
            <a:r>
              <a:rPr lang="en-US" sz="3400" b="1" i="1" dirty="0">
                <a:solidFill>
                  <a:srgbClr val="FFFF00"/>
                </a:solidFill>
              </a:rPr>
              <a:t>archangel</a:t>
            </a:r>
            <a:r>
              <a:rPr lang="en-US" sz="3400" i="1" dirty="0"/>
              <a:t>, and with the trump of God: and the dead in Christ shall rise first: Then we which are alive and remain shall be caught up together with them in the clouds, to meet the Lord in the air: and so shall we ever be with the Lord. Wherefore comfort one another with these words.”                                                 (1 Thessalonians 4:13 - 4:18)</a:t>
            </a:r>
          </a:p>
        </p:txBody>
      </p:sp>
    </p:spTree>
    <p:extLst>
      <p:ext uri="{BB962C8B-B14F-4D97-AF65-F5344CB8AC3E}">
        <p14:creationId xmlns:p14="http://schemas.microsoft.com/office/powerpoint/2010/main" val="19534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49BE-1F27-4EAE-92CB-B36C96DB2E6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5A4F359-D291-4BB7-853B-652E13E2ADEC}"/>
              </a:ext>
            </a:extLst>
          </p:cNvPr>
          <p:cNvPicPr>
            <a:picLocks noChangeAspect="1"/>
          </p:cNvPicPr>
          <p:nvPr/>
        </p:nvPicPr>
        <p:blipFill>
          <a:blip r:embed="rId2"/>
          <a:stretch>
            <a:fillRect/>
          </a:stretch>
        </p:blipFill>
        <p:spPr>
          <a:xfrm>
            <a:off x="0" y="19050"/>
            <a:ext cx="12192000" cy="6819900"/>
          </a:xfrm>
          <a:prstGeom prst="rect">
            <a:avLst/>
          </a:prstGeom>
        </p:spPr>
      </p:pic>
    </p:spTree>
    <p:extLst>
      <p:ext uri="{BB962C8B-B14F-4D97-AF65-F5344CB8AC3E}">
        <p14:creationId xmlns:p14="http://schemas.microsoft.com/office/powerpoint/2010/main" val="75828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41986-0325-4288-9F1E-C98BCF79C8B8}"/>
              </a:ext>
            </a:extLst>
          </p:cNvPr>
          <p:cNvPicPr>
            <a:picLocks noChangeAspect="1"/>
          </p:cNvPicPr>
          <p:nvPr/>
        </p:nvPicPr>
        <p:blipFill>
          <a:blip r:embed="rId2"/>
          <a:stretch>
            <a:fillRect/>
          </a:stretch>
        </p:blipFill>
        <p:spPr>
          <a:xfrm>
            <a:off x="1367405" y="0"/>
            <a:ext cx="9102055" cy="6833674"/>
          </a:xfrm>
          <a:prstGeom prst="rect">
            <a:avLst/>
          </a:prstGeom>
        </p:spPr>
      </p:pic>
    </p:spTree>
    <p:extLst>
      <p:ext uri="{BB962C8B-B14F-4D97-AF65-F5344CB8AC3E}">
        <p14:creationId xmlns:p14="http://schemas.microsoft.com/office/powerpoint/2010/main" val="4319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3FAE67-C2F6-472F-868F-92ECE103A6D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7713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clothing, indoor&#10;&#10;Description generated with very high confidence"/>
          <p:cNvPicPr>
            <a:picLocks noChangeAspect="1"/>
          </p:cNvPicPr>
          <p:nvPr/>
        </p:nvPicPr>
        <p:blipFill rotWithShape="1">
          <a:blip r:embed="rId2"/>
          <a:srcRect l="696" r="32356" b="-2"/>
          <a:stretch/>
        </p:blipFill>
        <p:spPr>
          <a:xfrm>
            <a:off x="0" y="-22224"/>
            <a:ext cx="4606112" cy="6880224"/>
          </a:xfrm>
          <a:prstGeom prst="rect">
            <a:avLst/>
          </a:prstGeom>
        </p:spPr>
      </p:pic>
      <p:pic>
        <p:nvPicPr>
          <p:cNvPr id="3" name="Picture 2">
            <a:extLst>
              <a:ext uri="{FF2B5EF4-FFF2-40B4-BE49-F238E27FC236}">
                <a16:creationId xmlns:a16="http://schemas.microsoft.com/office/drawing/2014/main" id="{C478AA9D-895B-46DF-B70C-570BE5C85C58}"/>
              </a:ext>
            </a:extLst>
          </p:cNvPr>
          <p:cNvPicPr>
            <a:picLocks noChangeAspect="1"/>
          </p:cNvPicPr>
          <p:nvPr/>
        </p:nvPicPr>
        <p:blipFill rotWithShape="1">
          <a:blip r:embed="rId3"/>
          <a:srcRect l="33801" r="33237" b="2"/>
          <a:stretch/>
        </p:blipFill>
        <p:spPr>
          <a:xfrm>
            <a:off x="4689603" y="121577"/>
            <a:ext cx="7217085" cy="3008188"/>
          </a:xfrm>
          <a:prstGeom prst="rect">
            <a:avLst/>
          </a:prstGeom>
        </p:spPr>
      </p:pic>
      <p:sp>
        <p:nvSpPr>
          <p:cNvPr id="2" name="Title 1"/>
          <p:cNvSpPr>
            <a:spLocks noGrp="1"/>
          </p:cNvSpPr>
          <p:nvPr>
            <p:ph type="title"/>
          </p:nvPr>
        </p:nvSpPr>
        <p:spPr>
          <a:xfrm>
            <a:off x="4795722" y="4393880"/>
            <a:ext cx="7004849" cy="1516014"/>
          </a:xfrm>
        </p:spPr>
        <p:txBody>
          <a:bodyPr vert="horz" lIns="91440" tIns="45720" rIns="91440" bIns="45720" rtlCol="0" anchor="b">
            <a:noAutofit/>
          </a:bodyPr>
          <a:lstStyle/>
          <a:p>
            <a:pPr algn="ctr"/>
            <a:r>
              <a:rPr lang="en-US" sz="3200" i="1" dirty="0"/>
              <a:t>“Praise ye him, all his angels: praise ye him, all his hosts…for he commanded, and they were created.”</a:t>
            </a:r>
            <a:br>
              <a:rPr lang="en-US" sz="3200" i="1" dirty="0"/>
            </a:br>
            <a:r>
              <a:rPr lang="en-US" sz="3200" i="1" dirty="0"/>
              <a:t> (Psalms 148:2-5)</a:t>
            </a:r>
            <a:br>
              <a:rPr lang="en-US" sz="3200" i="1" dirty="0"/>
            </a:br>
            <a:endParaRPr lang="en-US" sz="3200" i="1" dirty="0"/>
          </a:p>
        </p:txBody>
      </p:sp>
    </p:spTree>
    <p:extLst>
      <p:ext uri="{BB962C8B-B14F-4D97-AF65-F5344CB8AC3E}">
        <p14:creationId xmlns:p14="http://schemas.microsoft.com/office/powerpoint/2010/main" val="377712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7197B7-230B-4E9B-8244-EAC810622C8F}"/>
              </a:ext>
            </a:extLst>
          </p:cNvPr>
          <p:cNvPicPr>
            <a:picLocks noChangeAspect="1"/>
          </p:cNvPicPr>
          <p:nvPr/>
        </p:nvPicPr>
        <p:blipFill>
          <a:blip r:embed="rId2">
            <a:duotone>
              <a:prstClr val="black"/>
              <a:schemeClr val="accent6">
                <a:tint val="45000"/>
                <a:satMod val="400000"/>
              </a:schemeClr>
            </a:duotone>
          </a:blip>
          <a:stretch>
            <a:fillRect/>
          </a:stretch>
        </p:blipFill>
        <p:spPr>
          <a:xfrm>
            <a:off x="1491812" y="59969"/>
            <a:ext cx="9295002" cy="3823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593908" y="1140903"/>
            <a:ext cx="9192906" cy="1325563"/>
          </a:xfrm>
        </p:spPr>
        <p:txBody>
          <a:bodyPr/>
          <a:lstStyle/>
          <a:p>
            <a:pPr algn="ctr"/>
            <a:r>
              <a:rPr lang="en-US" b="1" dirty="0">
                <a:effectLst>
                  <a:glow rad="101600">
                    <a:schemeClr val="bg1">
                      <a:alpha val="60000"/>
                    </a:schemeClr>
                  </a:glow>
                </a:effectLst>
              </a:rPr>
              <a:t>The time of their creation</a:t>
            </a:r>
          </a:p>
        </p:txBody>
      </p:sp>
      <p:sp>
        <p:nvSpPr>
          <p:cNvPr id="3" name="Content Placeholder 2"/>
          <p:cNvSpPr>
            <a:spLocks noGrp="1"/>
          </p:cNvSpPr>
          <p:nvPr>
            <p:ph idx="1"/>
          </p:nvPr>
        </p:nvSpPr>
        <p:spPr>
          <a:xfrm>
            <a:off x="86626" y="3375083"/>
            <a:ext cx="12105374" cy="1230930"/>
          </a:xfrm>
        </p:spPr>
        <p:txBody>
          <a:bodyPr>
            <a:noAutofit/>
          </a:bodyPr>
          <a:lstStyle/>
          <a:p>
            <a:pPr marL="0" indent="0" algn="ctr">
              <a:buNone/>
            </a:pPr>
            <a:endParaRPr lang="en-US" sz="3200" dirty="0">
              <a:effectLst>
                <a:glow rad="101600">
                  <a:schemeClr val="bg1">
                    <a:alpha val="60000"/>
                  </a:schemeClr>
                </a:glow>
              </a:effectLst>
            </a:endParaRPr>
          </a:p>
          <a:p>
            <a:pPr marL="0" indent="0" algn="ctr">
              <a:buNone/>
            </a:pPr>
            <a:r>
              <a:rPr lang="en-US" sz="3200" i="1" dirty="0">
                <a:effectLst>
                  <a:glow rad="101600">
                    <a:schemeClr val="bg1">
                      <a:alpha val="60000"/>
                    </a:schemeClr>
                  </a:glow>
                </a:effectLst>
              </a:rPr>
              <a:t>"Then the Lord answered Job out of the whirlwind, and said...Where wast thou when I laid the foundations of the earth? Declare, if thou hast understanding when the morning stars sang together, and all the sons of God shouted for joy?" (Job 38:1, 4, 7).</a:t>
            </a:r>
          </a:p>
          <a:p>
            <a:pPr marL="0" indent="0" algn="ctr">
              <a:buNone/>
            </a:pPr>
            <a:r>
              <a:rPr lang="en-US" sz="3200" dirty="0">
                <a:solidFill>
                  <a:srgbClr val="FFFF00"/>
                </a:solidFill>
                <a:effectLst>
                  <a:glow rad="101600">
                    <a:schemeClr val="bg1">
                      <a:alpha val="60000"/>
                    </a:schemeClr>
                  </a:glow>
                </a:effectLst>
              </a:rPr>
              <a:t>In these verses God declares that creation of angels                                           took place prior to the creation of the earth.</a:t>
            </a:r>
          </a:p>
        </p:txBody>
      </p:sp>
    </p:spTree>
    <p:extLst>
      <p:ext uri="{BB962C8B-B14F-4D97-AF65-F5344CB8AC3E}">
        <p14:creationId xmlns:p14="http://schemas.microsoft.com/office/powerpoint/2010/main" val="234485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hoto, nature&#10;&#10;Description generated with high confidence"/>
          <p:cNvPicPr>
            <a:picLocks noChangeAspect="1"/>
          </p:cNvPicPr>
          <p:nvPr/>
        </p:nvPicPr>
        <p:blipFill rotWithShape="1">
          <a:blip r:embed="rId2"/>
          <a:srcRect t="30600" r="9091" b="2388"/>
          <a:stretch/>
        </p:blipFill>
        <p:spPr>
          <a:xfrm>
            <a:off x="2268636" y="0"/>
            <a:ext cx="7373112" cy="6857989"/>
          </a:xfrm>
          <a:prstGeom prst="rect">
            <a:avLst/>
          </a:prstGeom>
        </p:spPr>
      </p:pic>
      <p:sp>
        <p:nvSpPr>
          <p:cNvPr id="2" name="Title 1"/>
          <p:cNvSpPr>
            <a:spLocks noGrp="1"/>
          </p:cNvSpPr>
          <p:nvPr>
            <p:ph type="title"/>
          </p:nvPr>
        </p:nvSpPr>
        <p:spPr>
          <a:xfrm>
            <a:off x="3480978" y="201074"/>
            <a:ext cx="4948428" cy="2651200"/>
          </a:xfrm>
        </p:spPr>
        <p:txBody>
          <a:bodyPr vert="horz" lIns="91440" tIns="45720" rIns="91440" bIns="45720" rtlCol="0" anchor="t">
            <a:normAutofit/>
          </a:bodyPr>
          <a:lstStyle/>
          <a:p>
            <a:pPr algn="ctr"/>
            <a:r>
              <a:rPr lang="en-US" sz="5400" b="1" i="1" dirty="0">
                <a:solidFill>
                  <a:schemeClr val="bg1"/>
                </a:solidFill>
                <a:effectLst>
                  <a:glow rad="101600">
                    <a:schemeClr val="tx1">
                      <a:alpha val="60000"/>
                    </a:schemeClr>
                  </a:glow>
                </a:effectLst>
              </a:rPr>
              <a:t>Evil Angels (Demons)</a:t>
            </a:r>
          </a:p>
        </p:txBody>
      </p:sp>
    </p:spTree>
    <p:extLst>
      <p:ext uri="{BB962C8B-B14F-4D97-AF65-F5344CB8AC3E}">
        <p14:creationId xmlns:p14="http://schemas.microsoft.com/office/powerpoint/2010/main" val="45399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animal, invertebrate, table&#10;&#10;Description generated with very high confidence">
            <a:extLst>
              <a:ext uri="{FF2B5EF4-FFF2-40B4-BE49-F238E27FC236}">
                <a16:creationId xmlns:a16="http://schemas.microsoft.com/office/drawing/2014/main" id="{C92BAB0D-A4F3-48E8-9842-FBA555067F7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8800"/>
                    </a14:imgEffect>
                  </a14:imgLayer>
                </a14:imgProps>
              </a:ext>
            </a:extLst>
          </a:blip>
          <a:srcRect l="3404" r="4033" b="-1"/>
          <a:stretch/>
        </p:blipFill>
        <p:spPr>
          <a:xfrm>
            <a:off x="20" y="10"/>
            <a:ext cx="7534636" cy="6857990"/>
          </a:xfrm>
          <a:prstGeom prst="rect">
            <a:avLst/>
          </a:prstGeom>
        </p:spPr>
      </p:pic>
      <p:sp>
        <p:nvSpPr>
          <p:cNvPr id="4" name="Title 3"/>
          <p:cNvSpPr>
            <a:spLocks noGrp="1"/>
          </p:cNvSpPr>
          <p:nvPr>
            <p:ph type="title"/>
          </p:nvPr>
        </p:nvSpPr>
        <p:spPr>
          <a:xfrm>
            <a:off x="7776673" y="168572"/>
            <a:ext cx="3978247" cy="6377507"/>
          </a:xfrm>
        </p:spPr>
        <p:txBody>
          <a:bodyPr vert="horz" lIns="91440" tIns="45720" rIns="91440" bIns="45720" rtlCol="0" anchor="ctr">
            <a:normAutofit/>
          </a:bodyPr>
          <a:lstStyle/>
          <a:p>
            <a:pPr algn="ctr">
              <a:lnSpc>
                <a:spcPct val="80000"/>
              </a:lnSpc>
            </a:pPr>
            <a:r>
              <a:rPr lang="en-US" i="1" dirty="0"/>
              <a:t>“His (Satan’s) tail drew a third part of the stars of heaven, and did cast them to the earth…”                  (Revelation 12:4)</a:t>
            </a:r>
          </a:p>
        </p:txBody>
      </p:sp>
    </p:spTree>
    <p:extLst>
      <p:ext uri="{BB962C8B-B14F-4D97-AF65-F5344CB8AC3E}">
        <p14:creationId xmlns:p14="http://schemas.microsoft.com/office/powerpoint/2010/main" val="325151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2462</Words>
  <Application>Microsoft Office PowerPoint</Application>
  <PresentationFormat>Widescreen</PresentationFormat>
  <Paragraphs>102</Paragraphs>
  <Slides>59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1_Office Theme</vt:lpstr>
      <vt:lpstr>PowerPoint Presentation</vt:lpstr>
      <vt:lpstr> “Are they not all ministering spirits.”  (Hebrews 1:14)</vt:lpstr>
      <vt:lpstr>PowerPoint Presentation</vt:lpstr>
      <vt:lpstr>PowerPoint Presentation</vt:lpstr>
      <vt:lpstr>Angels in the Word of God</vt:lpstr>
      <vt:lpstr>“Praise ye him, all his angels: praise ye him, all his hosts…for he commanded, and they were created.”  (Psalms 148:2-5) </vt:lpstr>
      <vt:lpstr>The time of their creation</vt:lpstr>
      <vt:lpstr>Evil Angels (Demons)</vt:lpstr>
      <vt:lpstr>“His (Satan’s) tail drew a third part of the stars of heaven, and did cast them to the earth…”                  (Revelation 12:4)</vt:lpstr>
      <vt:lpstr>“And did cast them to the earth…”</vt:lpstr>
      <vt:lpstr>PowerPoint Presentation</vt:lpstr>
      <vt:lpstr>The Purpose of their Creation</vt:lpstr>
      <vt:lpstr>PowerPoint Presentation</vt:lpstr>
      <vt:lpstr>“Bless the LORD, ye his angels, that excel in strength, that do his commandments, hearkening    unto the voice of his word.”  (Psalm 103:20)</vt:lpstr>
      <vt:lpstr>PowerPoint Presentation</vt:lpstr>
      <vt:lpstr>Angels both good and evil were used by God through out the Bible as instruments of judgment.</vt:lpstr>
      <vt:lpstr>The Nature of Angels</vt:lpstr>
      <vt:lpstr>Angels are spirit beings (Psalms 104:4; Heb. 1:7, 14)</vt:lpstr>
      <vt:lpstr>We are informed by Christ himself that spiritual beings do not possess flesh and bone </vt:lpstr>
      <vt:lpstr>Does this mean that angels do not  have any kind of body? </vt:lpstr>
      <vt:lpstr>While on rare occasion angels do manifest themselves,  their normal practice is to remain invisible. </vt:lpstr>
      <vt:lpstr>Angels are innumerable</vt:lpstr>
      <vt:lpstr>Our interaction with Angels in Heaven</vt:lpstr>
      <vt:lpstr>PowerPoint Presentation</vt:lpstr>
      <vt:lpstr>PowerPoint Presentation</vt:lpstr>
      <vt:lpstr>Angels possess separate and individual  personalities, probably no two alike. (They possess three necessary features required in personality) </vt:lpstr>
      <vt:lpstr>Evil angels cohabited with women (Genesis 6)</vt:lpstr>
      <vt:lpstr>PowerPoint Presentation</vt:lpstr>
      <vt:lpstr>“For if God spared not the angels that sinned, but cast them down to hell, and delivered them into chains of darkness, to be reserved unto judgment.”             (2 Peter 2:4) </vt:lpstr>
      <vt:lpstr>“And it repented the LORD that he had made man on the earth, and it grieved him at his heart. And the LORD said, I will destroy man whom I have created from the face of the earth; both man, and beast, and the creeping thing, and the fowls of the air; for it repenteth me that I have made them. But Noah found grace in the eyes of the LORD.”</vt:lpstr>
      <vt:lpstr>Angels are (because of Adam’s fall) superior to men.  (Psalm 8:4, 5; Hebrews 2:6-11.)  </vt:lpstr>
      <vt:lpstr>They are, however, inferior to God</vt:lpstr>
      <vt:lpstr>PowerPoint Presentation</vt:lpstr>
      <vt:lpstr>PowerPoint Presentation</vt:lpstr>
      <vt:lpstr>PowerPoint Presentation</vt:lpstr>
      <vt:lpstr>PowerPoint Presentation</vt:lpstr>
      <vt:lpstr>Archangels – Michael and Gabriel </vt:lpstr>
      <vt:lpstr>Michael the Warrior of God </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 (Revelation 12:7-9)</vt:lpstr>
      <vt:lpstr>PowerPoint Presentation</vt:lpstr>
      <vt:lpstr>(Daniel 10:1-14) “In the third year of Cyrus king of Persia a thing was revealed unto Daniel, whose name was called Belteshazzar; and the thing was true, but the time appointed was long: and he understood the thing, and had understanding of the vision. In those days I Daniel was mourning three full weeks. I ate no pleasant bread, neither came flesh nor wine in my mouth, neither did I anoint myself at all, till three whole weeks were fulfilled.</vt:lpstr>
      <vt:lpstr>And in the four and twentieth day of the first month, as I was by the side of the great river, which is Hiddekel; Then I lifted up mine eyes, and looked, and behold a certain man clothed in linen, whose loins were girded with fine gold of Uphaz:  His body also was like the beryl, and his face as the appearance of lightning, and his eyes as lamps of fire, and his arms and his feet like in colour to polished brass, and the voice of his words like the voice of a multitude.</vt:lpstr>
      <vt:lpstr>And I Daniel alone saw the vision: for the men that were with me saw not the vision; but a great quaking fell upon them, so that they fled to hide themselves. Therefore I was left alone, and saw this great vision, and there remained no strength in me: for my comeliness was turned in me into corruption, and I retained no strength. Yet heard I the voice of his words: and when I heard the voice of his words, then was I in a deep sleep on my face, and my face toward the ground. </vt:lpstr>
      <vt:lpstr>And, behold, an hand touched me, which set me upon my knees and upon the palms of my hands. And he said unto me, O Daniel, a man greatly beloved, understand the words that I speak unto thee, and stand upright: for unto thee am I now sent. And when he had spoken this word unto me, I stood trembling. </vt:lpstr>
      <vt:lpstr>Then said he unto me, Fear not, Daniel: for from the first day that thou didst set thine heart to understand, and to chasten thyself before thy God, thy words were heard, and I am come for thy words.</vt:lpstr>
      <vt:lpstr>PowerPoint Presentation</vt:lpstr>
      <vt:lpstr>“And at that time (tribulation) shall Michael stand up, the great prince which standeth for the children of thy people: and there shall be a time of trouble, such as never was since there was a nation even to that same time: and at that time thy people shall be delivered, every one that shall be found written in the book.”  (Daniel 12:1)</vt:lpstr>
      <vt:lpstr>Gabriel the Messenger of God</vt:lpstr>
      <vt:lpstr>“And it came to pass, when I, even I Daniel, had seen the vision, and sought for the meaning, then, behold, there stood before me as the appearance of a man. And I heard a man's voice between the banks of Ulai, which called, and said, Gabriel, make this man to understand the vision. So he came near where I stood: and when he came, I was afraid, and fell upon my face: but he said unto me, Understand, O son of man: for at the time of the end shall be the vision.” (Daniel 8:15-17) </vt:lpstr>
      <vt:lpstr>“Yea, whiles I was speaking in prayer, even the man Gabriel, whom I had seen in the vision at the beginning, being caused to fly swiftly, touched me about the time of the evening oblation. And he informed me, and talked with me, and said, O Daniel, I am now come forth to give thee skill and understanding”  (Daniel 9:21-22) </vt:lpstr>
      <vt:lpstr>“But the angel said unto him, Fear not, Zacharias: for thy prayer is heard; and thy wife Elisabeth shall bear thee a son, and thou shalt call his name John…And he shall go before him in the spirit and power of Elias, to turn the hearts of the fathers to the children, and the disobedient to the wisdom of the just; to make ready a people prepared for the Lord. And Zacharias said unto the angel, Whereby shall I know this? for I am an old man, and my wife well stricken in years. And the angel answering said unto him, I am Gabriel, that stands in the presence of God; and am sent to speak unto thee, and to shew thee these glad tidings.”                           (Luke 1:13, 17-19) </vt:lpstr>
      <vt:lpstr>“And in the sixth month the angel Gabriel was sent from God unto a city of Galilee, named Nazareth, To a virgin espoused to a man whose name was Joseph, of the house of David; and the virgin's name was Mary.”  (Luke 1:26-27) </vt:lpstr>
      <vt:lpstr>“Then Joseph her husband, being a just man, and not willing to make her a publick example, was minded to put her away privily. But while he thought on these things, behold, the angel of the Lord appeared unto him in a dream, saying, Joseph, thou son of David, fear not to take unto thee Mary thy wife: for that which is conceived in her is of the Holy Ghost.” (Matthew 1:19-20) </vt:lpstr>
      <vt:lpstr>PowerPoint Presentation</vt:lpstr>
      <vt:lpstr>PowerPoint Presentation</vt:lpstr>
      <vt:lpstr>   “But I would not have you to be ignorant, brethren, concerning them which are asleep, that ye sorrow not, even as others which have no hope. For if we believe that Jesus died and rose again, even so them also which sleep in Jesus will God bring with him. For this we say unto you by the word of the Lord, that we which are alive and remain unto the coming of the Lord shall not prevent them which are asleep. 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 Wherefore comfort one another with these words.”                                                 (1 Thessalonians 4:13 - 4:18)</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47</cp:revision>
  <dcterms:created xsi:type="dcterms:W3CDTF">2017-08-15T14:01:13Z</dcterms:created>
  <dcterms:modified xsi:type="dcterms:W3CDTF">2017-08-16T20:12:45Z</dcterms:modified>
</cp:coreProperties>
</file>