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8" r:id="rId2"/>
    <p:sldId id="260" r:id="rId3"/>
    <p:sldId id="335" r:id="rId4"/>
    <p:sldId id="261" r:id="rId5"/>
    <p:sldId id="292" r:id="rId6"/>
    <p:sldId id="293" r:id="rId7"/>
    <p:sldId id="294" r:id="rId8"/>
    <p:sldId id="295" r:id="rId9"/>
    <p:sldId id="296" r:id="rId10"/>
    <p:sldId id="305" r:id="rId11"/>
    <p:sldId id="309" r:id="rId12"/>
    <p:sldId id="291" r:id="rId13"/>
    <p:sldId id="259" r:id="rId14"/>
    <p:sldId id="311" r:id="rId15"/>
    <p:sldId id="325" r:id="rId16"/>
    <p:sldId id="312" r:id="rId17"/>
    <p:sldId id="313" r:id="rId18"/>
    <p:sldId id="326" r:id="rId19"/>
    <p:sldId id="327" r:id="rId20"/>
    <p:sldId id="329" r:id="rId21"/>
    <p:sldId id="328" r:id="rId22"/>
    <p:sldId id="314" r:id="rId23"/>
    <p:sldId id="334" r:id="rId24"/>
    <p:sldId id="331" r:id="rId25"/>
    <p:sldId id="337" r:id="rId26"/>
    <p:sldId id="315" r:id="rId27"/>
    <p:sldId id="339" r:id="rId28"/>
    <p:sldId id="341" r:id="rId29"/>
    <p:sldId id="351" r:id="rId30"/>
    <p:sldId id="342" r:id="rId31"/>
    <p:sldId id="343" r:id="rId32"/>
    <p:sldId id="349" r:id="rId33"/>
    <p:sldId id="352" r:id="rId34"/>
    <p:sldId id="366" r:id="rId35"/>
    <p:sldId id="368" r:id="rId36"/>
    <p:sldId id="370" r:id="rId37"/>
    <p:sldId id="372" r:id="rId38"/>
    <p:sldId id="374" r:id="rId39"/>
    <p:sldId id="376" r:id="rId40"/>
    <p:sldId id="380" r:id="rId41"/>
    <p:sldId id="402" r:id="rId42"/>
    <p:sldId id="401" r:id="rId43"/>
    <p:sldId id="382" r:id="rId44"/>
    <p:sldId id="383" r:id="rId45"/>
    <p:sldId id="403" r:id="rId46"/>
    <p:sldId id="404" r:id="rId47"/>
    <p:sldId id="405" r:id="rId48"/>
    <p:sldId id="406" r:id="rId49"/>
    <p:sldId id="397" r:id="rId50"/>
    <p:sldId id="398" r:id="rId51"/>
    <p:sldId id="384" r:id="rId52"/>
    <p:sldId id="385" r:id="rId53"/>
    <p:sldId id="386" r:id="rId54"/>
    <p:sldId id="316" r:id="rId55"/>
    <p:sldId id="387" r:id="rId56"/>
    <p:sldId id="388" r:id="rId57"/>
    <p:sldId id="318" r:id="rId58"/>
    <p:sldId id="333" r:id="rId59"/>
    <p:sldId id="256" r:id="rId60"/>
    <p:sldId id="320" r:id="rId61"/>
    <p:sldId id="321" r:id="rId62"/>
    <p:sldId id="317" r:id="rId63"/>
    <p:sldId id="389" r:id="rId64"/>
    <p:sldId id="390" r:id="rId65"/>
    <p:sldId id="391" r:id="rId66"/>
    <p:sldId id="392" r:id="rId67"/>
    <p:sldId id="393" r:id="rId68"/>
    <p:sldId id="394" r:id="rId69"/>
    <p:sldId id="395" r:id="rId70"/>
    <p:sldId id="407" r:id="rId71"/>
    <p:sldId id="408" r:id="rId72"/>
    <p:sldId id="399" r:id="rId73"/>
    <p:sldId id="400"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3" autoAdjust="0"/>
    <p:restoredTop sz="94660"/>
  </p:normalViewPr>
  <p:slideViewPr>
    <p:cSldViewPr snapToGrid="0">
      <p:cViewPr varScale="1">
        <p:scale>
          <a:sx n="112" d="100"/>
          <a:sy n="112" d="100"/>
        </p:scale>
        <p:origin x="13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E0477-F209-4AB7-9034-976EE5EB0ABC}" type="datetimeFigureOut">
              <a:rPr lang="en-US" smtClean="0"/>
              <a:t>9/27/2017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0182D-A42D-44A2-839B-18853B8911A4}" type="slidenum">
              <a:rPr lang="en-US" smtClean="0"/>
              <a:t>‹#›</a:t>
            </a:fld>
            <a:endParaRPr lang="en-US" dirty="0"/>
          </a:p>
        </p:txBody>
      </p:sp>
    </p:spTree>
    <p:extLst>
      <p:ext uri="{BB962C8B-B14F-4D97-AF65-F5344CB8AC3E}">
        <p14:creationId xmlns:p14="http://schemas.microsoft.com/office/powerpoint/2010/main" val="406794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6</a:t>
            </a:fld>
            <a:endParaRPr lang="en-US" dirty="0"/>
          </a:p>
        </p:txBody>
      </p:sp>
    </p:spTree>
    <p:extLst>
      <p:ext uri="{BB962C8B-B14F-4D97-AF65-F5344CB8AC3E}">
        <p14:creationId xmlns:p14="http://schemas.microsoft.com/office/powerpoint/2010/main" val="116516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35</a:t>
            </a:fld>
            <a:endParaRPr lang="en-US" dirty="0"/>
          </a:p>
        </p:txBody>
      </p:sp>
    </p:spTree>
    <p:extLst>
      <p:ext uri="{BB962C8B-B14F-4D97-AF65-F5344CB8AC3E}">
        <p14:creationId xmlns:p14="http://schemas.microsoft.com/office/powerpoint/2010/main" val="3463885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36</a:t>
            </a:fld>
            <a:endParaRPr lang="en-US" dirty="0"/>
          </a:p>
        </p:txBody>
      </p:sp>
    </p:spTree>
    <p:extLst>
      <p:ext uri="{BB962C8B-B14F-4D97-AF65-F5344CB8AC3E}">
        <p14:creationId xmlns:p14="http://schemas.microsoft.com/office/powerpoint/2010/main" val="159485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37</a:t>
            </a:fld>
            <a:endParaRPr lang="en-US" dirty="0"/>
          </a:p>
        </p:txBody>
      </p:sp>
    </p:spTree>
    <p:extLst>
      <p:ext uri="{BB962C8B-B14F-4D97-AF65-F5344CB8AC3E}">
        <p14:creationId xmlns:p14="http://schemas.microsoft.com/office/powerpoint/2010/main" val="85546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38</a:t>
            </a:fld>
            <a:endParaRPr lang="en-US" dirty="0"/>
          </a:p>
        </p:txBody>
      </p:sp>
    </p:spTree>
    <p:extLst>
      <p:ext uri="{BB962C8B-B14F-4D97-AF65-F5344CB8AC3E}">
        <p14:creationId xmlns:p14="http://schemas.microsoft.com/office/powerpoint/2010/main" val="1887993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39</a:t>
            </a:fld>
            <a:endParaRPr lang="en-US" dirty="0"/>
          </a:p>
        </p:txBody>
      </p:sp>
    </p:spTree>
    <p:extLst>
      <p:ext uri="{BB962C8B-B14F-4D97-AF65-F5344CB8AC3E}">
        <p14:creationId xmlns:p14="http://schemas.microsoft.com/office/powerpoint/2010/main" val="149605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40</a:t>
            </a:fld>
            <a:endParaRPr lang="en-US" dirty="0"/>
          </a:p>
        </p:txBody>
      </p:sp>
    </p:spTree>
    <p:extLst>
      <p:ext uri="{BB962C8B-B14F-4D97-AF65-F5344CB8AC3E}">
        <p14:creationId xmlns:p14="http://schemas.microsoft.com/office/powerpoint/2010/main" val="533382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41</a:t>
            </a:fld>
            <a:endParaRPr lang="en-US" dirty="0"/>
          </a:p>
        </p:txBody>
      </p:sp>
    </p:spTree>
    <p:extLst>
      <p:ext uri="{BB962C8B-B14F-4D97-AF65-F5344CB8AC3E}">
        <p14:creationId xmlns:p14="http://schemas.microsoft.com/office/powerpoint/2010/main" val="150015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42</a:t>
            </a:fld>
            <a:endParaRPr lang="en-US" dirty="0"/>
          </a:p>
        </p:txBody>
      </p:sp>
    </p:spTree>
    <p:extLst>
      <p:ext uri="{BB962C8B-B14F-4D97-AF65-F5344CB8AC3E}">
        <p14:creationId xmlns:p14="http://schemas.microsoft.com/office/powerpoint/2010/main" val="799059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43</a:t>
            </a:fld>
            <a:endParaRPr lang="en-US" dirty="0"/>
          </a:p>
        </p:txBody>
      </p:sp>
    </p:spTree>
    <p:extLst>
      <p:ext uri="{BB962C8B-B14F-4D97-AF65-F5344CB8AC3E}">
        <p14:creationId xmlns:p14="http://schemas.microsoft.com/office/powerpoint/2010/main" val="2676349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44</a:t>
            </a:fld>
            <a:endParaRPr lang="en-US" dirty="0"/>
          </a:p>
        </p:txBody>
      </p:sp>
    </p:spTree>
    <p:extLst>
      <p:ext uri="{BB962C8B-B14F-4D97-AF65-F5344CB8AC3E}">
        <p14:creationId xmlns:p14="http://schemas.microsoft.com/office/powerpoint/2010/main" val="36626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9</a:t>
            </a:fld>
            <a:endParaRPr lang="en-US" dirty="0"/>
          </a:p>
        </p:txBody>
      </p:sp>
    </p:spTree>
    <p:extLst>
      <p:ext uri="{BB962C8B-B14F-4D97-AF65-F5344CB8AC3E}">
        <p14:creationId xmlns:p14="http://schemas.microsoft.com/office/powerpoint/2010/main" val="261464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45</a:t>
            </a:fld>
            <a:endParaRPr lang="en-US" dirty="0"/>
          </a:p>
        </p:txBody>
      </p:sp>
    </p:spTree>
    <p:extLst>
      <p:ext uri="{BB962C8B-B14F-4D97-AF65-F5344CB8AC3E}">
        <p14:creationId xmlns:p14="http://schemas.microsoft.com/office/powerpoint/2010/main" val="324471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48</a:t>
            </a:fld>
            <a:endParaRPr lang="en-US" dirty="0"/>
          </a:p>
        </p:txBody>
      </p:sp>
    </p:spTree>
    <p:extLst>
      <p:ext uri="{BB962C8B-B14F-4D97-AF65-F5344CB8AC3E}">
        <p14:creationId xmlns:p14="http://schemas.microsoft.com/office/powerpoint/2010/main" val="3052555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54</a:t>
            </a:fld>
            <a:endParaRPr lang="en-US" dirty="0"/>
          </a:p>
        </p:txBody>
      </p:sp>
    </p:spTree>
    <p:extLst>
      <p:ext uri="{BB962C8B-B14F-4D97-AF65-F5344CB8AC3E}">
        <p14:creationId xmlns:p14="http://schemas.microsoft.com/office/powerpoint/2010/main" val="1159143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55</a:t>
            </a:fld>
            <a:endParaRPr lang="en-US" dirty="0"/>
          </a:p>
        </p:txBody>
      </p:sp>
    </p:spTree>
    <p:extLst>
      <p:ext uri="{BB962C8B-B14F-4D97-AF65-F5344CB8AC3E}">
        <p14:creationId xmlns:p14="http://schemas.microsoft.com/office/powerpoint/2010/main" val="77377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56</a:t>
            </a:fld>
            <a:endParaRPr lang="en-US" dirty="0"/>
          </a:p>
        </p:txBody>
      </p:sp>
    </p:spTree>
    <p:extLst>
      <p:ext uri="{BB962C8B-B14F-4D97-AF65-F5344CB8AC3E}">
        <p14:creationId xmlns:p14="http://schemas.microsoft.com/office/powerpoint/2010/main" val="163950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57</a:t>
            </a:fld>
            <a:endParaRPr lang="en-US" dirty="0"/>
          </a:p>
        </p:txBody>
      </p:sp>
    </p:spTree>
    <p:extLst>
      <p:ext uri="{BB962C8B-B14F-4D97-AF65-F5344CB8AC3E}">
        <p14:creationId xmlns:p14="http://schemas.microsoft.com/office/powerpoint/2010/main" val="1549646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61</a:t>
            </a:fld>
            <a:endParaRPr lang="en-US" dirty="0"/>
          </a:p>
        </p:txBody>
      </p:sp>
    </p:spTree>
    <p:extLst>
      <p:ext uri="{BB962C8B-B14F-4D97-AF65-F5344CB8AC3E}">
        <p14:creationId xmlns:p14="http://schemas.microsoft.com/office/powerpoint/2010/main" val="2691560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62</a:t>
            </a:fld>
            <a:endParaRPr lang="en-US" dirty="0"/>
          </a:p>
        </p:txBody>
      </p:sp>
    </p:spTree>
    <p:extLst>
      <p:ext uri="{BB962C8B-B14F-4D97-AF65-F5344CB8AC3E}">
        <p14:creationId xmlns:p14="http://schemas.microsoft.com/office/powerpoint/2010/main" val="102451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22</a:t>
            </a:fld>
            <a:endParaRPr lang="en-US" dirty="0"/>
          </a:p>
        </p:txBody>
      </p:sp>
    </p:spTree>
    <p:extLst>
      <p:ext uri="{BB962C8B-B14F-4D97-AF65-F5344CB8AC3E}">
        <p14:creationId xmlns:p14="http://schemas.microsoft.com/office/powerpoint/2010/main" val="22830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24</a:t>
            </a:fld>
            <a:endParaRPr lang="en-US" dirty="0"/>
          </a:p>
        </p:txBody>
      </p:sp>
    </p:spTree>
    <p:extLst>
      <p:ext uri="{BB962C8B-B14F-4D97-AF65-F5344CB8AC3E}">
        <p14:creationId xmlns:p14="http://schemas.microsoft.com/office/powerpoint/2010/main" val="151113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25</a:t>
            </a:fld>
            <a:endParaRPr lang="en-US" dirty="0"/>
          </a:p>
        </p:txBody>
      </p:sp>
    </p:spTree>
    <p:extLst>
      <p:ext uri="{BB962C8B-B14F-4D97-AF65-F5344CB8AC3E}">
        <p14:creationId xmlns:p14="http://schemas.microsoft.com/office/powerpoint/2010/main" val="38256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28</a:t>
            </a:fld>
            <a:endParaRPr lang="en-US" dirty="0"/>
          </a:p>
        </p:txBody>
      </p:sp>
    </p:spTree>
    <p:extLst>
      <p:ext uri="{BB962C8B-B14F-4D97-AF65-F5344CB8AC3E}">
        <p14:creationId xmlns:p14="http://schemas.microsoft.com/office/powerpoint/2010/main" val="179494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29</a:t>
            </a:fld>
            <a:endParaRPr lang="en-US" dirty="0"/>
          </a:p>
        </p:txBody>
      </p:sp>
    </p:spTree>
    <p:extLst>
      <p:ext uri="{BB962C8B-B14F-4D97-AF65-F5344CB8AC3E}">
        <p14:creationId xmlns:p14="http://schemas.microsoft.com/office/powerpoint/2010/main" val="250757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33</a:t>
            </a:fld>
            <a:endParaRPr lang="en-US" dirty="0"/>
          </a:p>
        </p:txBody>
      </p:sp>
    </p:spTree>
    <p:extLst>
      <p:ext uri="{BB962C8B-B14F-4D97-AF65-F5344CB8AC3E}">
        <p14:creationId xmlns:p14="http://schemas.microsoft.com/office/powerpoint/2010/main" val="4043702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34</a:t>
            </a:fld>
            <a:endParaRPr lang="en-US" dirty="0"/>
          </a:p>
        </p:txBody>
      </p:sp>
    </p:spTree>
    <p:extLst>
      <p:ext uri="{BB962C8B-B14F-4D97-AF65-F5344CB8AC3E}">
        <p14:creationId xmlns:p14="http://schemas.microsoft.com/office/powerpoint/2010/main" val="13645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473360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373713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691314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929132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445413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808593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95802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948690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901194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9159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593923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0907-819D-40C5-ABFC-A7BAF8781AEA}" type="datetimeFigureOut">
              <a:rPr lang="en-US" smtClean="0"/>
              <a:t>9/27/2017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ABA9A-898F-4C6B-BB7B-FC4C4A0959C3}" type="slidenum">
              <a:rPr lang="en-US" smtClean="0"/>
              <a:t>‹#›</a:t>
            </a:fld>
            <a:endParaRPr lang="en-US" dirty="0"/>
          </a:p>
        </p:txBody>
      </p:sp>
    </p:spTree>
    <p:extLst>
      <p:ext uri="{BB962C8B-B14F-4D97-AF65-F5344CB8AC3E}">
        <p14:creationId xmlns:p14="http://schemas.microsoft.com/office/powerpoint/2010/main" val="20909214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jpeg"/><Relationship Id="rId7"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microsoft.com/office/2007/relationships/hdphoto" Target="../media/hdphoto5.wdp"/></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microsoft.com/office/2007/relationships/hdphoto" Target="../media/hdphoto5.wdp"/></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194496" y="1274572"/>
            <a:ext cx="3559769" cy="5583428"/>
          </a:xfrm>
          <a:prstGeom prst="rect">
            <a:avLst/>
          </a:prstGeom>
        </p:spPr>
      </p:pic>
    </p:spTree>
    <p:extLst>
      <p:ext uri="{BB962C8B-B14F-4D97-AF65-F5344CB8AC3E}">
        <p14:creationId xmlns:p14="http://schemas.microsoft.com/office/powerpoint/2010/main" val="3067204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Gabriel was sent from God 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2547438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B9C6A-BDAE-4CEC-968A-C937B1F3479C}"/>
              </a:ext>
            </a:extLst>
          </p:cNvPr>
          <p:cNvPicPr>
            <a:picLocks noChangeAspect="1"/>
          </p:cNvPicPr>
          <p:nvPr/>
        </p:nvPicPr>
        <p:blipFill rotWithShape="1">
          <a:blip r:embed="rId2"/>
          <a:srcRect l="4521" t="4487" r="4117" b="34250"/>
          <a:stretch/>
        </p:blipFill>
        <p:spPr>
          <a:xfrm>
            <a:off x="318781" y="327171"/>
            <a:ext cx="6988029" cy="301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5A9E64E0-C17E-4087-8B25-B69337E162A0}"/>
              </a:ext>
            </a:extLst>
          </p:cNvPr>
          <p:cNvSpPr>
            <a:spLocks noGrp="1"/>
          </p:cNvSpPr>
          <p:nvPr>
            <p:ph type="title"/>
          </p:nvPr>
        </p:nvSpPr>
        <p:spPr>
          <a:xfrm>
            <a:off x="1493242" y="4035104"/>
            <a:ext cx="10536572" cy="2122415"/>
          </a:xfrm>
          <a:solidFill>
            <a:schemeClr val="accent6">
              <a:lumMod val="75000"/>
            </a:schemeClr>
          </a:solidFill>
          <a:ln w="57150">
            <a:solidFill>
              <a:schemeClr val="bg1"/>
            </a:solidFill>
          </a:ln>
        </p:spPr>
        <p:style>
          <a:lnRef idx="2">
            <a:schemeClr val="accent6"/>
          </a:lnRef>
          <a:fillRef idx="1">
            <a:schemeClr val="lt1"/>
          </a:fillRef>
          <a:effectRef idx="0">
            <a:schemeClr val="accent6"/>
          </a:effectRef>
          <a:fontRef idx="minor">
            <a:schemeClr val="dk1"/>
          </a:fontRef>
        </p:style>
        <p:txBody>
          <a:bodyPr>
            <a:normAutofit/>
          </a:bodyPr>
          <a:lstStyle/>
          <a:p>
            <a:pPr algn="ctr"/>
            <a:r>
              <a:rPr lang="en-US" sz="3600" i="1" dirty="0">
                <a:effectLst>
                  <a:glow rad="101600">
                    <a:schemeClr val="tx1">
                      <a:alpha val="60000"/>
                    </a:schemeClr>
                  </a:glow>
                </a:effectLst>
              </a:rPr>
              <a:t>“And before the throne there was a sea of glass like unto crystal: and in the midst of the throne, and round about the throne, were four beasts (Seraphim Angels) full of eyes before and behind.” (Revelation 4:6) </a:t>
            </a:r>
          </a:p>
        </p:txBody>
      </p:sp>
    </p:spTree>
    <p:extLst>
      <p:ext uri="{BB962C8B-B14F-4D97-AF65-F5344CB8AC3E}">
        <p14:creationId xmlns:p14="http://schemas.microsoft.com/office/powerpoint/2010/main" val="3776103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yonespiritministries.files.wordpress.com/2012/03/satan-not-an-ang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32" y="1977704"/>
            <a:ext cx="6082018" cy="45615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0CE36C7-9606-4DA6-A525-799C11D28598}"/>
              </a:ext>
            </a:extLst>
          </p:cNvPr>
          <p:cNvSpPr/>
          <p:nvPr/>
        </p:nvSpPr>
        <p:spPr>
          <a:xfrm>
            <a:off x="6526635" y="311613"/>
            <a:ext cx="5410900" cy="5078313"/>
          </a:xfrm>
          <a:prstGeom prst="rect">
            <a:avLst/>
          </a:prstGeom>
          <a:solidFill>
            <a:schemeClr val="accent6">
              <a:lumMod val="75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i="1" dirty="0">
                <a:effectLst>
                  <a:glow rad="101600">
                    <a:schemeClr val="tx1">
                      <a:alpha val="60000"/>
                    </a:schemeClr>
                  </a:glow>
                </a:effectLst>
              </a:rPr>
              <a:t>“Every one (Cherubim Angels) had four faces, and every one had four wings…And as they went, I heard the noise of their wings, like the noise of great waters, as the voice of the Almighty.” </a:t>
            </a:r>
          </a:p>
          <a:p>
            <a:pPr algn="ctr"/>
            <a:r>
              <a:rPr lang="en-US" sz="3600" i="1" dirty="0">
                <a:effectLst>
                  <a:glow rad="101600">
                    <a:schemeClr val="tx1">
                      <a:alpha val="60000"/>
                    </a:schemeClr>
                  </a:glow>
                </a:effectLst>
              </a:rPr>
              <a:t>(Ezekiel 10:15-20)</a:t>
            </a:r>
            <a:endParaRPr lang="en-US" sz="3600" dirty="0">
              <a:effectLst>
                <a:glow rad="101600">
                  <a:schemeClr val="tx1">
                    <a:alpha val="60000"/>
                  </a:schemeClr>
                </a:glow>
              </a:effectLst>
            </a:endParaRPr>
          </a:p>
        </p:txBody>
      </p:sp>
    </p:spTree>
    <p:extLst>
      <p:ext uri="{BB962C8B-B14F-4D97-AF65-F5344CB8AC3E}">
        <p14:creationId xmlns:p14="http://schemas.microsoft.com/office/powerpoint/2010/main" val="3165330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819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197" name="Picture 2" descr="Image result for book of the revelation">
            <a:extLst>
              <a:ext uri="{FF2B5EF4-FFF2-40B4-BE49-F238E27FC236}">
                <a16:creationId xmlns:a16="http://schemas.microsoft.com/office/drawing/2014/main" id="{54BEEECA-BD0F-4A4D-BD35-32AF2DBE71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436" b="82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E3BBC8-3D0D-4286-A5DA-D844C966617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i="1" dirty="0">
                <a:effectLst>
                  <a:glow rad="101600">
                    <a:schemeClr val="bg1">
                      <a:alpha val="60000"/>
                    </a:schemeClr>
                  </a:glow>
                </a:effectLst>
              </a:rPr>
              <a:t>Revelation 4:1-11</a:t>
            </a:r>
          </a:p>
        </p:txBody>
      </p:sp>
    </p:spTree>
    <p:extLst>
      <p:ext uri="{BB962C8B-B14F-4D97-AF65-F5344CB8AC3E}">
        <p14:creationId xmlns:p14="http://schemas.microsoft.com/office/powerpoint/2010/main" val="3836077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528" y="1"/>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14400"/>
            <a:ext cx="9144000" cy="4572000"/>
          </a:xfrm>
        </p:spPr>
        <p:txBody>
          <a:bodyPr>
            <a:normAutofit/>
          </a:bodyPr>
          <a:lstStyle/>
          <a:p>
            <a:pPr algn="ctr"/>
            <a:r>
              <a:rPr lang="en-US" sz="3800" i="1" dirty="0">
                <a:effectLst>
                  <a:glow rad="101600">
                    <a:schemeClr val="bg1">
                      <a:alpha val="60000"/>
                    </a:schemeClr>
                  </a:glow>
                </a:effectLst>
              </a:rPr>
              <a:t>“And before the throne there was a sea of glass like unto crystal: and in the midst of the throne, and round about the throne, were four beasts full of eyes before and behind.”</a:t>
            </a:r>
          </a:p>
        </p:txBody>
      </p:sp>
      <p:pic>
        <p:nvPicPr>
          <p:cNvPr id="3" name="Picture 2"/>
          <p:cNvPicPr>
            <a:picLocks noChangeAspect="1"/>
          </p:cNvPicPr>
          <p:nvPr/>
        </p:nvPicPr>
        <p:blipFill rotWithShape="1">
          <a:blip r:embed="rId3"/>
          <a:srcRect t="26071" r="438"/>
          <a:stretch/>
        </p:blipFill>
        <p:spPr>
          <a:xfrm>
            <a:off x="4238713" y="2728246"/>
            <a:ext cx="3664721" cy="1371829"/>
          </a:xfrm>
          <a:prstGeom prst="ellipse">
            <a:avLst/>
          </a:prstGeom>
          <a:ln>
            <a:noFill/>
          </a:ln>
          <a:effectLst>
            <a:softEdge rad="112500"/>
          </a:effectLst>
        </p:spPr>
      </p:pic>
    </p:spTree>
    <p:extLst>
      <p:ext uri="{BB962C8B-B14F-4D97-AF65-F5344CB8AC3E}">
        <p14:creationId xmlns:p14="http://schemas.microsoft.com/office/powerpoint/2010/main" val="2879527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jamesnart.net/Prophetic_Art_of_James_Nesbit/Throne_Room_files/Four%20Living%20Creatures%20.jpg"/>
          <p:cNvPicPr>
            <a:picLocks noChangeAspect="1" noChangeArrowheads="1"/>
          </p:cNvPicPr>
          <p:nvPr/>
        </p:nvPicPr>
        <p:blipFill>
          <a:blip r:embed="rId2" cstate="print"/>
          <a:srcRect/>
          <a:stretch>
            <a:fillRect/>
          </a:stretch>
        </p:blipFill>
        <p:spPr bwMode="auto">
          <a:xfrm>
            <a:off x="-452343" y="-469091"/>
            <a:ext cx="13002115" cy="8432803"/>
          </a:xfrm>
          <a:prstGeom prst="rect">
            <a:avLst/>
          </a:prstGeom>
          <a:noFill/>
        </p:spPr>
      </p:pic>
      <p:sp>
        <p:nvSpPr>
          <p:cNvPr id="2" name="Title 1"/>
          <p:cNvSpPr>
            <a:spLocks noGrp="1"/>
          </p:cNvSpPr>
          <p:nvPr>
            <p:ph type="title"/>
          </p:nvPr>
        </p:nvSpPr>
        <p:spPr>
          <a:xfrm>
            <a:off x="910205" y="928979"/>
            <a:ext cx="10201013" cy="4834257"/>
          </a:xfrm>
        </p:spPr>
        <p:txBody>
          <a:bodyPr>
            <a:noAutofit/>
          </a:bodyPr>
          <a:lstStyle/>
          <a:p>
            <a:pPr algn="ctr"/>
            <a:r>
              <a:rPr lang="en-US" sz="4000" i="1" dirty="0">
                <a:effectLst>
                  <a:glow rad="101600">
                    <a:schemeClr val="bg1">
                      <a:alpha val="60000"/>
                    </a:schemeClr>
                  </a:glow>
                </a:effectLst>
              </a:rPr>
              <a:t>“And 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come.”</a:t>
            </a:r>
          </a:p>
        </p:txBody>
      </p:sp>
    </p:spTree>
    <p:extLst>
      <p:ext uri="{BB962C8B-B14F-4D97-AF65-F5344CB8AC3E}">
        <p14:creationId xmlns:p14="http://schemas.microsoft.com/office/powerpoint/2010/main" val="378173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four living creatures from Revelation 4.">
            <a:extLst>
              <a:ext uri="{FF2B5EF4-FFF2-40B4-BE49-F238E27FC236}">
                <a16:creationId xmlns:a16="http://schemas.microsoft.com/office/drawing/2014/main" id="{E9222A1E-A107-4103-A743-B954A04C0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071" y="0"/>
            <a:ext cx="7347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CF63A-2700-40D9-BC23-8803D401780E}"/>
              </a:ext>
            </a:extLst>
          </p:cNvPr>
          <p:cNvSpPr/>
          <p:nvPr/>
        </p:nvSpPr>
        <p:spPr>
          <a:xfrm>
            <a:off x="2862044" y="4225846"/>
            <a:ext cx="646791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i="1" dirty="0">
                <a:effectLst>
                  <a:glow rad="63500">
                    <a:schemeClr val="accent6">
                      <a:satMod val="175000"/>
                      <a:alpha val="40000"/>
                    </a:schemeClr>
                  </a:glow>
                </a:effectLst>
              </a:rPr>
              <a:t>And the first beast was like a lion</a:t>
            </a:r>
            <a:endParaRPr lang="en-US" sz="3600" dirty="0">
              <a:effectLst>
                <a:glow rad="63500">
                  <a:schemeClr val="accent6">
                    <a:satMod val="175000"/>
                    <a:alpha val="40000"/>
                  </a:schemeClr>
                </a:glow>
              </a:effectLst>
            </a:endParaRPr>
          </a:p>
        </p:txBody>
      </p:sp>
    </p:spTree>
    <p:extLst>
      <p:ext uri="{BB962C8B-B14F-4D97-AF65-F5344CB8AC3E}">
        <p14:creationId xmlns:p14="http://schemas.microsoft.com/office/powerpoint/2010/main" val="2082518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e of the four living creatures of Revelation 4.">
            <a:extLst>
              <a:ext uri="{FF2B5EF4-FFF2-40B4-BE49-F238E27FC236}">
                <a16:creationId xmlns:a16="http://schemas.microsoft.com/office/drawing/2014/main" id="{06922C6F-36B5-4E08-96C8-C097D6616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7" y="-58722"/>
            <a:ext cx="8539163" cy="6916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BCBCE8-6922-4DC7-9B78-65648CBBC676}"/>
              </a:ext>
            </a:extLst>
          </p:cNvPr>
          <p:cNvSpPr/>
          <p:nvPr/>
        </p:nvSpPr>
        <p:spPr>
          <a:xfrm>
            <a:off x="3357320" y="4284569"/>
            <a:ext cx="6027547"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3600" i="1" dirty="0">
                <a:effectLst>
                  <a:glow rad="63500">
                    <a:schemeClr val="accent6">
                      <a:satMod val="175000"/>
                      <a:alpha val="40000"/>
                    </a:schemeClr>
                  </a:glow>
                </a:effectLst>
              </a:rPr>
              <a:t>And the second beast like a calf</a:t>
            </a:r>
            <a:endParaRPr lang="en-US" sz="3600" dirty="0">
              <a:effectLst>
                <a:glow rad="63500">
                  <a:schemeClr val="accent6">
                    <a:satMod val="175000"/>
                    <a:alpha val="40000"/>
                  </a:schemeClr>
                </a:glow>
              </a:effectLst>
            </a:endParaRPr>
          </a:p>
        </p:txBody>
      </p:sp>
    </p:spTree>
    <p:extLst>
      <p:ext uri="{BB962C8B-B14F-4D97-AF65-F5344CB8AC3E}">
        <p14:creationId xmlns:p14="http://schemas.microsoft.com/office/powerpoint/2010/main" val="3619722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our living creatures around the throne">
            <a:extLst>
              <a:ext uri="{FF2B5EF4-FFF2-40B4-BE49-F238E27FC236}">
                <a16:creationId xmlns:a16="http://schemas.microsoft.com/office/drawing/2014/main" id="{FE416A4B-4BF1-4DD7-9947-D93AA156B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93" y="0"/>
            <a:ext cx="8626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6FA160-3815-4DB4-A611-B1385D37931E}"/>
              </a:ext>
            </a:extLst>
          </p:cNvPr>
          <p:cNvSpPr/>
          <p:nvPr/>
        </p:nvSpPr>
        <p:spPr>
          <a:xfrm>
            <a:off x="2285982" y="4351681"/>
            <a:ext cx="7620035" cy="646331"/>
          </a:xfrm>
          <a:prstGeom prst="rect">
            <a:avLst/>
          </a:prstGeom>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US" sz="3600" i="1" dirty="0">
                <a:effectLst>
                  <a:glow rad="63500">
                    <a:schemeClr val="accent3">
                      <a:satMod val="175000"/>
                      <a:alpha val="40000"/>
                    </a:schemeClr>
                  </a:glow>
                </a:effectLst>
              </a:rPr>
              <a:t>And the third beast had a face as a man</a:t>
            </a:r>
            <a:endParaRPr lang="en-US" sz="3600" dirty="0">
              <a:effectLst>
                <a:glow rad="63500">
                  <a:schemeClr val="accent3">
                    <a:satMod val="175000"/>
                    <a:alpha val="40000"/>
                  </a:schemeClr>
                </a:glow>
              </a:effectLst>
            </a:endParaRPr>
          </a:p>
        </p:txBody>
      </p:sp>
    </p:spTree>
    <p:extLst>
      <p:ext uri="{BB962C8B-B14F-4D97-AF65-F5344CB8AC3E}">
        <p14:creationId xmlns:p14="http://schemas.microsoft.com/office/powerpoint/2010/main" val="1151595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FEFDA-FFF8-44EB-AB6A-C2349F68DCD5}"/>
              </a:ext>
            </a:extLst>
          </p:cNvPr>
          <p:cNvPicPr>
            <a:picLocks noChangeAspect="1"/>
          </p:cNvPicPr>
          <p:nvPr/>
        </p:nvPicPr>
        <p:blipFill>
          <a:blip r:embed="rId2"/>
          <a:stretch>
            <a:fillRect/>
          </a:stretch>
        </p:blipFill>
        <p:spPr>
          <a:xfrm>
            <a:off x="2047685" y="0"/>
            <a:ext cx="8180517" cy="6858000"/>
          </a:xfrm>
          <a:prstGeom prst="rect">
            <a:avLst/>
          </a:prstGeom>
        </p:spPr>
      </p:pic>
      <p:sp>
        <p:nvSpPr>
          <p:cNvPr id="3" name="Rectangle 2">
            <a:extLst>
              <a:ext uri="{FF2B5EF4-FFF2-40B4-BE49-F238E27FC236}">
                <a16:creationId xmlns:a16="http://schemas.microsoft.com/office/drawing/2014/main" id="{BE45A640-F386-4052-8167-707EFB5178A4}"/>
              </a:ext>
            </a:extLst>
          </p:cNvPr>
          <p:cNvSpPr/>
          <p:nvPr/>
        </p:nvSpPr>
        <p:spPr>
          <a:xfrm>
            <a:off x="2251622" y="4292958"/>
            <a:ext cx="7772641" cy="61555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3400" i="1" dirty="0">
                <a:effectLst>
                  <a:glow rad="101600">
                    <a:schemeClr val="accent6">
                      <a:lumMod val="60000"/>
                      <a:lumOff val="40000"/>
                      <a:alpha val="60000"/>
                    </a:schemeClr>
                  </a:glow>
                </a:effectLst>
              </a:rPr>
              <a:t>And the fourth beast was like a flying eagle</a:t>
            </a:r>
            <a:endParaRPr lang="en-US" sz="3400" dirty="0">
              <a:effectLst>
                <a:glow rad="101600">
                  <a:schemeClr val="accent6">
                    <a:lumMod val="60000"/>
                    <a:lumOff val="40000"/>
                    <a:alpha val="60000"/>
                  </a:schemeClr>
                </a:glow>
              </a:effectLst>
            </a:endParaRPr>
          </a:p>
        </p:txBody>
      </p:sp>
    </p:spTree>
    <p:extLst>
      <p:ext uri="{BB962C8B-B14F-4D97-AF65-F5344CB8AC3E}">
        <p14:creationId xmlns:p14="http://schemas.microsoft.com/office/powerpoint/2010/main" val="212459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grayscl/>
          </a:blip>
          <a:srcRect l="65482" t="162" r="12266" b="85394"/>
          <a:stretch>
            <a:fillRect/>
          </a:stretch>
        </p:blipFill>
        <p:spPr bwMode="auto">
          <a:xfrm>
            <a:off x="296202" y="5306002"/>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grayscl/>
          </a:blip>
          <a:srcRect l="6586" t="-46" r="66525" b="83379"/>
          <a:stretch>
            <a:fillRect/>
          </a:stretch>
        </p:blipFill>
        <p:spPr bwMode="auto">
          <a:xfrm>
            <a:off x="296202" y="3622646"/>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grayscl/>
          </a:blip>
          <a:srcRect l="62053" t="21111" r="10132" b="55556"/>
          <a:stretch>
            <a:fillRect/>
          </a:stretch>
        </p:blipFill>
        <p:spPr bwMode="auto">
          <a:xfrm>
            <a:off x="372402" y="164211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grayscl/>
          </a:blip>
          <a:srcRect l="9847" t="21829" r="59717" b="60802"/>
          <a:stretch>
            <a:fillRect/>
          </a:stretch>
        </p:blipFill>
        <p:spPr bwMode="auto">
          <a:xfrm flipH="1">
            <a:off x="349542" y="0"/>
            <a:ext cx="2842260" cy="1600200"/>
          </a:xfrm>
          <a:prstGeom prst="rect">
            <a:avLst/>
          </a:prstGeom>
          <a:ln>
            <a:noFill/>
          </a:ln>
          <a:effectLst>
            <a:softEdge rad="112500"/>
          </a:effectLst>
        </p:spPr>
      </p:pic>
      <p:sp>
        <p:nvSpPr>
          <p:cNvPr id="7" name="Content Placeholder 6"/>
          <p:cNvSpPr>
            <a:spLocks noGrp="1"/>
          </p:cNvSpPr>
          <p:nvPr>
            <p:ph idx="1"/>
          </p:nvPr>
        </p:nvSpPr>
        <p:spPr>
          <a:xfrm>
            <a:off x="3363985" y="200602"/>
            <a:ext cx="8607104" cy="6553200"/>
          </a:xfrm>
        </p:spPr>
        <p:txBody>
          <a:bodyPr>
            <a:normAutofit lnSpcReduction="10000"/>
          </a:bodyPr>
          <a:lstStyle/>
          <a:p>
            <a:pPr algn="ctr">
              <a:buNone/>
            </a:pPr>
            <a:r>
              <a:rPr lang="en-US" sz="3600" dirty="0"/>
              <a:t>Four living creatures</a:t>
            </a:r>
          </a:p>
          <a:p>
            <a:pPr algn="ctr">
              <a:buNone/>
            </a:pPr>
            <a:r>
              <a:rPr lang="en-US" sz="3600" i="1" dirty="0"/>
              <a:t>“</a:t>
            </a:r>
            <a:r>
              <a:rPr lang="en-US" sz="3600" i="1" dirty="0" err="1"/>
              <a:t>Seraphims</a:t>
            </a:r>
            <a:r>
              <a:rPr lang="en-US" sz="3600" i="1" dirty="0"/>
              <a:t>”</a:t>
            </a:r>
          </a:p>
          <a:p>
            <a:pPr algn="ctr">
              <a:buNone/>
            </a:pPr>
            <a:r>
              <a:rPr lang="en-US" sz="3600" i="1" dirty="0"/>
              <a:t>(Isaiah 6:1-3)</a:t>
            </a:r>
          </a:p>
          <a:p>
            <a:pPr marL="0" indent="0">
              <a:buNone/>
            </a:pPr>
            <a:endParaRPr lang="en-US" sz="3600" i="1" dirty="0"/>
          </a:p>
          <a:p>
            <a:pPr marL="0" indent="0" algn="ctr">
              <a:buNone/>
            </a:pPr>
            <a:r>
              <a:rPr lang="en-US" sz="3600" i="1" dirty="0"/>
              <a:t>“In the year that king Uzziah died I saw also the Lord sitting upon a throne, high and lifted up, and his train filled the temple. Above it stood the </a:t>
            </a:r>
            <a:r>
              <a:rPr lang="en-US" sz="3600" i="1" dirty="0">
                <a:solidFill>
                  <a:srgbClr val="FFFF00"/>
                </a:solidFill>
              </a:rPr>
              <a:t>seraphim's</a:t>
            </a:r>
            <a:r>
              <a:rPr lang="en-US" sz="3600" i="1" dirty="0"/>
              <a:t>: each one had six wings; with twain he covered his face, and with twain he covered his feet, and with twain he did fly. And one cried unto another, and said, Holy, holy, holy, is the LORD of hosts: the whole earth is full of his glory.”</a:t>
            </a:r>
          </a:p>
        </p:txBody>
      </p:sp>
    </p:spTree>
    <p:extLst>
      <p:ext uri="{BB962C8B-B14F-4D97-AF65-F5344CB8AC3E}">
        <p14:creationId xmlns:p14="http://schemas.microsoft.com/office/powerpoint/2010/main" val="11867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to="" calcmode="lin" valueType="num">
                                      <p:cBhvr>
                                        <p:cTn id="7" dur="1" fill="hold"/>
                                        <p:tgtEl>
                                          <p:spTgt spid="133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to="" calcmode="lin" valueType="num">
                                      <p:cBhvr>
                                        <p:cTn id="12" dur="1" fill="hold"/>
                                        <p:tgtEl>
                                          <p:spTgt spid="1331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to="" calcmode="lin" valueType="num">
                                      <p:cBhvr>
                                        <p:cTn id="17" dur="1" fill="hold"/>
                                        <p:tgtEl>
                                          <p:spTgt spid="133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to="" calcmode="lin" valueType="num">
                                      <p:cBhvr>
                                        <p:cTn id="22" dur="1" fill="hold"/>
                                        <p:tgtEl>
                                          <p:spTgt spid="133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to="" calcmode="lin" valueType="num">
                                      <p:cBhvr>
                                        <p:cTn id="27" dur="1" fill="hold"/>
                                        <p:tgtEl>
                                          <p:spTgt spid="7">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to="" calcmode="lin" valueType="num">
                                      <p:cBhvr>
                                        <p:cTn id="32" dur="1" fill="hold"/>
                                        <p:tgtEl>
                                          <p:spTgt spid="7">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to="" calcmode="lin" valueType="num">
                                      <p:cBhvr>
                                        <p:cTn id="37" dur="1" fill="hold"/>
                                        <p:tgtEl>
                                          <p:spTgt spid="7">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to="" calcmode="lin" valueType="num">
                                      <p:cBhvr>
                                        <p:cTn id="42" dur="1" fill="hold"/>
                                        <p:tgtEl>
                                          <p:spTgt spid="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lated image">
            <a:extLst>
              <a:ext uri="{FF2B5EF4-FFF2-40B4-BE49-F238E27FC236}">
                <a16:creationId xmlns:a16="http://schemas.microsoft.com/office/drawing/2014/main" id="{B5024281-559D-4FA5-876E-E49F42DD78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8" b="-258"/>
          <a:stretch/>
        </p:blipFill>
        <p:spPr bwMode="auto">
          <a:xfrm>
            <a:off x="-341089" y="-83890"/>
            <a:ext cx="12533089" cy="93453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lated image">
            <a:extLst>
              <a:ext uri="{FF2B5EF4-FFF2-40B4-BE49-F238E27FC236}">
                <a16:creationId xmlns:a16="http://schemas.microsoft.com/office/drawing/2014/main" id="{28F2A70F-8FA6-4855-8B29-6D375E179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5" t="9174" r="8594" b="8503"/>
          <a:stretch/>
        </p:blipFill>
        <p:spPr bwMode="auto">
          <a:xfrm>
            <a:off x="3815286" y="1756250"/>
            <a:ext cx="4479721" cy="3290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616CC32-080B-489F-BEA2-501003491EB5}"/>
              </a:ext>
            </a:extLst>
          </p:cNvPr>
          <p:cNvPicPr>
            <a:picLocks noChangeAspect="1"/>
          </p:cNvPicPr>
          <p:nvPr/>
        </p:nvPicPr>
        <p:blipFill>
          <a:blip r:embed="rId4"/>
          <a:stretch>
            <a:fillRect/>
          </a:stretch>
        </p:blipFill>
        <p:spPr>
          <a:xfrm>
            <a:off x="3815285" y="1756250"/>
            <a:ext cx="4479721" cy="3290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One of the four living creatures from Revelation 4.">
            <a:extLst>
              <a:ext uri="{FF2B5EF4-FFF2-40B4-BE49-F238E27FC236}">
                <a16:creationId xmlns:a16="http://schemas.microsoft.com/office/drawing/2014/main" id="{0FBE9BA3-0357-4E5A-902A-41FED5875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52" t="16024" r="15254" b="37982"/>
          <a:stretch/>
        </p:blipFill>
        <p:spPr bwMode="auto">
          <a:xfrm>
            <a:off x="243282" y="192947"/>
            <a:ext cx="4274972" cy="24244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2" descr="One of the four living creatures of Revelation 4.">
            <a:extLst>
              <a:ext uri="{FF2B5EF4-FFF2-40B4-BE49-F238E27FC236}">
                <a16:creationId xmlns:a16="http://schemas.microsoft.com/office/drawing/2014/main" id="{B761A89D-B9D3-42D3-B8D9-C4BCFFA0EC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13" t="16033" r="15324" b="36916"/>
          <a:stretch/>
        </p:blipFill>
        <p:spPr bwMode="auto">
          <a:xfrm>
            <a:off x="7558480" y="192947"/>
            <a:ext cx="4462943" cy="25063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2" descr="Image result for four living creatures around the throne">
            <a:extLst>
              <a:ext uri="{FF2B5EF4-FFF2-40B4-BE49-F238E27FC236}">
                <a16:creationId xmlns:a16="http://schemas.microsoft.com/office/drawing/2014/main" id="{1239166C-04B2-439E-B316-1DE38C6FC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3" t="10152" r="8735" b="36681"/>
          <a:stretch/>
        </p:blipFill>
        <p:spPr bwMode="auto">
          <a:xfrm>
            <a:off x="132518" y="4328720"/>
            <a:ext cx="4496500" cy="24244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B2A1C2-41AB-4B70-B22C-BD1E6EA56BE2}"/>
              </a:ext>
            </a:extLst>
          </p:cNvPr>
          <p:cNvPicPr>
            <a:picLocks noChangeAspect="1"/>
          </p:cNvPicPr>
          <p:nvPr/>
        </p:nvPicPr>
        <p:blipFill rotWithShape="1">
          <a:blip r:embed="rId8"/>
          <a:srcRect l="11374" t="17737" r="17560" b="36880"/>
          <a:stretch/>
        </p:blipFill>
        <p:spPr>
          <a:xfrm>
            <a:off x="7399090" y="4377486"/>
            <a:ext cx="4471332" cy="23937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9253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grayscl/>
          </a:blip>
          <a:srcRect l="65482" t="162" r="12266" b="85394"/>
          <a:stretch>
            <a:fillRect/>
          </a:stretch>
        </p:blipFill>
        <p:spPr bwMode="auto">
          <a:xfrm>
            <a:off x="296202" y="5306002"/>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grayscl/>
          </a:blip>
          <a:srcRect l="6586" t="-46" r="66525" b="83379"/>
          <a:stretch>
            <a:fillRect/>
          </a:stretch>
        </p:blipFill>
        <p:spPr bwMode="auto">
          <a:xfrm>
            <a:off x="296202" y="3622646"/>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grayscl/>
          </a:blip>
          <a:srcRect l="62053" t="21111" r="10132" b="55556"/>
          <a:stretch>
            <a:fillRect/>
          </a:stretch>
        </p:blipFill>
        <p:spPr bwMode="auto">
          <a:xfrm>
            <a:off x="372402" y="164211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grayscl/>
          </a:blip>
          <a:srcRect l="9847" t="21829" r="59717" b="60802"/>
          <a:stretch>
            <a:fillRect/>
          </a:stretch>
        </p:blipFill>
        <p:spPr bwMode="auto">
          <a:xfrm flipH="1">
            <a:off x="349542" y="0"/>
            <a:ext cx="2842260" cy="1600200"/>
          </a:xfrm>
          <a:prstGeom prst="rect">
            <a:avLst/>
          </a:prstGeom>
          <a:ln>
            <a:noFill/>
          </a:ln>
          <a:effectLst>
            <a:softEdge rad="112500"/>
          </a:effectLst>
        </p:spPr>
      </p:pic>
      <p:sp>
        <p:nvSpPr>
          <p:cNvPr id="7" name="Content Placeholder 6"/>
          <p:cNvSpPr>
            <a:spLocks noGrp="1"/>
          </p:cNvSpPr>
          <p:nvPr>
            <p:ph idx="1"/>
          </p:nvPr>
        </p:nvSpPr>
        <p:spPr>
          <a:xfrm>
            <a:off x="3833769" y="-109792"/>
            <a:ext cx="7919206" cy="6804205"/>
          </a:xfrm>
        </p:spPr>
        <p:txBody>
          <a:bodyPr>
            <a:normAutofit lnSpcReduction="10000"/>
          </a:bodyPr>
          <a:lstStyle/>
          <a:p>
            <a:pPr marL="0" indent="0">
              <a:buNone/>
            </a:pPr>
            <a:endParaRPr lang="en-US" sz="3600" dirty="0"/>
          </a:p>
          <a:p>
            <a:r>
              <a:rPr lang="en-US" sz="3600" dirty="0"/>
              <a:t>Eyes = wisdom</a:t>
            </a:r>
          </a:p>
          <a:p>
            <a:pPr marL="0" indent="0">
              <a:buNone/>
            </a:pPr>
            <a:endParaRPr lang="en-US" sz="3600" dirty="0"/>
          </a:p>
          <a:p>
            <a:r>
              <a:rPr lang="en-US" sz="3600" dirty="0"/>
              <a:t>Wings = swift movement</a:t>
            </a:r>
          </a:p>
          <a:p>
            <a:pPr marL="0" indent="0">
              <a:buNone/>
            </a:pPr>
            <a:endParaRPr lang="en-US" sz="3600" dirty="0"/>
          </a:p>
          <a:p>
            <a:r>
              <a:rPr lang="en-US" sz="3600" dirty="0"/>
              <a:t>Lion = strength</a:t>
            </a:r>
          </a:p>
          <a:p>
            <a:pPr marL="0" indent="0">
              <a:buNone/>
            </a:pPr>
            <a:endParaRPr lang="en-US" sz="3600" dirty="0"/>
          </a:p>
          <a:p>
            <a:r>
              <a:rPr lang="en-US" sz="3600" dirty="0"/>
              <a:t>Calf = service</a:t>
            </a:r>
          </a:p>
          <a:p>
            <a:pPr marL="0" indent="0">
              <a:buNone/>
            </a:pPr>
            <a:endParaRPr lang="en-US" sz="3600" dirty="0"/>
          </a:p>
          <a:p>
            <a:r>
              <a:rPr lang="en-US" sz="3600" dirty="0"/>
              <a:t>Face of a man = Intelligence</a:t>
            </a:r>
          </a:p>
          <a:p>
            <a:pPr marL="0" indent="0">
              <a:buNone/>
            </a:pPr>
            <a:endParaRPr lang="en-US" sz="3600" dirty="0"/>
          </a:p>
          <a:p>
            <a:r>
              <a:rPr lang="en-US" sz="3600" dirty="0"/>
              <a:t>Eagle = power and authority</a:t>
            </a:r>
          </a:p>
          <a:p>
            <a:endParaRPr lang="en-US" sz="3600" dirty="0"/>
          </a:p>
        </p:txBody>
      </p:sp>
    </p:spTree>
    <p:extLst>
      <p:ext uri="{BB962C8B-B14F-4D97-AF65-F5344CB8AC3E}">
        <p14:creationId xmlns:p14="http://schemas.microsoft.com/office/powerpoint/2010/main" val="380732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to="" calcmode="lin" valueType="num">
                                      <p:cBhvr>
                                        <p:cTn id="7" dur="1" fill="hold"/>
                                        <p:tgtEl>
                                          <p:spTgt spid="7">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to="" calcmode="lin" valueType="num">
                                      <p:cBhvr>
                                        <p:cTn id="12" dur="1" fill="hold"/>
                                        <p:tgtEl>
                                          <p:spTgt spid="7">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to="" calcmode="lin" valueType="num">
                                      <p:cBhvr>
                                        <p:cTn id="17" dur="1" fill="hold"/>
                                        <p:tgtEl>
                                          <p:spTgt spid="7">
                                            <p:txEl>
                                              <p:pRg st="5" end="5"/>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 to="" calcmode="lin" valueType="num">
                                      <p:cBhvr>
                                        <p:cTn id="22" dur="1" fill="hold"/>
                                        <p:tgtEl>
                                          <p:spTgt spid="7">
                                            <p:txEl>
                                              <p:pRg st="7" end="7"/>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 to="" calcmode="lin" valueType="num">
                                      <p:cBhvr>
                                        <p:cTn id="27" dur="1" fill="hold"/>
                                        <p:tgtEl>
                                          <p:spTgt spid="7">
                                            <p:txEl>
                                              <p:pRg st="9" end="9"/>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 to="" calcmode="lin" valueType="num">
                                      <p:cBhvr>
                                        <p:cTn id="32" dur="1" fill="hold"/>
                                        <p:tgtEl>
                                          <p:spTgt spid="7">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grayscl/>
          </a:blip>
          <a:srcRect l="65482" t="162" r="12266" b="85394"/>
          <a:stretch>
            <a:fillRect/>
          </a:stretch>
        </p:blipFill>
        <p:spPr bwMode="auto">
          <a:xfrm>
            <a:off x="296202" y="5306002"/>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grayscl/>
          </a:blip>
          <a:srcRect l="6586" t="-46" r="66525" b="83379"/>
          <a:stretch>
            <a:fillRect/>
          </a:stretch>
        </p:blipFill>
        <p:spPr bwMode="auto">
          <a:xfrm>
            <a:off x="296202" y="3622646"/>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grayscl/>
          </a:blip>
          <a:srcRect l="62053" t="21111" r="10132" b="55556"/>
          <a:stretch>
            <a:fillRect/>
          </a:stretch>
        </p:blipFill>
        <p:spPr bwMode="auto">
          <a:xfrm>
            <a:off x="372402" y="164211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grayscl/>
          </a:blip>
          <a:srcRect l="9847" t="21829" r="59717" b="60802"/>
          <a:stretch>
            <a:fillRect/>
          </a:stretch>
        </p:blipFill>
        <p:spPr bwMode="auto">
          <a:xfrm flipH="1">
            <a:off x="349542" y="0"/>
            <a:ext cx="2842260" cy="1600200"/>
          </a:xfrm>
          <a:prstGeom prst="rect">
            <a:avLst/>
          </a:prstGeom>
          <a:ln>
            <a:noFill/>
          </a:ln>
          <a:effectLst>
            <a:softEdge rad="112500"/>
          </a:effectLst>
        </p:spPr>
      </p:pic>
      <p:sp>
        <p:nvSpPr>
          <p:cNvPr id="7" name="Content Placeholder 6"/>
          <p:cNvSpPr>
            <a:spLocks noGrp="1"/>
          </p:cNvSpPr>
          <p:nvPr>
            <p:ph idx="1"/>
          </p:nvPr>
        </p:nvSpPr>
        <p:spPr>
          <a:xfrm>
            <a:off x="3115602" y="-487992"/>
            <a:ext cx="9169168" cy="7298420"/>
          </a:xfrm>
        </p:spPr>
        <p:txBody>
          <a:bodyPr>
            <a:normAutofit/>
          </a:bodyPr>
          <a:lstStyle/>
          <a:p>
            <a:pPr marL="0" indent="0">
              <a:buNone/>
            </a:pPr>
            <a:endParaRPr lang="en-US" sz="3600" dirty="0"/>
          </a:p>
          <a:p>
            <a:pPr marL="0" indent="0" algn="ctr">
              <a:buNone/>
            </a:pPr>
            <a:r>
              <a:rPr lang="en-US" sz="3600" dirty="0">
                <a:solidFill>
                  <a:srgbClr val="FFFF00"/>
                </a:solidFill>
              </a:rPr>
              <a:t>It has been suggested that the faces of both the </a:t>
            </a:r>
            <a:r>
              <a:rPr lang="en-US" sz="3600" i="1" dirty="0">
                <a:solidFill>
                  <a:srgbClr val="FFFF00"/>
                </a:solidFill>
              </a:rPr>
              <a:t>cherubim’s</a:t>
            </a:r>
            <a:r>
              <a:rPr lang="en-US" sz="3600" dirty="0">
                <a:solidFill>
                  <a:srgbClr val="FFFF00"/>
                </a:solidFill>
              </a:rPr>
              <a:t> and the </a:t>
            </a:r>
            <a:r>
              <a:rPr lang="en-US" sz="3600" i="1" dirty="0">
                <a:solidFill>
                  <a:srgbClr val="FFFF00"/>
                </a:solidFill>
              </a:rPr>
              <a:t>seraphim's </a:t>
            </a:r>
            <a:r>
              <a:rPr lang="en-US" sz="3600" dirty="0">
                <a:solidFill>
                  <a:srgbClr val="FFFF00"/>
                </a:solidFill>
              </a:rPr>
              <a:t>are to remind the </a:t>
            </a:r>
            <a:r>
              <a:rPr lang="en-US" sz="3600" dirty="0" err="1">
                <a:solidFill>
                  <a:srgbClr val="FFFF00"/>
                </a:solidFill>
              </a:rPr>
              <a:t>reedemed</a:t>
            </a:r>
            <a:r>
              <a:rPr lang="en-US" sz="3600" dirty="0">
                <a:solidFill>
                  <a:srgbClr val="FFFF00"/>
                </a:solidFill>
              </a:rPr>
              <a:t> throughout all eternity of the earthly ministry performed by our blessed Lord. </a:t>
            </a:r>
          </a:p>
          <a:p>
            <a:pPr marL="0" indent="0" algn="ctr">
              <a:buNone/>
            </a:pPr>
            <a:r>
              <a:rPr lang="en-US" sz="3600" dirty="0">
                <a:solidFill>
                  <a:srgbClr val="FFFF00"/>
                </a:solidFill>
              </a:rPr>
              <a:t>These faces correspond directly to the fourfold gospel presentation of Christ.</a:t>
            </a:r>
            <a:r>
              <a:rPr lang="en-US" sz="3600" dirty="0"/>
              <a:t> </a:t>
            </a:r>
          </a:p>
          <a:p>
            <a:pPr marL="0" indent="0" algn="ctr">
              <a:buNone/>
            </a:pPr>
            <a:endParaRPr lang="en-US" sz="3600" dirty="0"/>
          </a:p>
          <a:p>
            <a:r>
              <a:rPr lang="en-US" sz="3000" dirty="0"/>
              <a:t>In Matthew we see Christ the Messiah-King (the lion).</a:t>
            </a:r>
          </a:p>
          <a:p>
            <a:r>
              <a:rPr lang="en-US" sz="3000" dirty="0"/>
              <a:t>In Mark we see Christ the servant (the ox).</a:t>
            </a:r>
          </a:p>
          <a:p>
            <a:r>
              <a:rPr lang="en-US" sz="3000" dirty="0"/>
              <a:t>In Luke we see Christ the Son of Man (the man).</a:t>
            </a:r>
          </a:p>
          <a:p>
            <a:r>
              <a:rPr lang="en-US" sz="3000" dirty="0"/>
              <a:t>In John we see Christ the Son of God (the eagle).</a:t>
            </a:r>
          </a:p>
          <a:p>
            <a:pPr marL="0" indent="0">
              <a:buNone/>
            </a:pPr>
            <a:endParaRPr lang="en-US" sz="3600" dirty="0"/>
          </a:p>
          <a:p>
            <a:endParaRPr lang="en-US" sz="3600" dirty="0"/>
          </a:p>
        </p:txBody>
      </p:sp>
    </p:spTree>
    <p:extLst>
      <p:ext uri="{BB962C8B-B14F-4D97-AF65-F5344CB8AC3E}">
        <p14:creationId xmlns:p14="http://schemas.microsoft.com/office/powerpoint/2010/main" val="43293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 calcmode="lin" valueType="num">
                                      <p:cBhvr additive="base">
                                        <p:cTn id="1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76" y="-168095"/>
            <a:ext cx="10997967" cy="7117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4915948" y="567400"/>
            <a:ext cx="2979975" cy="2823134"/>
          </a:xfrm>
          <a:prstGeom prst="ellipse">
            <a:avLst/>
          </a:prstGeom>
          <a:ln>
            <a:noFill/>
          </a:ln>
          <a:effectLst>
            <a:softEdge rad="112500"/>
          </a:effectLst>
        </p:spPr>
      </p:pic>
      <p:sp>
        <p:nvSpPr>
          <p:cNvPr id="2" name="Rectangle 1">
            <a:extLst>
              <a:ext uri="{FF2B5EF4-FFF2-40B4-BE49-F238E27FC236}">
                <a16:creationId xmlns:a16="http://schemas.microsoft.com/office/drawing/2014/main" id="{6BCFE9E3-AE01-4961-943A-27FFF4F0A0C7}"/>
              </a:ext>
            </a:extLst>
          </p:cNvPr>
          <p:cNvSpPr/>
          <p:nvPr/>
        </p:nvSpPr>
        <p:spPr>
          <a:xfrm>
            <a:off x="931380" y="567400"/>
            <a:ext cx="10393960" cy="3170099"/>
          </a:xfrm>
          <a:prstGeom prst="rect">
            <a:avLst/>
          </a:prstGeom>
        </p:spPr>
        <p:txBody>
          <a:bodyPr wrap="square">
            <a:spAutoFit/>
          </a:bodyPr>
          <a:lstStyle/>
          <a:p>
            <a:pPr algn="ctr"/>
            <a:r>
              <a:rPr lang="en-US" sz="4000" i="1" dirty="0">
                <a:effectLst>
                  <a:glow rad="101600">
                    <a:schemeClr val="bg1">
                      <a:alpha val="60000"/>
                    </a:schemeClr>
                  </a:glow>
                </a:effectLst>
              </a:rPr>
              <a:t>“And the four beasts had each of them six wings about him; and they were full of eyes within: and they rest not day and night, saying, Holy, holy, holy, Lord God Almighty, which was, and is, and is to come.” (Revelation 4:8) </a:t>
            </a:r>
          </a:p>
        </p:txBody>
      </p:sp>
    </p:spTree>
    <p:extLst>
      <p:ext uri="{BB962C8B-B14F-4D97-AF65-F5344CB8AC3E}">
        <p14:creationId xmlns:p14="http://schemas.microsoft.com/office/powerpoint/2010/main" val="887574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A3F3-3119-4A17-877E-1319C93C39C4}"/>
              </a:ext>
            </a:extLst>
          </p:cNvPr>
          <p:cNvSpPr>
            <a:spLocks noGrp="1"/>
          </p:cNvSpPr>
          <p:nvPr>
            <p:ph type="title"/>
          </p:nvPr>
        </p:nvSpPr>
        <p:spPr>
          <a:xfrm>
            <a:off x="838200" y="-251772"/>
            <a:ext cx="10515600" cy="1325563"/>
          </a:xfrm>
        </p:spPr>
        <p:txBody>
          <a:bodyPr/>
          <a:lstStyle/>
          <a:p>
            <a:pPr algn="ctr"/>
            <a:r>
              <a:rPr lang="en-US" b="1" dirty="0">
                <a:solidFill>
                  <a:srgbClr val="FFFF00"/>
                </a:solidFill>
              </a:rPr>
              <a:t>The Ministry of the Seraphim's </a:t>
            </a:r>
          </a:p>
        </p:txBody>
      </p:sp>
      <p:sp>
        <p:nvSpPr>
          <p:cNvPr id="3" name="Content Placeholder 2">
            <a:extLst>
              <a:ext uri="{FF2B5EF4-FFF2-40B4-BE49-F238E27FC236}">
                <a16:creationId xmlns:a16="http://schemas.microsoft.com/office/drawing/2014/main" id="{8A2D2C1A-4BE8-4088-8A53-07E55DF66538}"/>
              </a:ext>
            </a:extLst>
          </p:cNvPr>
          <p:cNvSpPr>
            <a:spLocks noGrp="1"/>
          </p:cNvSpPr>
          <p:nvPr>
            <p:ph idx="1"/>
          </p:nvPr>
        </p:nvSpPr>
        <p:spPr>
          <a:xfrm>
            <a:off x="285226" y="1073791"/>
            <a:ext cx="11467750" cy="4641778"/>
          </a:xfrm>
        </p:spPr>
        <p:txBody>
          <a:bodyPr>
            <a:noAutofit/>
          </a:bodyPr>
          <a:lstStyle/>
          <a:p>
            <a:r>
              <a:rPr lang="en-US" sz="3600" dirty="0"/>
              <a:t>Without ceasing day or night, they proclaim God’s praise, saying: </a:t>
            </a:r>
            <a:r>
              <a:rPr lang="en-US" sz="3600" i="1" dirty="0"/>
              <a:t>"Holy, holy, holy, Lord God Almighty, who was, and is, and is to come" (Rev. 4:8). </a:t>
            </a:r>
          </a:p>
          <a:p>
            <a:endParaRPr lang="en-US" sz="3600" i="1" dirty="0"/>
          </a:p>
          <a:p>
            <a:endParaRPr lang="en-US" sz="3600" i="1" dirty="0"/>
          </a:p>
          <a:p>
            <a:endParaRPr lang="en-US" sz="3600" i="1" dirty="0"/>
          </a:p>
          <a:p>
            <a:pPr marL="0" indent="0">
              <a:buNone/>
            </a:pPr>
            <a:endParaRPr lang="en-US" sz="3600" i="1" dirty="0"/>
          </a:p>
          <a:p>
            <a:pPr marL="0" indent="0">
              <a:buNone/>
            </a:pPr>
            <a:endParaRPr lang="en-US" sz="3600" i="1" dirty="0"/>
          </a:p>
          <a:p>
            <a:r>
              <a:rPr lang="en-US" sz="3600" dirty="0"/>
              <a:t>Each of the four living creatures will announce the great tribulation judgments.</a:t>
            </a:r>
          </a:p>
        </p:txBody>
      </p:sp>
      <p:pic>
        <p:nvPicPr>
          <p:cNvPr id="10246" name="Picture 6" descr="Image result for four living creatures revelation">
            <a:extLst>
              <a:ext uri="{FF2B5EF4-FFF2-40B4-BE49-F238E27FC236}">
                <a16:creationId xmlns:a16="http://schemas.microsoft.com/office/drawing/2014/main" id="{0992A8F3-EAE1-48A6-A6BA-82940C1DF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191" y="2687897"/>
            <a:ext cx="6012214" cy="29367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99540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3).jpg"/>
          <p:cNvPicPr>
            <a:picLocks noChangeAspect="1" noChangeArrowheads="1"/>
          </p:cNvPicPr>
          <p:nvPr/>
        </p:nvPicPr>
        <p:blipFill>
          <a:blip r:embed="rId3" cstate="print">
            <a:lum bright="-10000"/>
          </a:blip>
          <a:srcRect/>
          <a:stretch>
            <a:fillRect/>
          </a:stretch>
        </p:blipFill>
        <p:spPr bwMode="auto">
          <a:xfrm>
            <a:off x="1524001" y="0"/>
            <a:ext cx="9144001" cy="6858000"/>
          </a:xfrm>
          <a:prstGeom prst="rect">
            <a:avLst/>
          </a:prstGeom>
          <a:noFill/>
        </p:spPr>
      </p:pic>
      <p:pic>
        <p:nvPicPr>
          <p:cNvPr id="1028" name="Picture 4" descr="C:\Users\Ptr. Daniel White\Desktop\Bible pictures\angels\Seven Bowls of God's wrath.jpg"/>
          <p:cNvPicPr>
            <a:picLocks noChangeAspect="1" noChangeArrowheads="1"/>
          </p:cNvPicPr>
          <p:nvPr/>
        </p:nvPicPr>
        <p:blipFill>
          <a:blip r:embed="rId4" cstate="print"/>
          <a:srcRect l="2545" r="46176" b="35728"/>
          <a:stretch>
            <a:fillRect/>
          </a:stretch>
        </p:blipFill>
        <p:spPr bwMode="auto">
          <a:xfrm flipH="1">
            <a:off x="7239000" y="4343400"/>
            <a:ext cx="34290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2Left"/>
            <a:lightRig rig="contrasting" dir="t">
              <a:rot lat="0" lon="0" rev="3000000"/>
            </a:lightRig>
          </a:scene3d>
          <a:sp3d contourW="7620">
            <a:bevelT w="95250" h="31750"/>
            <a:contourClr>
              <a:srgbClr val="333333"/>
            </a:contourClr>
          </a:sp3d>
        </p:spPr>
      </p:pic>
      <p:pic>
        <p:nvPicPr>
          <p:cNvPr id="1029" name="Picture 5" descr="C:\Users\Ptr. Daniel White\Desktop\Bible pictures\Prophecy pictures\prophecy pictures\revelation\Introduction to the Opening of the Seven Seals Chart.jpg"/>
          <p:cNvPicPr>
            <a:picLocks noChangeAspect="1" noChangeArrowheads="1"/>
          </p:cNvPicPr>
          <p:nvPr/>
        </p:nvPicPr>
        <p:blipFill>
          <a:blip r:embed="rId5" cstate="print"/>
          <a:srcRect l="17232" t="233" r="53309" b="40685"/>
          <a:stretch>
            <a:fillRect/>
          </a:stretch>
        </p:blipFill>
        <p:spPr bwMode="auto">
          <a:xfrm>
            <a:off x="4114800" y="0"/>
            <a:ext cx="38862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3" name="Picture 9" descr="C:\Users\Ptr. Daniel White\Desktop\Bible pictures\Prophecy pictures\prophecy pictures\revelation\scan0158.jpg"/>
          <p:cNvPicPr>
            <a:picLocks noChangeAspect="1" noChangeArrowheads="1"/>
          </p:cNvPicPr>
          <p:nvPr/>
        </p:nvPicPr>
        <p:blipFill>
          <a:blip r:embed="rId6" cstate="print">
            <a:lum bright="-10000"/>
          </a:blip>
          <a:srcRect/>
          <a:stretch>
            <a:fillRect/>
          </a:stretch>
        </p:blipFill>
        <p:spPr bwMode="auto">
          <a:xfrm flipH="1">
            <a:off x="1524000" y="4419600"/>
            <a:ext cx="335859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1Right"/>
            <a:lightRig rig="contrasting" dir="t">
              <a:rot lat="0" lon="0" rev="3000000"/>
            </a:lightRig>
          </a:scene3d>
          <a:sp3d contourW="7620">
            <a:bevelT w="95250" h="31750"/>
            <a:contourClr>
              <a:srgbClr val="333333"/>
            </a:contourClr>
          </a:sp3d>
        </p:spPr>
      </p:pic>
      <p:sp>
        <p:nvSpPr>
          <p:cNvPr id="10" name="Title 9"/>
          <p:cNvSpPr>
            <a:spLocks noGrp="1"/>
          </p:cNvSpPr>
          <p:nvPr>
            <p:ph type="title"/>
          </p:nvPr>
        </p:nvSpPr>
        <p:spPr>
          <a:xfrm>
            <a:off x="1524000" y="2743200"/>
            <a:ext cx="9144000" cy="1600200"/>
          </a:xfrm>
        </p:spPr>
        <p:txBody>
          <a:bodyPr>
            <a:noAutofit/>
          </a:bodyPr>
          <a:lstStyle/>
          <a:p>
            <a:pPr algn="ctr"/>
            <a:r>
              <a:rPr lang="en-US" sz="3500" i="1" dirty="0">
                <a:effectLst>
                  <a:glow rad="101600">
                    <a:schemeClr val="bg1">
                      <a:alpha val="60000"/>
                    </a:schemeClr>
                  </a:glow>
                </a:effectLst>
              </a:rPr>
              <a:t>“And I saw when the Lamb opened one of the seals, and I heard, as it were the noise of thunder, one of the four beasts saying Come and see.”</a:t>
            </a:r>
          </a:p>
        </p:txBody>
      </p:sp>
      <p:pic>
        <p:nvPicPr>
          <p:cNvPr id="7" name="Picture 2" descr="C:\Users\Ptr. Daniel White\Desktop\Bible pictures\Prophecy pictures\prophecy pictures\revelation\scan0132.jpg"/>
          <p:cNvPicPr>
            <a:picLocks noChangeAspect="1" noChangeArrowheads="1"/>
          </p:cNvPicPr>
          <p:nvPr/>
        </p:nvPicPr>
        <p:blipFill>
          <a:blip r:embed="rId7" cstate="print"/>
          <a:srcRect l="38069" b="-503"/>
          <a:stretch>
            <a:fillRect/>
          </a:stretch>
        </p:blipFill>
        <p:spPr bwMode="auto">
          <a:xfrm flipH="1">
            <a:off x="5181601" y="381000"/>
            <a:ext cx="1676401" cy="2183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56177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strVal val="#ppt_w*0.70"/>
                                          </p:val>
                                        </p:tav>
                                        <p:tav tm="100000">
                                          <p:val>
                                            <p:strVal val="#ppt_w"/>
                                          </p:val>
                                        </p:tav>
                                      </p:tavLst>
                                    </p:anim>
                                    <p:anim calcmode="lin" valueType="num">
                                      <p:cBhvr>
                                        <p:cTn id="15" dur="1000" fill="hold"/>
                                        <p:tgtEl>
                                          <p:spTgt spid="1028"/>
                                        </p:tgtEl>
                                        <p:attrNameLst>
                                          <p:attrName>ppt_h</p:attrName>
                                        </p:attrNameLst>
                                      </p:cBhvr>
                                      <p:tavLst>
                                        <p:tav tm="0">
                                          <p:val>
                                            <p:strVal val="#ppt_h"/>
                                          </p:val>
                                        </p:tav>
                                        <p:tav tm="100000">
                                          <p:val>
                                            <p:strVal val="#ppt_h"/>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3435968" y="0"/>
            <a:ext cx="5264330" cy="68580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3979877" y="3843556"/>
            <a:ext cx="1828800" cy="1995054"/>
          </a:xfrm>
          <a:prstGeom prst="ellipse">
            <a:avLst/>
          </a:prstGeom>
          <a:ln>
            <a:noFill/>
          </a:ln>
          <a:effectLst>
            <a:softEdge rad="112500"/>
          </a:effectLst>
        </p:spPr>
      </p:pic>
      <p:sp>
        <p:nvSpPr>
          <p:cNvPr id="4" name="Title 3"/>
          <p:cNvSpPr>
            <a:spLocks noGrp="1"/>
          </p:cNvSpPr>
          <p:nvPr>
            <p:ph type="title"/>
          </p:nvPr>
        </p:nvSpPr>
        <p:spPr>
          <a:xfrm>
            <a:off x="5943600" y="4419600"/>
            <a:ext cx="2133600" cy="1524000"/>
          </a:xfrm>
        </p:spPr>
        <p:txBody>
          <a:bodyPr/>
          <a:lstStyle/>
          <a:p>
            <a:r>
              <a:rPr lang="en-US" b="1" i="1" dirty="0">
                <a:solidFill>
                  <a:schemeClr val="bg1"/>
                </a:solidFill>
              </a:rPr>
              <a:t>Rev. 6:2</a:t>
            </a:r>
          </a:p>
        </p:txBody>
      </p:sp>
    </p:spTree>
    <p:extLst>
      <p:ext uri="{BB962C8B-B14F-4D97-AF65-F5344CB8AC3E}">
        <p14:creationId xmlns:p14="http://schemas.microsoft.com/office/powerpoint/2010/main" val="706397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assetsnffrgf-a.akamaihd.net/assets/m/2017166/univ/art/2017166_univ_lsr_xl.jpg">
            <a:extLst>
              <a:ext uri="{FF2B5EF4-FFF2-40B4-BE49-F238E27FC236}">
                <a16:creationId xmlns:a16="http://schemas.microsoft.com/office/drawing/2014/main" id="{67295F13-83C0-4353-8D3A-38640E3E9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D3890A-AF6E-4F89-9B36-2968BB84B033}"/>
              </a:ext>
            </a:extLst>
          </p:cNvPr>
          <p:cNvSpPr>
            <a:spLocks noGrp="1"/>
          </p:cNvSpPr>
          <p:nvPr>
            <p:ph type="title"/>
          </p:nvPr>
        </p:nvSpPr>
        <p:spPr>
          <a:xfrm>
            <a:off x="0" y="2680487"/>
            <a:ext cx="12133277" cy="1325563"/>
          </a:xfrm>
        </p:spPr>
        <p:txBody>
          <a:bodyPr>
            <a:noAutofit/>
          </a:bodyPr>
          <a:lstStyle/>
          <a:p>
            <a:pPr algn="ctr"/>
            <a:r>
              <a:rPr lang="en-US" sz="3600" b="1" i="1" dirty="0">
                <a:solidFill>
                  <a:schemeClr val="bg1"/>
                </a:solidFill>
                <a:effectLst>
                  <a:glow rad="101600">
                    <a:schemeClr val="tx1">
                      <a:alpha val="60000"/>
                    </a:schemeClr>
                  </a:glow>
                </a:effectLst>
              </a:rPr>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 And every creature which is in heaven, and on the earth, and under the earth, and such as are in the sea, and all that are in them, heard I saying, Blessing, and honour, and glory, and power, be unto him that sitteth upon the throne, and unto the Lamb for ever and ever. And the four beasts said, Amen. And the four and twenty elders fell down and worshipped him that liveth for ever and ever.”                  (Revelation 5:11-14) </a:t>
            </a:r>
          </a:p>
        </p:txBody>
      </p:sp>
    </p:spTree>
    <p:extLst>
      <p:ext uri="{BB962C8B-B14F-4D97-AF65-F5344CB8AC3E}">
        <p14:creationId xmlns:p14="http://schemas.microsoft.com/office/powerpoint/2010/main" val="3125438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lightofyeshua.files.wordpress.com/2013/01/tribulation_loy-e1359645796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585" y="0"/>
            <a:ext cx="91527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alchristian.net/images/400_SEA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24200"/>
            <a:ext cx="4419600" cy="3314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12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85801"/>
            <a:ext cx="9144000" cy="5632311"/>
          </a:xfrm>
          <a:prstGeom prst="rect">
            <a:avLst/>
          </a:prstGeom>
        </p:spPr>
        <p:txBody>
          <a:bodyPr wrap="square">
            <a:spAutoFit/>
          </a:bodyPr>
          <a:lstStyle/>
          <a:p>
            <a:pPr algn="ctr"/>
            <a:r>
              <a:rPr lang="en-US" sz="6000" i="1" dirty="0"/>
              <a:t>(Matthew 24:21) </a:t>
            </a:r>
          </a:p>
          <a:p>
            <a:pPr algn="ctr"/>
            <a:r>
              <a:rPr lang="en-US" sz="6000" i="1" dirty="0"/>
              <a:t>“For then shall be great tribulation, such as was not since the beginning of the world to this time, no, nor ever shall be.”</a:t>
            </a:r>
          </a:p>
        </p:txBody>
      </p:sp>
    </p:spTree>
    <p:extLst>
      <p:ext uri="{BB962C8B-B14F-4D97-AF65-F5344CB8AC3E}">
        <p14:creationId xmlns:p14="http://schemas.microsoft.com/office/powerpoint/2010/main" val="583477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b4in.net/resources/2013/09/18/1379529808-prophesy-6+Four+Horsemen.jpg"/>
          <p:cNvPicPr>
            <a:picLocks noChangeAspect="1" noChangeArrowheads="1"/>
          </p:cNvPicPr>
          <p:nvPr/>
        </p:nvPicPr>
        <p:blipFill>
          <a:blip r:embed="rId2" cstate="print"/>
          <a:srcRect/>
          <a:stretch>
            <a:fillRect/>
          </a:stretch>
        </p:blipFill>
        <p:spPr bwMode="auto">
          <a:xfrm>
            <a:off x="1524000" y="0"/>
            <a:ext cx="9144000" cy="6862356"/>
          </a:xfrm>
          <a:prstGeom prst="rect">
            <a:avLst/>
          </a:prstGeom>
          <a:noFill/>
        </p:spPr>
      </p:pic>
    </p:spTree>
    <p:extLst>
      <p:ext uri="{BB962C8B-B14F-4D97-AF65-F5344CB8AC3E}">
        <p14:creationId xmlns:p14="http://schemas.microsoft.com/office/powerpoint/2010/main" val="1268349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Bible pictures\Prophecy pictures\prophecy pictures\four horsemen\First Horseman.jpg"/>
          <p:cNvPicPr>
            <a:picLocks noChangeAspect="1" noChangeArrowheads="1"/>
          </p:cNvPicPr>
          <p:nvPr/>
        </p:nvPicPr>
        <p:blipFill>
          <a:blip r:embed="rId3" cstate="print"/>
          <a:srcRect/>
          <a:stretch>
            <a:fillRect/>
          </a:stretch>
        </p:blipFill>
        <p:spPr bwMode="auto">
          <a:xfrm>
            <a:off x="659934" y="0"/>
            <a:ext cx="5069226" cy="6858000"/>
          </a:xfrm>
          <a:prstGeom prst="rect">
            <a:avLst/>
          </a:prstGeom>
          <a:ln>
            <a:noFill/>
          </a:ln>
          <a:effectLst>
            <a:softEdge rad="112500"/>
          </a:effectLst>
        </p:spPr>
      </p:pic>
      <p:sp>
        <p:nvSpPr>
          <p:cNvPr id="3" name="Rectangle 2"/>
          <p:cNvSpPr/>
          <p:nvPr/>
        </p:nvSpPr>
        <p:spPr>
          <a:xfrm>
            <a:off x="6553200" y="685801"/>
            <a:ext cx="3962400" cy="5632311"/>
          </a:xfrm>
          <a:prstGeom prst="rect">
            <a:avLst/>
          </a:prstGeom>
        </p:spPr>
        <p:txBody>
          <a:bodyPr wrap="square">
            <a:spAutoFit/>
          </a:bodyPr>
          <a:lstStyle/>
          <a:p>
            <a:pPr algn="ctr"/>
            <a:r>
              <a:rPr lang="en-US" sz="4000" i="1" dirty="0"/>
              <a:t>“And I saw, and behold a white horse: and he that sat on him had a bow; and a crown was given unto him: and he went forth conquering, and to conquer.”</a:t>
            </a:r>
          </a:p>
        </p:txBody>
      </p:sp>
    </p:spTree>
    <p:extLst>
      <p:ext uri="{BB962C8B-B14F-4D97-AF65-F5344CB8AC3E}">
        <p14:creationId xmlns:p14="http://schemas.microsoft.com/office/powerpoint/2010/main" val="86686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3435968" y="-31593"/>
            <a:ext cx="5288582" cy="6889593"/>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572000" y="3048000"/>
            <a:ext cx="1828800" cy="1995054"/>
          </a:xfrm>
          <a:prstGeom prst="ellipse">
            <a:avLst/>
          </a:prstGeom>
          <a:ln>
            <a:noFill/>
          </a:ln>
          <a:effectLst>
            <a:softEdge rad="112500"/>
          </a:effectLst>
        </p:spPr>
      </p:pic>
      <p:sp>
        <p:nvSpPr>
          <p:cNvPr id="4" name="Title 3"/>
          <p:cNvSpPr>
            <a:spLocks noGrp="1"/>
          </p:cNvSpPr>
          <p:nvPr>
            <p:ph type="title"/>
          </p:nvPr>
        </p:nvSpPr>
        <p:spPr>
          <a:xfrm>
            <a:off x="5943600" y="4419600"/>
            <a:ext cx="2133600" cy="1676400"/>
          </a:xfrm>
        </p:spPr>
        <p:txBody>
          <a:bodyPr/>
          <a:lstStyle/>
          <a:p>
            <a:r>
              <a:rPr lang="en-US" b="1" i="1" dirty="0">
                <a:solidFill>
                  <a:schemeClr val="bg1"/>
                </a:solidFill>
              </a:rPr>
              <a:t>6:3-4</a:t>
            </a:r>
          </a:p>
        </p:txBody>
      </p:sp>
    </p:spTree>
    <p:extLst>
      <p:ext uri="{BB962C8B-B14F-4D97-AF65-F5344CB8AC3E}">
        <p14:creationId xmlns:p14="http://schemas.microsoft.com/office/powerpoint/2010/main" val="2228769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four horsemen\Second Horseman.jpg"/>
          <p:cNvPicPr>
            <a:picLocks noChangeAspect="1" noChangeArrowheads="1"/>
          </p:cNvPicPr>
          <p:nvPr/>
        </p:nvPicPr>
        <p:blipFill>
          <a:blip r:embed="rId3" cstate="print"/>
          <a:srcRect/>
          <a:stretch>
            <a:fillRect/>
          </a:stretch>
        </p:blipFill>
        <p:spPr bwMode="auto">
          <a:xfrm>
            <a:off x="107660" y="0"/>
            <a:ext cx="5069227" cy="6858000"/>
          </a:xfrm>
          <a:prstGeom prst="rect">
            <a:avLst/>
          </a:prstGeom>
          <a:ln>
            <a:noFill/>
          </a:ln>
          <a:effectLst>
            <a:softEdge rad="112500"/>
          </a:effectLst>
        </p:spPr>
      </p:pic>
      <p:sp>
        <p:nvSpPr>
          <p:cNvPr id="2" name="Rectangle 1">
            <a:extLst>
              <a:ext uri="{FF2B5EF4-FFF2-40B4-BE49-F238E27FC236}">
                <a16:creationId xmlns:a16="http://schemas.microsoft.com/office/drawing/2014/main" id="{C31BF2CB-C000-4DF1-9F12-9C5CDDC3BEE9}"/>
              </a:ext>
            </a:extLst>
          </p:cNvPr>
          <p:cNvSpPr/>
          <p:nvPr/>
        </p:nvSpPr>
        <p:spPr>
          <a:xfrm>
            <a:off x="5564697" y="612844"/>
            <a:ext cx="6096000" cy="5632311"/>
          </a:xfrm>
          <a:prstGeom prst="rect">
            <a:avLst/>
          </a:prstGeom>
        </p:spPr>
        <p:txBody>
          <a:bodyPr>
            <a:spAutoFit/>
          </a:bodyPr>
          <a:lstStyle/>
          <a:p>
            <a:pPr algn="ctr"/>
            <a:r>
              <a:rPr lang="en-US" sz="3600" i="1" dirty="0"/>
              <a:t>“And when he had opened the second seal, I heard </a:t>
            </a:r>
            <a:r>
              <a:rPr lang="en-US" sz="3600" i="1" dirty="0">
                <a:solidFill>
                  <a:srgbClr val="FFFF00"/>
                </a:solidFill>
              </a:rPr>
              <a:t>the second beast say</a:t>
            </a:r>
            <a:r>
              <a:rPr lang="en-US" sz="3600" i="1" dirty="0"/>
              <a:t>, Come and see. And there went out another horse that was red: and power was given to him that sat thereon to take peace from the earth, and that they should kill one another: and there was given unto him a great sword.”</a:t>
            </a:r>
            <a:endParaRPr lang="en-US" sz="3600" dirty="0"/>
          </a:p>
        </p:txBody>
      </p:sp>
    </p:spTree>
    <p:extLst>
      <p:ext uri="{BB962C8B-B14F-4D97-AF65-F5344CB8AC3E}">
        <p14:creationId xmlns:p14="http://schemas.microsoft.com/office/powerpoint/2010/main" val="636441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3435967" y="1193"/>
            <a:ext cx="5263415" cy="6856807"/>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962089" y="2504813"/>
            <a:ext cx="1828800" cy="1995054"/>
          </a:xfrm>
          <a:prstGeom prst="ellipse">
            <a:avLst/>
          </a:prstGeom>
          <a:ln>
            <a:noFill/>
          </a:ln>
          <a:effectLst>
            <a:softEdge rad="112500"/>
          </a:effectLst>
        </p:spPr>
      </p:pic>
      <p:sp>
        <p:nvSpPr>
          <p:cNvPr id="4" name="Title 3"/>
          <p:cNvSpPr>
            <a:spLocks noGrp="1"/>
          </p:cNvSpPr>
          <p:nvPr>
            <p:ph type="title"/>
          </p:nvPr>
        </p:nvSpPr>
        <p:spPr>
          <a:xfrm>
            <a:off x="5791200" y="4419600"/>
            <a:ext cx="2286000" cy="1600200"/>
          </a:xfrm>
        </p:spPr>
        <p:txBody>
          <a:bodyPr/>
          <a:lstStyle/>
          <a:p>
            <a:r>
              <a:rPr lang="en-US" b="1" i="1" dirty="0">
                <a:solidFill>
                  <a:schemeClr val="bg1"/>
                </a:solidFill>
              </a:rPr>
              <a:t>6:5-6</a:t>
            </a:r>
          </a:p>
        </p:txBody>
      </p:sp>
    </p:spTree>
    <p:extLst>
      <p:ext uri="{BB962C8B-B14F-4D97-AF65-F5344CB8AC3E}">
        <p14:creationId xmlns:p14="http://schemas.microsoft.com/office/powerpoint/2010/main" val="656473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four horsemen\Third Horseman.jpg"/>
          <p:cNvPicPr>
            <a:picLocks noChangeAspect="1" noChangeArrowheads="1"/>
          </p:cNvPicPr>
          <p:nvPr/>
        </p:nvPicPr>
        <p:blipFill>
          <a:blip r:embed="rId3" cstate="print"/>
          <a:srcRect/>
          <a:stretch>
            <a:fillRect/>
          </a:stretch>
        </p:blipFill>
        <p:spPr bwMode="auto">
          <a:xfrm>
            <a:off x="0" y="0"/>
            <a:ext cx="5029200" cy="6803850"/>
          </a:xfrm>
          <a:prstGeom prst="rect">
            <a:avLst/>
          </a:prstGeom>
          <a:ln>
            <a:noFill/>
          </a:ln>
          <a:effectLst>
            <a:softEdge rad="112500"/>
          </a:effectLst>
        </p:spPr>
      </p:pic>
      <p:sp>
        <p:nvSpPr>
          <p:cNvPr id="3" name="Title 1">
            <a:extLst>
              <a:ext uri="{FF2B5EF4-FFF2-40B4-BE49-F238E27FC236}">
                <a16:creationId xmlns:a16="http://schemas.microsoft.com/office/drawing/2014/main" id="{DA672F57-DA2F-4A33-BF9D-6377935AB4C2}"/>
              </a:ext>
            </a:extLst>
          </p:cNvPr>
          <p:cNvSpPr txBox="1">
            <a:spLocks/>
          </p:cNvSpPr>
          <p:nvPr/>
        </p:nvSpPr>
        <p:spPr>
          <a:xfrm>
            <a:off x="5217952" y="335560"/>
            <a:ext cx="6974048" cy="6858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i="1" dirty="0"/>
              <a:t>“And when he had opened the third seal, I heard </a:t>
            </a:r>
            <a:r>
              <a:rPr lang="en-US" sz="4000" i="1" dirty="0">
                <a:solidFill>
                  <a:srgbClr val="FFFF00"/>
                </a:solidFill>
              </a:rPr>
              <a:t>the third beast </a:t>
            </a:r>
            <a:r>
              <a:rPr lang="en-US" sz="4000" i="1" dirty="0"/>
              <a:t>say, Come and see. And I beheld, and lo a black horse; and he that sat on him had a pair of balances in his hand. And I heard a voice in the midst of the four beasts say, A measure of wheat for a penny, and three measures of barley for a penny; and see thou hurt not the oil and the wine.”</a:t>
            </a:r>
          </a:p>
        </p:txBody>
      </p:sp>
    </p:spTree>
    <p:extLst>
      <p:ext uri="{BB962C8B-B14F-4D97-AF65-F5344CB8AC3E}">
        <p14:creationId xmlns:p14="http://schemas.microsoft.com/office/powerpoint/2010/main" val="141010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3435968" y="0"/>
            <a:ext cx="5264330" cy="68580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5537433" y="1720442"/>
            <a:ext cx="1828800" cy="1995054"/>
          </a:xfrm>
          <a:prstGeom prst="ellipse">
            <a:avLst/>
          </a:prstGeom>
          <a:ln>
            <a:noFill/>
          </a:ln>
          <a:effectLst>
            <a:softEdge rad="112500"/>
          </a:effectLst>
        </p:spPr>
      </p:pic>
      <p:sp>
        <p:nvSpPr>
          <p:cNvPr id="4" name="Title 3"/>
          <p:cNvSpPr>
            <a:spLocks noGrp="1"/>
          </p:cNvSpPr>
          <p:nvPr>
            <p:ph type="title"/>
          </p:nvPr>
        </p:nvSpPr>
        <p:spPr>
          <a:xfrm>
            <a:off x="5791200" y="4343400"/>
            <a:ext cx="2362200" cy="1676400"/>
          </a:xfrm>
        </p:spPr>
        <p:txBody>
          <a:bodyPr/>
          <a:lstStyle/>
          <a:p>
            <a:r>
              <a:rPr lang="en-US" b="1" i="1" dirty="0">
                <a:solidFill>
                  <a:schemeClr val="bg1"/>
                </a:solidFill>
              </a:rPr>
              <a:t>6:7-8</a:t>
            </a:r>
          </a:p>
        </p:txBody>
      </p:sp>
    </p:spTree>
    <p:extLst>
      <p:ext uri="{BB962C8B-B14F-4D97-AF65-F5344CB8AC3E}">
        <p14:creationId xmlns:p14="http://schemas.microsoft.com/office/powerpoint/2010/main" val="2733415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four horsemen\Fourth Horseman.jpg"/>
          <p:cNvPicPr>
            <a:picLocks noChangeAspect="1" noChangeArrowheads="1"/>
          </p:cNvPicPr>
          <p:nvPr/>
        </p:nvPicPr>
        <p:blipFill>
          <a:blip r:embed="rId3" cstate="print"/>
          <a:srcRect/>
          <a:stretch>
            <a:fillRect/>
          </a:stretch>
        </p:blipFill>
        <p:spPr bwMode="auto">
          <a:xfrm>
            <a:off x="0" y="-59676"/>
            <a:ext cx="5113337" cy="6917676"/>
          </a:xfrm>
          <a:prstGeom prst="rect">
            <a:avLst/>
          </a:prstGeom>
          <a:ln>
            <a:noFill/>
          </a:ln>
          <a:effectLst>
            <a:softEdge rad="112500"/>
          </a:effectLst>
        </p:spPr>
      </p:pic>
      <p:sp>
        <p:nvSpPr>
          <p:cNvPr id="2" name="Rectangle 1">
            <a:extLst>
              <a:ext uri="{FF2B5EF4-FFF2-40B4-BE49-F238E27FC236}">
                <a16:creationId xmlns:a16="http://schemas.microsoft.com/office/drawing/2014/main" id="{7E66A2C2-4EFE-4B48-A45C-DD02A14A0BA1}"/>
              </a:ext>
            </a:extLst>
          </p:cNvPr>
          <p:cNvSpPr/>
          <p:nvPr/>
        </p:nvSpPr>
        <p:spPr>
          <a:xfrm>
            <a:off x="5581476" y="29008"/>
            <a:ext cx="6096000" cy="6740307"/>
          </a:xfrm>
          <a:prstGeom prst="rect">
            <a:avLst/>
          </a:prstGeom>
        </p:spPr>
        <p:txBody>
          <a:bodyPr>
            <a:spAutoFit/>
          </a:bodyPr>
          <a:lstStyle/>
          <a:p>
            <a:pPr algn="ctr"/>
            <a:r>
              <a:rPr lang="en-US" sz="3600" i="1" dirty="0"/>
              <a:t>“And when he had opened the fourth seal, I heard the voice of </a:t>
            </a:r>
            <a:r>
              <a:rPr lang="en-US" sz="3600" i="1" dirty="0">
                <a:solidFill>
                  <a:srgbClr val="FFFF00"/>
                </a:solidFill>
              </a:rPr>
              <a:t>the fourth beast </a:t>
            </a:r>
            <a:r>
              <a:rPr lang="en-US" sz="3600" i="1" dirty="0"/>
              <a:t>say, Come and see. And I looked, and behold a pale horse: and his name that sat on him was Death, and Hell followed with him. And power was given unto them over the fourth part of the earth, to kill with sword, and with hunger, and with death, and with the beasts of the earth.”</a:t>
            </a:r>
            <a:endParaRPr lang="en-US" sz="3600" dirty="0"/>
          </a:p>
        </p:txBody>
      </p:sp>
    </p:spTree>
    <p:extLst>
      <p:ext uri="{BB962C8B-B14F-4D97-AF65-F5344CB8AC3E}">
        <p14:creationId xmlns:p14="http://schemas.microsoft.com/office/powerpoint/2010/main" val="3076146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89DE-8A7C-4E3A-A209-55A644FE79C0}"/>
              </a:ext>
            </a:extLst>
          </p:cNvPr>
          <p:cNvPicPr>
            <a:picLocks noChangeAspect="1"/>
          </p:cNvPicPr>
          <p:nvPr/>
        </p:nvPicPr>
        <p:blipFill>
          <a:blip r:embed="rId2"/>
          <a:stretch>
            <a:fillRect/>
          </a:stretch>
        </p:blipFill>
        <p:spPr>
          <a:xfrm>
            <a:off x="0" y="-1195"/>
            <a:ext cx="12192000" cy="6860389"/>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1524001" y="0"/>
            <a:ext cx="9144000" cy="6858000"/>
          </a:xfrm>
          <a:prstGeom prst="rect">
            <a:avLst/>
          </a:prstGeom>
          <a:noFill/>
        </p:spPr>
      </p:pic>
    </p:spTree>
    <p:extLst>
      <p:ext uri="{BB962C8B-B14F-4D97-AF65-F5344CB8AC3E}">
        <p14:creationId xmlns:p14="http://schemas.microsoft.com/office/powerpoint/2010/main" val="196812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Rev. Pix\mass_grave1.jpg"/>
          <p:cNvPicPr>
            <a:picLocks noChangeAspect="1" noChangeArrowheads="1"/>
          </p:cNvPicPr>
          <p:nvPr/>
        </p:nvPicPr>
        <p:blipFill>
          <a:blip r:embed="rId3" cstate="print"/>
          <a:srcRect/>
          <a:stretch>
            <a:fillRect/>
          </a:stretch>
        </p:blipFill>
        <p:spPr bwMode="auto">
          <a:xfrm>
            <a:off x="6323887" y="185158"/>
            <a:ext cx="4450997" cy="4170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5230026" y="4166787"/>
            <a:ext cx="6961974" cy="2819400"/>
          </a:xfrm>
        </p:spPr>
        <p:txBody>
          <a:bodyPr>
            <a:noAutofit/>
          </a:bodyPr>
          <a:lstStyle/>
          <a:p>
            <a:r>
              <a:rPr lang="en-US" sz="3200" dirty="0">
                <a:effectLst>
                  <a:glow rad="101600">
                    <a:schemeClr val="bg1">
                      <a:alpha val="60000"/>
                    </a:schemeClr>
                  </a:glow>
                </a:effectLst>
              </a:rPr>
              <a:t>World’s present population 7 billion</a:t>
            </a:r>
            <a:br>
              <a:rPr lang="en-US" sz="3200" dirty="0">
                <a:effectLst>
                  <a:glow rad="101600">
                    <a:schemeClr val="bg1">
                      <a:alpha val="60000"/>
                    </a:schemeClr>
                  </a:glow>
                </a:effectLst>
              </a:rPr>
            </a:br>
            <a:r>
              <a:rPr lang="en-US" sz="3200" dirty="0">
                <a:effectLst>
                  <a:glow rad="101600">
                    <a:schemeClr val="bg1">
                      <a:alpha val="60000"/>
                    </a:schemeClr>
                  </a:glow>
                </a:effectLst>
              </a:rPr>
              <a:t>  </a:t>
            </a:r>
            <a:br>
              <a:rPr lang="en-US" sz="3200" dirty="0">
                <a:effectLst>
                  <a:glow rad="101600">
                    <a:schemeClr val="bg1">
                      <a:alpha val="60000"/>
                    </a:schemeClr>
                  </a:glow>
                </a:effectLst>
              </a:rPr>
            </a:br>
            <a:r>
              <a:rPr lang="en-US" sz="3200" dirty="0">
                <a:effectLst>
                  <a:glow rad="101600">
                    <a:schemeClr val="bg1">
                      <a:alpha val="60000"/>
                    </a:schemeClr>
                  </a:glow>
                </a:effectLst>
              </a:rPr>
              <a:t>¼ of the world’s population = 1.75 billion</a:t>
            </a:r>
            <a:br>
              <a:rPr lang="en-US" sz="3200" dirty="0">
                <a:effectLst>
                  <a:glow rad="101600">
                    <a:schemeClr val="bg1">
                      <a:alpha val="60000"/>
                    </a:schemeClr>
                  </a:glow>
                </a:effectLst>
              </a:rPr>
            </a:br>
            <a:endParaRPr lang="en-US" sz="3200" dirty="0">
              <a:effectLst>
                <a:glow rad="101600">
                  <a:schemeClr val="bg1">
                    <a:alpha val="60000"/>
                  </a:schemeClr>
                </a:glow>
              </a:effectLst>
            </a:endParaRPr>
          </a:p>
        </p:txBody>
      </p:sp>
      <p:pic>
        <p:nvPicPr>
          <p:cNvPr id="4" name="Picture 2" descr="C:\Users\Ptr. Daniel White\Desktop\Bible pictures\war\scan0106.jpg"/>
          <p:cNvPicPr>
            <a:picLocks noChangeAspect="1" noChangeArrowheads="1"/>
          </p:cNvPicPr>
          <p:nvPr/>
        </p:nvPicPr>
        <p:blipFill>
          <a:blip r:embed="rId4" cstate="print">
            <a:lum bright="-10000"/>
          </a:blip>
          <a:srcRect r="-1818" b="12777"/>
          <a:stretch>
            <a:fillRect/>
          </a:stretch>
        </p:blipFill>
        <p:spPr bwMode="auto">
          <a:xfrm>
            <a:off x="297678" y="304799"/>
            <a:ext cx="4837365" cy="63181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92730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90024" y="1"/>
            <a:ext cx="9277977" cy="6858000"/>
          </a:xfrm>
          <a:prstGeom prst="rect">
            <a:avLst/>
          </a:prstGeom>
          <a:ln>
            <a:noFill/>
          </a:ln>
          <a:effectLst>
            <a:softEdge rad="112500"/>
          </a:effectLst>
        </p:spPr>
      </p:pic>
      <p:pic>
        <p:nvPicPr>
          <p:cNvPr id="3" name="Picture 2">
            <a:extLst>
              <a:ext uri="{FF2B5EF4-FFF2-40B4-BE49-F238E27FC236}">
                <a16:creationId xmlns:a16="http://schemas.microsoft.com/office/drawing/2014/main" id="{BF9F02B5-E7CF-4848-9492-809AD1FBFFD1}"/>
              </a:ext>
            </a:extLst>
          </p:cNvPr>
          <p:cNvPicPr>
            <a:picLocks noChangeAspect="1"/>
          </p:cNvPicPr>
          <p:nvPr/>
        </p:nvPicPr>
        <p:blipFill>
          <a:blip r:embed="rId4"/>
          <a:stretch>
            <a:fillRect/>
          </a:stretch>
        </p:blipFill>
        <p:spPr>
          <a:xfrm>
            <a:off x="-66988" y="-161310"/>
            <a:ext cx="12192000" cy="1834896"/>
          </a:xfrm>
          <a:prstGeom prst="rect">
            <a:avLst/>
          </a:prstGeom>
        </p:spPr>
      </p:pic>
      <p:sp>
        <p:nvSpPr>
          <p:cNvPr id="5" name="Rectangle 4">
            <a:extLst>
              <a:ext uri="{FF2B5EF4-FFF2-40B4-BE49-F238E27FC236}">
                <a16:creationId xmlns:a16="http://schemas.microsoft.com/office/drawing/2014/main" id="{EAF4A941-607E-41B0-910B-FFCC1AB5C2E9}"/>
              </a:ext>
            </a:extLst>
          </p:cNvPr>
          <p:cNvSpPr/>
          <p:nvPr/>
        </p:nvSpPr>
        <p:spPr>
          <a:xfrm>
            <a:off x="2291593" y="2229104"/>
            <a:ext cx="7766807" cy="2554545"/>
          </a:xfrm>
          <a:prstGeom prst="rect">
            <a:avLst/>
          </a:prstGeom>
        </p:spPr>
        <p:txBody>
          <a:bodyPr wrap="square">
            <a:spAutoFit/>
          </a:bodyPr>
          <a:lstStyle/>
          <a:p>
            <a:pPr algn="ctr"/>
            <a:r>
              <a:rPr lang="en-US" sz="4000" i="1" dirty="0">
                <a:effectLst>
                  <a:glow rad="101600">
                    <a:schemeClr val="bg1">
                      <a:alpha val="60000"/>
                    </a:schemeClr>
                  </a:glow>
                </a:effectLst>
              </a:rPr>
              <a:t>“And one of the four beasts gave unto the seven angels seven golden vials full of the wrath of God, who liveth for ever and ever.”</a:t>
            </a:r>
          </a:p>
        </p:txBody>
      </p:sp>
    </p:spTree>
    <p:extLst>
      <p:ext uri="{BB962C8B-B14F-4D97-AF65-F5344CB8AC3E}">
        <p14:creationId xmlns:p14="http://schemas.microsoft.com/office/powerpoint/2010/main" val="2387361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90024" y="1"/>
            <a:ext cx="9277977" cy="6858000"/>
          </a:xfrm>
          <a:prstGeom prst="rect">
            <a:avLst/>
          </a:prstGeom>
          <a:ln>
            <a:noFill/>
          </a:ln>
          <a:effectLst>
            <a:softEdge rad="112500"/>
          </a:effectLst>
        </p:spPr>
      </p:pic>
      <p:sp>
        <p:nvSpPr>
          <p:cNvPr id="4" name="Content Placeholder 3"/>
          <p:cNvSpPr>
            <a:spLocks noGrp="1"/>
          </p:cNvSpPr>
          <p:nvPr>
            <p:ph idx="1"/>
          </p:nvPr>
        </p:nvSpPr>
        <p:spPr>
          <a:xfrm>
            <a:off x="1524000" y="0"/>
            <a:ext cx="9144000" cy="6858000"/>
          </a:xfrm>
        </p:spPr>
        <p:txBody>
          <a:bodyPr>
            <a:noAutofit/>
          </a:bodyPr>
          <a:lstStyle/>
          <a:p>
            <a:r>
              <a:rPr lang="en-US" sz="4000" dirty="0">
                <a:effectLst>
                  <a:glow rad="101600">
                    <a:schemeClr val="bg1">
                      <a:alpha val="60000"/>
                    </a:schemeClr>
                  </a:glow>
                </a:effectLst>
              </a:rPr>
              <a:t>Grievous sores upon those who have the mark of the beast and worship his image</a:t>
            </a:r>
          </a:p>
          <a:p>
            <a:r>
              <a:rPr lang="en-US" sz="4000" dirty="0">
                <a:effectLst>
                  <a:glow rad="101600">
                    <a:schemeClr val="bg1">
                      <a:alpha val="60000"/>
                    </a:schemeClr>
                  </a:glow>
                </a:effectLst>
              </a:rPr>
              <a:t>Sea turns to the blood of a dead man</a:t>
            </a:r>
          </a:p>
          <a:p>
            <a:r>
              <a:rPr lang="en-US" sz="4000" dirty="0">
                <a:effectLst>
                  <a:glow rad="101600">
                    <a:schemeClr val="bg1">
                      <a:alpha val="60000"/>
                    </a:schemeClr>
                  </a:glow>
                </a:effectLst>
              </a:rPr>
              <a:t>Every living thing in the sea dies</a:t>
            </a:r>
          </a:p>
          <a:p>
            <a:r>
              <a:rPr lang="en-US" sz="4000" dirty="0">
                <a:effectLst>
                  <a:glow rad="101600">
                    <a:schemeClr val="bg1">
                      <a:alpha val="60000"/>
                    </a:schemeClr>
                  </a:glow>
                </a:effectLst>
              </a:rPr>
              <a:t>Rivers and fountains of waters become blood</a:t>
            </a:r>
          </a:p>
          <a:p>
            <a:r>
              <a:rPr lang="en-US" sz="4000" dirty="0">
                <a:effectLst>
                  <a:glow rad="101600">
                    <a:schemeClr val="bg1">
                      <a:alpha val="60000"/>
                    </a:schemeClr>
                  </a:glow>
                </a:effectLst>
              </a:rPr>
              <a:t>Men are scorched with fire from heaven</a:t>
            </a:r>
          </a:p>
          <a:p>
            <a:r>
              <a:rPr lang="en-US" sz="4000" dirty="0">
                <a:effectLst>
                  <a:glow rad="101600">
                    <a:schemeClr val="bg1">
                      <a:alpha val="60000"/>
                    </a:schemeClr>
                  </a:glow>
                </a:effectLst>
              </a:rPr>
              <a:t>Darkness over the face of the whole earth</a:t>
            </a:r>
          </a:p>
          <a:p>
            <a:r>
              <a:rPr lang="en-US" sz="4000" dirty="0">
                <a:effectLst>
                  <a:glow rad="101600">
                    <a:schemeClr val="bg1">
                      <a:alpha val="60000"/>
                    </a:schemeClr>
                  </a:glow>
                </a:effectLst>
              </a:rPr>
              <a:t>Men are afflicted  with great pain</a:t>
            </a:r>
          </a:p>
          <a:p>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779330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90024" y="1"/>
            <a:ext cx="9277977" cy="6858000"/>
          </a:xfrm>
          <a:prstGeom prst="rect">
            <a:avLst/>
          </a:prstGeom>
          <a:ln>
            <a:noFill/>
          </a:ln>
          <a:effectLst>
            <a:softEdge rad="112500"/>
          </a:effectLst>
        </p:spPr>
      </p:pic>
      <p:sp>
        <p:nvSpPr>
          <p:cNvPr id="4" name="Content Placeholder 3"/>
          <p:cNvSpPr>
            <a:spLocks noGrp="1"/>
          </p:cNvSpPr>
          <p:nvPr>
            <p:ph idx="1"/>
          </p:nvPr>
        </p:nvSpPr>
        <p:spPr>
          <a:xfrm>
            <a:off x="1676400" y="228600"/>
            <a:ext cx="8534400" cy="6629400"/>
          </a:xfrm>
        </p:spPr>
        <p:txBody>
          <a:bodyPr>
            <a:noAutofit/>
          </a:bodyPr>
          <a:lstStyle/>
          <a:p>
            <a:r>
              <a:rPr lang="en-US" sz="4000" dirty="0">
                <a:effectLst>
                  <a:glow rad="101600">
                    <a:schemeClr val="bg1">
                      <a:alpha val="60000"/>
                    </a:schemeClr>
                  </a:glow>
                </a:effectLst>
              </a:rPr>
              <a:t>Powerful storms </a:t>
            </a:r>
          </a:p>
          <a:p>
            <a:r>
              <a:rPr lang="en-US" sz="4000" dirty="0">
                <a:effectLst>
                  <a:glow rad="101600">
                    <a:schemeClr val="bg1">
                      <a:alpha val="60000"/>
                    </a:schemeClr>
                  </a:glow>
                </a:effectLst>
              </a:rPr>
              <a:t>Great earthquakes</a:t>
            </a:r>
          </a:p>
          <a:p>
            <a:r>
              <a:rPr lang="en-US" sz="4000" dirty="0">
                <a:effectLst>
                  <a:glow rad="101600">
                    <a:schemeClr val="bg1">
                      <a:alpha val="60000"/>
                    </a:schemeClr>
                  </a:glow>
                </a:effectLst>
              </a:rPr>
              <a:t>Major cities around the world are destroyed</a:t>
            </a:r>
          </a:p>
          <a:p>
            <a:r>
              <a:rPr lang="en-US" sz="4000" dirty="0">
                <a:effectLst>
                  <a:glow rad="101600">
                    <a:schemeClr val="bg1">
                      <a:alpha val="60000"/>
                    </a:schemeClr>
                  </a:glow>
                </a:effectLst>
              </a:rPr>
              <a:t>Every island disappears</a:t>
            </a:r>
          </a:p>
          <a:p>
            <a:r>
              <a:rPr lang="en-US" sz="4000" dirty="0">
                <a:effectLst>
                  <a:glow rad="101600">
                    <a:schemeClr val="bg1">
                      <a:alpha val="60000"/>
                    </a:schemeClr>
                  </a:glow>
                </a:effectLst>
              </a:rPr>
              <a:t>Every mountain is removed</a:t>
            </a:r>
          </a:p>
          <a:p>
            <a:r>
              <a:rPr lang="en-US" sz="4000" dirty="0">
                <a:effectLst>
                  <a:glow rad="101600">
                    <a:schemeClr val="bg1">
                      <a:alpha val="60000"/>
                    </a:schemeClr>
                  </a:glow>
                </a:effectLst>
              </a:rPr>
              <a:t>Great hail the weight of a talent</a:t>
            </a:r>
          </a:p>
          <a:p>
            <a:r>
              <a:rPr lang="en-US" sz="4000" dirty="0">
                <a:effectLst>
                  <a:glow rad="101600">
                    <a:schemeClr val="bg1">
                      <a:alpha val="60000"/>
                    </a:schemeClr>
                  </a:glow>
                </a:effectLst>
              </a:rPr>
              <a:t>Man blaspheme God</a:t>
            </a:r>
          </a:p>
          <a:p>
            <a:r>
              <a:rPr lang="en-US" sz="4000" dirty="0">
                <a:effectLst>
                  <a:glow rad="101600">
                    <a:schemeClr val="bg1">
                      <a:alpha val="60000"/>
                    </a:schemeClr>
                  </a:glow>
                </a:effectLst>
              </a:rPr>
              <a:t>Battle of Armageddon</a:t>
            </a:r>
          </a:p>
          <a:p>
            <a:endParaRPr lang="en-US" sz="4000" dirty="0">
              <a:effectLst>
                <a:glow rad="101600">
                  <a:schemeClr val="bg1">
                    <a:alpha val="60000"/>
                  </a:schemeClr>
                </a:glow>
              </a:effectLst>
            </a:endParaRPr>
          </a:p>
          <a:p>
            <a:endParaRPr lang="en-US" sz="4000" dirty="0"/>
          </a:p>
        </p:txBody>
      </p:sp>
    </p:spTree>
    <p:extLst>
      <p:ext uri="{BB962C8B-B14F-4D97-AF65-F5344CB8AC3E}">
        <p14:creationId xmlns:p14="http://schemas.microsoft.com/office/powerpoint/2010/main" val="2299730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32" y="0"/>
            <a:ext cx="9720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52600" y="228601"/>
            <a:ext cx="8610600" cy="6740307"/>
          </a:xfrm>
          <a:prstGeom prst="rect">
            <a:avLst/>
          </a:prstGeom>
        </p:spPr>
        <p:txBody>
          <a:bodyPr wrap="square">
            <a:spAutoFit/>
          </a:bodyPr>
          <a:lstStyle/>
          <a:p>
            <a:pPr algn="ctr"/>
            <a:r>
              <a:rPr lang="en-US" sz="5400" i="1" dirty="0">
                <a:effectLst>
                  <a:glow rad="101600">
                    <a:schemeClr val="bg1">
                      <a:alpha val="60000"/>
                    </a:schemeClr>
                  </a:glow>
                </a:effectLst>
              </a:rPr>
              <a:t>“And the winepress was trodden without the city, and blood came out of the winepress, even unto the horse bridles, by the space of a thousand and six hundred furlongs (184 miles).” (Revelation 14:20)</a:t>
            </a:r>
          </a:p>
        </p:txBody>
      </p:sp>
    </p:spTree>
    <p:extLst>
      <p:ext uri="{BB962C8B-B14F-4D97-AF65-F5344CB8AC3E}">
        <p14:creationId xmlns:p14="http://schemas.microsoft.com/office/powerpoint/2010/main" val="2759876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Blood to horses bridles.jpg"/>
          <p:cNvPicPr>
            <a:picLocks noChangeAspect="1" noChangeArrowheads="1"/>
          </p:cNvPicPr>
          <p:nvPr/>
        </p:nvPicPr>
        <p:blipFill>
          <a:blip r:embed="rId2" cstate="print"/>
          <a:srcRect/>
          <a:stretch>
            <a:fillRect/>
          </a:stretch>
        </p:blipFill>
        <p:spPr bwMode="auto">
          <a:xfrm>
            <a:off x="1489364" y="-304800"/>
            <a:ext cx="9277980" cy="7162800"/>
          </a:xfrm>
          <a:prstGeom prst="rect">
            <a:avLst/>
          </a:prstGeom>
          <a:noFill/>
        </p:spPr>
      </p:pic>
    </p:spTree>
    <p:extLst>
      <p:ext uri="{BB962C8B-B14F-4D97-AF65-F5344CB8AC3E}">
        <p14:creationId xmlns:p14="http://schemas.microsoft.com/office/powerpoint/2010/main" val="1623843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48294" y="0"/>
            <a:ext cx="48861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5867400" y="1066800"/>
            <a:ext cx="762000" cy="457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818395">
            <a:off x="4550373" y="2859535"/>
            <a:ext cx="2634054" cy="707886"/>
          </a:xfrm>
          <a:prstGeom prst="rect">
            <a:avLst/>
          </a:prstGeom>
          <a:ln>
            <a:solidFill>
              <a:schemeClr val="bg1"/>
            </a:solidFill>
          </a:ln>
        </p:spPr>
        <p:txBody>
          <a:bodyPr wrap="none">
            <a:spAutoFit/>
          </a:bodyPr>
          <a:lstStyle/>
          <a:p>
            <a:r>
              <a:rPr lang="en-US" sz="4000" b="1" i="1" dirty="0">
                <a:solidFill>
                  <a:schemeClr val="bg1"/>
                </a:solidFill>
                <a:effectLst>
                  <a:glow rad="101600">
                    <a:schemeClr val="tx1">
                      <a:alpha val="60000"/>
                    </a:schemeClr>
                  </a:glow>
                </a:effectLst>
              </a:rPr>
              <a:t>(184 miles)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3184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9302" y="73353"/>
            <a:ext cx="6807437" cy="4401205"/>
          </a:xfrm>
          <a:prstGeom prst="rect">
            <a:avLst/>
          </a:prstGeom>
        </p:spPr>
        <p:txBody>
          <a:bodyPr wrap="square">
            <a:spAutoFit/>
          </a:bodyPr>
          <a:lstStyle/>
          <a:p>
            <a:pPr algn="ctr"/>
            <a:r>
              <a:rPr lang="en-US" sz="4000" i="1" dirty="0"/>
              <a:t>(Revelation 19:21)</a:t>
            </a:r>
          </a:p>
          <a:p>
            <a:pPr algn="ctr"/>
            <a:r>
              <a:rPr lang="en-US" sz="4000" i="1" dirty="0"/>
              <a:t>“And the remnant were slain with the sword of him that sat upon the horse, which sword proceeded out of his mouth: and all the fowls were filled with their flesh.”</a:t>
            </a:r>
          </a:p>
        </p:txBody>
      </p:sp>
      <p:pic>
        <p:nvPicPr>
          <p:cNvPr id="4" name="Picture 3">
            <a:extLst>
              <a:ext uri="{FF2B5EF4-FFF2-40B4-BE49-F238E27FC236}">
                <a16:creationId xmlns:a16="http://schemas.microsoft.com/office/drawing/2014/main" id="{8D63E9E5-3784-456F-B049-E681F3417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69302" cy="6858000"/>
          </a:xfrm>
          <a:prstGeom prst="rect">
            <a:avLst/>
          </a:prstGeom>
        </p:spPr>
      </p:pic>
      <p:pic>
        <p:nvPicPr>
          <p:cNvPr id="7" name="Picture 6">
            <a:extLst>
              <a:ext uri="{FF2B5EF4-FFF2-40B4-BE49-F238E27FC236}">
                <a16:creationId xmlns:a16="http://schemas.microsoft.com/office/drawing/2014/main" id="{8D4FA5C7-98D6-4290-AB0D-BDD2A02ACC56}"/>
              </a:ext>
            </a:extLst>
          </p:cNvPr>
          <p:cNvPicPr>
            <a:picLocks noChangeAspect="1"/>
          </p:cNvPicPr>
          <p:nvPr/>
        </p:nvPicPr>
        <p:blipFill rotWithShape="1">
          <a:blip r:embed="rId4"/>
          <a:srcRect l="30027" t="1346" r="26519" b="-998"/>
          <a:stretch/>
        </p:blipFill>
        <p:spPr>
          <a:xfrm>
            <a:off x="9972941" y="3999433"/>
            <a:ext cx="2178865" cy="28106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53259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EC58-556B-45A1-854F-60B3E2AC8551}"/>
              </a:ext>
            </a:extLst>
          </p:cNvPr>
          <p:cNvSpPr>
            <a:spLocks noGrp="1"/>
          </p:cNvSpPr>
          <p:nvPr>
            <p:ph type="title"/>
          </p:nvPr>
        </p:nvSpPr>
        <p:spPr>
          <a:xfrm>
            <a:off x="829654" y="0"/>
            <a:ext cx="10515600" cy="1325563"/>
          </a:xfrm>
        </p:spPr>
        <p:txBody>
          <a:bodyPr/>
          <a:lstStyle/>
          <a:p>
            <a:pPr algn="ctr"/>
            <a:r>
              <a:rPr lang="en-US" b="1" dirty="0"/>
              <a:t>Isaiah’s Vision of the Seraphim's </a:t>
            </a:r>
          </a:p>
        </p:txBody>
      </p:sp>
      <p:pic>
        <p:nvPicPr>
          <p:cNvPr id="4" name="Picture 3">
            <a:extLst>
              <a:ext uri="{FF2B5EF4-FFF2-40B4-BE49-F238E27FC236}">
                <a16:creationId xmlns:a16="http://schemas.microsoft.com/office/drawing/2014/main" id="{3ACE0B88-43E0-47FE-A267-C7097BB79C3A}"/>
              </a:ext>
            </a:extLst>
          </p:cNvPr>
          <p:cNvPicPr>
            <a:picLocks noChangeAspect="1"/>
          </p:cNvPicPr>
          <p:nvPr/>
        </p:nvPicPr>
        <p:blipFill>
          <a:blip r:embed="rId2"/>
          <a:stretch>
            <a:fillRect/>
          </a:stretch>
        </p:blipFill>
        <p:spPr>
          <a:xfrm>
            <a:off x="0" y="1325562"/>
            <a:ext cx="12192000" cy="5532437"/>
          </a:xfrm>
          <a:prstGeom prst="rect">
            <a:avLst/>
          </a:prstGeom>
        </p:spPr>
      </p:pic>
    </p:spTree>
    <p:extLst>
      <p:ext uri="{BB962C8B-B14F-4D97-AF65-F5344CB8AC3E}">
        <p14:creationId xmlns:p14="http://schemas.microsoft.com/office/powerpoint/2010/main" val="3264959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3C0F-62A3-4252-B9C9-10E922C12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54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0708-1947-4AC9-9A4A-D152438AC278}"/>
              </a:ext>
            </a:extLst>
          </p:cNvPr>
          <p:cNvSpPr>
            <a:spLocks noGrp="1"/>
          </p:cNvSpPr>
          <p:nvPr>
            <p:ph type="title"/>
          </p:nvPr>
        </p:nvSpPr>
        <p:spPr>
          <a:xfrm>
            <a:off x="363682" y="0"/>
            <a:ext cx="11409219" cy="6858000"/>
          </a:xfrm>
        </p:spPr>
        <p:txBody>
          <a:bodyPr>
            <a:noAutofit/>
          </a:bodyPr>
          <a:lstStyle/>
          <a:p>
            <a:pPr algn="ctr"/>
            <a:r>
              <a:rPr lang="en-US" sz="3100" i="1" dirty="0"/>
              <a:t>“In the year that king Uzziah died I saw also the Lord sitting upon a throne, high and lifted up, and his train filled the temple. Above it stood the </a:t>
            </a:r>
            <a:r>
              <a:rPr lang="en-US" sz="3100" i="1" dirty="0">
                <a:solidFill>
                  <a:srgbClr val="FFFF00"/>
                </a:solidFill>
              </a:rPr>
              <a:t>seraphims</a:t>
            </a:r>
            <a:r>
              <a:rPr lang="en-US" sz="3100" i="1" dirty="0"/>
              <a:t>: each one had six wings; with twain he covered his face, and with twain he covered his feet, and with twain he did fly. And one cried unto another, and said, Holy, holy, holy, is the LORD of hosts: the whole earth is full of his glory. And the posts of the door moved at the voice of him that cried, and the house was filled with smoke. Then said I, Woe is me! for I am undone; because I am a man of unclean lips, and I dwell in the midst of a people of unclean lips: for mine eyes have seen the King, the LORD of hosts. Then flew one of the </a:t>
            </a:r>
            <a:r>
              <a:rPr lang="en-US" sz="3100" i="1" dirty="0">
                <a:solidFill>
                  <a:srgbClr val="FFFF00"/>
                </a:solidFill>
              </a:rPr>
              <a:t>seraphims</a:t>
            </a:r>
            <a:r>
              <a:rPr lang="en-US" sz="3100" i="1" dirty="0"/>
              <a:t> unto me, having a live coal in his hand, which he had taken with the tongs from off the altar: And he laid it upon my mouth, and said, Lo, this hath touched thy lips; and thine iniquity is taken away, and thy sin purged. Also I heard the voice of the Lord, saying, Whom shall I send, and who will go for us? Then said I, Here am I; send me.” (Isaiah 6:1-8) </a:t>
            </a:r>
          </a:p>
        </p:txBody>
      </p:sp>
    </p:spTree>
    <p:extLst>
      <p:ext uri="{BB962C8B-B14F-4D97-AF65-F5344CB8AC3E}">
        <p14:creationId xmlns:p14="http://schemas.microsoft.com/office/powerpoint/2010/main" val="86463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E015-DE53-4943-B9B5-56FA6F4BDF5D}"/>
              </a:ext>
            </a:extLst>
          </p:cNvPr>
          <p:cNvSpPr>
            <a:spLocks noGrp="1"/>
          </p:cNvSpPr>
          <p:nvPr>
            <p:ph type="title"/>
          </p:nvPr>
        </p:nvSpPr>
        <p:spPr>
          <a:xfrm>
            <a:off x="896923" y="0"/>
            <a:ext cx="10515600" cy="1325563"/>
          </a:xfrm>
        </p:spPr>
        <p:txBody>
          <a:bodyPr/>
          <a:lstStyle/>
          <a:p>
            <a:pPr algn="ctr"/>
            <a:r>
              <a:rPr lang="en-US" b="1" dirty="0">
                <a:solidFill>
                  <a:srgbClr val="FFFF00"/>
                </a:solidFill>
              </a:rPr>
              <a:t>The Hebrew word for Seraphim means </a:t>
            </a:r>
            <a:r>
              <a:rPr lang="en-US" b="1" i="1" dirty="0">
                <a:solidFill>
                  <a:srgbClr val="FFFF00"/>
                </a:solidFill>
              </a:rPr>
              <a:t>"burning ones" </a:t>
            </a:r>
          </a:p>
        </p:txBody>
      </p:sp>
      <p:sp>
        <p:nvSpPr>
          <p:cNvPr id="3" name="Content Placeholder 2">
            <a:extLst>
              <a:ext uri="{FF2B5EF4-FFF2-40B4-BE49-F238E27FC236}">
                <a16:creationId xmlns:a16="http://schemas.microsoft.com/office/drawing/2014/main" id="{DE1B7E3A-496C-4BC6-84EB-9D399A30D435}"/>
              </a:ext>
            </a:extLst>
          </p:cNvPr>
          <p:cNvSpPr>
            <a:spLocks noGrp="1"/>
          </p:cNvSpPr>
          <p:nvPr>
            <p:ph idx="1"/>
          </p:nvPr>
        </p:nvSpPr>
        <p:spPr>
          <a:xfrm>
            <a:off x="67112" y="1325563"/>
            <a:ext cx="11269910" cy="5389927"/>
          </a:xfrm>
        </p:spPr>
        <p:txBody>
          <a:bodyPr>
            <a:noAutofit/>
          </a:bodyPr>
          <a:lstStyle/>
          <a:p>
            <a:r>
              <a:rPr lang="en-US" sz="3200" dirty="0"/>
              <a:t>They have six wings.</a:t>
            </a:r>
          </a:p>
          <a:p>
            <a:r>
              <a:rPr lang="en-US" sz="3200" dirty="0"/>
              <a:t>Two are used to cover their face, two to cover their feet, and two are used to fly. </a:t>
            </a:r>
          </a:p>
          <a:p>
            <a:r>
              <a:rPr lang="en-US" sz="3200" dirty="0"/>
              <a:t>They proclaim in a great chorus the majesty of God, crying out: </a:t>
            </a:r>
            <a:r>
              <a:rPr lang="en-US" sz="3200" i="1" dirty="0"/>
              <a:t>"Holy, holy, holy, is the Lord of hosts; the whole earth is full of his glory" (Isa. 6:3). </a:t>
            </a:r>
          </a:p>
          <a:p>
            <a:r>
              <a:rPr lang="en-US" sz="3200" dirty="0"/>
              <a:t>The awesome sound of their mighty praises shakes the foundation of the heavenly temple. </a:t>
            </a:r>
          </a:p>
          <a:p>
            <a:r>
              <a:rPr lang="en-US" sz="3200" dirty="0"/>
              <a:t>When Isaiah, the prophet, views all this in a vision. He is immediately convicted concerning both his sin and the sin of the nation Israel. </a:t>
            </a:r>
          </a:p>
        </p:txBody>
      </p:sp>
    </p:spTree>
    <p:extLst>
      <p:ext uri="{BB962C8B-B14F-4D97-AF65-F5344CB8AC3E}">
        <p14:creationId xmlns:p14="http://schemas.microsoft.com/office/powerpoint/2010/main" val="364630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5FC31-F5D6-4F55-B20A-D3C0BF9557A4}"/>
              </a:ext>
            </a:extLst>
          </p:cNvPr>
          <p:cNvSpPr>
            <a:spLocks noGrp="1"/>
          </p:cNvSpPr>
          <p:nvPr>
            <p:ph idx="1"/>
          </p:nvPr>
        </p:nvSpPr>
        <p:spPr>
          <a:xfrm>
            <a:off x="117446" y="75500"/>
            <a:ext cx="12074554" cy="6782499"/>
          </a:xfrm>
        </p:spPr>
        <p:txBody>
          <a:bodyPr>
            <a:normAutofit/>
          </a:bodyPr>
          <a:lstStyle/>
          <a:p>
            <a:r>
              <a:rPr lang="en-US" sz="3600" dirty="0"/>
              <a:t>He is ministered to by one of the seraphim, who flew over to the heavenly altar and, with a pair of tongs, picked out a burning coal. He then touched Isaiah’s lips with it and said: </a:t>
            </a:r>
            <a:r>
              <a:rPr lang="en-US" sz="3600" i="1" dirty="0">
                <a:solidFill>
                  <a:srgbClr val="FFFF00"/>
                </a:solidFill>
              </a:rPr>
              <a:t>"Lo, this hath touched thy lips, and thine iniquity is taken away, and thy sin purged" (Isa. 6:7). </a:t>
            </a:r>
          </a:p>
          <a:p>
            <a:pPr marL="0" indent="0">
              <a:buNone/>
            </a:pPr>
            <a:endParaRPr lang="en-US" sz="3600" dirty="0"/>
          </a:p>
        </p:txBody>
      </p:sp>
      <p:pic>
        <p:nvPicPr>
          <p:cNvPr id="4" name="Picture 3">
            <a:extLst>
              <a:ext uri="{FF2B5EF4-FFF2-40B4-BE49-F238E27FC236}">
                <a16:creationId xmlns:a16="http://schemas.microsoft.com/office/drawing/2014/main" id="{6CAA3A59-3E2F-4A8C-B9C4-9131F2062D31}"/>
              </a:ext>
            </a:extLst>
          </p:cNvPr>
          <p:cNvPicPr>
            <a:picLocks noChangeAspect="1"/>
          </p:cNvPicPr>
          <p:nvPr/>
        </p:nvPicPr>
        <p:blipFill>
          <a:blip r:embed="rId2"/>
          <a:stretch>
            <a:fillRect/>
          </a:stretch>
        </p:blipFill>
        <p:spPr>
          <a:xfrm>
            <a:off x="6240544" y="2398660"/>
            <a:ext cx="5712154" cy="4217176"/>
          </a:xfrm>
          <a:prstGeom prst="rect">
            <a:avLst/>
          </a:prstGeom>
        </p:spPr>
      </p:pic>
    </p:spTree>
    <p:extLst>
      <p:ext uri="{BB962C8B-B14F-4D97-AF65-F5344CB8AC3E}">
        <p14:creationId xmlns:p14="http://schemas.microsoft.com/office/powerpoint/2010/main" val="878272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13324-ADFC-4671-8C15-811943DD06B4}"/>
              </a:ext>
            </a:extLst>
          </p:cNvPr>
          <p:cNvPicPr>
            <a:picLocks noChangeAspect="1"/>
          </p:cNvPicPr>
          <p:nvPr/>
        </p:nvPicPr>
        <p:blipFill>
          <a:blip r:embed="rId2"/>
          <a:stretch>
            <a:fillRect/>
          </a:stretch>
        </p:blipFill>
        <p:spPr>
          <a:xfrm>
            <a:off x="501515" y="252919"/>
            <a:ext cx="11240851" cy="6322979"/>
          </a:xfrm>
          <a:prstGeom prst="rect">
            <a:avLst/>
          </a:prstGeom>
        </p:spPr>
      </p:pic>
    </p:spTree>
    <p:extLst>
      <p:ext uri="{BB962C8B-B14F-4D97-AF65-F5344CB8AC3E}">
        <p14:creationId xmlns:p14="http://schemas.microsoft.com/office/powerpoint/2010/main" val="4240826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71956" y="-36208"/>
            <a:ext cx="10341312" cy="6894208"/>
          </a:xfrm>
          <a:prstGeom prst="rect">
            <a:avLst/>
          </a:prstGeom>
        </p:spPr>
      </p:pic>
      <p:sp>
        <p:nvSpPr>
          <p:cNvPr id="3" name="Title 2"/>
          <p:cNvSpPr>
            <a:spLocks noGrp="1"/>
          </p:cNvSpPr>
          <p:nvPr>
            <p:ph type="title"/>
          </p:nvPr>
        </p:nvSpPr>
        <p:spPr>
          <a:xfrm>
            <a:off x="3855395" y="-302706"/>
            <a:ext cx="5029200" cy="2590800"/>
          </a:xfrm>
        </p:spPr>
        <p:txBody>
          <a:bodyPr>
            <a:normAutofit/>
          </a:bodyPr>
          <a:lstStyle/>
          <a:p>
            <a:r>
              <a:rPr lang="en-US" sz="5400" i="1" dirty="0">
                <a:effectLst>
                  <a:glow rad="101600">
                    <a:schemeClr val="bg1">
                      <a:alpha val="60000"/>
                    </a:schemeClr>
                  </a:glow>
                </a:effectLst>
              </a:rPr>
              <a:t>Ezekiel 1:1-28</a:t>
            </a:r>
          </a:p>
        </p:txBody>
      </p:sp>
    </p:spTree>
    <p:extLst>
      <p:ext uri="{BB962C8B-B14F-4D97-AF65-F5344CB8AC3E}">
        <p14:creationId xmlns:p14="http://schemas.microsoft.com/office/powerpoint/2010/main" val="3717785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1524000" y="0"/>
            <a:ext cx="9144000" cy="6858000"/>
          </a:xfrm>
          <a:prstGeom prst="rect">
            <a:avLst/>
          </a:prstGeom>
          <a:noFill/>
        </p:spPr>
      </p:pic>
      <p:sp>
        <p:nvSpPr>
          <p:cNvPr id="3" name="Title 2"/>
          <p:cNvSpPr>
            <a:spLocks noGrp="1"/>
          </p:cNvSpPr>
          <p:nvPr>
            <p:ph type="title"/>
          </p:nvPr>
        </p:nvSpPr>
        <p:spPr>
          <a:xfrm>
            <a:off x="1523999" y="609600"/>
            <a:ext cx="4497421" cy="5638800"/>
          </a:xfrm>
        </p:spPr>
        <p:txBody>
          <a:bodyPr>
            <a:normAutofit fontScale="90000"/>
          </a:bodyPr>
          <a:lstStyle/>
          <a:p>
            <a:pPr algn="ctr"/>
            <a:r>
              <a:rPr lang="en-US" b="1" i="1" dirty="0">
                <a:effectLst>
                  <a:glow rad="101600">
                    <a:schemeClr val="bg1">
                      <a:alpha val="60000"/>
                    </a:schemeClr>
                  </a:glow>
                </a:effectLst>
                <a:latin typeface="+mn-lt"/>
              </a:rPr>
              <a:t>“And I looked, and, behold, a whirlwind came out of the north, a great cloud, and a fire infolding itself, and a brightness was about it, and out of the midst thereof as the colour of amber, out of the midst of the fire.”</a:t>
            </a:r>
          </a:p>
        </p:txBody>
      </p:sp>
      <p:sp>
        <p:nvSpPr>
          <p:cNvPr id="4" name="Content Placeholder 3"/>
          <p:cNvSpPr>
            <a:spLocks noGrp="1"/>
          </p:cNvSpPr>
          <p:nvPr>
            <p:ph idx="1"/>
          </p:nvPr>
        </p:nvSpPr>
        <p:spPr>
          <a:xfrm>
            <a:off x="6096000" y="155643"/>
            <a:ext cx="4495800" cy="6858000"/>
          </a:xfrm>
        </p:spPr>
        <p:txBody>
          <a:bodyPr>
            <a:normAutofit/>
          </a:bodyPr>
          <a:lstStyle/>
          <a:p>
            <a:pPr algn="ctr">
              <a:buNone/>
            </a:pPr>
            <a:r>
              <a:rPr lang="en-US" sz="4000" b="1" i="1" dirty="0">
                <a:effectLst>
                  <a:glow rad="101600">
                    <a:schemeClr val="bg1">
                      <a:alpha val="60000"/>
                    </a:schemeClr>
                  </a:glow>
                </a:effectLst>
              </a:rPr>
              <a:t>“And every one had four faces, and every one had four wings. And their feet were straight feet; and the sole of their feet was like the sole of a calf's foot: and they sparkled like the colour of burnished brass.”</a:t>
            </a:r>
          </a:p>
        </p:txBody>
      </p:sp>
    </p:spTree>
    <p:extLst>
      <p:ext uri="{BB962C8B-B14F-4D97-AF65-F5344CB8AC3E}">
        <p14:creationId xmlns:p14="http://schemas.microsoft.com/office/powerpoint/2010/main" val="1198011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1524000" y="0"/>
            <a:ext cx="9144000" cy="6858000"/>
          </a:xfrm>
          <a:prstGeom prst="rect">
            <a:avLst/>
          </a:prstGeom>
          <a:noFill/>
        </p:spPr>
      </p:pic>
      <p:sp>
        <p:nvSpPr>
          <p:cNvPr id="3" name="Title 2"/>
          <p:cNvSpPr>
            <a:spLocks noGrp="1"/>
          </p:cNvSpPr>
          <p:nvPr>
            <p:ph type="title"/>
          </p:nvPr>
        </p:nvSpPr>
        <p:spPr>
          <a:xfrm>
            <a:off x="1523999" y="609600"/>
            <a:ext cx="4497421" cy="5638800"/>
          </a:xfrm>
        </p:spPr>
        <p:txBody>
          <a:bodyPr>
            <a:normAutofit fontScale="90000"/>
          </a:bodyPr>
          <a:lstStyle/>
          <a:p>
            <a:pPr algn="ctr"/>
            <a:r>
              <a:rPr lang="en-US" b="1" i="1" dirty="0">
                <a:effectLst>
                  <a:glow rad="101600">
                    <a:schemeClr val="bg1">
                      <a:alpha val="60000"/>
                    </a:schemeClr>
                  </a:glow>
                </a:effectLst>
                <a:latin typeface="+mn-lt"/>
              </a:rPr>
              <a:t>“As for the likeness of their faces, they four had the face of a man, and the face of a lion, on the right side: and they four had the face of an ox on the left side; they four also had the face of an eagle.”</a:t>
            </a:r>
          </a:p>
        </p:txBody>
      </p:sp>
      <p:sp>
        <p:nvSpPr>
          <p:cNvPr id="4" name="Content Placeholder 3"/>
          <p:cNvSpPr>
            <a:spLocks noGrp="1"/>
          </p:cNvSpPr>
          <p:nvPr>
            <p:ph idx="1"/>
          </p:nvPr>
        </p:nvSpPr>
        <p:spPr>
          <a:xfrm>
            <a:off x="6096000" y="609600"/>
            <a:ext cx="4495800" cy="6858000"/>
          </a:xfrm>
        </p:spPr>
        <p:txBody>
          <a:bodyPr>
            <a:normAutofit/>
          </a:bodyPr>
          <a:lstStyle/>
          <a:p>
            <a:pPr algn="ctr">
              <a:buNone/>
            </a:pPr>
            <a:r>
              <a:rPr lang="en-US" sz="4000" b="1" i="1" dirty="0">
                <a:effectLst>
                  <a:glow rad="101600">
                    <a:schemeClr val="bg1">
                      <a:alpha val="60000"/>
                    </a:schemeClr>
                  </a:glow>
                </a:effectLst>
              </a:rPr>
              <a:t>“As for the likeness of the living creatures, their appearance was like burning coals of fire…and the fire was bright, and out of the fire went forth lightning.”</a:t>
            </a:r>
          </a:p>
        </p:txBody>
      </p:sp>
    </p:spTree>
    <p:extLst>
      <p:ext uri="{BB962C8B-B14F-4D97-AF65-F5344CB8AC3E}">
        <p14:creationId xmlns:p14="http://schemas.microsoft.com/office/powerpoint/2010/main" val="4181690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1524000" y="0"/>
            <a:ext cx="9144000" cy="6858000"/>
          </a:xfrm>
          <a:prstGeom prst="rect">
            <a:avLst/>
          </a:prstGeom>
          <a:noFill/>
        </p:spPr>
      </p:pic>
      <p:sp>
        <p:nvSpPr>
          <p:cNvPr id="3" name="Title 2"/>
          <p:cNvSpPr>
            <a:spLocks noGrp="1"/>
          </p:cNvSpPr>
          <p:nvPr>
            <p:ph type="title"/>
          </p:nvPr>
        </p:nvSpPr>
        <p:spPr>
          <a:xfrm>
            <a:off x="1752600" y="609600"/>
            <a:ext cx="4038600" cy="5638800"/>
          </a:xfrm>
        </p:spPr>
        <p:txBody>
          <a:bodyPr>
            <a:normAutofit fontScale="90000"/>
          </a:bodyPr>
          <a:lstStyle/>
          <a:p>
            <a:pPr algn="ctr"/>
            <a:r>
              <a:rPr lang="en-US" b="1" i="1" dirty="0">
                <a:effectLst>
                  <a:glow rad="101600">
                    <a:schemeClr val="bg1">
                      <a:alpha val="60000"/>
                    </a:schemeClr>
                  </a:glow>
                </a:effectLst>
              </a:rPr>
              <a:t>“Every one had </a:t>
            </a:r>
            <a:r>
              <a:rPr lang="en-US" b="1" i="1" dirty="0">
                <a:effectLst>
                  <a:glow rad="101600">
                    <a:schemeClr val="bg1">
                      <a:alpha val="60000"/>
                    </a:schemeClr>
                  </a:glow>
                </a:effectLst>
                <a:latin typeface="+mn-lt"/>
              </a:rPr>
              <a:t>four</a:t>
            </a:r>
            <a:r>
              <a:rPr lang="en-US" b="1" i="1" dirty="0">
                <a:effectLst>
                  <a:glow rad="101600">
                    <a:schemeClr val="bg1">
                      <a:alpha val="60000"/>
                    </a:schemeClr>
                  </a:glow>
                </a:effectLst>
              </a:rPr>
              <a:t> faces, and every one had four wings…And as they went, I heard the noise of their wings, like the noise of great waters, as the voice of the Almighty…”</a:t>
            </a:r>
          </a:p>
        </p:txBody>
      </p:sp>
      <p:sp>
        <p:nvSpPr>
          <p:cNvPr id="4" name="Content Placeholder 3"/>
          <p:cNvSpPr>
            <a:spLocks noGrp="1"/>
          </p:cNvSpPr>
          <p:nvPr>
            <p:ph idx="1"/>
          </p:nvPr>
        </p:nvSpPr>
        <p:spPr>
          <a:xfrm>
            <a:off x="6172200" y="515566"/>
            <a:ext cx="4495800" cy="6858000"/>
          </a:xfrm>
        </p:spPr>
        <p:txBody>
          <a:bodyPr>
            <a:normAutofit/>
          </a:bodyPr>
          <a:lstStyle/>
          <a:p>
            <a:pPr algn="ctr">
              <a:buNone/>
            </a:pPr>
            <a:r>
              <a:rPr lang="en-US" sz="4000" b="1" i="1" dirty="0">
                <a:effectLst>
                  <a:glow rad="101600">
                    <a:schemeClr val="bg1">
                      <a:alpha val="60000"/>
                    </a:schemeClr>
                  </a:glow>
                </a:effectLst>
              </a:rPr>
              <a:t>“The appearance of the wheels and their work was like unto the colour of a beryl...and their appearance and their work was as it were a wheel in the middle of a wheel.”</a:t>
            </a:r>
          </a:p>
        </p:txBody>
      </p:sp>
    </p:spTree>
    <p:extLst>
      <p:ext uri="{BB962C8B-B14F-4D97-AF65-F5344CB8AC3E}">
        <p14:creationId xmlns:p14="http://schemas.microsoft.com/office/powerpoint/2010/main" val="1376488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2827F6-31DB-46E1-B6B1-0ED88261A558}"/>
              </a:ext>
            </a:extLst>
          </p:cNvPr>
          <p:cNvSpPr/>
          <p:nvPr/>
        </p:nvSpPr>
        <p:spPr>
          <a:xfrm>
            <a:off x="0" y="4724404"/>
            <a:ext cx="12023388" cy="2062103"/>
          </a:xfrm>
          <a:prstGeom prst="rect">
            <a:avLst/>
          </a:prstGeom>
        </p:spPr>
        <p:txBody>
          <a:bodyPr wrap="square">
            <a:spAutoFit/>
          </a:bodyPr>
          <a:lstStyle/>
          <a:p>
            <a:pPr algn="ctr"/>
            <a:r>
              <a:rPr lang="en-US" sz="3200" i="1" dirty="0"/>
              <a:t>“</a:t>
            </a:r>
            <a:r>
              <a:rPr lang="en-US" sz="3200" i="1" dirty="0">
                <a:effectLst>
                  <a:glow rad="101600">
                    <a:schemeClr val="bg1">
                      <a:alpha val="60000"/>
                    </a:schemeClr>
                  </a:glow>
                </a:effectLst>
              </a:rPr>
              <a:t>Their rings were high that they were dreadful; and their rings were full of eyes round about them </a:t>
            </a:r>
            <a:r>
              <a:rPr lang="en-US" sz="3200" i="1" dirty="0"/>
              <a:t>And when the living creatures went, the wheels went by them: and when the living creatures were lifted up from the earth, the wheels were lifted up.”</a:t>
            </a:r>
          </a:p>
        </p:txBody>
      </p:sp>
      <p:pic>
        <p:nvPicPr>
          <p:cNvPr id="6148" name="Picture 4" descr="Image result for jw pictures of the Cherubim">
            <a:extLst>
              <a:ext uri="{FF2B5EF4-FFF2-40B4-BE49-F238E27FC236}">
                <a16:creationId xmlns:a16="http://schemas.microsoft.com/office/drawing/2014/main" id="{0DCD0F3B-8FC2-47EE-A56E-C312158CF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90" y="69614"/>
            <a:ext cx="9157173" cy="457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59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FEC5-6A68-4975-B333-51C728E711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6D5F56A-4E95-4E3A-98F8-E7AD841841A0}"/>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779D84A6-D9A5-49A1-B9C0-9DA0322FDEEF}"/>
              </a:ext>
            </a:extLst>
          </p:cNvPr>
          <p:cNvPicPr>
            <a:picLocks noChangeAspect="1"/>
          </p:cNvPicPr>
          <p:nvPr/>
        </p:nvPicPr>
        <p:blipFill>
          <a:blip r:embed="rId2"/>
          <a:stretch>
            <a:fillRect/>
          </a:stretch>
        </p:blipFill>
        <p:spPr>
          <a:xfrm>
            <a:off x="1" y="-247454"/>
            <a:ext cx="12192000" cy="7315200"/>
          </a:xfrm>
          <a:prstGeom prst="rect">
            <a:avLst/>
          </a:prstGeom>
        </p:spPr>
      </p:pic>
      <p:sp>
        <p:nvSpPr>
          <p:cNvPr id="5" name="Rectangle 4">
            <a:extLst>
              <a:ext uri="{FF2B5EF4-FFF2-40B4-BE49-F238E27FC236}">
                <a16:creationId xmlns:a16="http://schemas.microsoft.com/office/drawing/2014/main" id="{3C0ABC0F-AF7A-405E-AB4D-FA00779186A5}"/>
              </a:ext>
            </a:extLst>
          </p:cNvPr>
          <p:cNvSpPr/>
          <p:nvPr/>
        </p:nvSpPr>
        <p:spPr>
          <a:xfrm>
            <a:off x="252918" y="226814"/>
            <a:ext cx="7305473" cy="3170099"/>
          </a:xfrm>
          <a:prstGeom prst="rect">
            <a:avLst/>
          </a:prstGeom>
        </p:spPr>
        <p:txBody>
          <a:bodyPr wrap="square">
            <a:spAutoFit/>
          </a:bodyPr>
          <a:lstStyle/>
          <a:p>
            <a:pPr algn="ctr"/>
            <a:r>
              <a:rPr lang="en-US" sz="4000" i="1" dirty="0">
                <a:effectLst>
                  <a:glow rad="101600">
                    <a:schemeClr val="bg1">
                      <a:alpha val="60000"/>
                    </a:schemeClr>
                  </a:glow>
                </a:effectLst>
              </a:rPr>
              <a:t>“And when the living creatures went, the wheels went by them: and when the living creatures were lifted up from the earth, the wheels were lifted up.”</a:t>
            </a:r>
          </a:p>
        </p:txBody>
      </p:sp>
    </p:spTree>
    <p:extLst>
      <p:ext uri="{BB962C8B-B14F-4D97-AF65-F5344CB8AC3E}">
        <p14:creationId xmlns:p14="http://schemas.microsoft.com/office/powerpoint/2010/main" val="2718012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509" y="810872"/>
            <a:ext cx="4904509"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97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1" y="0"/>
            <a:ext cx="9144000" cy="6858000"/>
          </a:xfrm>
          <a:prstGeom prst="rect">
            <a:avLst/>
          </a:prstGeom>
        </p:spPr>
      </p:pic>
      <p:sp>
        <p:nvSpPr>
          <p:cNvPr id="3" name="Title 2"/>
          <p:cNvSpPr>
            <a:spLocks noGrp="1"/>
          </p:cNvSpPr>
          <p:nvPr>
            <p:ph type="title"/>
          </p:nvPr>
        </p:nvSpPr>
        <p:spPr>
          <a:xfrm>
            <a:off x="1752600" y="457200"/>
            <a:ext cx="8686800" cy="6248400"/>
          </a:xfrm>
        </p:spPr>
        <p:txBody>
          <a:bodyPr>
            <a:noAutofit/>
          </a:bodyPr>
          <a:lstStyle/>
          <a:p>
            <a:pPr algn="ctr"/>
            <a:r>
              <a:rPr lang="en-US" sz="3600" i="1" dirty="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p>
        </p:txBody>
      </p:sp>
    </p:spTree>
    <p:extLst>
      <p:ext uri="{BB962C8B-B14F-4D97-AF65-F5344CB8AC3E}">
        <p14:creationId xmlns:p14="http://schemas.microsoft.com/office/powerpoint/2010/main" val="1957350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1699097" y="76200"/>
            <a:ext cx="9144000" cy="6858000"/>
          </a:xfrm>
          <a:prstGeom prst="rect">
            <a:avLst/>
          </a:prstGeom>
          <a:noFill/>
        </p:spPr>
      </p:pic>
      <p:sp>
        <p:nvSpPr>
          <p:cNvPr id="5" name="Title 4"/>
          <p:cNvSpPr>
            <a:spLocks noGrp="1"/>
          </p:cNvSpPr>
          <p:nvPr>
            <p:ph type="ctrTitle"/>
          </p:nvPr>
        </p:nvSpPr>
        <p:spPr>
          <a:xfrm>
            <a:off x="1575071" y="-577985"/>
            <a:ext cx="5330757" cy="2666999"/>
          </a:xfrm>
        </p:spPr>
        <p:txBody>
          <a:bodyPr>
            <a:normAutofit/>
          </a:bodyPr>
          <a:lstStyle/>
          <a:p>
            <a:r>
              <a:rPr lang="en-US" sz="4000" dirty="0">
                <a:effectLst>
                  <a:glow rad="101600">
                    <a:schemeClr val="bg1">
                      <a:alpha val="60000"/>
                    </a:schemeClr>
                  </a:glow>
                </a:effectLst>
              </a:rPr>
              <a:t>Four Living Creatures</a:t>
            </a:r>
            <a:br>
              <a:rPr lang="en-US" sz="4000" dirty="0">
                <a:effectLst>
                  <a:glow rad="101600">
                    <a:schemeClr val="bg1">
                      <a:alpha val="60000"/>
                    </a:schemeClr>
                  </a:glow>
                </a:effectLst>
              </a:rPr>
            </a:br>
            <a:r>
              <a:rPr lang="en-US" sz="4000" i="1" dirty="0">
                <a:effectLst>
                  <a:glow rad="101600">
                    <a:schemeClr val="bg1">
                      <a:alpha val="60000"/>
                    </a:schemeClr>
                  </a:glow>
                </a:effectLst>
              </a:rPr>
              <a:t>“Cherubim's” </a:t>
            </a:r>
            <a:br>
              <a:rPr lang="en-US" sz="4000" dirty="0">
                <a:effectLst>
                  <a:glow rad="101600">
                    <a:schemeClr val="bg1">
                      <a:alpha val="60000"/>
                    </a:schemeClr>
                  </a:glow>
                </a:effectLst>
              </a:rPr>
            </a:br>
            <a:r>
              <a:rPr lang="en-US" sz="4000" i="1" dirty="0">
                <a:effectLst>
                  <a:glow rad="101600">
                    <a:schemeClr val="bg1">
                      <a:alpha val="60000"/>
                    </a:schemeClr>
                  </a:glow>
                </a:effectLst>
              </a:rPr>
              <a:t>(Ezekiel 10:15-22)</a:t>
            </a:r>
          </a:p>
        </p:txBody>
      </p:sp>
      <p:pic>
        <p:nvPicPr>
          <p:cNvPr id="2" name="Picture 1"/>
          <p:cNvPicPr>
            <a:picLocks noChangeAspect="1"/>
          </p:cNvPicPr>
          <p:nvPr/>
        </p:nvPicPr>
        <p:blipFill>
          <a:blip r:embed="rId4"/>
          <a:stretch>
            <a:fillRect/>
          </a:stretch>
        </p:blipFill>
        <p:spPr>
          <a:xfrm>
            <a:off x="6781801" y="457200"/>
            <a:ext cx="3816627" cy="3048000"/>
          </a:xfrm>
          <a:prstGeom prst="ellipse">
            <a:avLst/>
          </a:prstGeom>
          <a:ln>
            <a:noFill/>
          </a:ln>
          <a:effectLst>
            <a:softEdge rad="112500"/>
          </a:effectLst>
        </p:spPr>
      </p:pic>
    </p:spTree>
    <p:extLst>
      <p:ext uri="{BB962C8B-B14F-4D97-AF65-F5344CB8AC3E}">
        <p14:creationId xmlns:p14="http://schemas.microsoft.com/office/powerpoint/2010/main" val="3770958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579F-B675-4E25-ACDC-97DFAE423DED}"/>
              </a:ext>
            </a:extLst>
          </p:cNvPr>
          <p:cNvSpPr>
            <a:spLocks noGrp="1"/>
          </p:cNvSpPr>
          <p:nvPr>
            <p:ph type="title"/>
          </p:nvPr>
        </p:nvSpPr>
        <p:spPr>
          <a:xfrm>
            <a:off x="68093" y="1"/>
            <a:ext cx="12023387" cy="6858000"/>
          </a:xfrm>
        </p:spPr>
        <p:txBody>
          <a:bodyPr>
            <a:noAutofit/>
          </a:bodyPr>
          <a:lstStyle/>
          <a:p>
            <a:pPr algn="ctr"/>
            <a:r>
              <a:rPr lang="en-US" sz="4000" i="1" dirty="0"/>
              <a:t> “And the </a:t>
            </a:r>
            <a:r>
              <a:rPr lang="en-US" sz="4000" i="1" dirty="0">
                <a:solidFill>
                  <a:srgbClr val="FFFF00"/>
                </a:solidFill>
              </a:rPr>
              <a:t>cherubims</a:t>
            </a:r>
            <a:r>
              <a:rPr lang="en-US" sz="4000" i="1" dirty="0"/>
              <a:t> were lifted up. This is the living creature that I saw by the river of Chebar. And when the </a:t>
            </a:r>
            <a:r>
              <a:rPr lang="en-US" sz="4000" i="1" dirty="0">
                <a:solidFill>
                  <a:srgbClr val="FFFF00"/>
                </a:solidFill>
              </a:rPr>
              <a:t>cherubims</a:t>
            </a:r>
            <a:r>
              <a:rPr lang="en-US" sz="4000" i="1" dirty="0"/>
              <a:t> went, the wheels went by them: and when the </a:t>
            </a:r>
            <a:r>
              <a:rPr lang="en-US" sz="4000" i="1" dirty="0">
                <a:solidFill>
                  <a:srgbClr val="FFFF00"/>
                </a:solidFill>
              </a:rPr>
              <a:t>cherubims</a:t>
            </a:r>
            <a:r>
              <a:rPr lang="en-US" sz="4000" i="1" dirty="0"/>
              <a:t> lifted up their wings to mount up from the earth, the same wheels also turned not from beside them. When they stood, these stood; and when they were lifted up, these lifted up themselves also: for the spirit of the living creature was in them. Then the glory of the LORD departed from off the threshold of the house, and stood over the cherubims. And the </a:t>
            </a:r>
            <a:r>
              <a:rPr lang="en-US" sz="4000" i="1" dirty="0">
                <a:solidFill>
                  <a:srgbClr val="FFFF00"/>
                </a:solidFill>
              </a:rPr>
              <a:t>cherubims</a:t>
            </a:r>
            <a:r>
              <a:rPr lang="en-US" sz="4000" i="1" dirty="0"/>
              <a:t> lifted up their wings, and mounted up from the earth in my sight:</a:t>
            </a:r>
          </a:p>
        </p:txBody>
      </p:sp>
    </p:spTree>
    <p:extLst>
      <p:ext uri="{BB962C8B-B14F-4D97-AF65-F5344CB8AC3E}">
        <p14:creationId xmlns:p14="http://schemas.microsoft.com/office/powerpoint/2010/main" val="4038542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44EA-47EF-4D15-9E8D-8A55E9E1E104}"/>
              </a:ext>
            </a:extLst>
          </p:cNvPr>
          <p:cNvSpPr>
            <a:spLocks noGrp="1"/>
          </p:cNvSpPr>
          <p:nvPr>
            <p:ph type="title"/>
          </p:nvPr>
        </p:nvSpPr>
        <p:spPr>
          <a:xfrm>
            <a:off x="350195" y="2699764"/>
            <a:ext cx="11537005" cy="1325563"/>
          </a:xfrm>
        </p:spPr>
        <p:txBody>
          <a:bodyPr>
            <a:normAutofit fontScale="90000"/>
          </a:bodyPr>
          <a:lstStyle/>
          <a:p>
            <a:pPr algn="ctr"/>
            <a:r>
              <a:rPr lang="en-US" i="1" dirty="0"/>
              <a:t>when they went out, the wheels also were beside them, and every one stood at the door of the east gate of the LORD'S house; and the glory of the God of Israel was over them above. This is the living creature that I saw under the God of Israel by the river of Chebar; and I knew that they were the </a:t>
            </a:r>
            <a:r>
              <a:rPr lang="en-US" i="1" dirty="0">
                <a:solidFill>
                  <a:srgbClr val="FFFF00"/>
                </a:solidFill>
              </a:rPr>
              <a:t>cherubims</a:t>
            </a:r>
            <a:r>
              <a:rPr lang="en-US" i="1" dirty="0"/>
              <a:t>. Every one had four faces apiece, and every one four wings; and the likeness of the hands of a man was under their wings. And the likeness of their faces was the same faces which I saw by the river of Chebar, their appearances and themselves: they went every one straight forward.”</a:t>
            </a:r>
          </a:p>
        </p:txBody>
      </p:sp>
    </p:spTree>
    <p:extLst>
      <p:ext uri="{BB962C8B-B14F-4D97-AF65-F5344CB8AC3E}">
        <p14:creationId xmlns:p14="http://schemas.microsoft.com/office/powerpoint/2010/main" val="2552410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30EF-9A85-4F07-AE56-2EE5760104BE}"/>
              </a:ext>
            </a:extLst>
          </p:cNvPr>
          <p:cNvSpPr>
            <a:spLocks noGrp="1"/>
          </p:cNvSpPr>
          <p:nvPr>
            <p:ph type="title"/>
          </p:nvPr>
        </p:nvSpPr>
        <p:spPr>
          <a:xfrm>
            <a:off x="838200" y="0"/>
            <a:ext cx="10515600" cy="1325563"/>
          </a:xfrm>
        </p:spPr>
        <p:txBody>
          <a:bodyPr/>
          <a:lstStyle/>
          <a:p>
            <a:pPr algn="ctr"/>
            <a:r>
              <a:rPr lang="en-US" b="1" dirty="0">
                <a:solidFill>
                  <a:srgbClr val="FFFF00"/>
                </a:solidFill>
              </a:rPr>
              <a:t>The Description of the Cherubim’s</a:t>
            </a:r>
          </a:p>
        </p:txBody>
      </p:sp>
      <p:sp>
        <p:nvSpPr>
          <p:cNvPr id="3" name="Content Placeholder 2">
            <a:extLst>
              <a:ext uri="{FF2B5EF4-FFF2-40B4-BE49-F238E27FC236}">
                <a16:creationId xmlns:a16="http://schemas.microsoft.com/office/drawing/2014/main" id="{5FB15543-2CD4-4218-974C-9CFCF49F8E94}"/>
              </a:ext>
            </a:extLst>
          </p:cNvPr>
          <p:cNvSpPr>
            <a:spLocks noGrp="1"/>
          </p:cNvSpPr>
          <p:nvPr>
            <p:ph idx="1"/>
          </p:nvPr>
        </p:nvSpPr>
        <p:spPr>
          <a:xfrm>
            <a:off x="282102" y="972766"/>
            <a:ext cx="11381362" cy="5885233"/>
          </a:xfrm>
        </p:spPr>
        <p:txBody>
          <a:bodyPr>
            <a:normAutofit/>
          </a:bodyPr>
          <a:lstStyle/>
          <a:p>
            <a:pPr marL="0" indent="0">
              <a:buNone/>
            </a:pPr>
            <a:endParaRPr lang="en-US" sz="3600" dirty="0"/>
          </a:p>
          <a:p>
            <a:r>
              <a:rPr lang="en-US" sz="3600" dirty="0"/>
              <a:t>Each has four faces. </a:t>
            </a:r>
          </a:p>
          <a:p>
            <a:r>
              <a:rPr lang="en-US" sz="3600" dirty="0"/>
              <a:t>The face in front is as a man. </a:t>
            </a:r>
          </a:p>
          <a:p>
            <a:r>
              <a:rPr lang="en-US" sz="3600" dirty="0"/>
              <a:t>The face on the right is as a lion. </a:t>
            </a:r>
          </a:p>
          <a:p>
            <a:r>
              <a:rPr lang="en-US" sz="3600" dirty="0"/>
              <a:t>The face on the left is as an ox. </a:t>
            </a:r>
          </a:p>
          <a:p>
            <a:r>
              <a:rPr lang="en-US" sz="3600" dirty="0"/>
              <a:t>The face in back is as an eagle. </a:t>
            </a:r>
          </a:p>
          <a:p>
            <a:r>
              <a:rPr lang="en-US" sz="3600" dirty="0"/>
              <a:t>Each has two pairs of wings. </a:t>
            </a:r>
          </a:p>
        </p:txBody>
      </p:sp>
      <p:pic>
        <p:nvPicPr>
          <p:cNvPr id="14338" name="Picture 2" descr="Image result for jw pictures of the Cherubim">
            <a:extLst>
              <a:ext uri="{FF2B5EF4-FFF2-40B4-BE49-F238E27FC236}">
                <a16:creationId xmlns:a16="http://schemas.microsoft.com/office/drawing/2014/main" id="{18D393D6-9213-45EB-8D3F-62C4E3AC5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183" y="1150465"/>
            <a:ext cx="5022715" cy="3767036"/>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76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A454A-172B-420C-A8E8-D18B05CB27A4}"/>
              </a:ext>
            </a:extLst>
          </p:cNvPr>
          <p:cNvSpPr>
            <a:spLocks noGrp="1"/>
          </p:cNvSpPr>
          <p:nvPr>
            <p:ph idx="1"/>
          </p:nvPr>
        </p:nvSpPr>
        <p:spPr>
          <a:xfrm>
            <a:off x="0" y="0"/>
            <a:ext cx="12192000" cy="6760464"/>
          </a:xfrm>
        </p:spPr>
        <p:txBody>
          <a:bodyPr>
            <a:normAutofit lnSpcReduction="10000"/>
          </a:bodyPr>
          <a:lstStyle/>
          <a:p>
            <a:r>
              <a:rPr lang="en-US" sz="3600" dirty="0"/>
              <a:t>One pair spreads out from the middle of the back. </a:t>
            </a:r>
          </a:p>
          <a:p>
            <a:r>
              <a:rPr lang="en-US" sz="3600" dirty="0"/>
              <a:t>The other pair is used to cover the body. </a:t>
            </a:r>
          </a:p>
          <a:p>
            <a:r>
              <a:rPr lang="en-US" sz="3600" dirty="0"/>
              <a:t>These wings make a noise like waves crashing upon the seashore.</a:t>
            </a:r>
          </a:p>
          <a:p>
            <a:r>
              <a:rPr lang="en-US" sz="3600" dirty="0"/>
              <a:t>They have the legs of men, but their feet are cloven like calves’ feet, which shine like burnished brass. </a:t>
            </a:r>
          </a:p>
          <a:p>
            <a:r>
              <a:rPr lang="en-US" sz="3600" dirty="0"/>
              <a:t>They have four human hands, with one located under each wing. </a:t>
            </a:r>
          </a:p>
          <a:p>
            <a:r>
              <a:rPr lang="en-US" sz="3600" dirty="0"/>
              <a:t>They travel in groups of four. </a:t>
            </a:r>
          </a:p>
          <a:p>
            <a:r>
              <a:rPr lang="en-US" sz="3600" dirty="0"/>
              <a:t>The outstretched wings of each Cherubim touches the other Cherubim’s wings. </a:t>
            </a:r>
          </a:p>
          <a:p>
            <a:r>
              <a:rPr lang="en-US" sz="3600" dirty="0"/>
              <a:t>When they move, they move as a group without turning their bodies.</a:t>
            </a:r>
          </a:p>
          <a:p>
            <a:endParaRPr lang="en-US" sz="3600" dirty="0"/>
          </a:p>
        </p:txBody>
      </p:sp>
    </p:spTree>
    <p:extLst>
      <p:ext uri="{BB962C8B-B14F-4D97-AF65-F5344CB8AC3E}">
        <p14:creationId xmlns:p14="http://schemas.microsoft.com/office/powerpoint/2010/main" val="1317306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CB9A-41A4-4B4E-88BD-E2FA93D8C593}"/>
              </a:ext>
            </a:extLst>
          </p:cNvPr>
          <p:cNvSpPr>
            <a:spLocks noGrp="1"/>
          </p:cNvSpPr>
          <p:nvPr>
            <p:ph type="title"/>
          </p:nvPr>
        </p:nvSpPr>
        <p:spPr>
          <a:xfrm>
            <a:off x="838200" y="0"/>
            <a:ext cx="10515600" cy="1325563"/>
          </a:xfrm>
        </p:spPr>
        <p:txBody>
          <a:bodyPr/>
          <a:lstStyle/>
          <a:p>
            <a:pPr algn="ctr"/>
            <a:r>
              <a:rPr lang="en-US" b="1" dirty="0">
                <a:solidFill>
                  <a:srgbClr val="FFFF00"/>
                </a:solidFill>
              </a:rPr>
              <a:t>The Ministry of the Cherubim’s</a:t>
            </a:r>
          </a:p>
        </p:txBody>
      </p:sp>
      <p:sp>
        <p:nvSpPr>
          <p:cNvPr id="3" name="Content Placeholder 2">
            <a:extLst>
              <a:ext uri="{FF2B5EF4-FFF2-40B4-BE49-F238E27FC236}">
                <a16:creationId xmlns:a16="http://schemas.microsoft.com/office/drawing/2014/main" id="{2F6AB0DE-824A-4BB1-8444-C493B57D50B4}"/>
              </a:ext>
            </a:extLst>
          </p:cNvPr>
          <p:cNvSpPr>
            <a:spLocks noGrp="1"/>
          </p:cNvSpPr>
          <p:nvPr>
            <p:ph idx="1"/>
          </p:nvPr>
        </p:nvSpPr>
        <p:spPr>
          <a:xfrm>
            <a:off x="121920" y="662781"/>
            <a:ext cx="11960352" cy="4351338"/>
          </a:xfrm>
        </p:spPr>
        <p:txBody>
          <a:bodyPr>
            <a:normAutofit/>
          </a:bodyPr>
          <a:lstStyle/>
          <a:p>
            <a:pPr marL="0" indent="0" algn="ctr">
              <a:buNone/>
            </a:pPr>
            <a:endParaRPr lang="en-US" sz="4000" dirty="0"/>
          </a:p>
          <a:p>
            <a:pPr marL="0" indent="0" algn="ctr">
              <a:buNone/>
            </a:pPr>
            <a:r>
              <a:rPr lang="en-US" sz="3600" dirty="0"/>
              <a:t>They kept Adam from the Tree of Life after the fall, lest he                eat of it and live forever in his sin </a:t>
            </a:r>
            <a:r>
              <a:rPr lang="en-US" sz="3600" i="1" dirty="0"/>
              <a:t>(Gen. 3:24). </a:t>
            </a:r>
          </a:p>
        </p:txBody>
      </p:sp>
      <p:pic>
        <p:nvPicPr>
          <p:cNvPr id="4" name="Picture 3">
            <a:extLst>
              <a:ext uri="{FF2B5EF4-FFF2-40B4-BE49-F238E27FC236}">
                <a16:creationId xmlns:a16="http://schemas.microsoft.com/office/drawing/2014/main" id="{849A2603-EF77-4E08-BE73-2E49CA23D50F}"/>
              </a:ext>
            </a:extLst>
          </p:cNvPr>
          <p:cNvPicPr>
            <a:picLocks noChangeAspect="1"/>
          </p:cNvPicPr>
          <p:nvPr/>
        </p:nvPicPr>
        <p:blipFill>
          <a:blip r:embed="rId2"/>
          <a:stretch>
            <a:fillRect/>
          </a:stretch>
        </p:blipFill>
        <p:spPr>
          <a:xfrm>
            <a:off x="1670304" y="2499360"/>
            <a:ext cx="8717280" cy="4358640"/>
          </a:xfrm>
          <a:prstGeom prst="rect">
            <a:avLst/>
          </a:prstGeom>
        </p:spPr>
      </p:pic>
    </p:spTree>
    <p:extLst>
      <p:ext uri="{BB962C8B-B14F-4D97-AF65-F5344CB8AC3E}">
        <p14:creationId xmlns:p14="http://schemas.microsoft.com/office/powerpoint/2010/main" val="611630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AB0DE-824A-4BB1-8444-C493B57D50B4}"/>
              </a:ext>
            </a:extLst>
          </p:cNvPr>
          <p:cNvSpPr>
            <a:spLocks noGrp="1"/>
          </p:cNvSpPr>
          <p:nvPr>
            <p:ph idx="1"/>
          </p:nvPr>
        </p:nvSpPr>
        <p:spPr>
          <a:xfrm>
            <a:off x="132944" y="158244"/>
            <a:ext cx="11926111" cy="4351338"/>
          </a:xfrm>
        </p:spPr>
        <p:txBody>
          <a:bodyPr>
            <a:normAutofit/>
          </a:bodyPr>
          <a:lstStyle/>
          <a:p>
            <a:pPr marL="0" indent="0" algn="ctr">
              <a:buNone/>
            </a:pPr>
            <a:r>
              <a:rPr lang="en-US" sz="3600" dirty="0"/>
              <a:t>Two golden cherubim were constructed at God’s command and placed at either end on top of the ark lid in the tabernacle   Holy of Holies </a:t>
            </a:r>
            <a:r>
              <a:rPr lang="en-US" sz="3600" i="1" dirty="0"/>
              <a:t>(Exodus 25:18-20; Heb. 9:5). </a:t>
            </a:r>
          </a:p>
        </p:txBody>
      </p:sp>
      <p:pic>
        <p:nvPicPr>
          <p:cNvPr id="15362" name="Picture 2" descr="Image result for ark of the covenant">
            <a:extLst>
              <a:ext uri="{FF2B5EF4-FFF2-40B4-BE49-F238E27FC236}">
                <a16:creationId xmlns:a16="http://schemas.microsoft.com/office/drawing/2014/main" id="{E4B9CC98-0AD7-45E9-86C6-1DC3220AA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29" y="2070040"/>
            <a:ext cx="9035139" cy="482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0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AB0DE-824A-4BB1-8444-C493B57D50B4}"/>
              </a:ext>
            </a:extLst>
          </p:cNvPr>
          <p:cNvSpPr>
            <a:spLocks noGrp="1"/>
          </p:cNvSpPr>
          <p:nvPr>
            <p:ph idx="1"/>
          </p:nvPr>
        </p:nvSpPr>
        <p:spPr>
          <a:xfrm>
            <a:off x="789562" y="-275549"/>
            <a:ext cx="10515600" cy="4351338"/>
          </a:xfrm>
        </p:spPr>
        <p:txBody>
          <a:bodyPr>
            <a:normAutofit/>
          </a:bodyPr>
          <a:lstStyle/>
          <a:p>
            <a:pPr marL="0" indent="0" algn="ctr">
              <a:buNone/>
            </a:pPr>
            <a:endParaRPr lang="en-US" sz="3600" dirty="0"/>
          </a:p>
          <a:p>
            <a:pPr marL="0" indent="0" algn="ctr">
              <a:buNone/>
            </a:pPr>
            <a:r>
              <a:rPr lang="en-US" sz="3600" dirty="0"/>
              <a:t>Prior to his fall, Satan (then known as Lucifer) </a:t>
            </a:r>
          </a:p>
          <a:p>
            <a:pPr marL="0" indent="0" algn="ctr">
              <a:buNone/>
            </a:pPr>
            <a:r>
              <a:rPr lang="en-US" sz="3600" dirty="0"/>
              <a:t>was the chief cherub angel </a:t>
            </a:r>
            <a:r>
              <a:rPr lang="en-US" sz="3600" i="1" dirty="0"/>
              <a:t>(Isa. 14:12; Ezek. 28:14).</a:t>
            </a:r>
          </a:p>
        </p:txBody>
      </p:sp>
      <p:pic>
        <p:nvPicPr>
          <p:cNvPr id="5" name="Picture 4">
            <a:extLst>
              <a:ext uri="{FF2B5EF4-FFF2-40B4-BE49-F238E27FC236}">
                <a16:creationId xmlns:a16="http://schemas.microsoft.com/office/drawing/2014/main" id="{7586F3AE-D7FA-47AC-A8A7-DEC38BC8EF8B}"/>
              </a:ext>
            </a:extLst>
          </p:cNvPr>
          <p:cNvPicPr>
            <a:picLocks noChangeAspect="1"/>
          </p:cNvPicPr>
          <p:nvPr/>
        </p:nvPicPr>
        <p:blipFill>
          <a:blip r:embed="rId2"/>
          <a:stretch>
            <a:fillRect/>
          </a:stretch>
        </p:blipFill>
        <p:spPr>
          <a:xfrm>
            <a:off x="3758727" y="1900120"/>
            <a:ext cx="4324350" cy="4762500"/>
          </a:xfrm>
          <a:prstGeom prst="rect">
            <a:avLst/>
          </a:prstGeom>
        </p:spPr>
      </p:pic>
    </p:spTree>
    <p:extLst>
      <p:ext uri="{BB962C8B-B14F-4D97-AF65-F5344CB8AC3E}">
        <p14:creationId xmlns:p14="http://schemas.microsoft.com/office/powerpoint/2010/main" val="20758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236-EED2-438D-AEC1-B2129A670CFD}"/>
              </a:ext>
            </a:extLst>
          </p:cNvPr>
          <p:cNvSpPr>
            <a:spLocks noGrp="1"/>
          </p:cNvSpPr>
          <p:nvPr>
            <p:ph type="title"/>
          </p:nvPr>
        </p:nvSpPr>
        <p:spPr/>
        <p:txBody>
          <a:bodyPr/>
          <a:lstStyle/>
          <a:p>
            <a:pPr algn="ctr"/>
            <a:r>
              <a:rPr lang="en-US" b="1" dirty="0"/>
              <a:t>Archangels – Michael and Gabriel</a:t>
            </a:r>
            <a:br>
              <a:rPr lang="en-US" b="1" dirty="0"/>
            </a:br>
            <a:endParaRPr lang="en-US" b="1" dirty="0"/>
          </a:p>
        </p:txBody>
      </p:sp>
      <p:sp>
        <p:nvSpPr>
          <p:cNvPr id="3" name="Content Placeholder 2">
            <a:extLst>
              <a:ext uri="{FF2B5EF4-FFF2-40B4-BE49-F238E27FC236}">
                <a16:creationId xmlns:a16="http://schemas.microsoft.com/office/drawing/2014/main" id="{6E183F0F-95CB-4D6E-9573-7CB3D7C62181}"/>
              </a:ext>
            </a:extLst>
          </p:cNvPr>
          <p:cNvSpPr>
            <a:spLocks noGrp="1"/>
          </p:cNvSpPr>
          <p:nvPr>
            <p:ph idx="1"/>
          </p:nvPr>
        </p:nvSpPr>
        <p:spPr>
          <a:xfrm>
            <a:off x="3253047" y="1570250"/>
            <a:ext cx="10234568" cy="4963009"/>
          </a:xfrm>
        </p:spPr>
        <p:txBody>
          <a:bodyPr>
            <a:normAutofit/>
          </a:bodyPr>
          <a:lstStyle/>
          <a:p>
            <a:pPr marL="0" indent="0">
              <a:buNone/>
            </a:pPr>
            <a:r>
              <a:rPr lang="en-US" sz="2400" b="1" dirty="0"/>
              <a:t>Warrior - Michael        Messenger - Gabriel</a:t>
            </a:r>
          </a:p>
        </p:txBody>
      </p:sp>
      <p:pic>
        <p:nvPicPr>
          <p:cNvPr id="4" name="Picture 3">
            <a:extLst>
              <a:ext uri="{FF2B5EF4-FFF2-40B4-BE49-F238E27FC236}">
                <a16:creationId xmlns:a16="http://schemas.microsoft.com/office/drawing/2014/main" id="{D7EBAE67-7FFA-4550-9245-FF6A7B47A454}"/>
              </a:ext>
            </a:extLst>
          </p:cNvPr>
          <p:cNvPicPr>
            <a:picLocks noChangeAspect="1"/>
          </p:cNvPicPr>
          <p:nvPr/>
        </p:nvPicPr>
        <p:blipFill rotWithShape="1">
          <a:blip r:embed="rId2"/>
          <a:srcRect l="38307" t="-226" b="1"/>
          <a:stretch/>
        </p:blipFill>
        <p:spPr>
          <a:xfrm>
            <a:off x="3130149" y="2229814"/>
            <a:ext cx="5624052" cy="4397450"/>
          </a:xfrm>
          <a:prstGeom prst="rect">
            <a:avLst/>
          </a:prstGeom>
        </p:spPr>
      </p:pic>
      <p:sp>
        <p:nvSpPr>
          <p:cNvPr id="5" name="Rectangle 4">
            <a:extLst>
              <a:ext uri="{FF2B5EF4-FFF2-40B4-BE49-F238E27FC236}">
                <a16:creationId xmlns:a16="http://schemas.microsoft.com/office/drawing/2014/main" id="{0883D051-3D3B-4FEB-B4FA-26CBD3CC37DA}"/>
              </a:ext>
            </a:extLst>
          </p:cNvPr>
          <p:cNvSpPr/>
          <p:nvPr/>
        </p:nvSpPr>
        <p:spPr>
          <a:xfrm>
            <a:off x="3261643" y="1455175"/>
            <a:ext cx="5492558" cy="56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1450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BA8B0-92FF-4EBE-99BB-5F1A0CE8CD92}"/>
              </a:ext>
            </a:extLst>
          </p:cNvPr>
          <p:cNvPicPr>
            <a:picLocks noChangeAspect="1"/>
          </p:cNvPicPr>
          <p:nvPr/>
        </p:nvPicPr>
        <p:blipFill>
          <a:blip r:embed="rId2"/>
          <a:stretch>
            <a:fillRect/>
          </a:stretch>
        </p:blipFill>
        <p:spPr>
          <a:xfrm>
            <a:off x="-119640" y="-145278"/>
            <a:ext cx="12480880" cy="7204104"/>
          </a:xfrm>
          <a:prstGeom prst="rect">
            <a:avLst/>
          </a:prstGeom>
        </p:spPr>
      </p:pic>
      <p:sp>
        <p:nvSpPr>
          <p:cNvPr id="4" name="Rectangle 3">
            <a:extLst>
              <a:ext uri="{FF2B5EF4-FFF2-40B4-BE49-F238E27FC236}">
                <a16:creationId xmlns:a16="http://schemas.microsoft.com/office/drawing/2014/main" id="{C03131A3-DD51-4CF8-802F-449B9C3C4DE5}"/>
              </a:ext>
            </a:extLst>
          </p:cNvPr>
          <p:cNvSpPr/>
          <p:nvPr/>
        </p:nvSpPr>
        <p:spPr>
          <a:xfrm>
            <a:off x="92076" y="63904"/>
            <a:ext cx="12106542" cy="5016758"/>
          </a:xfrm>
          <a:prstGeom prst="rect">
            <a:avLst/>
          </a:prstGeom>
          <a:effectLst>
            <a:glow rad="101600">
              <a:schemeClr val="tx1">
                <a:alpha val="60000"/>
              </a:schemeClr>
            </a:glow>
          </a:effectLst>
        </p:spPr>
        <p:txBody>
          <a:bodyPr wrap="square">
            <a:spAutoFit/>
          </a:bodyPr>
          <a:lstStyle/>
          <a:p>
            <a:pPr algn="ctr"/>
            <a:r>
              <a:rPr lang="en-US" sz="3200" i="1" dirty="0">
                <a:solidFill>
                  <a:schemeClr val="bg1"/>
                </a:solidFill>
                <a:effectLst>
                  <a:glow rad="101600">
                    <a:schemeClr val="tx1">
                      <a:alpha val="60000"/>
                    </a:schemeClr>
                  </a:glow>
                </a:effectLst>
              </a:rPr>
              <a:t>“Thou hast been in Eden the garden of God; every precious stone was thy covering, the </a:t>
            </a:r>
            <a:r>
              <a:rPr lang="en-US" sz="3200" i="1" dirty="0" err="1">
                <a:solidFill>
                  <a:schemeClr val="bg1"/>
                </a:solidFill>
                <a:effectLst>
                  <a:glow rad="101600">
                    <a:schemeClr val="tx1">
                      <a:alpha val="60000"/>
                    </a:schemeClr>
                  </a:glow>
                </a:effectLst>
              </a:rPr>
              <a:t>sardius</a:t>
            </a:r>
            <a:r>
              <a:rPr lang="en-US" sz="3200" i="1" dirty="0">
                <a:solidFill>
                  <a:schemeClr val="bg1"/>
                </a:solidFill>
                <a:effectLst>
                  <a:glow rad="101600">
                    <a:schemeClr val="tx1">
                      <a:alpha val="60000"/>
                    </a:schemeClr>
                  </a:glow>
                </a:effectLst>
              </a:rPr>
              <a:t>, topaz, and the diamond, the beryl, the onyx, and the jasper, the sapphire, the emerald, and the carbuncle, and gold: the workmanship of thy </a:t>
            </a:r>
            <a:r>
              <a:rPr lang="en-US" sz="3200" i="1" dirty="0" err="1">
                <a:solidFill>
                  <a:schemeClr val="bg1"/>
                </a:solidFill>
                <a:effectLst>
                  <a:glow rad="101600">
                    <a:schemeClr val="tx1">
                      <a:alpha val="60000"/>
                    </a:schemeClr>
                  </a:glow>
                </a:effectLst>
              </a:rPr>
              <a:t>tabrets</a:t>
            </a:r>
            <a:r>
              <a:rPr lang="en-US" sz="3200" i="1" dirty="0">
                <a:solidFill>
                  <a:schemeClr val="bg1"/>
                </a:solidFill>
                <a:effectLst>
                  <a:glow rad="101600">
                    <a:schemeClr val="tx1">
                      <a:alpha val="60000"/>
                    </a:schemeClr>
                  </a:glow>
                </a:effectLst>
              </a:rPr>
              <a:t> and of thy pipes was prepared in thee in the day that thou </a:t>
            </a:r>
            <a:r>
              <a:rPr lang="en-US" sz="3200" i="1" dirty="0" err="1">
                <a:solidFill>
                  <a:schemeClr val="bg1"/>
                </a:solidFill>
                <a:effectLst>
                  <a:glow rad="101600">
                    <a:schemeClr val="tx1">
                      <a:alpha val="60000"/>
                    </a:schemeClr>
                  </a:glow>
                </a:effectLst>
              </a:rPr>
              <a:t>wast</a:t>
            </a:r>
            <a:r>
              <a:rPr lang="en-US" sz="3200" i="1" dirty="0">
                <a:solidFill>
                  <a:schemeClr val="bg1"/>
                </a:solidFill>
                <a:effectLst>
                  <a:glow rad="101600">
                    <a:schemeClr val="tx1">
                      <a:alpha val="60000"/>
                    </a:schemeClr>
                  </a:glow>
                </a:effectLst>
              </a:rPr>
              <a:t> created. Thou art the anointed cherub that </a:t>
            </a:r>
            <a:r>
              <a:rPr lang="en-US" sz="3200" i="1" dirty="0" err="1">
                <a:solidFill>
                  <a:schemeClr val="bg1"/>
                </a:solidFill>
                <a:effectLst>
                  <a:glow rad="101600">
                    <a:schemeClr val="tx1">
                      <a:alpha val="60000"/>
                    </a:schemeClr>
                  </a:glow>
                </a:effectLst>
              </a:rPr>
              <a:t>covereth</a:t>
            </a:r>
            <a:r>
              <a:rPr lang="en-US" sz="3200" i="1" dirty="0">
                <a:solidFill>
                  <a:schemeClr val="bg1"/>
                </a:solidFill>
                <a:effectLst>
                  <a:glow rad="101600">
                    <a:schemeClr val="tx1">
                      <a:alpha val="60000"/>
                    </a:schemeClr>
                  </a:glow>
                </a:effectLst>
              </a:rPr>
              <a:t>; and I have set thee so: thou </a:t>
            </a:r>
            <a:r>
              <a:rPr lang="en-US" sz="3200" i="1" dirty="0" err="1">
                <a:solidFill>
                  <a:schemeClr val="bg1"/>
                </a:solidFill>
                <a:effectLst>
                  <a:glow rad="101600">
                    <a:schemeClr val="tx1">
                      <a:alpha val="60000"/>
                    </a:schemeClr>
                  </a:glow>
                </a:effectLst>
              </a:rPr>
              <a:t>wast</a:t>
            </a:r>
            <a:r>
              <a:rPr lang="en-US" sz="3200" i="1" dirty="0">
                <a:solidFill>
                  <a:schemeClr val="bg1"/>
                </a:solidFill>
                <a:effectLst>
                  <a:glow rad="101600">
                    <a:schemeClr val="tx1">
                      <a:alpha val="60000"/>
                    </a:schemeClr>
                  </a:glow>
                </a:effectLst>
              </a:rPr>
              <a:t> upon the holy mountain of God; thou hast walked up and down in the midst of the stones of fire. Thou </a:t>
            </a:r>
            <a:r>
              <a:rPr lang="en-US" sz="3200" i="1" dirty="0" err="1">
                <a:solidFill>
                  <a:schemeClr val="bg1"/>
                </a:solidFill>
                <a:effectLst>
                  <a:glow rad="101600">
                    <a:schemeClr val="tx1">
                      <a:alpha val="60000"/>
                    </a:schemeClr>
                  </a:glow>
                </a:effectLst>
              </a:rPr>
              <a:t>wast</a:t>
            </a:r>
            <a:r>
              <a:rPr lang="en-US" sz="3200" i="1" dirty="0">
                <a:solidFill>
                  <a:schemeClr val="bg1"/>
                </a:solidFill>
                <a:effectLst>
                  <a:glow rad="101600">
                    <a:schemeClr val="tx1">
                      <a:alpha val="60000"/>
                    </a:schemeClr>
                  </a:glow>
                </a:effectLst>
              </a:rPr>
              <a:t> perfect in thy ways from the day that thou </a:t>
            </a:r>
            <a:r>
              <a:rPr lang="en-US" sz="3200" i="1" dirty="0" err="1">
                <a:solidFill>
                  <a:schemeClr val="bg1"/>
                </a:solidFill>
                <a:effectLst>
                  <a:glow rad="101600">
                    <a:schemeClr val="tx1">
                      <a:alpha val="60000"/>
                    </a:schemeClr>
                  </a:glow>
                </a:effectLst>
              </a:rPr>
              <a:t>wast</a:t>
            </a:r>
            <a:r>
              <a:rPr lang="en-US" sz="3200" i="1" dirty="0">
                <a:solidFill>
                  <a:schemeClr val="bg1"/>
                </a:solidFill>
                <a:effectLst>
                  <a:glow rad="101600">
                    <a:schemeClr val="tx1">
                      <a:alpha val="60000"/>
                    </a:schemeClr>
                  </a:glow>
                </a:effectLst>
              </a:rPr>
              <a:t> created, till iniquity was found in thee.” </a:t>
            </a:r>
            <a:br>
              <a:rPr lang="en-US" sz="3200" i="1" dirty="0">
                <a:solidFill>
                  <a:schemeClr val="bg1"/>
                </a:solidFill>
                <a:effectLst>
                  <a:glow rad="101600">
                    <a:schemeClr val="tx1">
                      <a:alpha val="60000"/>
                    </a:schemeClr>
                  </a:glow>
                </a:effectLst>
              </a:rPr>
            </a:br>
            <a:r>
              <a:rPr lang="en-US" sz="3200" i="1" dirty="0">
                <a:solidFill>
                  <a:schemeClr val="bg1"/>
                </a:solidFill>
                <a:effectLst>
                  <a:glow rad="101600">
                    <a:schemeClr val="tx1">
                      <a:alpha val="60000"/>
                    </a:schemeClr>
                  </a:glow>
                </a:effectLst>
              </a:rPr>
              <a:t>(Ezekiel 28:13-15) </a:t>
            </a:r>
          </a:p>
        </p:txBody>
      </p:sp>
      <p:pic>
        <p:nvPicPr>
          <p:cNvPr id="6" name="Picture 5">
            <a:extLst>
              <a:ext uri="{FF2B5EF4-FFF2-40B4-BE49-F238E27FC236}">
                <a16:creationId xmlns:a16="http://schemas.microsoft.com/office/drawing/2014/main" id="{A2E4EA1C-1EE3-4D3E-9DEA-16172781AE1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891" t="1855" r="2221" b="2301"/>
          <a:stretch/>
        </p:blipFill>
        <p:spPr>
          <a:xfrm>
            <a:off x="5163501" y="4896740"/>
            <a:ext cx="1963692" cy="2162085"/>
          </a:xfrm>
          <a:prstGeom prst="ellipse">
            <a:avLst/>
          </a:prstGeom>
          <a:ln>
            <a:noFill/>
          </a:ln>
          <a:effectLst>
            <a:softEdge rad="112500"/>
          </a:effectLst>
        </p:spPr>
      </p:pic>
    </p:spTree>
    <p:extLst>
      <p:ext uri="{BB962C8B-B14F-4D97-AF65-F5344CB8AC3E}">
        <p14:creationId xmlns:p14="http://schemas.microsoft.com/office/powerpoint/2010/main" val="1845503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BA8B0-92FF-4EBE-99BB-5F1A0CE8CD92}"/>
              </a:ext>
            </a:extLst>
          </p:cNvPr>
          <p:cNvPicPr>
            <a:picLocks noChangeAspect="1"/>
          </p:cNvPicPr>
          <p:nvPr/>
        </p:nvPicPr>
        <p:blipFill>
          <a:blip r:embed="rId2"/>
          <a:stretch>
            <a:fillRect/>
          </a:stretch>
        </p:blipFill>
        <p:spPr>
          <a:xfrm>
            <a:off x="-111094" y="-162369"/>
            <a:ext cx="12480880" cy="7204104"/>
          </a:xfrm>
          <a:prstGeom prst="rect">
            <a:avLst/>
          </a:prstGeom>
        </p:spPr>
      </p:pic>
      <p:pic>
        <p:nvPicPr>
          <p:cNvPr id="5" name="Picture 4">
            <a:extLst>
              <a:ext uri="{FF2B5EF4-FFF2-40B4-BE49-F238E27FC236}">
                <a16:creationId xmlns:a16="http://schemas.microsoft.com/office/drawing/2014/main" id="{27538527-C800-4996-AD73-1A3A5749FDB3}"/>
              </a:ext>
            </a:extLst>
          </p:cNvPr>
          <p:cNvPicPr>
            <a:picLocks noChangeAspect="1"/>
          </p:cNvPicPr>
          <p:nvPr/>
        </p:nvPicPr>
        <p:blipFill rotWithShape="1">
          <a:blip r:embed="rId2"/>
          <a:srcRect l="35605" t="79600" r="53645" b="-103"/>
          <a:stretch/>
        </p:blipFill>
        <p:spPr>
          <a:xfrm rot="1039961">
            <a:off x="5194662" y="5323423"/>
            <a:ext cx="2074828" cy="1812919"/>
          </a:xfrm>
          <a:prstGeom prst="ellipse">
            <a:avLst/>
          </a:prstGeom>
          <a:ln>
            <a:noFill/>
          </a:ln>
          <a:effectLst>
            <a:softEdge rad="112500"/>
          </a:effectLst>
        </p:spPr>
      </p:pic>
      <p:pic>
        <p:nvPicPr>
          <p:cNvPr id="6" name="Picture 5">
            <a:extLst>
              <a:ext uri="{FF2B5EF4-FFF2-40B4-BE49-F238E27FC236}">
                <a16:creationId xmlns:a16="http://schemas.microsoft.com/office/drawing/2014/main" id="{A2E4EA1C-1EE3-4D3E-9DEA-16172781AE1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891" t="1855" r="2221" b="2301"/>
          <a:stretch/>
        </p:blipFill>
        <p:spPr>
          <a:xfrm>
            <a:off x="5147500" y="4879650"/>
            <a:ext cx="1963692" cy="2162085"/>
          </a:xfrm>
          <a:prstGeom prst="ellipse">
            <a:avLst/>
          </a:prstGeom>
          <a:ln>
            <a:noFill/>
          </a:ln>
          <a:effectLst>
            <a:softEdge rad="112500"/>
          </a:effectLst>
        </p:spPr>
      </p:pic>
      <p:sp>
        <p:nvSpPr>
          <p:cNvPr id="3" name="Rectangle 2">
            <a:extLst>
              <a:ext uri="{FF2B5EF4-FFF2-40B4-BE49-F238E27FC236}">
                <a16:creationId xmlns:a16="http://schemas.microsoft.com/office/drawing/2014/main" id="{CE77F6CE-E67C-48D0-A12C-95DE21A16BA6}"/>
              </a:ext>
            </a:extLst>
          </p:cNvPr>
          <p:cNvSpPr/>
          <p:nvPr/>
        </p:nvSpPr>
        <p:spPr>
          <a:xfrm>
            <a:off x="384562" y="0"/>
            <a:ext cx="11314632" cy="4832092"/>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“Thou hast sinned: therefore I will cast thee as profane out of the mountain of God: and I will destroy thee, O covering cherub, from the midst of the stones of fire. Thine heart was lifted up because of thy beauty, thou hast corrupted thy wisdom by reason of thy brightness: I will cast thee to the ground, I will lay thee before kings, that they may behold thee. Thou hast defiled thy sanctuaries by the multitude of thine iniquities, by the iniquity of thy </a:t>
            </a:r>
            <a:r>
              <a:rPr lang="en-US" sz="2800" i="1" dirty="0" err="1">
                <a:solidFill>
                  <a:schemeClr val="bg1"/>
                </a:solidFill>
                <a:effectLst>
                  <a:glow rad="101600">
                    <a:schemeClr val="tx1">
                      <a:alpha val="60000"/>
                    </a:schemeClr>
                  </a:glow>
                </a:effectLst>
              </a:rPr>
              <a:t>traffick</a:t>
            </a:r>
            <a:r>
              <a:rPr lang="en-US" sz="2800" i="1" dirty="0">
                <a:solidFill>
                  <a:schemeClr val="bg1"/>
                </a:solidFill>
                <a:effectLst>
                  <a:glow rad="101600">
                    <a:schemeClr val="tx1">
                      <a:alpha val="60000"/>
                    </a:schemeClr>
                  </a:glow>
                </a:effectLst>
              </a:rPr>
              <a:t>;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a:t>
            </a:r>
          </a:p>
          <a:p>
            <a:pPr algn="ctr"/>
            <a:r>
              <a:rPr lang="en-US" sz="2800" i="1" dirty="0">
                <a:solidFill>
                  <a:schemeClr val="bg1"/>
                </a:solidFill>
                <a:effectLst>
                  <a:glow rad="101600">
                    <a:schemeClr val="tx1">
                      <a:alpha val="60000"/>
                    </a:schemeClr>
                  </a:glow>
                </a:effectLst>
              </a:rPr>
              <a:t>(Ezekiel 28:16-19) </a:t>
            </a:r>
          </a:p>
        </p:txBody>
      </p:sp>
    </p:spTree>
    <p:extLst>
      <p:ext uri="{BB962C8B-B14F-4D97-AF65-F5344CB8AC3E}">
        <p14:creationId xmlns:p14="http://schemas.microsoft.com/office/powerpoint/2010/main" val="2777342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96296E-6 L 0.59636 -0.01319 " pathEditMode="relative" rAng="0" ptsTypes="AA">
                                      <p:cBhvr>
                                        <p:cTn id="6" dur="2000" fill="hold"/>
                                        <p:tgtEl>
                                          <p:spTgt spid="6"/>
                                        </p:tgtEl>
                                        <p:attrNameLst>
                                          <p:attrName>ppt_x</p:attrName>
                                          <p:attrName>ppt_y</p:attrName>
                                        </p:attrNameLst>
                                      </p:cBhvr>
                                      <p:rCtr x="29818"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BBF4FEBB-5B95-45BD-8E63-D8F300881DE7}"/>
              </a:ext>
            </a:extLst>
          </p:cNvPr>
          <p:cNvPicPr>
            <a:picLocks noChangeAspect="1"/>
          </p:cNvPicPr>
          <p:nvPr/>
        </p:nvPicPr>
        <p:blipFill rotWithShape="1">
          <a:blip r:embed="rId2"/>
          <a:srcRect t="152" r="2" b="2"/>
          <a:stretch/>
        </p:blipFill>
        <p:spPr>
          <a:xfrm>
            <a:off x="6838122" y="4251960"/>
            <a:ext cx="5353878" cy="2606039"/>
          </a:xfrm>
          <a:prstGeom prst="rect">
            <a:avLst/>
          </a:prstGeom>
        </p:spPr>
      </p:pic>
      <p:pic>
        <p:nvPicPr>
          <p:cNvPr id="3" name="Picture 2">
            <a:extLst>
              <a:ext uri="{FF2B5EF4-FFF2-40B4-BE49-F238E27FC236}">
                <a16:creationId xmlns:a16="http://schemas.microsoft.com/office/drawing/2014/main" id="{8ACB9CF4-CBF8-4F1C-9D6B-3D53E69711D5}"/>
              </a:ext>
            </a:extLst>
          </p:cNvPr>
          <p:cNvPicPr>
            <a:picLocks noChangeAspect="1"/>
          </p:cNvPicPr>
          <p:nvPr/>
        </p:nvPicPr>
        <p:blipFill rotWithShape="1">
          <a:blip r:embed="rId3"/>
          <a:srcRect t="17442" r="1" b="10240"/>
          <a:stretch/>
        </p:blipFill>
        <p:spPr>
          <a:xfrm>
            <a:off x="4818888" y="-479"/>
            <a:ext cx="7373112" cy="4252439"/>
          </a:xfrm>
          <a:prstGeom prst="rect">
            <a:avLst/>
          </a:prstGeom>
        </p:spPr>
      </p:pic>
      <p:sp>
        <p:nvSpPr>
          <p:cNvPr id="11" name="Freeform 3">
            <a:extLst>
              <a:ext uri="{FF2B5EF4-FFF2-40B4-BE49-F238E27FC236}">
                <a16:creationId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4">
            <a:extLst>
              <a:ext uri="{FF2B5EF4-FFF2-40B4-BE49-F238E27FC236}">
                <a16:creationId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BA8A4-EF44-43B1-B8F1-B8966BDDB484}"/>
              </a:ext>
            </a:extLst>
          </p:cNvPr>
          <p:cNvSpPr>
            <a:spLocks noGrp="1"/>
          </p:cNvSpPr>
          <p:nvPr>
            <p:ph type="title"/>
          </p:nvPr>
        </p:nvSpPr>
        <p:spPr>
          <a:xfrm>
            <a:off x="123896" y="1625448"/>
            <a:ext cx="5704609" cy="4364181"/>
          </a:xfrm>
        </p:spPr>
        <p:txBody>
          <a:bodyPr vert="horz" lIns="91440" tIns="45720" rIns="91440" bIns="45720" rtlCol="0" anchor="t">
            <a:normAutofit/>
          </a:bodyPr>
          <a:lstStyle/>
          <a:p>
            <a:pPr algn="ctr"/>
            <a:r>
              <a:rPr lang="en-US" sz="5400" dirty="0">
                <a:solidFill>
                  <a:schemeClr val="bg1"/>
                </a:solidFill>
                <a:effectLst>
                  <a:glow rad="101600">
                    <a:schemeClr val="tx1">
                      <a:alpha val="60000"/>
                    </a:schemeClr>
                  </a:glow>
                  <a:reflection blurRad="6350" stA="55000" endA="300" endPos="45500" dir="5400000" sy="-100000" algn="bl" rotWithShape="0"/>
                </a:effectLst>
              </a:rPr>
              <a:t>The ministry of the Seraphim's and Cherubim’s</a:t>
            </a:r>
            <a:br>
              <a:rPr lang="en-US" sz="5400" dirty="0">
                <a:solidFill>
                  <a:schemeClr val="bg1"/>
                </a:solidFill>
                <a:effectLst>
                  <a:glow rad="101600">
                    <a:schemeClr val="tx1">
                      <a:alpha val="60000"/>
                    </a:schemeClr>
                  </a:glow>
                  <a:reflection blurRad="6350" stA="55000" endA="300" endPos="45500" dir="5400000" sy="-100000" algn="bl" rotWithShape="0"/>
                </a:effectLst>
              </a:rPr>
            </a:br>
            <a:r>
              <a:rPr lang="en-US" sz="5400" dirty="0">
                <a:solidFill>
                  <a:schemeClr val="bg1"/>
                </a:solidFill>
                <a:effectLst>
                  <a:glow rad="101600">
                    <a:schemeClr val="tx1">
                      <a:alpha val="60000"/>
                    </a:schemeClr>
                  </a:glow>
                  <a:reflection blurRad="6350" stA="55000" endA="300" endPos="45500" dir="5400000" sy="-100000" algn="bl" rotWithShape="0"/>
                </a:effectLst>
              </a:rPr>
              <a:t>“The Glory of God”</a:t>
            </a:r>
          </a:p>
        </p:txBody>
      </p:sp>
    </p:spTree>
    <p:extLst>
      <p:ext uri="{BB962C8B-B14F-4D97-AF65-F5344CB8AC3E}">
        <p14:creationId xmlns:p14="http://schemas.microsoft.com/office/powerpoint/2010/main" val="787549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6191ED-4F91-46FB-BF20-603F3C555E34}"/>
              </a:ext>
            </a:extLst>
          </p:cNvPr>
          <p:cNvPicPr>
            <a:picLocks noChangeAspect="1"/>
          </p:cNvPicPr>
          <p:nvPr/>
        </p:nvPicPr>
        <p:blipFill>
          <a:blip r:embed="rId2"/>
          <a:stretch>
            <a:fillRect/>
          </a:stretch>
        </p:blipFill>
        <p:spPr>
          <a:xfrm>
            <a:off x="2778096" y="0"/>
            <a:ext cx="6858000" cy="6858000"/>
          </a:xfrm>
          <a:prstGeom prst="rect">
            <a:avLst/>
          </a:prstGeom>
        </p:spPr>
      </p:pic>
    </p:spTree>
    <p:extLst>
      <p:ext uri="{BB962C8B-B14F-4D97-AF65-F5344CB8AC3E}">
        <p14:creationId xmlns:p14="http://schemas.microsoft.com/office/powerpoint/2010/main" val="247314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BFD8-136E-4ED5-8F10-A93F75015A49}"/>
              </a:ext>
            </a:extLst>
          </p:cNvPr>
          <p:cNvSpPr>
            <a:spLocks noGrp="1"/>
          </p:cNvSpPr>
          <p:nvPr>
            <p:ph type="title"/>
          </p:nvPr>
        </p:nvSpPr>
        <p:spPr>
          <a:xfrm>
            <a:off x="787866" y="-100668"/>
            <a:ext cx="10515600" cy="1325563"/>
          </a:xfrm>
        </p:spPr>
        <p:txBody>
          <a:bodyPr/>
          <a:lstStyle/>
          <a:p>
            <a:pPr algn="ctr"/>
            <a:r>
              <a:rPr lang="en-US" b="1" dirty="0"/>
              <a:t>Michael the Warrior of God </a:t>
            </a:r>
          </a:p>
        </p:txBody>
      </p:sp>
      <p:pic>
        <p:nvPicPr>
          <p:cNvPr id="3" name="Picture 2">
            <a:extLst>
              <a:ext uri="{FF2B5EF4-FFF2-40B4-BE49-F238E27FC236}">
                <a16:creationId xmlns:a16="http://schemas.microsoft.com/office/drawing/2014/main" id="{6D83FBDC-4688-408B-BC26-71F1094AEFE6}"/>
              </a:ext>
            </a:extLst>
          </p:cNvPr>
          <p:cNvPicPr>
            <a:picLocks noChangeAspect="1"/>
          </p:cNvPicPr>
          <p:nvPr/>
        </p:nvPicPr>
        <p:blipFill rotWithShape="1">
          <a:blip r:embed="rId2"/>
          <a:srcRect t="923" r="49838"/>
          <a:stretch/>
        </p:blipFill>
        <p:spPr>
          <a:xfrm>
            <a:off x="3974198" y="1149292"/>
            <a:ext cx="3700045" cy="5708708"/>
          </a:xfrm>
          <a:prstGeom prst="rect">
            <a:avLst/>
          </a:prstGeom>
        </p:spPr>
      </p:pic>
    </p:spTree>
    <p:extLst>
      <p:ext uri="{BB962C8B-B14F-4D97-AF65-F5344CB8AC3E}">
        <p14:creationId xmlns:p14="http://schemas.microsoft.com/office/powerpoint/2010/main" val="2899487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 (Revelation 12:7-9)</a:t>
            </a:r>
          </a:p>
        </p:txBody>
      </p:sp>
    </p:spTree>
    <p:extLst>
      <p:ext uri="{BB962C8B-B14F-4D97-AF65-F5344CB8AC3E}">
        <p14:creationId xmlns:p14="http://schemas.microsoft.com/office/powerpoint/2010/main" val="453372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787</TotalTime>
  <Words>3213</Words>
  <Application>Microsoft Office PowerPoint</Application>
  <PresentationFormat>Widescreen</PresentationFormat>
  <Paragraphs>167</Paragraphs>
  <Slides>73</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PowerPoint Presentation</vt:lpstr>
      <vt:lpstr>PowerPoint Presentation</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 And every creature which is in heaven, and on the earth, and under the earth, and such as are in the sea, and all that are in them, heard I saying, Blessing, and honour, and glory, and power, be unto him that sitteth upon the throne, and unto the Lamb for ever and ever. And the four beasts said, Amen. And the four and twenty elders fell down and worshipped him that liveth for ever and ever.”                  (Revelation 5:11-14) </vt:lpstr>
      <vt:lpstr>PowerPoint Presentation</vt:lpstr>
      <vt:lpstr>PowerPoint Presentation</vt:lpstr>
      <vt:lpstr>PowerPoint Presentation</vt:lpstr>
      <vt:lpstr>Archangels – Michael and Gabriel </vt:lpstr>
      <vt:lpstr>Michael the Warrior of God </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Gabriel the Messenger of God</vt:lpstr>
      <vt:lpstr>“And in the sixth month the angel Gabriel was sent from God unto a city of Galilee, named Nazareth, To a virgin espoused to a man whose name was Joseph, of the house of David; and the virgin's name was Mary.”  (Luke 1:26-27) </vt:lpstr>
      <vt:lpstr>PowerPoint Presentation</vt:lpstr>
      <vt:lpstr>“And before the throne there was a sea of glass like unto crystal: and in the midst of the throne, and round about the throne, were four beasts (Seraphim Angels) full of eyes before and behind.” (Revelation 4:6) </vt:lpstr>
      <vt:lpstr>PowerPoint Presentation</vt:lpstr>
      <vt:lpstr>Revelation 4:1-11</vt:lpstr>
      <vt:lpstr>“And before the throne there was a sea of glass like unto crystal: and in the midst of the throne, and round about the throne, were four beasts full of eyes before and behind.”</vt:lpstr>
      <vt:lpstr>“And 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Ministry of the Seraphim's </vt:lpstr>
      <vt:lpstr>“And I saw when the Lamb opened one of the seals, and I heard, as it were the noise of thunder, one of the four beasts saying Come and see.”</vt:lpstr>
      <vt:lpstr>Rev. 6:2</vt:lpstr>
      <vt:lpstr>PowerPoint Presentation</vt:lpstr>
      <vt:lpstr>PowerPoint Presentation</vt:lpstr>
      <vt:lpstr>PowerPoint Presentation</vt:lpstr>
      <vt:lpstr>PowerPoint Presentation</vt:lpstr>
      <vt:lpstr>6:3-4</vt:lpstr>
      <vt:lpstr>PowerPoint Presentation</vt:lpstr>
      <vt:lpstr>6:5-6</vt:lpstr>
      <vt:lpstr>PowerPoint Presentation</vt:lpstr>
      <vt:lpstr>6:7-8</vt:lpstr>
      <vt:lpstr>PowerPoint Presentation</vt:lpstr>
      <vt:lpstr>PowerPoint Presentation</vt:lpstr>
      <vt:lpstr>World’s present population 7 billion    ¼ of the world’s population = 1.75 billion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Isaiah’s Vision of the Seraphim's </vt:lpstr>
      <vt:lpstr>“In the year that king Uzziah died I saw also the Lord sitting upon a throne, high and lifted up, and his train filled the temple. Above it stood the seraphims: each one had six wings; with twain he covered his face, and with twain he covered his feet, and with twain he did fly. And one cried unto another, and said, Holy, holy, holy, is the LORD of hosts: the whole earth is full of his glory. And the posts of the door moved at the voice of him that cried, and the house was filled with smoke. Then said I, Woe is me! for I am undone; because I am a man of unclean lips, and I dwell in the midst of a people of unclean lips: for mine eyes have seen the King, the LORD of hosts. Then flew one of the seraphims unto me, having a live coal in his hand, which he had taken with the tongs from off the altar: And he laid it upon my mouth, and said, Lo, this hath touched thy lips; and thine iniquity is taken away, and thy sin purged. Also I heard the voice of the Lord, saying, Whom shall I send, and who will go for us? Then said I, Here am I; send me.” (Isaiah 6:1-8) </vt:lpstr>
      <vt:lpstr>The Hebrew word for Seraphim means "burning ones" </vt:lpstr>
      <vt:lpstr>PowerPoint Presentation</vt:lpstr>
      <vt:lpstr>PowerPoint Presentation</vt:lpstr>
      <vt:lpstr>Ezekiel 1:1-28</vt:lpstr>
      <vt:lpstr>“And I looked, and, behold, a whirlwind came out of the north, a great cloud, and a fire infolding itself, and a brightness was about it, and out of the midst thereof as the colour of amber, out of the midst of the fire.”</vt:lpstr>
      <vt:lpstr>“As for the likeness of their faces, they four had the face of a man, and the face of a lion, on the right side: and they four had the face of an ox on the left side; they four also had the face of an eagle.”</vt:lpstr>
      <vt:lpstr>“Every one had four faces, and every one had four wings…And as they went, I heard the noise of their wings, like the noise of great waters, as the voice of the Almighty…”</vt:lpstr>
      <vt:lpstr>PowerPoint Presentation</vt:lpstr>
      <vt:lpstr>PowerPoint Presentation</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Four Living Creatures “Cherubim's”  (Ezekiel 10:15-22)</vt:lpstr>
      <vt:lpstr> “And the cherubims were lifted up. This is the living creature that I saw by the river of Chebar. And when the cherubims went, the wheels went by them: and when the cherubims lifted up their wings to mount up from the earth, the same wheels also turned not from beside them. When they stood, these stood; and when they were lifted up, these lifted up themselves also: for the spirit of the living creature was in them. Then the glory of the LORD departed from off the threshold of the house, and stood over the cherubims. And the cherubims lifted up their wings, and mounted up from the earth in my sight:</vt:lpstr>
      <vt:lpstr>when they went out, the wheels also were beside them, and every one stood at the door of the east gate of the LORD'S house; and the glory of the God of Israel was over them above. This is the living creature that I saw under the God of Israel by the river of Chebar; and I knew that they were the cherubims. Every one had four faces apiece, and every one four wings; and the likeness of the hands of a man was under their wings. And the likeness of their faces was the same faces which I saw by the river of Chebar, their appearances and themselves: they went every one straight forward.”</vt:lpstr>
      <vt:lpstr>The Description of the Cherubim’s</vt:lpstr>
      <vt:lpstr>PowerPoint Presentation</vt:lpstr>
      <vt:lpstr>The Ministry of the Cherubim’s</vt:lpstr>
      <vt:lpstr>PowerPoint Presentation</vt:lpstr>
      <vt:lpstr>PowerPoint Presentation</vt:lpstr>
      <vt:lpstr>PowerPoint Presentation</vt:lpstr>
      <vt:lpstr>PowerPoint Presentation</vt:lpstr>
      <vt:lpstr>The ministry of the Seraphim's and Cherubim’s “The Glory of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54</cp:revision>
  <dcterms:created xsi:type="dcterms:W3CDTF">2017-08-16T16:39:12Z</dcterms:created>
  <dcterms:modified xsi:type="dcterms:W3CDTF">2017-09-27T21:08:37Z</dcterms:modified>
</cp:coreProperties>
</file>