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1"/>
  </p:notesMasterIdLst>
  <p:sldIdLst>
    <p:sldId id="257" r:id="rId3"/>
    <p:sldId id="258" r:id="rId4"/>
    <p:sldId id="331" r:id="rId5"/>
    <p:sldId id="260" r:id="rId6"/>
    <p:sldId id="261" r:id="rId7"/>
    <p:sldId id="262" r:id="rId8"/>
    <p:sldId id="263" r:id="rId9"/>
    <p:sldId id="264" r:id="rId10"/>
    <p:sldId id="265" r:id="rId11"/>
    <p:sldId id="266" r:id="rId12"/>
    <p:sldId id="267" r:id="rId13"/>
    <p:sldId id="327" r:id="rId14"/>
    <p:sldId id="362" r:id="rId15"/>
    <p:sldId id="363" r:id="rId16"/>
    <p:sldId id="364" r:id="rId17"/>
    <p:sldId id="365" r:id="rId18"/>
    <p:sldId id="366" r:id="rId19"/>
    <p:sldId id="368" r:id="rId20"/>
    <p:sldId id="367" r:id="rId21"/>
    <p:sldId id="329" r:id="rId22"/>
    <p:sldId id="326" r:id="rId23"/>
    <p:sldId id="268" r:id="rId24"/>
    <p:sldId id="330" r:id="rId25"/>
    <p:sldId id="333" r:id="rId26"/>
    <p:sldId id="334" r:id="rId27"/>
    <p:sldId id="335" r:id="rId28"/>
    <p:sldId id="336" r:id="rId29"/>
    <p:sldId id="337" r:id="rId30"/>
    <p:sldId id="360" r:id="rId31"/>
    <p:sldId id="338" r:id="rId32"/>
    <p:sldId id="340" r:id="rId33"/>
    <p:sldId id="339" r:id="rId34"/>
    <p:sldId id="341" r:id="rId35"/>
    <p:sldId id="342" r:id="rId36"/>
    <p:sldId id="343" r:id="rId37"/>
    <p:sldId id="347" r:id="rId38"/>
    <p:sldId id="348" r:id="rId39"/>
    <p:sldId id="349" r:id="rId40"/>
    <p:sldId id="350" r:id="rId41"/>
    <p:sldId id="355" r:id="rId42"/>
    <p:sldId id="356" r:id="rId43"/>
    <p:sldId id="353" r:id="rId44"/>
    <p:sldId id="351" r:id="rId45"/>
    <p:sldId id="358" r:id="rId46"/>
    <p:sldId id="359" r:id="rId47"/>
    <p:sldId id="354" r:id="rId48"/>
    <p:sldId id="345" r:id="rId49"/>
    <p:sldId id="36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0C1"/>
    <a:srgbClr val="262DB2"/>
    <a:srgbClr val="274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95316" autoAdjust="0"/>
  </p:normalViewPr>
  <p:slideViewPr>
    <p:cSldViewPr snapToGrid="0">
      <p:cViewPr varScale="1">
        <p:scale>
          <a:sx n="109" d="100"/>
          <a:sy n="109" d="100"/>
        </p:scale>
        <p:origin x="16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F44D6-7288-47FB-B57F-FE576D07248D}" type="datetimeFigureOut">
              <a:rPr lang="en-US" smtClean="0"/>
              <a:t>10/4/2017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B9B0E-9CEC-44DA-ABF8-A39A22322E01}" type="slidenum">
              <a:rPr lang="en-US" smtClean="0"/>
              <a:t>‹#›</a:t>
            </a:fld>
            <a:endParaRPr lang="en-US" dirty="0"/>
          </a:p>
        </p:txBody>
      </p:sp>
    </p:spTree>
    <p:extLst>
      <p:ext uri="{BB962C8B-B14F-4D97-AF65-F5344CB8AC3E}">
        <p14:creationId xmlns:p14="http://schemas.microsoft.com/office/powerpoint/2010/main" val="1747317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BBBB4-6C32-4A91-83BF-37867ABC8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94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7A9CA-9A38-4694-B819-75968DDA20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0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F574A0-43F8-49F9-A166-67B510D5226B}" type="slidenum">
              <a:rPr lang="en-US" smtClean="0"/>
              <a:pPr/>
              <a:t>40</a:t>
            </a:fld>
            <a:endParaRPr lang="en-US"/>
          </a:p>
        </p:txBody>
      </p:sp>
    </p:spTree>
    <p:extLst>
      <p:ext uri="{BB962C8B-B14F-4D97-AF65-F5344CB8AC3E}">
        <p14:creationId xmlns:p14="http://schemas.microsoft.com/office/powerpoint/2010/main" val="1084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F574A0-43F8-49F9-A166-67B510D5226B}" type="slidenum">
              <a:rPr lang="en-US" smtClean="0"/>
              <a:pPr/>
              <a:t>41</a:t>
            </a:fld>
            <a:endParaRPr lang="en-US"/>
          </a:p>
        </p:txBody>
      </p:sp>
    </p:spTree>
    <p:extLst>
      <p:ext uri="{BB962C8B-B14F-4D97-AF65-F5344CB8AC3E}">
        <p14:creationId xmlns:p14="http://schemas.microsoft.com/office/powerpoint/2010/main" val="1232989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F2690-44B0-41D8-A0C9-CA935DB56412}" type="slidenum">
              <a:rPr lang="en-US" smtClean="0"/>
              <a:pPr/>
              <a:t>42</a:t>
            </a:fld>
            <a:endParaRPr lang="en-US" dirty="0"/>
          </a:p>
        </p:txBody>
      </p:sp>
    </p:spTree>
    <p:extLst>
      <p:ext uri="{BB962C8B-B14F-4D97-AF65-F5344CB8AC3E}">
        <p14:creationId xmlns:p14="http://schemas.microsoft.com/office/powerpoint/2010/main" val="4232104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BB7CA-24CF-4938-ABE1-6ACB7962AB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81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BB7CA-24CF-4938-ABE1-6ACB7962AB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605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F2690-44B0-41D8-A0C9-CA935DB56412}" type="slidenum">
              <a:rPr lang="en-US" smtClean="0"/>
              <a:pPr/>
              <a:t>46</a:t>
            </a:fld>
            <a:endParaRPr lang="en-US" dirty="0"/>
          </a:p>
        </p:txBody>
      </p:sp>
    </p:spTree>
    <p:extLst>
      <p:ext uri="{BB962C8B-B14F-4D97-AF65-F5344CB8AC3E}">
        <p14:creationId xmlns:p14="http://schemas.microsoft.com/office/powerpoint/2010/main" val="1745095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93683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18847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1606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2142703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256045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2147701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2115166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585683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960681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113890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263723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7438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1681895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1973394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39FC2-9EAD-4A1F-A2F1-ED72FC930F03}" type="datetimeFigureOut">
              <a:rPr lang="en-US" smtClean="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112104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2804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38386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6679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54143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94210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2204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95576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80907-819D-40C5-ABFC-A7BAF8781AEA}" type="datetimeFigureOut">
              <a:rPr lang="en-US" smtClean="0"/>
              <a:t>10/4/2017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ABA9A-898F-4C6B-BB7B-FC4C4A0959C3}" type="slidenum">
              <a:rPr lang="en-US" smtClean="0"/>
              <a:t>‹#›</a:t>
            </a:fld>
            <a:endParaRPr lang="en-US" dirty="0"/>
          </a:p>
        </p:txBody>
      </p:sp>
    </p:spTree>
    <p:extLst>
      <p:ext uri="{BB962C8B-B14F-4D97-AF65-F5344CB8AC3E}">
        <p14:creationId xmlns:p14="http://schemas.microsoft.com/office/powerpoint/2010/main" val="7676341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39FC2-9EAD-4A1F-A2F1-ED72FC930F03}" type="datetimeFigureOut">
              <a:rPr lang="en-US" smtClean="0"/>
              <a:pPr/>
              <a:t>10/4/2017</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FEE38-22C9-432A-AECE-B1A88139D0C1}" type="slidenum">
              <a:rPr lang="en-US" smtClean="0"/>
              <a:pPr/>
              <a:t>‹#›</a:t>
            </a:fld>
            <a:endParaRPr lang="en-US" dirty="0"/>
          </a:p>
        </p:txBody>
      </p:sp>
    </p:spTree>
    <p:extLst>
      <p:ext uri="{BB962C8B-B14F-4D97-AF65-F5344CB8AC3E}">
        <p14:creationId xmlns:p14="http://schemas.microsoft.com/office/powerpoint/2010/main" val="340346490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43.jpe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2381" r="3298" b="36735"/>
          <a:stretch/>
        </p:blipFill>
        <p:spPr>
          <a:xfrm>
            <a:off x="74645" y="985001"/>
            <a:ext cx="12020659" cy="4743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6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0D9D-D6FC-405F-953B-0172291C4D88}"/>
              </a:ext>
            </a:extLst>
          </p:cNvPr>
          <p:cNvSpPr>
            <a:spLocks noGrp="1"/>
          </p:cNvSpPr>
          <p:nvPr>
            <p:ph type="title"/>
          </p:nvPr>
        </p:nvSpPr>
        <p:spPr>
          <a:xfrm>
            <a:off x="854978" y="0"/>
            <a:ext cx="10515600" cy="1325563"/>
          </a:xfrm>
        </p:spPr>
        <p:txBody>
          <a:bodyPr/>
          <a:lstStyle/>
          <a:p>
            <a:pPr algn="ctr"/>
            <a:r>
              <a:rPr lang="en-US" b="1" dirty="0"/>
              <a:t>Gabriel the Messenger of God</a:t>
            </a:r>
          </a:p>
        </p:txBody>
      </p:sp>
      <p:pic>
        <p:nvPicPr>
          <p:cNvPr id="3" name="Picture 2">
            <a:extLst>
              <a:ext uri="{FF2B5EF4-FFF2-40B4-BE49-F238E27FC236}">
                <a16:creationId xmlns:a16="http://schemas.microsoft.com/office/drawing/2014/main" id="{D5328D28-3DD4-441F-8A1A-A7FEBEEB5B07}"/>
              </a:ext>
            </a:extLst>
          </p:cNvPr>
          <p:cNvPicPr>
            <a:picLocks noChangeAspect="1"/>
          </p:cNvPicPr>
          <p:nvPr/>
        </p:nvPicPr>
        <p:blipFill rotWithShape="1">
          <a:blip r:embed="rId2"/>
          <a:srcRect l="69309" t="-17" r="1" b="1"/>
          <a:stretch/>
        </p:blipFill>
        <p:spPr>
          <a:xfrm>
            <a:off x="4194496" y="1274572"/>
            <a:ext cx="3559769" cy="5583428"/>
          </a:xfrm>
          <a:prstGeom prst="rect">
            <a:avLst/>
          </a:prstGeom>
        </p:spPr>
      </p:pic>
    </p:spTree>
    <p:extLst>
      <p:ext uri="{BB962C8B-B14F-4D97-AF65-F5344CB8AC3E}">
        <p14:creationId xmlns:p14="http://schemas.microsoft.com/office/powerpoint/2010/main" val="306720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62E6-F7E2-43EA-AA6C-81C725BF319D}"/>
              </a:ext>
            </a:extLst>
          </p:cNvPr>
          <p:cNvSpPr>
            <a:spLocks noGrp="1"/>
          </p:cNvSpPr>
          <p:nvPr>
            <p:ph type="title"/>
          </p:nvPr>
        </p:nvSpPr>
        <p:spPr>
          <a:xfrm>
            <a:off x="6937694" y="365125"/>
            <a:ext cx="5041785" cy="6178288"/>
          </a:xfrm>
        </p:spPr>
        <p:txBody>
          <a:bodyPr>
            <a:normAutofit fontScale="90000"/>
          </a:bodyPr>
          <a:lstStyle/>
          <a:p>
            <a:pPr algn="ctr"/>
            <a:r>
              <a:rPr lang="en-US" i="1" dirty="0"/>
              <a:t>“And in the sixth month the angel Gabriel was sent from God unto a city of Galilee, named Nazareth, To a virgin espoused to a man whose name was Joseph, of the house of David; and the virgin's name was Mary.” </a:t>
            </a:r>
            <a:br>
              <a:rPr lang="en-US" i="1" dirty="0"/>
            </a:br>
            <a:r>
              <a:rPr lang="en-US" i="1" dirty="0"/>
              <a:t>(Luke 1:26-27) </a:t>
            </a:r>
          </a:p>
        </p:txBody>
      </p:sp>
      <p:pic>
        <p:nvPicPr>
          <p:cNvPr id="3" name="Picture 2">
            <a:extLst>
              <a:ext uri="{FF2B5EF4-FFF2-40B4-BE49-F238E27FC236}">
                <a16:creationId xmlns:a16="http://schemas.microsoft.com/office/drawing/2014/main" id="{BDDD3C47-C89F-4B73-AA86-248FA40ABF4F}"/>
              </a:ext>
            </a:extLst>
          </p:cNvPr>
          <p:cNvPicPr>
            <a:picLocks noChangeAspect="1"/>
          </p:cNvPicPr>
          <p:nvPr/>
        </p:nvPicPr>
        <p:blipFill>
          <a:blip r:embed="rId2"/>
          <a:stretch>
            <a:fillRect/>
          </a:stretch>
        </p:blipFill>
        <p:spPr>
          <a:xfrm>
            <a:off x="-59422" y="0"/>
            <a:ext cx="6858000" cy="6858000"/>
          </a:xfrm>
          <a:prstGeom prst="rect">
            <a:avLst/>
          </a:prstGeom>
        </p:spPr>
      </p:pic>
    </p:spTree>
    <p:extLst>
      <p:ext uri="{BB962C8B-B14F-4D97-AF65-F5344CB8AC3E}">
        <p14:creationId xmlns:p14="http://schemas.microsoft.com/office/powerpoint/2010/main" val="25474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avenawaits.files.wordpress.com/2012/04/image1.png?w=624&amp;h=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528" y="1"/>
            <a:ext cx="9162473" cy="6871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914400"/>
            <a:ext cx="9144000" cy="4572000"/>
          </a:xfrm>
        </p:spPr>
        <p:txBody>
          <a:bodyPr>
            <a:normAutofit/>
          </a:bodyPr>
          <a:lstStyle/>
          <a:p>
            <a:pPr algn="ctr"/>
            <a:r>
              <a:rPr lang="en-US" sz="3800" i="1" dirty="0">
                <a:effectLst>
                  <a:glow rad="101600">
                    <a:schemeClr val="bg1">
                      <a:alpha val="60000"/>
                    </a:schemeClr>
                  </a:glow>
                </a:effectLst>
              </a:rPr>
              <a:t>“And before the throne there was a sea of glass like unto crystal: and in the midst of the throne, and round about the throne, were four beasts full of eyes before and behind.”</a:t>
            </a:r>
          </a:p>
        </p:txBody>
      </p:sp>
      <p:pic>
        <p:nvPicPr>
          <p:cNvPr id="3" name="Picture 2"/>
          <p:cNvPicPr>
            <a:picLocks noChangeAspect="1"/>
          </p:cNvPicPr>
          <p:nvPr/>
        </p:nvPicPr>
        <p:blipFill rotWithShape="1">
          <a:blip r:embed="rId3"/>
          <a:srcRect t="26071" r="438"/>
          <a:stretch/>
        </p:blipFill>
        <p:spPr>
          <a:xfrm>
            <a:off x="4228051" y="2757883"/>
            <a:ext cx="3575108" cy="1338284"/>
          </a:xfrm>
          <a:prstGeom prst="ellipse">
            <a:avLst/>
          </a:prstGeom>
          <a:ln>
            <a:noFill/>
          </a:ln>
          <a:effectLst>
            <a:softEdge rad="112500"/>
          </a:effectLst>
        </p:spPr>
      </p:pic>
    </p:spTree>
    <p:extLst>
      <p:ext uri="{BB962C8B-B14F-4D97-AF65-F5344CB8AC3E}">
        <p14:creationId xmlns:p14="http://schemas.microsoft.com/office/powerpoint/2010/main" val="287952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of the four living creatures from Revelation 4.">
            <a:extLst>
              <a:ext uri="{FF2B5EF4-FFF2-40B4-BE49-F238E27FC236}">
                <a16:creationId xmlns:a16="http://schemas.microsoft.com/office/drawing/2014/main" id="{E9222A1E-A107-4103-A743-B954A04C0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071" y="0"/>
            <a:ext cx="73478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CF63A-2700-40D9-BC23-8803D401780E}"/>
              </a:ext>
            </a:extLst>
          </p:cNvPr>
          <p:cNvSpPr/>
          <p:nvPr/>
        </p:nvSpPr>
        <p:spPr>
          <a:xfrm>
            <a:off x="2862044" y="4225846"/>
            <a:ext cx="6467912"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i="1" dirty="0">
                <a:effectLst>
                  <a:glow rad="63500">
                    <a:schemeClr val="accent6">
                      <a:satMod val="175000"/>
                      <a:alpha val="40000"/>
                    </a:schemeClr>
                  </a:glow>
                </a:effectLst>
              </a:rPr>
              <a:t>And the first beast was like a lion</a:t>
            </a:r>
            <a:endParaRPr lang="en-US" sz="3600" dirty="0">
              <a:effectLst>
                <a:glow rad="63500">
                  <a:schemeClr val="accent6">
                    <a:satMod val="175000"/>
                    <a:alpha val="40000"/>
                  </a:schemeClr>
                </a:glow>
              </a:effectLst>
            </a:endParaRPr>
          </a:p>
        </p:txBody>
      </p:sp>
    </p:spTree>
    <p:extLst>
      <p:ext uri="{BB962C8B-B14F-4D97-AF65-F5344CB8AC3E}">
        <p14:creationId xmlns:p14="http://schemas.microsoft.com/office/powerpoint/2010/main" val="208251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e of the four living creatures of Revelation 4.">
            <a:extLst>
              <a:ext uri="{FF2B5EF4-FFF2-40B4-BE49-F238E27FC236}">
                <a16:creationId xmlns:a16="http://schemas.microsoft.com/office/drawing/2014/main" id="{06922C6F-36B5-4E08-96C8-C097D6616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667" y="-58722"/>
            <a:ext cx="8539163" cy="6916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BCBCE8-6922-4DC7-9B78-65648CBBC676}"/>
              </a:ext>
            </a:extLst>
          </p:cNvPr>
          <p:cNvSpPr/>
          <p:nvPr/>
        </p:nvSpPr>
        <p:spPr>
          <a:xfrm>
            <a:off x="3357320" y="4284569"/>
            <a:ext cx="6027547" cy="64633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3600" i="1" dirty="0">
                <a:effectLst>
                  <a:glow rad="63500">
                    <a:schemeClr val="accent6">
                      <a:satMod val="175000"/>
                      <a:alpha val="40000"/>
                    </a:schemeClr>
                  </a:glow>
                </a:effectLst>
              </a:rPr>
              <a:t>And the second beast like a calf</a:t>
            </a:r>
            <a:endParaRPr lang="en-US" sz="3600" dirty="0">
              <a:effectLst>
                <a:glow rad="63500">
                  <a:schemeClr val="accent6">
                    <a:satMod val="175000"/>
                    <a:alpha val="40000"/>
                  </a:schemeClr>
                </a:glow>
              </a:effectLst>
            </a:endParaRPr>
          </a:p>
        </p:txBody>
      </p:sp>
    </p:spTree>
    <p:extLst>
      <p:ext uri="{BB962C8B-B14F-4D97-AF65-F5344CB8AC3E}">
        <p14:creationId xmlns:p14="http://schemas.microsoft.com/office/powerpoint/2010/main" val="361972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our living creatures around the throne">
            <a:extLst>
              <a:ext uri="{FF2B5EF4-FFF2-40B4-BE49-F238E27FC236}">
                <a16:creationId xmlns:a16="http://schemas.microsoft.com/office/drawing/2014/main" id="{FE416A4B-4BF1-4DD7-9947-D93AA156B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93" y="0"/>
            <a:ext cx="86264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6FA160-3815-4DB4-A611-B1385D37931E}"/>
              </a:ext>
            </a:extLst>
          </p:cNvPr>
          <p:cNvSpPr/>
          <p:nvPr/>
        </p:nvSpPr>
        <p:spPr>
          <a:xfrm>
            <a:off x="2285982" y="4351681"/>
            <a:ext cx="7620035" cy="646331"/>
          </a:xfrm>
          <a:prstGeom prst="rect">
            <a:avLst/>
          </a:prstGeom>
          <a:ln>
            <a:solidFill>
              <a:schemeClr val="bg2">
                <a:lumMod val="60000"/>
                <a:lumOff val="40000"/>
              </a:schemeClr>
            </a:solidFill>
          </a:ln>
        </p:spPr>
        <p:style>
          <a:lnRef idx="2">
            <a:schemeClr val="accent6"/>
          </a:lnRef>
          <a:fillRef idx="1">
            <a:schemeClr val="lt1"/>
          </a:fillRef>
          <a:effectRef idx="0">
            <a:schemeClr val="accent6"/>
          </a:effectRef>
          <a:fontRef idx="minor">
            <a:schemeClr val="dk1"/>
          </a:fontRef>
        </p:style>
        <p:txBody>
          <a:bodyPr wrap="none">
            <a:spAutoFit/>
          </a:bodyPr>
          <a:lstStyle/>
          <a:p>
            <a:r>
              <a:rPr lang="en-US" sz="3600" i="1" dirty="0">
                <a:effectLst>
                  <a:glow rad="63500">
                    <a:schemeClr val="accent3">
                      <a:satMod val="175000"/>
                      <a:alpha val="40000"/>
                    </a:schemeClr>
                  </a:glow>
                </a:effectLst>
              </a:rPr>
              <a:t>And the third beast had a face as a man</a:t>
            </a:r>
            <a:endParaRPr lang="en-US" sz="3600" dirty="0">
              <a:effectLst>
                <a:glow rad="63500">
                  <a:schemeClr val="accent3">
                    <a:satMod val="175000"/>
                    <a:alpha val="40000"/>
                  </a:schemeClr>
                </a:glow>
              </a:effectLst>
            </a:endParaRPr>
          </a:p>
        </p:txBody>
      </p:sp>
    </p:spTree>
    <p:extLst>
      <p:ext uri="{BB962C8B-B14F-4D97-AF65-F5344CB8AC3E}">
        <p14:creationId xmlns:p14="http://schemas.microsoft.com/office/powerpoint/2010/main" val="115159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FEFDA-FFF8-44EB-AB6A-C2349F68DCD5}"/>
              </a:ext>
            </a:extLst>
          </p:cNvPr>
          <p:cNvPicPr>
            <a:picLocks noChangeAspect="1"/>
          </p:cNvPicPr>
          <p:nvPr/>
        </p:nvPicPr>
        <p:blipFill>
          <a:blip r:embed="rId2"/>
          <a:stretch>
            <a:fillRect/>
          </a:stretch>
        </p:blipFill>
        <p:spPr>
          <a:xfrm>
            <a:off x="2047685" y="0"/>
            <a:ext cx="8180517" cy="6858000"/>
          </a:xfrm>
          <a:prstGeom prst="rect">
            <a:avLst/>
          </a:prstGeom>
        </p:spPr>
      </p:pic>
      <p:sp>
        <p:nvSpPr>
          <p:cNvPr id="3" name="Rectangle 2">
            <a:extLst>
              <a:ext uri="{FF2B5EF4-FFF2-40B4-BE49-F238E27FC236}">
                <a16:creationId xmlns:a16="http://schemas.microsoft.com/office/drawing/2014/main" id="{BE45A640-F386-4052-8167-707EFB5178A4}"/>
              </a:ext>
            </a:extLst>
          </p:cNvPr>
          <p:cNvSpPr/>
          <p:nvPr/>
        </p:nvSpPr>
        <p:spPr>
          <a:xfrm>
            <a:off x="2251622" y="4292958"/>
            <a:ext cx="7772641" cy="61555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3400" i="1" dirty="0">
                <a:effectLst>
                  <a:glow rad="101600">
                    <a:schemeClr val="accent6">
                      <a:lumMod val="60000"/>
                      <a:lumOff val="40000"/>
                      <a:alpha val="60000"/>
                    </a:schemeClr>
                  </a:glow>
                </a:effectLst>
              </a:rPr>
              <a:t>And the fourth beast was like a flying eagle</a:t>
            </a:r>
            <a:endParaRPr lang="en-US" sz="3400" dirty="0">
              <a:effectLst>
                <a:glow rad="101600">
                  <a:schemeClr val="accent6">
                    <a:lumMod val="60000"/>
                    <a:lumOff val="40000"/>
                    <a:alpha val="60000"/>
                  </a:schemeClr>
                </a:glow>
              </a:effectLst>
            </a:endParaRPr>
          </a:p>
        </p:txBody>
      </p:sp>
    </p:spTree>
    <p:extLst>
      <p:ext uri="{BB962C8B-B14F-4D97-AF65-F5344CB8AC3E}">
        <p14:creationId xmlns:p14="http://schemas.microsoft.com/office/powerpoint/2010/main" val="21245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C9BA56F-2576-4992-8564-ED7E9A177A85}"/>
              </a:ext>
            </a:extLst>
          </p:cNvPr>
          <p:cNvPicPr>
            <a:picLocks noChangeAspect="1"/>
          </p:cNvPicPr>
          <p:nvPr/>
        </p:nvPicPr>
        <p:blipFill rotWithShape="1">
          <a:blip r:embed="rId2"/>
          <a:srcRect t="14423" b="6630"/>
          <a:stretch/>
        </p:blipFill>
        <p:spPr>
          <a:xfrm>
            <a:off x="0" y="10"/>
            <a:ext cx="12191980" cy="6857990"/>
          </a:xfrm>
          <a:prstGeom prst="rect">
            <a:avLst/>
          </a:prstGeom>
        </p:spPr>
      </p:pic>
      <p:sp>
        <p:nvSpPr>
          <p:cNvPr id="2" name="Title 1">
            <a:extLst>
              <a:ext uri="{FF2B5EF4-FFF2-40B4-BE49-F238E27FC236}">
                <a16:creationId xmlns:a16="http://schemas.microsoft.com/office/drawing/2014/main" id="{25D23C2E-45DD-4DDB-B14B-65284B368F69}"/>
              </a:ext>
            </a:extLst>
          </p:cNvPr>
          <p:cNvSpPr>
            <a:spLocks noGrp="1"/>
          </p:cNvSpPr>
          <p:nvPr>
            <p:ph type="title"/>
          </p:nvPr>
        </p:nvSpPr>
        <p:spPr>
          <a:xfrm>
            <a:off x="123092" y="5317240"/>
            <a:ext cx="12068888" cy="744836"/>
          </a:xfrm>
        </p:spPr>
        <p:txBody>
          <a:bodyPr>
            <a:normAutofit fontScale="90000"/>
          </a:bodyPr>
          <a:lstStyle/>
          <a:p>
            <a:pPr algn="ctr"/>
            <a:r>
              <a:rPr lang="en-US" sz="3600" b="1" i="1" dirty="0">
                <a:effectLst>
                  <a:glow rad="101600">
                    <a:schemeClr val="bg1">
                      <a:alpha val="60000"/>
                    </a:schemeClr>
                  </a:glow>
                </a:effectLst>
              </a:rPr>
              <a:t> “And the four beasts had each of them six wings about him; and they were full of eyes within: and they rest not day and night, saying, Holy, holy, holy, Lord God Almighty, which was, and is, and is to come.”</a:t>
            </a:r>
          </a:p>
        </p:txBody>
      </p:sp>
    </p:spTree>
    <p:extLst>
      <p:ext uri="{BB962C8B-B14F-4D97-AF65-F5344CB8AC3E}">
        <p14:creationId xmlns:p14="http://schemas.microsoft.com/office/powerpoint/2010/main" val="63982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6576C-3A4B-4F08-85BC-999CBF125F6E}"/>
              </a:ext>
            </a:extLst>
          </p:cNvPr>
          <p:cNvPicPr>
            <a:picLocks noChangeAspect="1"/>
          </p:cNvPicPr>
          <p:nvPr/>
        </p:nvPicPr>
        <p:blipFill>
          <a:blip r:embed="rId2"/>
          <a:stretch>
            <a:fillRect/>
          </a:stretch>
        </p:blipFill>
        <p:spPr>
          <a:xfrm>
            <a:off x="950984" y="0"/>
            <a:ext cx="10290032" cy="6858000"/>
          </a:xfrm>
          <a:prstGeom prst="rect">
            <a:avLst/>
          </a:prstGeom>
        </p:spPr>
      </p:pic>
      <p:sp>
        <p:nvSpPr>
          <p:cNvPr id="4" name="Rectangle 3">
            <a:extLst>
              <a:ext uri="{FF2B5EF4-FFF2-40B4-BE49-F238E27FC236}">
                <a16:creationId xmlns:a16="http://schemas.microsoft.com/office/drawing/2014/main" id="{B816EC63-2EAE-40B9-BE5C-72A2A340B7CB}"/>
              </a:ext>
            </a:extLst>
          </p:cNvPr>
          <p:cNvSpPr/>
          <p:nvPr/>
        </p:nvSpPr>
        <p:spPr>
          <a:xfrm>
            <a:off x="1116419" y="118144"/>
            <a:ext cx="10124597" cy="1754326"/>
          </a:xfrm>
          <a:prstGeom prst="rect">
            <a:avLst/>
          </a:prstGeom>
        </p:spPr>
        <p:txBody>
          <a:bodyPr wrap="square">
            <a:spAutoFit/>
          </a:bodyPr>
          <a:lstStyle/>
          <a:p>
            <a:pPr algn="ctr"/>
            <a:r>
              <a:rPr lang="en-US" sz="5400" b="1" i="1" dirty="0" err="1">
                <a:solidFill>
                  <a:schemeClr val="bg1"/>
                </a:solidFill>
                <a:effectLst>
                  <a:glow rad="101600">
                    <a:schemeClr val="tx1">
                      <a:alpha val="60000"/>
                    </a:schemeClr>
                  </a:glow>
                </a:effectLst>
              </a:rPr>
              <a:t>Cherubims</a:t>
            </a:r>
            <a:endParaRPr lang="en-US" sz="5400" b="1" i="1" dirty="0">
              <a:solidFill>
                <a:schemeClr val="bg1"/>
              </a:solidFill>
              <a:effectLst>
                <a:glow rad="101600">
                  <a:schemeClr val="tx1">
                    <a:alpha val="60000"/>
                  </a:schemeClr>
                </a:glow>
              </a:effectLst>
            </a:endParaRPr>
          </a:p>
          <a:p>
            <a:pPr algn="ctr"/>
            <a:r>
              <a:rPr lang="en-US" sz="5400" b="1" i="1" dirty="0">
                <a:solidFill>
                  <a:schemeClr val="bg1"/>
                </a:solidFill>
                <a:effectLst>
                  <a:glow rad="101600">
                    <a:schemeClr val="tx1">
                      <a:alpha val="60000"/>
                    </a:schemeClr>
                  </a:glow>
                </a:effectLst>
              </a:rPr>
              <a:t>(Ezekiel 1:1-28, 10:15-22)</a:t>
            </a:r>
          </a:p>
        </p:txBody>
      </p:sp>
    </p:spTree>
    <p:extLst>
      <p:ext uri="{BB962C8B-B14F-4D97-AF65-F5344CB8AC3E}">
        <p14:creationId xmlns:p14="http://schemas.microsoft.com/office/powerpoint/2010/main" val="205497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BAB2F823-E4D7-47F8-BB91-8109035E24A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rcRect t="16086" b="22101"/>
          <a:stretch/>
        </p:blipFill>
        <p:spPr>
          <a:xfrm>
            <a:off x="0" y="10"/>
            <a:ext cx="12191980" cy="6857990"/>
          </a:xfrm>
          <a:prstGeom prst="rect">
            <a:avLst/>
          </a:prstGeom>
        </p:spPr>
      </p:pic>
      <p:sp>
        <p:nvSpPr>
          <p:cNvPr id="2" name="Title 1">
            <a:extLst>
              <a:ext uri="{FF2B5EF4-FFF2-40B4-BE49-F238E27FC236}">
                <a16:creationId xmlns:a16="http://schemas.microsoft.com/office/drawing/2014/main" id="{B4D23D47-C5F5-48BF-8CD2-01813BD854B3}"/>
              </a:ext>
            </a:extLst>
          </p:cNvPr>
          <p:cNvSpPr>
            <a:spLocks noGrp="1"/>
          </p:cNvSpPr>
          <p:nvPr>
            <p:ph type="title"/>
          </p:nvPr>
        </p:nvSpPr>
        <p:spPr>
          <a:xfrm>
            <a:off x="332490" y="4743082"/>
            <a:ext cx="11210925" cy="744836"/>
          </a:xfrm>
        </p:spPr>
        <p:txBody>
          <a:bodyPr vert="horz" lIns="91440" tIns="45720" rIns="91440" bIns="45720" rtlCol="0" anchor="ctr">
            <a:noAutofit/>
          </a:bodyPr>
          <a:lstStyle/>
          <a:p>
            <a:pPr algn="ctr"/>
            <a:r>
              <a:rPr lang="en-US" sz="3600" i="1" dirty="0">
                <a:effectLst>
                  <a:glow rad="101600">
                    <a:schemeClr val="bg1">
                      <a:alpha val="60000"/>
                    </a:schemeClr>
                  </a:glow>
                </a:effectLst>
              </a:rPr>
              <a:t>“Every one had four faces apiece, and every one four wings; and the likeness of the hands of a man was under their wings…As for the likeness of their faces, they four had the face of a man, and the face of a lion, on the right side: and they four had the face of an ox on the left side; they four also had the face of an eagle.”</a:t>
            </a: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101121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what does the bible say about angels"/>
          <p:cNvSpPr>
            <a:spLocks noChangeAspect="1" noChangeArrowheads="1"/>
          </p:cNvSpPr>
          <p:nvPr/>
        </p:nvSpPr>
        <p:spPr bwMode="auto">
          <a:xfrm>
            <a:off x="4429125" y="2476500"/>
            <a:ext cx="33337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700830" y="346046"/>
            <a:ext cx="10790339" cy="6165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1075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FEC5-6A68-4975-B333-51C728E7114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6D5F56A-4E95-4E3A-98F8-E7AD841841A0}"/>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779D84A6-D9A5-49A1-B9C0-9DA0322FDEEF}"/>
              </a:ext>
            </a:extLst>
          </p:cNvPr>
          <p:cNvPicPr>
            <a:picLocks noChangeAspect="1"/>
          </p:cNvPicPr>
          <p:nvPr/>
        </p:nvPicPr>
        <p:blipFill>
          <a:blip r:embed="rId2"/>
          <a:stretch>
            <a:fillRect/>
          </a:stretch>
        </p:blipFill>
        <p:spPr>
          <a:xfrm>
            <a:off x="0" y="-147637"/>
            <a:ext cx="12192000" cy="7315200"/>
          </a:xfrm>
          <a:prstGeom prst="rect">
            <a:avLst/>
          </a:prstGeom>
        </p:spPr>
      </p:pic>
      <p:sp>
        <p:nvSpPr>
          <p:cNvPr id="5" name="Rectangle 4">
            <a:extLst>
              <a:ext uri="{FF2B5EF4-FFF2-40B4-BE49-F238E27FC236}">
                <a16:creationId xmlns:a16="http://schemas.microsoft.com/office/drawing/2014/main" id="{3C0ABC0F-AF7A-405E-AB4D-FA00779186A5}"/>
              </a:ext>
            </a:extLst>
          </p:cNvPr>
          <p:cNvSpPr/>
          <p:nvPr/>
        </p:nvSpPr>
        <p:spPr>
          <a:xfrm>
            <a:off x="75502" y="354995"/>
            <a:ext cx="8015875" cy="6494085"/>
          </a:xfrm>
          <a:prstGeom prst="rect">
            <a:avLst/>
          </a:prstGeom>
        </p:spPr>
        <p:txBody>
          <a:bodyPr wrap="square">
            <a:spAutoFit/>
          </a:bodyPr>
          <a:lstStyle/>
          <a:p>
            <a:pPr algn="ctr"/>
            <a:r>
              <a:rPr lang="en-US" sz="3200" i="1" dirty="0">
                <a:effectLst>
                  <a:glow rad="101600">
                    <a:schemeClr val="bg1">
                      <a:alpha val="60000"/>
                    </a:schemeClr>
                  </a:glow>
                </a:effectLst>
              </a:rPr>
              <a:t>“And when the living creatures went, the wheels went by them: and when the living creatures were lifted up from the earth, the wheels were lifted up. And the cherubim’s lifted up their wings, and mounted up from the earth in my sight: when they went out, the wheels also were beside them, and every one stood at the door of the east gate of the LORD'S house; and the glory of the God of Israel was over them above. This is the living creature that I saw…And as they went, I heard the noise of their wings, like the noise of great waters, as the voice of the Almighty.” ”</a:t>
            </a:r>
          </a:p>
        </p:txBody>
      </p:sp>
    </p:spTree>
    <p:extLst>
      <p:ext uri="{BB962C8B-B14F-4D97-AF65-F5344CB8AC3E}">
        <p14:creationId xmlns:p14="http://schemas.microsoft.com/office/powerpoint/2010/main" val="271801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BBF4FEBB-5B95-45BD-8E63-D8F300881DE7}"/>
              </a:ext>
            </a:extLst>
          </p:cNvPr>
          <p:cNvPicPr>
            <a:picLocks noChangeAspect="1"/>
          </p:cNvPicPr>
          <p:nvPr/>
        </p:nvPicPr>
        <p:blipFill rotWithShape="1">
          <a:blip r:embed="rId2"/>
          <a:srcRect t="152" r="2" b="2"/>
          <a:stretch/>
        </p:blipFill>
        <p:spPr>
          <a:xfrm>
            <a:off x="6838122" y="4251960"/>
            <a:ext cx="5353878" cy="2606039"/>
          </a:xfrm>
          <a:prstGeom prst="rect">
            <a:avLst/>
          </a:prstGeom>
        </p:spPr>
      </p:pic>
      <p:pic>
        <p:nvPicPr>
          <p:cNvPr id="3" name="Picture 2">
            <a:extLst>
              <a:ext uri="{FF2B5EF4-FFF2-40B4-BE49-F238E27FC236}">
                <a16:creationId xmlns:a16="http://schemas.microsoft.com/office/drawing/2014/main" id="{8ACB9CF4-CBF8-4F1C-9D6B-3D53E69711D5}"/>
              </a:ext>
            </a:extLst>
          </p:cNvPr>
          <p:cNvPicPr>
            <a:picLocks noChangeAspect="1"/>
          </p:cNvPicPr>
          <p:nvPr/>
        </p:nvPicPr>
        <p:blipFill rotWithShape="1">
          <a:blip r:embed="rId3"/>
          <a:srcRect t="17442" r="1" b="10240"/>
          <a:stretch/>
        </p:blipFill>
        <p:spPr>
          <a:xfrm>
            <a:off x="4818888" y="-479"/>
            <a:ext cx="7373112" cy="4252439"/>
          </a:xfrm>
          <a:prstGeom prst="rect">
            <a:avLst/>
          </a:prstGeom>
        </p:spPr>
      </p:pic>
      <p:sp>
        <p:nvSpPr>
          <p:cNvPr id="11" name="Freeform 3">
            <a:extLst>
              <a:ext uri="{FF2B5EF4-FFF2-40B4-BE49-F238E27FC236}">
                <a16:creationId xmlns:a16="http://schemas.microsoft.com/office/drawing/2014/main" id="{83BEF450-092D-411A-9DB9-DC2060E172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4">
            <a:extLst>
              <a:ext uri="{FF2B5EF4-FFF2-40B4-BE49-F238E27FC236}">
                <a16:creationId xmlns:a16="http://schemas.microsoft.com/office/drawing/2014/main" id="{F16D3510-477F-4086-9764-C5F692F5A2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9BA8A4-EF44-43B1-B8F1-B8966BDDB484}"/>
              </a:ext>
            </a:extLst>
          </p:cNvPr>
          <p:cNvSpPr>
            <a:spLocks noGrp="1"/>
          </p:cNvSpPr>
          <p:nvPr>
            <p:ph type="title"/>
          </p:nvPr>
        </p:nvSpPr>
        <p:spPr>
          <a:xfrm>
            <a:off x="123896" y="1625448"/>
            <a:ext cx="5704609" cy="4364181"/>
          </a:xfrm>
        </p:spPr>
        <p:txBody>
          <a:bodyPr vert="horz" lIns="91440" tIns="45720" rIns="91440" bIns="45720" rtlCol="0" anchor="t">
            <a:normAutofit/>
          </a:bodyPr>
          <a:lstStyle/>
          <a:p>
            <a:pPr algn="ctr"/>
            <a:r>
              <a:rPr lang="en-US" sz="5400" dirty="0">
                <a:solidFill>
                  <a:schemeClr val="bg1"/>
                </a:solidFill>
                <a:effectLst>
                  <a:glow rad="101600">
                    <a:schemeClr val="tx1">
                      <a:alpha val="60000"/>
                    </a:schemeClr>
                  </a:glow>
                  <a:reflection blurRad="6350" stA="55000" endA="300" endPos="45500" dir="5400000" sy="-100000" algn="bl" rotWithShape="0"/>
                </a:effectLst>
              </a:rPr>
              <a:t>The ministry of the Seraphim's and Cherubim’s</a:t>
            </a:r>
            <a:br>
              <a:rPr lang="en-US" sz="5400" dirty="0">
                <a:solidFill>
                  <a:schemeClr val="bg1"/>
                </a:solidFill>
                <a:effectLst>
                  <a:glow rad="101600">
                    <a:schemeClr val="tx1">
                      <a:alpha val="60000"/>
                    </a:schemeClr>
                  </a:glow>
                  <a:reflection blurRad="6350" stA="55000" endA="300" endPos="45500" dir="5400000" sy="-100000" algn="bl" rotWithShape="0"/>
                </a:effectLst>
              </a:rPr>
            </a:br>
            <a:r>
              <a:rPr lang="en-US" sz="5400" dirty="0">
                <a:solidFill>
                  <a:schemeClr val="bg1"/>
                </a:solidFill>
                <a:effectLst>
                  <a:glow rad="101600">
                    <a:schemeClr val="tx1">
                      <a:alpha val="60000"/>
                    </a:schemeClr>
                  </a:glow>
                  <a:reflection blurRad="6350" stA="55000" endA="300" endPos="45500" dir="5400000" sy="-100000" algn="bl" rotWithShape="0"/>
                </a:effectLst>
              </a:rPr>
              <a:t>“The Glory of God”</a:t>
            </a:r>
          </a:p>
        </p:txBody>
      </p:sp>
    </p:spTree>
    <p:extLst>
      <p:ext uri="{BB962C8B-B14F-4D97-AF65-F5344CB8AC3E}">
        <p14:creationId xmlns:p14="http://schemas.microsoft.com/office/powerpoint/2010/main" val="4116070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99E77-0DD3-45C2-8285-B05F1D77CC07}"/>
              </a:ext>
            </a:extLst>
          </p:cNvPr>
          <p:cNvPicPr>
            <a:picLocks noChangeAspect="1"/>
          </p:cNvPicPr>
          <p:nvPr/>
        </p:nvPicPr>
        <p:blipFill>
          <a:blip r:embed="rId2"/>
          <a:stretch>
            <a:fillRect/>
          </a:stretch>
        </p:blipFill>
        <p:spPr>
          <a:xfrm>
            <a:off x="2206653" y="1055877"/>
            <a:ext cx="7790375" cy="4388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698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2608A5-6DD7-4607-8FB0-E5929FC305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00668"/>
            <a:ext cx="12192000" cy="6958668"/>
          </a:xfrm>
          <a:prstGeom prst="rect">
            <a:avLst/>
          </a:prstGeom>
        </p:spPr>
      </p:pic>
      <p:sp>
        <p:nvSpPr>
          <p:cNvPr id="2" name="Title 1">
            <a:extLst>
              <a:ext uri="{FF2B5EF4-FFF2-40B4-BE49-F238E27FC236}">
                <a16:creationId xmlns:a16="http://schemas.microsoft.com/office/drawing/2014/main" id="{AB0820E3-F796-4368-84D6-A6538535FA42}"/>
              </a:ext>
            </a:extLst>
          </p:cNvPr>
          <p:cNvSpPr>
            <a:spLocks noGrp="1"/>
          </p:cNvSpPr>
          <p:nvPr>
            <p:ph type="title"/>
          </p:nvPr>
        </p:nvSpPr>
        <p:spPr>
          <a:xfrm>
            <a:off x="762699" y="0"/>
            <a:ext cx="10515600" cy="1325563"/>
          </a:xfrm>
        </p:spPr>
        <p:txBody>
          <a:bodyPr>
            <a:scene3d>
              <a:camera prst="orthographicFront"/>
              <a:lightRig rig="threePt" dir="t"/>
            </a:scene3d>
            <a:sp3d extrusionH="57150">
              <a:bevelT w="57150" h="38100" prst="artDeco"/>
            </a:sp3d>
          </a:bodyPr>
          <a:lstStyle/>
          <a:p>
            <a:pPr algn="ctr"/>
            <a:r>
              <a:rPr lang="en-US" b="1" i="1" dirty="0">
                <a:solidFill>
                  <a:schemeClr val="bg1"/>
                </a:solidFill>
                <a:effectLst>
                  <a:glow rad="101600">
                    <a:schemeClr val="tx1">
                      <a:alpha val="60000"/>
                    </a:schemeClr>
                  </a:glow>
                </a:effectLst>
              </a:rPr>
              <a:t>Ruling Angels</a:t>
            </a:r>
          </a:p>
        </p:txBody>
      </p:sp>
    </p:spTree>
    <p:extLst>
      <p:ext uri="{BB962C8B-B14F-4D97-AF65-F5344CB8AC3E}">
        <p14:creationId xmlns:p14="http://schemas.microsoft.com/office/powerpoint/2010/main" val="268462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B1CC2-6C24-4CCB-9C77-C50843E67BDF}"/>
              </a:ext>
            </a:extLst>
          </p:cNvPr>
          <p:cNvPicPr>
            <a:picLocks noChangeAspect="1"/>
          </p:cNvPicPr>
          <p:nvPr/>
        </p:nvPicPr>
        <p:blipFill>
          <a:blip r:embed="rId2"/>
          <a:stretch>
            <a:fillRect/>
          </a:stretch>
        </p:blipFill>
        <p:spPr>
          <a:xfrm>
            <a:off x="-762002" y="-65313"/>
            <a:ext cx="13846628" cy="6923314"/>
          </a:xfrm>
          <a:prstGeom prst="rect">
            <a:avLst/>
          </a:prstGeom>
        </p:spPr>
      </p:pic>
      <p:sp>
        <p:nvSpPr>
          <p:cNvPr id="2" name="Title 1">
            <a:extLst>
              <a:ext uri="{FF2B5EF4-FFF2-40B4-BE49-F238E27FC236}">
                <a16:creationId xmlns:a16="http://schemas.microsoft.com/office/drawing/2014/main" id="{ECEC9493-2A85-4414-9819-DF2DD7C815C5}"/>
              </a:ext>
            </a:extLst>
          </p:cNvPr>
          <p:cNvSpPr>
            <a:spLocks noGrp="1"/>
          </p:cNvSpPr>
          <p:nvPr>
            <p:ph type="title"/>
          </p:nvPr>
        </p:nvSpPr>
        <p:spPr>
          <a:xfrm>
            <a:off x="0" y="2865045"/>
            <a:ext cx="12192000" cy="1325563"/>
          </a:xfrm>
        </p:spPr>
        <p:txBody>
          <a:bodyPr>
            <a:noAutofit/>
          </a:bodyPr>
          <a:lstStyle/>
          <a:p>
            <a:pPr algn="ctr"/>
            <a:r>
              <a:rPr lang="en-US" sz="3600" b="1" i="1" dirty="0">
                <a:solidFill>
                  <a:schemeClr val="bg1"/>
                </a:solidFill>
                <a:effectLst>
                  <a:glow rad="101600">
                    <a:schemeClr val="tx1">
                      <a:alpha val="60000"/>
                    </a:schemeClr>
                  </a:glow>
                </a:effectLst>
              </a:rPr>
              <a:t>(Ephesians 1:18-23) “The eyes of your understanding being enlightened; that ye may know what is the hope of his calling, and what the riches of the glory of his inheritance in the saints, And what is the exceeding greatness of his power to us-ward who believe, according to the working of his mighty power, Which he wrought in Christ, when he raised him from the dead, and set him at his own right hand in the heavenly places, </a:t>
            </a:r>
            <a:r>
              <a:rPr lang="en-US" sz="3600" b="1" i="1" u="sng" dirty="0">
                <a:solidFill>
                  <a:schemeClr val="bg1"/>
                </a:solidFill>
                <a:effectLst>
                  <a:glow rad="101600">
                    <a:schemeClr val="tx1">
                      <a:alpha val="60000"/>
                    </a:schemeClr>
                  </a:glow>
                </a:effectLst>
              </a:rPr>
              <a:t>Far above all principality, and power, and might, and dominion, and every name that is named</a:t>
            </a:r>
            <a:r>
              <a:rPr lang="en-US" sz="3600" b="1" i="1" dirty="0">
                <a:solidFill>
                  <a:schemeClr val="bg1"/>
                </a:solidFill>
                <a:effectLst>
                  <a:glow rad="101600">
                    <a:schemeClr val="tx1">
                      <a:alpha val="60000"/>
                    </a:schemeClr>
                  </a:glow>
                </a:effectLst>
              </a:rPr>
              <a:t>, not only in this world, but also in that which is to come: And hath put all things under his feet, and gave him to be the head over all things to the church, Which is his body, the fulness of him that </a:t>
            </a:r>
            <a:r>
              <a:rPr lang="en-US" sz="3600" b="1" i="1" dirty="0" err="1">
                <a:solidFill>
                  <a:schemeClr val="bg1"/>
                </a:solidFill>
                <a:effectLst>
                  <a:glow rad="101600">
                    <a:schemeClr val="tx1">
                      <a:alpha val="60000"/>
                    </a:schemeClr>
                  </a:glow>
                </a:effectLst>
              </a:rPr>
              <a:t>filleth</a:t>
            </a:r>
            <a:r>
              <a:rPr lang="en-US" sz="3600" b="1" i="1" dirty="0">
                <a:solidFill>
                  <a:schemeClr val="bg1"/>
                </a:solidFill>
                <a:effectLst>
                  <a:glow rad="101600">
                    <a:schemeClr val="tx1">
                      <a:alpha val="60000"/>
                    </a:schemeClr>
                  </a:glow>
                </a:effectLst>
              </a:rPr>
              <a:t> all in all.”</a:t>
            </a:r>
          </a:p>
        </p:txBody>
      </p:sp>
    </p:spTree>
    <p:extLst>
      <p:ext uri="{BB962C8B-B14F-4D97-AF65-F5344CB8AC3E}">
        <p14:creationId xmlns:p14="http://schemas.microsoft.com/office/powerpoint/2010/main" val="60719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AEF0E-21BE-409D-9223-04795206B6A8}"/>
              </a:ext>
            </a:extLst>
          </p:cNvPr>
          <p:cNvPicPr>
            <a:picLocks noChangeAspect="1"/>
          </p:cNvPicPr>
          <p:nvPr/>
        </p:nvPicPr>
        <p:blipFill>
          <a:blip r:embed="rId2"/>
          <a:stretch>
            <a:fillRect/>
          </a:stretch>
        </p:blipFill>
        <p:spPr>
          <a:xfrm>
            <a:off x="-762002" y="-65313"/>
            <a:ext cx="13846628" cy="6923314"/>
          </a:xfrm>
          <a:prstGeom prst="rect">
            <a:avLst/>
          </a:prstGeom>
        </p:spPr>
      </p:pic>
      <p:sp>
        <p:nvSpPr>
          <p:cNvPr id="2" name="Title 1">
            <a:extLst>
              <a:ext uri="{FF2B5EF4-FFF2-40B4-BE49-F238E27FC236}">
                <a16:creationId xmlns:a16="http://schemas.microsoft.com/office/drawing/2014/main" id="{9EBA314C-A870-4D92-A7B4-5B00F52EA3B6}"/>
              </a:ext>
            </a:extLst>
          </p:cNvPr>
          <p:cNvSpPr>
            <a:spLocks noGrp="1"/>
          </p:cNvSpPr>
          <p:nvPr>
            <p:ph type="title"/>
          </p:nvPr>
        </p:nvSpPr>
        <p:spPr>
          <a:xfrm>
            <a:off x="75501" y="365125"/>
            <a:ext cx="12029813" cy="6211844"/>
          </a:xfrm>
        </p:spPr>
        <p:txBody>
          <a:bodyPr>
            <a:normAutofit/>
          </a:bodyPr>
          <a:lstStyle/>
          <a:p>
            <a:pPr algn="ctr"/>
            <a:r>
              <a:rPr lang="en-US" b="1" i="1" dirty="0">
                <a:solidFill>
                  <a:schemeClr val="bg1"/>
                </a:solidFill>
                <a:effectLst>
                  <a:glow rad="101600">
                    <a:schemeClr val="tx1">
                      <a:alpha val="60000"/>
                    </a:schemeClr>
                  </a:glow>
                </a:effectLst>
              </a:rPr>
              <a:t>(Ephesians 3:9-11) “And to make all men see what is the fellowship of the mystery (Church), which from the beginning of the world hath been hid in God, who created all things by Jesus Christ: To the intent that now unto the </a:t>
            </a:r>
            <a:r>
              <a:rPr lang="en-US" b="1" i="1" u="sng" dirty="0">
                <a:solidFill>
                  <a:schemeClr val="bg1"/>
                </a:solidFill>
                <a:effectLst>
                  <a:glow rad="101600">
                    <a:schemeClr val="tx1">
                      <a:alpha val="60000"/>
                    </a:schemeClr>
                  </a:glow>
                </a:effectLst>
              </a:rPr>
              <a:t>principalities and powers </a:t>
            </a:r>
            <a:r>
              <a:rPr lang="en-US" b="1" i="1" dirty="0">
                <a:solidFill>
                  <a:schemeClr val="bg1"/>
                </a:solidFill>
                <a:effectLst>
                  <a:glow rad="101600">
                    <a:schemeClr val="tx1">
                      <a:alpha val="60000"/>
                    </a:schemeClr>
                  </a:glow>
                </a:effectLst>
              </a:rPr>
              <a:t>in heavenly places might be known by the church the manifold wisdom of God, According to the eternal purpose which he purposed in Christ Jesus our Lord.”</a:t>
            </a:r>
          </a:p>
        </p:txBody>
      </p:sp>
    </p:spTree>
    <p:extLst>
      <p:ext uri="{BB962C8B-B14F-4D97-AF65-F5344CB8AC3E}">
        <p14:creationId xmlns:p14="http://schemas.microsoft.com/office/powerpoint/2010/main" val="5207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ECEB7-31C0-4FA3-BCDC-5B874523B4C9}"/>
              </a:ext>
            </a:extLst>
          </p:cNvPr>
          <p:cNvPicPr>
            <a:picLocks noChangeAspect="1"/>
          </p:cNvPicPr>
          <p:nvPr/>
        </p:nvPicPr>
        <p:blipFill>
          <a:blip r:embed="rId2"/>
          <a:stretch>
            <a:fillRect/>
          </a:stretch>
        </p:blipFill>
        <p:spPr>
          <a:xfrm>
            <a:off x="-762002" y="-65313"/>
            <a:ext cx="13846628" cy="6923314"/>
          </a:xfrm>
          <a:prstGeom prst="rect">
            <a:avLst/>
          </a:prstGeom>
        </p:spPr>
      </p:pic>
      <p:sp>
        <p:nvSpPr>
          <p:cNvPr id="2" name="Title 1">
            <a:extLst>
              <a:ext uri="{FF2B5EF4-FFF2-40B4-BE49-F238E27FC236}">
                <a16:creationId xmlns:a16="http://schemas.microsoft.com/office/drawing/2014/main" id="{54C5EE00-EABD-49C0-8896-65BB891B79FB}"/>
              </a:ext>
            </a:extLst>
          </p:cNvPr>
          <p:cNvSpPr>
            <a:spLocks noGrp="1"/>
          </p:cNvSpPr>
          <p:nvPr>
            <p:ph type="title"/>
          </p:nvPr>
        </p:nvSpPr>
        <p:spPr>
          <a:xfrm>
            <a:off x="134224" y="2764376"/>
            <a:ext cx="11996257" cy="1325563"/>
          </a:xfrm>
        </p:spPr>
        <p:txBody>
          <a:bodyPr>
            <a:normAutofit fontScale="90000"/>
          </a:bodyPr>
          <a:lstStyle/>
          <a:p>
            <a:pPr algn="ctr"/>
            <a:r>
              <a:rPr lang="en-US" b="1" i="1" dirty="0">
                <a:solidFill>
                  <a:schemeClr val="bg1"/>
                </a:solidFill>
                <a:effectLst>
                  <a:glow rad="101600">
                    <a:schemeClr val="tx1">
                      <a:alpha val="60000"/>
                    </a:schemeClr>
                  </a:glow>
                </a:effectLst>
              </a:rPr>
              <a:t>(Colossians 1:16-18) “For by him were all things created, that are in heaven, and that are in earth, visible and invisible, whether they be </a:t>
            </a:r>
            <a:r>
              <a:rPr lang="en-US" b="1" i="1" u="sng" dirty="0">
                <a:solidFill>
                  <a:schemeClr val="bg1"/>
                </a:solidFill>
                <a:effectLst>
                  <a:glow rad="101600">
                    <a:schemeClr val="tx1">
                      <a:alpha val="60000"/>
                    </a:schemeClr>
                  </a:glow>
                </a:effectLst>
              </a:rPr>
              <a:t>thrones, or dominions, or principalities, or powers</a:t>
            </a:r>
            <a:r>
              <a:rPr lang="en-US" b="1" i="1" dirty="0">
                <a:solidFill>
                  <a:schemeClr val="bg1"/>
                </a:solidFill>
                <a:effectLst>
                  <a:glow rad="101600">
                    <a:schemeClr val="tx1">
                      <a:alpha val="60000"/>
                    </a:schemeClr>
                  </a:glow>
                </a:effectLst>
              </a:rPr>
              <a:t>: all things were created by him, and for him: And he is before all things, and by him all things consist. And he is the head of the body, the church: who is the beginning, the firstborn from the dead; that in all things he might have the preeminence.”</a:t>
            </a:r>
          </a:p>
        </p:txBody>
      </p:sp>
    </p:spTree>
    <p:extLst>
      <p:ext uri="{BB962C8B-B14F-4D97-AF65-F5344CB8AC3E}">
        <p14:creationId xmlns:p14="http://schemas.microsoft.com/office/powerpoint/2010/main" val="30276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32D7F-B0E8-46C8-B15C-ED991236D61B}"/>
              </a:ext>
            </a:extLst>
          </p:cNvPr>
          <p:cNvPicPr>
            <a:picLocks noChangeAspect="1"/>
          </p:cNvPicPr>
          <p:nvPr/>
        </p:nvPicPr>
        <p:blipFill>
          <a:blip r:embed="rId2"/>
          <a:stretch>
            <a:fillRect/>
          </a:stretch>
        </p:blipFill>
        <p:spPr>
          <a:xfrm>
            <a:off x="-762002" y="-65313"/>
            <a:ext cx="13846628" cy="6923314"/>
          </a:xfrm>
          <a:prstGeom prst="rect">
            <a:avLst/>
          </a:prstGeom>
        </p:spPr>
      </p:pic>
      <p:sp>
        <p:nvSpPr>
          <p:cNvPr id="2" name="Title 1">
            <a:extLst>
              <a:ext uri="{FF2B5EF4-FFF2-40B4-BE49-F238E27FC236}">
                <a16:creationId xmlns:a16="http://schemas.microsoft.com/office/drawing/2014/main" id="{0C735A70-5B22-4E2A-9053-065FB3EF8754}"/>
              </a:ext>
            </a:extLst>
          </p:cNvPr>
          <p:cNvSpPr>
            <a:spLocks noGrp="1"/>
          </p:cNvSpPr>
          <p:nvPr>
            <p:ph type="title"/>
          </p:nvPr>
        </p:nvSpPr>
        <p:spPr>
          <a:xfrm>
            <a:off x="1093862" y="2666061"/>
            <a:ext cx="9867302" cy="1325563"/>
          </a:xfrm>
        </p:spPr>
        <p:txBody>
          <a:bodyPr>
            <a:normAutofit fontScale="90000"/>
          </a:bodyPr>
          <a:lstStyle/>
          <a:p>
            <a:pPr algn="ctr"/>
            <a:r>
              <a:rPr lang="en-US" b="1" i="1" dirty="0">
                <a:solidFill>
                  <a:schemeClr val="bg1"/>
                </a:solidFill>
                <a:effectLst>
                  <a:glow rad="101600">
                    <a:schemeClr val="tx1">
                      <a:alpha val="60000"/>
                    </a:schemeClr>
                  </a:glow>
                </a:effectLst>
              </a:rPr>
              <a:t>(Colossians 2:9-10) “For in him dwelleth all the fulness of the Godhead bodily. And ye are complete in him, which is the head of all </a:t>
            </a:r>
            <a:r>
              <a:rPr lang="en-US" b="1" i="1" u="sng" dirty="0">
                <a:solidFill>
                  <a:schemeClr val="bg1"/>
                </a:solidFill>
                <a:effectLst>
                  <a:glow rad="101600">
                    <a:schemeClr val="tx1">
                      <a:alpha val="60000"/>
                    </a:schemeClr>
                  </a:glow>
                </a:effectLst>
              </a:rPr>
              <a:t>principality and power</a:t>
            </a:r>
            <a:r>
              <a:rPr lang="en-US" b="1" i="1" dirty="0">
                <a:solidFill>
                  <a:schemeClr val="bg1"/>
                </a:solidFill>
                <a:effectLst>
                  <a:glow rad="101600">
                    <a:schemeClr val="tx1">
                      <a:alpha val="60000"/>
                    </a:schemeClr>
                  </a:glow>
                </a:effectLst>
              </a:rPr>
              <a:t>.” </a:t>
            </a:r>
          </a:p>
        </p:txBody>
      </p:sp>
    </p:spTree>
    <p:extLst>
      <p:ext uri="{BB962C8B-B14F-4D97-AF65-F5344CB8AC3E}">
        <p14:creationId xmlns:p14="http://schemas.microsoft.com/office/powerpoint/2010/main" val="176708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7A018-415D-49A1-865D-0C6BF1355DD1}"/>
              </a:ext>
            </a:extLst>
          </p:cNvPr>
          <p:cNvPicPr>
            <a:picLocks noChangeAspect="1"/>
          </p:cNvPicPr>
          <p:nvPr/>
        </p:nvPicPr>
        <p:blipFill>
          <a:blip r:embed="rId2"/>
          <a:stretch>
            <a:fillRect/>
          </a:stretch>
        </p:blipFill>
        <p:spPr>
          <a:xfrm>
            <a:off x="-762002" y="-65313"/>
            <a:ext cx="13846628" cy="6923314"/>
          </a:xfrm>
          <a:prstGeom prst="rect">
            <a:avLst/>
          </a:prstGeom>
        </p:spPr>
      </p:pic>
      <p:sp>
        <p:nvSpPr>
          <p:cNvPr id="2" name="Title 1">
            <a:extLst>
              <a:ext uri="{FF2B5EF4-FFF2-40B4-BE49-F238E27FC236}">
                <a16:creationId xmlns:a16="http://schemas.microsoft.com/office/drawing/2014/main" id="{DB255B42-3554-4413-80F8-01ED43936E9E}"/>
              </a:ext>
            </a:extLst>
          </p:cNvPr>
          <p:cNvSpPr>
            <a:spLocks noGrp="1"/>
          </p:cNvSpPr>
          <p:nvPr>
            <p:ph type="title"/>
          </p:nvPr>
        </p:nvSpPr>
        <p:spPr>
          <a:xfrm>
            <a:off x="913701" y="2370094"/>
            <a:ext cx="10515600" cy="1325563"/>
          </a:xfrm>
        </p:spPr>
        <p:txBody>
          <a:bodyPr>
            <a:normAutofit fontScale="90000"/>
          </a:bodyPr>
          <a:lstStyle/>
          <a:p>
            <a:pPr algn="ctr"/>
            <a:r>
              <a:rPr lang="en-US" b="1" i="1" dirty="0">
                <a:solidFill>
                  <a:schemeClr val="bg1"/>
                </a:solidFill>
                <a:effectLst>
                  <a:glow rad="101600">
                    <a:schemeClr val="tx1">
                      <a:alpha val="60000"/>
                    </a:schemeClr>
                  </a:glow>
                </a:effectLst>
              </a:rPr>
              <a:t>(1 Peter 3:21-22) “…by the resurrection of Jesus Christ: Who is gone into heaven, and is on the right hand of God; </a:t>
            </a:r>
            <a:r>
              <a:rPr lang="en-US" b="1" i="1" u="sng" dirty="0">
                <a:solidFill>
                  <a:schemeClr val="bg1"/>
                </a:solidFill>
                <a:effectLst>
                  <a:glow rad="101600">
                    <a:schemeClr val="tx1">
                      <a:alpha val="60000"/>
                    </a:schemeClr>
                  </a:glow>
                </a:effectLst>
              </a:rPr>
              <a:t>angels and authorities and powers </a:t>
            </a:r>
            <a:r>
              <a:rPr lang="en-US" b="1" i="1" dirty="0">
                <a:solidFill>
                  <a:schemeClr val="bg1"/>
                </a:solidFill>
                <a:effectLst>
                  <a:glow rad="101600">
                    <a:schemeClr val="tx1">
                      <a:alpha val="60000"/>
                    </a:schemeClr>
                  </a:glow>
                </a:effectLst>
              </a:rPr>
              <a:t>being made subject unto him.”</a:t>
            </a:r>
          </a:p>
        </p:txBody>
      </p:sp>
    </p:spTree>
    <p:extLst>
      <p:ext uri="{BB962C8B-B14F-4D97-AF65-F5344CB8AC3E}">
        <p14:creationId xmlns:p14="http://schemas.microsoft.com/office/powerpoint/2010/main" val="14669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7A018-415D-49A1-865D-0C6BF1355DD1}"/>
              </a:ext>
            </a:extLst>
          </p:cNvPr>
          <p:cNvPicPr>
            <a:picLocks noChangeAspect="1"/>
          </p:cNvPicPr>
          <p:nvPr/>
        </p:nvPicPr>
        <p:blipFill>
          <a:blip r:embed="rId2"/>
          <a:stretch>
            <a:fillRect/>
          </a:stretch>
        </p:blipFill>
        <p:spPr>
          <a:xfrm>
            <a:off x="-762002" y="-65313"/>
            <a:ext cx="13846628" cy="6923314"/>
          </a:xfrm>
          <a:prstGeom prst="rect">
            <a:avLst/>
          </a:prstGeom>
        </p:spPr>
      </p:pic>
      <p:sp>
        <p:nvSpPr>
          <p:cNvPr id="2" name="Title 1">
            <a:extLst>
              <a:ext uri="{FF2B5EF4-FFF2-40B4-BE49-F238E27FC236}">
                <a16:creationId xmlns:a16="http://schemas.microsoft.com/office/drawing/2014/main" id="{DB255B42-3554-4413-80F8-01ED43936E9E}"/>
              </a:ext>
            </a:extLst>
          </p:cNvPr>
          <p:cNvSpPr>
            <a:spLocks noGrp="1"/>
          </p:cNvSpPr>
          <p:nvPr>
            <p:ph type="title"/>
          </p:nvPr>
        </p:nvSpPr>
        <p:spPr>
          <a:xfrm>
            <a:off x="913701" y="2370094"/>
            <a:ext cx="10515600" cy="1325563"/>
          </a:xfrm>
        </p:spPr>
        <p:txBody>
          <a:bodyPr>
            <a:normAutofit fontScale="90000"/>
          </a:bodyPr>
          <a:lstStyle/>
          <a:p>
            <a:pPr algn="ctr"/>
            <a:r>
              <a:rPr lang="en-US" b="1" i="1" dirty="0">
                <a:solidFill>
                  <a:schemeClr val="bg1"/>
                </a:solidFill>
                <a:effectLst>
                  <a:glow rad="101600">
                    <a:schemeClr val="tx1">
                      <a:alpha val="60000"/>
                    </a:schemeClr>
                  </a:glow>
                </a:effectLst>
              </a:rPr>
              <a:t>(Daniel 10:13) “But the </a:t>
            </a:r>
            <a:r>
              <a:rPr lang="en-US" b="1" i="1" u="sng" dirty="0">
                <a:solidFill>
                  <a:schemeClr val="bg1"/>
                </a:solidFill>
                <a:effectLst>
                  <a:glow rad="101600">
                    <a:schemeClr val="tx1">
                      <a:alpha val="60000"/>
                    </a:schemeClr>
                  </a:glow>
                </a:effectLst>
              </a:rPr>
              <a:t>prince</a:t>
            </a:r>
            <a:r>
              <a:rPr lang="en-US" b="1" i="1" dirty="0">
                <a:solidFill>
                  <a:schemeClr val="bg1"/>
                </a:solidFill>
                <a:effectLst>
                  <a:glow rad="101600">
                    <a:schemeClr val="tx1">
                      <a:alpha val="60000"/>
                    </a:schemeClr>
                  </a:glow>
                </a:effectLst>
              </a:rPr>
              <a:t> of the kingdom of Persia withstood me one and twenty days: but, lo, Michael, one of the chief </a:t>
            </a:r>
            <a:r>
              <a:rPr lang="en-US" b="1" i="1" u="sng" dirty="0">
                <a:solidFill>
                  <a:schemeClr val="bg1"/>
                </a:solidFill>
                <a:effectLst>
                  <a:glow rad="101600">
                    <a:schemeClr val="tx1">
                      <a:alpha val="60000"/>
                    </a:schemeClr>
                  </a:glow>
                </a:effectLst>
              </a:rPr>
              <a:t>princes</a:t>
            </a:r>
            <a:r>
              <a:rPr lang="en-US" b="1" i="1" dirty="0">
                <a:solidFill>
                  <a:schemeClr val="bg1"/>
                </a:solidFill>
                <a:effectLst>
                  <a:glow rad="101600">
                    <a:schemeClr val="tx1">
                      <a:alpha val="60000"/>
                    </a:schemeClr>
                  </a:glow>
                </a:effectLst>
              </a:rPr>
              <a:t>, came to help me.”</a:t>
            </a:r>
          </a:p>
        </p:txBody>
      </p:sp>
    </p:spTree>
    <p:extLst>
      <p:ext uri="{BB962C8B-B14F-4D97-AF65-F5344CB8AC3E}">
        <p14:creationId xmlns:p14="http://schemas.microsoft.com/office/powerpoint/2010/main" val="33870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63EBC-19B9-4B1A-824E-622F98A1523E}"/>
              </a:ext>
            </a:extLst>
          </p:cNvPr>
          <p:cNvPicPr>
            <a:picLocks noChangeAspect="1"/>
          </p:cNvPicPr>
          <p:nvPr/>
        </p:nvPicPr>
        <p:blipFill>
          <a:blip r:embed="rId2"/>
          <a:stretch>
            <a:fillRect/>
          </a:stretch>
        </p:blipFill>
        <p:spPr>
          <a:xfrm>
            <a:off x="0" y="0"/>
            <a:ext cx="12207552" cy="6858000"/>
          </a:xfrm>
          <a:prstGeom prst="rect">
            <a:avLst/>
          </a:prstGeom>
        </p:spPr>
      </p:pic>
      <p:sp>
        <p:nvSpPr>
          <p:cNvPr id="2" name="Title 1">
            <a:extLst>
              <a:ext uri="{FF2B5EF4-FFF2-40B4-BE49-F238E27FC236}">
                <a16:creationId xmlns:a16="http://schemas.microsoft.com/office/drawing/2014/main" id="{54252C24-A040-4B73-A09A-1B24178C0E77}"/>
              </a:ext>
            </a:extLst>
          </p:cNvPr>
          <p:cNvSpPr>
            <a:spLocks noGrp="1"/>
          </p:cNvSpPr>
          <p:nvPr>
            <p:ph type="title"/>
          </p:nvPr>
        </p:nvSpPr>
        <p:spPr>
          <a:xfrm>
            <a:off x="7728438" y="3011609"/>
            <a:ext cx="3906716" cy="1325563"/>
          </a:xfrm>
        </p:spPr>
        <p:txBody>
          <a:bodyPr>
            <a:normAutofit fontScale="90000"/>
          </a:bodyPr>
          <a:lstStyle/>
          <a:p>
            <a:pPr algn="ctr"/>
            <a:r>
              <a:rPr lang="en-US" b="1" i="1" dirty="0">
                <a:solidFill>
                  <a:schemeClr val="bg1"/>
                </a:solidFill>
              </a:rPr>
              <a:t> (Psalms 103:20)</a:t>
            </a:r>
            <a:br>
              <a:rPr lang="en-US" b="1" i="1" dirty="0">
                <a:solidFill>
                  <a:schemeClr val="bg1"/>
                </a:solidFill>
              </a:rPr>
            </a:br>
            <a:r>
              <a:rPr lang="en-US" b="1" i="1" dirty="0">
                <a:solidFill>
                  <a:schemeClr val="bg1"/>
                </a:solidFill>
              </a:rPr>
              <a:t> “Bless the LORD, ye his angels, that </a:t>
            </a:r>
            <a:r>
              <a:rPr lang="en-US" b="1" i="1" u="sng" dirty="0">
                <a:solidFill>
                  <a:schemeClr val="bg1"/>
                </a:solidFill>
              </a:rPr>
              <a:t>excel in strength</a:t>
            </a:r>
            <a:r>
              <a:rPr lang="en-US" b="1" i="1" dirty="0">
                <a:solidFill>
                  <a:schemeClr val="bg1"/>
                </a:solidFill>
              </a:rPr>
              <a:t>, that do his commandments, hearkening unto the voice of his word.”</a:t>
            </a:r>
          </a:p>
        </p:txBody>
      </p:sp>
    </p:spTree>
    <p:extLst>
      <p:ext uri="{BB962C8B-B14F-4D97-AF65-F5344CB8AC3E}">
        <p14:creationId xmlns:p14="http://schemas.microsoft.com/office/powerpoint/2010/main" val="210565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D794-8D29-4476-B5AC-DC1F59A17712}"/>
              </a:ext>
            </a:extLst>
          </p:cNvPr>
          <p:cNvSpPr>
            <a:spLocks noGrp="1"/>
          </p:cNvSpPr>
          <p:nvPr>
            <p:ph type="title"/>
          </p:nvPr>
        </p:nvSpPr>
        <p:spPr>
          <a:xfrm>
            <a:off x="-107402" y="500062"/>
            <a:ext cx="12220191" cy="1325563"/>
          </a:xfrm>
        </p:spPr>
        <p:txBody>
          <a:bodyPr>
            <a:noAutofit/>
          </a:bodyPr>
          <a:lstStyle/>
          <a:p>
            <a:pPr algn="ctr"/>
            <a:r>
              <a:rPr lang="en-US" sz="4000" b="1" dirty="0"/>
              <a:t>These verses describe various levels of ruling positions assigned to angels, ranging perhaps (to use an earthly analogy) from privates to generals.</a:t>
            </a:r>
            <a:br>
              <a:rPr lang="en-US" sz="4000" b="1" dirty="0"/>
            </a:br>
            <a:endParaRPr lang="en-US" sz="4000" b="1" dirty="0"/>
          </a:p>
        </p:txBody>
      </p:sp>
      <p:pic>
        <p:nvPicPr>
          <p:cNvPr id="5" name="Picture 4">
            <a:extLst>
              <a:ext uri="{FF2B5EF4-FFF2-40B4-BE49-F238E27FC236}">
                <a16:creationId xmlns:a16="http://schemas.microsoft.com/office/drawing/2014/main" id="{528D2FCA-D10F-4489-9FA3-8C2086512BB0}"/>
              </a:ext>
            </a:extLst>
          </p:cNvPr>
          <p:cNvPicPr>
            <a:picLocks noChangeAspect="1"/>
          </p:cNvPicPr>
          <p:nvPr/>
        </p:nvPicPr>
        <p:blipFill rotWithShape="1">
          <a:blip r:embed="rId2"/>
          <a:srcRect t="14970" r="1297"/>
          <a:stretch/>
        </p:blipFill>
        <p:spPr>
          <a:xfrm>
            <a:off x="1752598" y="2071395"/>
            <a:ext cx="8716758" cy="4693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217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081C7-61BB-4AEC-8309-8A7353C4AF67}"/>
              </a:ext>
            </a:extLst>
          </p:cNvPr>
          <p:cNvPicPr>
            <a:picLocks noChangeAspect="1"/>
          </p:cNvPicPr>
          <p:nvPr/>
        </p:nvPicPr>
        <p:blipFill rotWithShape="1">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4D145B-D9B7-4387-8553-99235DD7D43A}"/>
              </a:ext>
            </a:extLst>
          </p:cNvPr>
          <p:cNvSpPr>
            <a:spLocks noGrp="1"/>
          </p:cNvSpPr>
          <p:nvPr>
            <p:ph type="title"/>
          </p:nvPr>
        </p:nvSpPr>
        <p:spPr>
          <a:xfrm>
            <a:off x="598520" y="5550505"/>
            <a:ext cx="11210925" cy="744836"/>
          </a:xfrm>
        </p:spPr>
        <p:txBody>
          <a:bodyPr>
            <a:noAutofit/>
          </a:bodyPr>
          <a:lstStyle/>
          <a:p>
            <a:pPr algn="ctr"/>
            <a:r>
              <a:rPr lang="en-US" sz="5400" b="1" dirty="0"/>
              <a:t>Ten Ranks of Angels</a:t>
            </a:r>
          </a:p>
        </p:txBody>
      </p:sp>
    </p:spTree>
    <p:extLst>
      <p:ext uri="{BB962C8B-B14F-4D97-AF65-F5344CB8AC3E}">
        <p14:creationId xmlns:p14="http://schemas.microsoft.com/office/powerpoint/2010/main" val="396648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325DDDA-A222-49CD-90D8-CB473FD78FBC}"/>
              </a:ext>
            </a:extLst>
          </p:cNvPr>
          <p:cNvSpPr>
            <a:spLocks noGrp="1"/>
          </p:cNvSpPr>
          <p:nvPr>
            <p:ph idx="1"/>
          </p:nvPr>
        </p:nvSpPr>
        <p:spPr>
          <a:xfrm>
            <a:off x="0" y="0"/>
            <a:ext cx="12192000" cy="6858000"/>
          </a:xfrm>
        </p:spPr>
        <p:txBody>
          <a:bodyPr>
            <a:noAutofit/>
          </a:bodyPr>
          <a:lstStyle/>
          <a:p>
            <a:r>
              <a:rPr lang="en-US" sz="3400" i="1" dirty="0">
                <a:solidFill>
                  <a:srgbClr val="FFFF00"/>
                </a:solidFill>
              </a:rPr>
              <a:t>Archangels</a:t>
            </a:r>
            <a:r>
              <a:rPr lang="en-US" sz="3400" i="1" dirty="0"/>
              <a:t> - </a:t>
            </a:r>
            <a:r>
              <a:rPr lang="en-US" sz="3400" dirty="0"/>
              <a:t>The word </a:t>
            </a:r>
            <a:r>
              <a:rPr lang="en-US" sz="3400" i="1" dirty="0"/>
              <a:t>“archangel” </a:t>
            </a:r>
            <a:r>
              <a:rPr lang="en-US" sz="3400" dirty="0"/>
              <a:t>comes from a Greek word meaning </a:t>
            </a:r>
            <a:r>
              <a:rPr lang="en-US" sz="3400" i="1" dirty="0"/>
              <a:t>"chief angel or an angel of high rank."</a:t>
            </a:r>
            <a:endParaRPr lang="en-US" sz="3400" dirty="0"/>
          </a:p>
          <a:p>
            <a:r>
              <a:rPr lang="en-US" sz="3400" i="1" dirty="0">
                <a:solidFill>
                  <a:srgbClr val="FFFF00"/>
                </a:solidFill>
              </a:rPr>
              <a:t>Princes</a:t>
            </a:r>
            <a:r>
              <a:rPr lang="en-US" sz="3400" dirty="0"/>
              <a:t> - Royal ruler subject to a king or emperor</a:t>
            </a:r>
          </a:p>
          <a:p>
            <a:r>
              <a:rPr lang="en-US" sz="3400" i="1" dirty="0" err="1">
                <a:solidFill>
                  <a:srgbClr val="FFFF00"/>
                </a:solidFill>
              </a:rPr>
              <a:t>Cherubims</a:t>
            </a:r>
            <a:r>
              <a:rPr lang="en-US" sz="3400" i="1" dirty="0"/>
              <a:t> - </a:t>
            </a:r>
            <a:r>
              <a:rPr lang="en-US" sz="3400" dirty="0"/>
              <a:t>Powerful heavenly beings surrounding the throne</a:t>
            </a:r>
          </a:p>
          <a:p>
            <a:r>
              <a:rPr lang="en-US" sz="3400" i="1" dirty="0" err="1">
                <a:solidFill>
                  <a:srgbClr val="FFFF00"/>
                </a:solidFill>
              </a:rPr>
              <a:t>Seraphims</a:t>
            </a:r>
            <a:r>
              <a:rPr lang="en-US" sz="3400" i="1" dirty="0"/>
              <a:t> – </a:t>
            </a:r>
            <a:r>
              <a:rPr lang="en-US" sz="3400" dirty="0"/>
              <a:t>One of the highest order of the celestial beings</a:t>
            </a:r>
          </a:p>
          <a:p>
            <a:r>
              <a:rPr lang="en-US" sz="3400" i="1" dirty="0">
                <a:solidFill>
                  <a:srgbClr val="FFFF00"/>
                </a:solidFill>
              </a:rPr>
              <a:t>Thrones</a:t>
            </a:r>
            <a:r>
              <a:rPr lang="en-US" sz="3400" i="1" dirty="0"/>
              <a:t> - </a:t>
            </a:r>
            <a:r>
              <a:rPr lang="en-US" sz="3400" dirty="0"/>
              <a:t>Seats of authority </a:t>
            </a:r>
          </a:p>
          <a:p>
            <a:r>
              <a:rPr lang="en-US" sz="3400" i="1" dirty="0">
                <a:solidFill>
                  <a:srgbClr val="FFFF00"/>
                </a:solidFill>
              </a:rPr>
              <a:t>Authorities</a:t>
            </a:r>
            <a:r>
              <a:rPr lang="en-US" sz="3400" i="1" dirty="0"/>
              <a:t> - </a:t>
            </a:r>
            <a:r>
              <a:rPr lang="en-US" sz="3400" dirty="0"/>
              <a:t>A magistrate, potentate, monarch or ruler</a:t>
            </a:r>
          </a:p>
          <a:p>
            <a:r>
              <a:rPr lang="en-US" sz="3400" i="1" dirty="0">
                <a:solidFill>
                  <a:srgbClr val="FFFF00"/>
                </a:solidFill>
              </a:rPr>
              <a:t>Principalities</a:t>
            </a:r>
            <a:r>
              <a:rPr lang="en-US" sz="3400" i="1" dirty="0"/>
              <a:t> - </a:t>
            </a:r>
            <a:r>
              <a:rPr lang="en-US" sz="3400" dirty="0"/>
              <a:t>Ruler over a jurisdictional area </a:t>
            </a:r>
          </a:p>
          <a:p>
            <a:r>
              <a:rPr lang="en-US" sz="3400" i="1" dirty="0">
                <a:solidFill>
                  <a:srgbClr val="FFFF00"/>
                </a:solidFill>
              </a:rPr>
              <a:t>Dominions</a:t>
            </a:r>
            <a:r>
              <a:rPr lang="en-US" sz="3400" i="1" dirty="0"/>
              <a:t> - </a:t>
            </a:r>
            <a:r>
              <a:rPr lang="en-US" sz="3400" dirty="0"/>
              <a:t>A territory of sovereign control</a:t>
            </a:r>
            <a:endParaRPr lang="en-US" sz="3400" i="1" dirty="0"/>
          </a:p>
          <a:p>
            <a:r>
              <a:rPr lang="en-US" sz="3400" i="1" dirty="0">
                <a:solidFill>
                  <a:srgbClr val="FFFF00"/>
                </a:solidFill>
              </a:rPr>
              <a:t>Powers</a:t>
            </a:r>
            <a:r>
              <a:rPr lang="en-US" sz="3400" i="1" dirty="0"/>
              <a:t> - </a:t>
            </a:r>
            <a:r>
              <a:rPr lang="en-US" sz="3400" dirty="0"/>
              <a:t>Delegated authority, jurisdiction, strength </a:t>
            </a:r>
          </a:p>
          <a:p>
            <a:r>
              <a:rPr lang="en-US" sz="3400" i="1" dirty="0">
                <a:solidFill>
                  <a:srgbClr val="FFFF00"/>
                </a:solidFill>
              </a:rPr>
              <a:t>Might</a:t>
            </a:r>
            <a:r>
              <a:rPr lang="en-US" sz="3400" i="1" dirty="0"/>
              <a:t> - </a:t>
            </a:r>
            <a:r>
              <a:rPr lang="en-US" sz="3400" dirty="0"/>
              <a:t>Powerful, forceful, strong</a:t>
            </a:r>
          </a:p>
          <a:p>
            <a:pPr marL="0" indent="0">
              <a:buNone/>
            </a:pPr>
            <a:endParaRPr lang="en-US" sz="3400" dirty="0"/>
          </a:p>
        </p:txBody>
      </p:sp>
    </p:spTree>
    <p:extLst>
      <p:ext uri="{BB962C8B-B14F-4D97-AF65-F5344CB8AC3E}">
        <p14:creationId xmlns:p14="http://schemas.microsoft.com/office/powerpoint/2010/main" val="15509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967C-D44E-47C0-ACA3-CB9FA29AE3D0}"/>
              </a:ext>
            </a:extLst>
          </p:cNvPr>
          <p:cNvSpPr>
            <a:spLocks noGrp="1"/>
          </p:cNvSpPr>
          <p:nvPr>
            <p:ph type="title"/>
          </p:nvPr>
        </p:nvSpPr>
        <p:spPr>
          <a:xfrm>
            <a:off x="838200" y="0"/>
            <a:ext cx="10515600" cy="1325563"/>
          </a:xfrm>
        </p:spPr>
        <p:txBody>
          <a:bodyPr>
            <a:normAutofit/>
          </a:bodyPr>
          <a:lstStyle/>
          <a:p>
            <a:pPr algn="ctr"/>
            <a:r>
              <a:rPr lang="en-US" sz="4000" b="1" dirty="0">
                <a:solidFill>
                  <a:srgbClr val="FFFF00"/>
                </a:solidFill>
              </a:rPr>
              <a:t>Titles Given to Angels </a:t>
            </a:r>
            <a:br>
              <a:rPr lang="en-US" sz="4000" dirty="0"/>
            </a:br>
            <a:endParaRPr lang="en-US" sz="4000" dirty="0"/>
          </a:p>
        </p:txBody>
      </p:sp>
      <p:sp>
        <p:nvSpPr>
          <p:cNvPr id="3" name="Content Placeholder 2">
            <a:extLst>
              <a:ext uri="{FF2B5EF4-FFF2-40B4-BE49-F238E27FC236}">
                <a16:creationId xmlns:a16="http://schemas.microsoft.com/office/drawing/2014/main" id="{F4143971-6409-467C-9083-C749F878861A}"/>
              </a:ext>
            </a:extLst>
          </p:cNvPr>
          <p:cNvSpPr>
            <a:spLocks noGrp="1"/>
          </p:cNvSpPr>
          <p:nvPr>
            <p:ph idx="1"/>
          </p:nvPr>
        </p:nvSpPr>
        <p:spPr>
          <a:xfrm>
            <a:off x="83890" y="916885"/>
            <a:ext cx="12108110" cy="5532437"/>
          </a:xfrm>
        </p:spPr>
        <p:txBody>
          <a:bodyPr>
            <a:noAutofit/>
          </a:bodyPr>
          <a:lstStyle/>
          <a:p>
            <a:r>
              <a:rPr lang="en-US" sz="3200" dirty="0">
                <a:solidFill>
                  <a:srgbClr val="FFFF00"/>
                </a:solidFill>
              </a:rPr>
              <a:t>Ministers </a:t>
            </a:r>
            <a:r>
              <a:rPr lang="en-US" sz="3200" i="1" dirty="0"/>
              <a:t>(Psalms 103:20, 21; 104:4) - This signifies their spiritual service. </a:t>
            </a:r>
          </a:p>
          <a:p>
            <a:r>
              <a:rPr lang="en-US" sz="3200" dirty="0">
                <a:solidFill>
                  <a:srgbClr val="FFFF00"/>
                </a:solidFill>
              </a:rPr>
              <a:t>Host of heaven/Heavenly host </a:t>
            </a:r>
            <a:r>
              <a:rPr lang="en-US" sz="3200" i="1" dirty="0"/>
              <a:t>(Gen. 32:1, 2; Josh. 5:14; 1 Sam. 17:45; Psalms 89:8) - This name speaks of their military service. </a:t>
            </a:r>
          </a:p>
          <a:p>
            <a:r>
              <a:rPr lang="en-US" sz="3200" dirty="0">
                <a:solidFill>
                  <a:srgbClr val="FFFF00"/>
                </a:solidFill>
              </a:rPr>
              <a:t>Chariots</a:t>
            </a:r>
            <a:r>
              <a:rPr lang="en-US" sz="3200" dirty="0"/>
              <a:t> </a:t>
            </a:r>
            <a:r>
              <a:rPr lang="en-US" sz="3200" i="1" dirty="0"/>
              <a:t>(2 Kings 6:16, 17; Psalms 68:17; Zech. 6:5) - This may refer to their swiftness. </a:t>
            </a:r>
          </a:p>
          <a:p>
            <a:r>
              <a:rPr lang="en-US" sz="3200" dirty="0">
                <a:solidFill>
                  <a:srgbClr val="FFFF00"/>
                </a:solidFill>
              </a:rPr>
              <a:t>Watchers</a:t>
            </a:r>
            <a:r>
              <a:rPr lang="en-US" sz="3200" dirty="0"/>
              <a:t> </a:t>
            </a:r>
            <a:r>
              <a:rPr lang="en-US" sz="3200" i="1" dirty="0"/>
              <a:t>(Dan. 4:13, 17) - This title speaks of their duties as supervisors and agents. </a:t>
            </a:r>
          </a:p>
          <a:p>
            <a:r>
              <a:rPr lang="en-US" sz="3200" dirty="0">
                <a:solidFill>
                  <a:srgbClr val="FFFF00"/>
                </a:solidFill>
              </a:rPr>
              <a:t>Morning stars </a:t>
            </a:r>
            <a:r>
              <a:rPr lang="en-US" sz="3200" i="1" dirty="0"/>
              <a:t>- </a:t>
            </a:r>
            <a:r>
              <a:rPr lang="en-US" sz="3200" i="1" dirty="0">
                <a:effectLst>
                  <a:glow rad="101600">
                    <a:schemeClr val="bg1">
                      <a:alpha val="60000"/>
                    </a:schemeClr>
                  </a:glow>
                </a:effectLst>
              </a:rPr>
              <a:t>(Job 38:7) – This title speaks of angels being present at creation.</a:t>
            </a:r>
          </a:p>
          <a:p>
            <a:r>
              <a:rPr lang="en-US" sz="3200" dirty="0">
                <a:solidFill>
                  <a:srgbClr val="FFFF00"/>
                </a:solidFill>
              </a:rPr>
              <a:t>Stars</a:t>
            </a:r>
            <a:r>
              <a:rPr lang="en-US" sz="3200" i="1" dirty="0"/>
              <a:t> (Rev. 12:3, 4) -This title may indicate both their number and their brightness.</a:t>
            </a:r>
          </a:p>
        </p:txBody>
      </p:sp>
    </p:spTree>
    <p:extLst>
      <p:ext uri="{BB962C8B-B14F-4D97-AF65-F5344CB8AC3E}">
        <p14:creationId xmlns:p14="http://schemas.microsoft.com/office/powerpoint/2010/main" val="351161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0C99F8-296C-4E8E-A47C-16C55CFF0E84}"/>
              </a:ext>
            </a:extLst>
          </p:cNvPr>
          <p:cNvSpPr>
            <a:spLocks noGrp="1"/>
          </p:cNvSpPr>
          <p:nvPr>
            <p:ph idx="1"/>
          </p:nvPr>
        </p:nvSpPr>
        <p:spPr>
          <a:xfrm>
            <a:off x="0" y="58722"/>
            <a:ext cx="12192000" cy="6799277"/>
          </a:xfrm>
        </p:spPr>
        <p:txBody>
          <a:bodyPr>
            <a:normAutofit/>
          </a:bodyPr>
          <a:lstStyle/>
          <a:p>
            <a:r>
              <a:rPr lang="en-US" sz="3200" dirty="0">
                <a:solidFill>
                  <a:srgbClr val="FFFF00"/>
                </a:solidFill>
              </a:rPr>
              <a:t>Sons of the mighty </a:t>
            </a:r>
            <a:r>
              <a:rPr lang="en-US" sz="3200" i="1" dirty="0"/>
              <a:t>(Psalms 89:6) </a:t>
            </a:r>
            <a:r>
              <a:rPr lang="en-US" sz="3200" dirty="0"/>
              <a:t>- </a:t>
            </a:r>
            <a:r>
              <a:rPr lang="en-US" sz="3200" i="1" dirty="0"/>
              <a:t>This title may refer to their awesome strength and power. </a:t>
            </a:r>
          </a:p>
          <a:p>
            <a:r>
              <a:rPr lang="en-US" sz="3200" dirty="0">
                <a:solidFill>
                  <a:srgbClr val="FFFF00"/>
                </a:solidFill>
              </a:rPr>
              <a:t>Sons of God </a:t>
            </a:r>
            <a:r>
              <a:rPr lang="en-US" sz="3200" i="1" dirty="0"/>
              <a:t>(Gen. 6:2, 4; Job 1:6; 2:1; 38:7) </a:t>
            </a:r>
            <a:r>
              <a:rPr lang="en-US" sz="3200" dirty="0"/>
              <a:t>- </a:t>
            </a:r>
            <a:r>
              <a:rPr lang="en-US" sz="3200" i="1" dirty="0"/>
              <a:t>This title speaks of Angels being a direct creation of God.</a:t>
            </a:r>
          </a:p>
          <a:p>
            <a:r>
              <a:rPr lang="en-US" sz="3200" dirty="0">
                <a:solidFill>
                  <a:srgbClr val="FFFF00"/>
                </a:solidFill>
              </a:rPr>
              <a:t>Heavenly Beings </a:t>
            </a:r>
            <a:r>
              <a:rPr lang="en-US" sz="3200" i="1" dirty="0"/>
              <a:t>(Psalm 29:1) </a:t>
            </a:r>
            <a:r>
              <a:rPr lang="en-US" sz="3200" dirty="0"/>
              <a:t>- </a:t>
            </a:r>
            <a:r>
              <a:rPr lang="en-US" sz="3200" i="1" dirty="0"/>
              <a:t>This title speaks of them having celestial bodies (I Cor. 15:40).</a:t>
            </a:r>
          </a:p>
          <a:p>
            <a:r>
              <a:rPr lang="en-US" sz="3200" dirty="0">
                <a:solidFill>
                  <a:srgbClr val="FFFF00"/>
                </a:solidFill>
              </a:rPr>
              <a:t>Spirits</a:t>
            </a:r>
            <a:r>
              <a:rPr lang="en-US" sz="3200" i="1" dirty="0"/>
              <a:t> (Hebrews 1:14) - This title speaks of them being spirit beings.</a:t>
            </a:r>
          </a:p>
          <a:p>
            <a:r>
              <a:rPr lang="en-US" sz="3200" dirty="0">
                <a:solidFill>
                  <a:srgbClr val="FFFF00"/>
                </a:solidFill>
              </a:rPr>
              <a:t>Holy Angels/Holy ones </a:t>
            </a:r>
            <a:r>
              <a:rPr lang="en-US" sz="3200" i="1" dirty="0"/>
              <a:t>(Luke 9:26; Psalms 89:5-7) - This title speaks of their confirmed state of holiness.</a:t>
            </a:r>
          </a:p>
          <a:p>
            <a:r>
              <a:rPr lang="en-US" sz="3200" dirty="0">
                <a:solidFill>
                  <a:srgbClr val="FFFF00"/>
                </a:solidFill>
              </a:rPr>
              <a:t>Angels of God and of Jesus </a:t>
            </a:r>
            <a:r>
              <a:rPr lang="en-US" sz="3200" i="1" dirty="0"/>
              <a:t>- (Luke 12:8; Matt. 16:27) - This title speaks to whom angels belong.</a:t>
            </a:r>
          </a:p>
          <a:p>
            <a:r>
              <a:rPr lang="en-US" sz="3200" dirty="0">
                <a:solidFill>
                  <a:srgbClr val="FFFF00"/>
                </a:solidFill>
              </a:rPr>
              <a:t>Flames of fire </a:t>
            </a:r>
            <a:r>
              <a:rPr lang="en-US" sz="3200" i="1" dirty="0"/>
              <a:t>(Psalm 104:4) - This title speaks of instruments of judgment. </a:t>
            </a:r>
          </a:p>
          <a:p>
            <a:endParaRPr lang="en-US" sz="3200" i="1" dirty="0"/>
          </a:p>
          <a:p>
            <a:endParaRPr lang="en-US" sz="3200" i="1" dirty="0"/>
          </a:p>
          <a:p>
            <a:endParaRPr lang="en-US" sz="3200" i="1" dirty="0"/>
          </a:p>
          <a:p>
            <a:endParaRPr lang="en-US" sz="3200" dirty="0"/>
          </a:p>
          <a:p>
            <a:endParaRPr lang="en-US" sz="3200" dirty="0"/>
          </a:p>
          <a:p>
            <a:endParaRPr lang="en-US" sz="3200" dirty="0"/>
          </a:p>
        </p:txBody>
      </p:sp>
    </p:spTree>
    <p:extLst>
      <p:ext uri="{BB962C8B-B14F-4D97-AF65-F5344CB8AC3E}">
        <p14:creationId xmlns:p14="http://schemas.microsoft.com/office/powerpoint/2010/main" val="212781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AF89-66D1-42E7-B253-A69829FF2625}"/>
              </a:ext>
            </a:extLst>
          </p:cNvPr>
          <p:cNvSpPr>
            <a:spLocks noGrp="1"/>
          </p:cNvSpPr>
          <p:nvPr>
            <p:ph type="title"/>
          </p:nvPr>
        </p:nvSpPr>
        <p:spPr>
          <a:xfrm>
            <a:off x="847825" y="-231007"/>
            <a:ext cx="10515600" cy="1325563"/>
          </a:xfrm>
        </p:spPr>
        <p:txBody>
          <a:bodyPr/>
          <a:lstStyle/>
          <a:p>
            <a:pPr algn="ctr"/>
            <a:r>
              <a:rPr lang="en-US" b="1" dirty="0">
                <a:solidFill>
                  <a:srgbClr val="FFFF00"/>
                </a:solidFill>
              </a:rPr>
              <a:t>God is a God of Authority </a:t>
            </a:r>
          </a:p>
        </p:txBody>
      </p:sp>
      <p:sp>
        <p:nvSpPr>
          <p:cNvPr id="3" name="Content Placeholder 2">
            <a:extLst>
              <a:ext uri="{FF2B5EF4-FFF2-40B4-BE49-F238E27FC236}">
                <a16:creationId xmlns:a16="http://schemas.microsoft.com/office/drawing/2014/main" id="{80DDDEA5-E85D-4BDF-BAA8-7BA9EB69C944}"/>
              </a:ext>
            </a:extLst>
          </p:cNvPr>
          <p:cNvSpPr>
            <a:spLocks noGrp="1"/>
          </p:cNvSpPr>
          <p:nvPr>
            <p:ph idx="1"/>
          </p:nvPr>
        </p:nvSpPr>
        <p:spPr>
          <a:xfrm>
            <a:off x="9625" y="871272"/>
            <a:ext cx="12192000" cy="5240588"/>
          </a:xfrm>
        </p:spPr>
        <p:txBody>
          <a:bodyPr>
            <a:noAutofit/>
          </a:bodyPr>
          <a:lstStyle/>
          <a:p>
            <a:r>
              <a:rPr lang="en-US" sz="3200" dirty="0"/>
              <a:t>In the Bible, God outlines authority structures that provide direction for the family, church, workplace, and government. </a:t>
            </a:r>
            <a:r>
              <a:rPr lang="en-US" sz="3200" i="1" dirty="0"/>
              <a:t>“Let every soul be subject unto the higher powers. For there is no power but of God: the powers that be are ordained of God” (Romans 13:1).</a:t>
            </a:r>
          </a:p>
          <a:p>
            <a:r>
              <a:rPr lang="en-US" sz="3200" dirty="0"/>
              <a:t>Recognizing and obeying the one in charge brings security, guidance and order to a group </a:t>
            </a:r>
            <a:r>
              <a:rPr lang="en-US" sz="3200" i="1" dirty="0"/>
              <a:t>(Hebrews 13:17). </a:t>
            </a:r>
          </a:p>
          <a:p>
            <a:r>
              <a:rPr lang="en-US" sz="3200" dirty="0"/>
              <a:t>Each person under authority is to look to the leader for direction and accountability </a:t>
            </a:r>
            <a:r>
              <a:rPr lang="en-US" sz="3200" i="1" dirty="0"/>
              <a:t>(Hebrews 13:7).</a:t>
            </a:r>
            <a:endParaRPr lang="en-US" sz="3200" dirty="0"/>
          </a:p>
          <a:p>
            <a:r>
              <a:rPr lang="en-US" sz="3200" dirty="0"/>
              <a:t>Leadership provides guidance for working through questions and problems that arise </a:t>
            </a:r>
            <a:r>
              <a:rPr lang="en-US" sz="3200" i="1" dirty="0"/>
              <a:t>(2 Thess. 3:7-9).</a:t>
            </a:r>
          </a:p>
          <a:p>
            <a:r>
              <a:rPr lang="en-US" sz="3200" dirty="0"/>
              <a:t>The one in charge is ultimately responsible for the activities and productivity of the group </a:t>
            </a:r>
            <a:r>
              <a:rPr lang="en-US" sz="3200" i="1" dirty="0"/>
              <a:t>(James 3:1-2).</a:t>
            </a:r>
          </a:p>
        </p:txBody>
      </p:sp>
    </p:spTree>
    <p:extLst>
      <p:ext uri="{BB962C8B-B14F-4D97-AF65-F5344CB8AC3E}">
        <p14:creationId xmlns:p14="http://schemas.microsoft.com/office/powerpoint/2010/main" val="3678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A064-3ADF-4769-81CB-1C0AFFA9F846}"/>
              </a:ext>
            </a:extLst>
          </p:cNvPr>
          <p:cNvSpPr>
            <a:spLocks noGrp="1"/>
          </p:cNvSpPr>
          <p:nvPr>
            <p:ph type="title"/>
          </p:nvPr>
        </p:nvSpPr>
        <p:spPr>
          <a:xfrm>
            <a:off x="838200" y="143744"/>
            <a:ext cx="10515600" cy="1325563"/>
          </a:xfrm>
        </p:spPr>
        <p:txBody>
          <a:bodyPr/>
          <a:lstStyle/>
          <a:p>
            <a:pPr algn="ctr"/>
            <a:r>
              <a:rPr lang="en-US" b="1" dirty="0">
                <a:solidFill>
                  <a:srgbClr val="FFFF00"/>
                </a:solidFill>
              </a:rPr>
              <a:t>God Is the Source of All Authority</a:t>
            </a:r>
            <a:br>
              <a:rPr lang="en-US" b="1" dirty="0">
                <a:solidFill>
                  <a:srgbClr val="FFFF00"/>
                </a:solidFill>
              </a:rPr>
            </a:br>
            <a:endParaRPr lang="en-US" b="1" dirty="0">
              <a:solidFill>
                <a:srgbClr val="FFFF00"/>
              </a:solidFill>
            </a:endParaRPr>
          </a:p>
        </p:txBody>
      </p:sp>
      <p:sp>
        <p:nvSpPr>
          <p:cNvPr id="3" name="Content Placeholder 2">
            <a:extLst>
              <a:ext uri="{FF2B5EF4-FFF2-40B4-BE49-F238E27FC236}">
                <a16:creationId xmlns:a16="http://schemas.microsoft.com/office/drawing/2014/main" id="{E4E023BA-8A09-4724-AADC-8FD77C481C1C}"/>
              </a:ext>
            </a:extLst>
          </p:cNvPr>
          <p:cNvSpPr>
            <a:spLocks noGrp="1"/>
          </p:cNvSpPr>
          <p:nvPr>
            <p:ph idx="1"/>
          </p:nvPr>
        </p:nvSpPr>
        <p:spPr>
          <a:xfrm>
            <a:off x="0" y="798898"/>
            <a:ext cx="12192000" cy="6059102"/>
          </a:xfrm>
        </p:spPr>
        <p:txBody>
          <a:bodyPr>
            <a:normAutofit/>
          </a:bodyPr>
          <a:lstStyle/>
          <a:p>
            <a:endParaRPr lang="en-US" sz="3600" dirty="0"/>
          </a:p>
          <a:p>
            <a:r>
              <a:rPr lang="en-US" sz="3600" dirty="0"/>
              <a:t>By virtue of who God is as creator of all things, God is the sovereign ruler of the universe -  </a:t>
            </a:r>
            <a:r>
              <a:rPr lang="en-US" sz="3600" i="1" dirty="0"/>
              <a:t>Psalms 103:19 “The LORD hath prepared his throne in the heavens; and his kingdom </a:t>
            </a:r>
            <a:r>
              <a:rPr lang="en-US" sz="3600" i="1" dirty="0" err="1"/>
              <a:t>ruleth</a:t>
            </a:r>
            <a:r>
              <a:rPr lang="en-US" sz="3600" i="1" dirty="0"/>
              <a:t> over all.”</a:t>
            </a:r>
          </a:p>
          <a:p>
            <a:r>
              <a:rPr lang="en-US" sz="3600" dirty="0"/>
              <a:t>He has all power and all authority, and He entrusts roles of leadership to individuals in the family, church, workplace, and government – </a:t>
            </a:r>
            <a:r>
              <a:rPr lang="en-US" sz="3600" i="1" dirty="0"/>
              <a:t>Matt. 28:18 “And Jesus came and </a:t>
            </a:r>
            <a:r>
              <a:rPr lang="en-US" sz="3600" i="1" dirty="0" err="1"/>
              <a:t>spake</a:t>
            </a:r>
            <a:r>
              <a:rPr lang="en-US" sz="3600" i="1" dirty="0"/>
              <a:t> unto them, saying, All power is given unto me in heaven and in earth.”</a:t>
            </a:r>
          </a:p>
          <a:p>
            <a:endParaRPr lang="en-US" sz="3600" i="1" dirty="0"/>
          </a:p>
        </p:txBody>
      </p:sp>
    </p:spTree>
    <p:extLst>
      <p:ext uri="{BB962C8B-B14F-4D97-AF65-F5344CB8AC3E}">
        <p14:creationId xmlns:p14="http://schemas.microsoft.com/office/powerpoint/2010/main" val="35419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C3CA-C65F-4A4B-90E1-C79FCE103F13}"/>
              </a:ext>
            </a:extLst>
          </p:cNvPr>
          <p:cNvSpPr>
            <a:spLocks noGrp="1"/>
          </p:cNvSpPr>
          <p:nvPr>
            <p:ph type="title"/>
          </p:nvPr>
        </p:nvSpPr>
        <p:spPr>
          <a:xfrm>
            <a:off x="838200" y="-93529"/>
            <a:ext cx="10515600" cy="1325563"/>
          </a:xfrm>
        </p:spPr>
        <p:txBody>
          <a:bodyPr/>
          <a:lstStyle/>
          <a:p>
            <a:r>
              <a:rPr lang="en-US" b="1" dirty="0">
                <a:solidFill>
                  <a:srgbClr val="FFFF00"/>
                </a:solidFill>
              </a:rPr>
              <a:t>God ordained human authority in four areas</a:t>
            </a:r>
            <a:r>
              <a:rPr lang="en-US" dirty="0">
                <a:solidFill>
                  <a:srgbClr val="FFFF00"/>
                </a:solidFill>
              </a:rPr>
              <a:t> </a:t>
            </a:r>
          </a:p>
        </p:txBody>
      </p:sp>
      <p:sp>
        <p:nvSpPr>
          <p:cNvPr id="3" name="Content Placeholder 2">
            <a:extLst>
              <a:ext uri="{FF2B5EF4-FFF2-40B4-BE49-F238E27FC236}">
                <a16:creationId xmlns:a16="http://schemas.microsoft.com/office/drawing/2014/main" id="{495E7C2D-FEF8-46D7-85D4-E0F57B73EBFE}"/>
              </a:ext>
            </a:extLst>
          </p:cNvPr>
          <p:cNvSpPr>
            <a:spLocks noGrp="1"/>
          </p:cNvSpPr>
          <p:nvPr>
            <p:ph idx="1"/>
          </p:nvPr>
        </p:nvSpPr>
        <p:spPr>
          <a:xfrm>
            <a:off x="144379" y="981777"/>
            <a:ext cx="6728059" cy="5876223"/>
          </a:xfrm>
        </p:spPr>
        <p:txBody>
          <a:bodyPr>
            <a:noAutofit/>
          </a:bodyPr>
          <a:lstStyle/>
          <a:p>
            <a:pPr marL="0" indent="0">
              <a:buNone/>
            </a:pPr>
            <a:endParaRPr lang="en-US" sz="3200" dirty="0"/>
          </a:p>
          <a:p>
            <a:r>
              <a:rPr lang="en-US" sz="3200" b="1" dirty="0">
                <a:solidFill>
                  <a:srgbClr val="FFFF00"/>
                </a:solidFill>
              </a:rPr>
              <a:t>Family</a:t>
            </a:r>
            <a:r>
              <a:rPr lang="en-US" sz="3200" dirty="0">
                <a:solidFill>
                  <a:srgbClr val="FFFF00"/>
                </a:solidFill>
              </a:rPr>
              <a:t>: </a:t>
            </a:r>
            <a:r>
              <a:rPr lang="en-US" sz="3200" dirty="0"/>
              <a:t>Husband</a:t>
            </a:r>
            <a:br>
              <a:rPr lang="en-US" sz="3200" dirty="0"/>
            </a:br>
            <a:r>
              <a:rPr lang="en-US" sz="3200" i="1" dirty="0"/>
              <a:t>(Ephesians 5:21–6:4 and Proverbs 6:20–21)</a:t>
            </a:r>
          </a:p>
          <a:p>
            <a:r>
              <a:rPr lang="en-US" sz="3200" b="1" dirty="0">
                <a:solidFill>
                  <a:srgbClr val="FFFF00"/>
                </a:solidFill>
              </a:rPr>
              <a:t>Government</a:t>
            </a:r>
            <a:r>
              <a:rPr lang="en-US" sz="3200" dirty="0">
                <a:solidFill>
                  <a:srgbClr val="FFFF00"/>
                </a:solidFill>
              </a:rPr>
              <a:t>: </a:t>
            </a:r>
            <a:r>
              <a:rPr lang="en-US" sz="3200" dirty="0"/>
              <a:t>National and State leaders—Local officials—Citizens:</a:t>
            </a:r>
            <a:br>
              <a:rPr lang="en-US" sz="3200" dirty="0"/>
            </a:br>
            <a:r>
              <a:rPr lang="en-US" sz="3200" i="1" dirty="0"/>
              <a:t>(I Peter 2:13–17 and Romans 13:1–5)</a:t>
            </a:r>
          </a:p>
          <a:p>
            <a:r>
              <a:rPr lang="en-US" sz="3200" b="1" dirty="0">
                <a:solidFill>
                  <a:srgbClr val="FFFF00"/>
                </a:solidFill>
              </a:rPr>
              <a:t>Church</a:t>
            </a:r>
            <a:r>
              <a:rPr lang="en-US" sz="3200" dirty="0">
                <a:solidFill>
                  <a:srgbClr val="FFFF00"/>
                </a:solidFill>
              </a:rPr>
              <a:t>: </a:t>
            </a:r>
            <a:r>
              <a:rPr lang="en-US" sz="3200" dirty="0"/>
              <a:t>Pastor: </a:t>
            </a:r>
            <a:r>
              <a:rPr lang="en-US" sz="3200" i="1" dirty="0"/>
              <a:t>(Ephesians 4:11–16, Hebrews 13:17, and I Peter 5:1–11)</a:t>
            </a:r>
          </a:p>
          <a:p>
            <a:r>
              <a:rPr lang="en-US" sz="3200" b="1" dirty="0">
                <a:solidFill>
                  <a:srgbClr val="FFFF00"/>
                </a:solidFill>
              </a:rPr>
              <a:t>Business</a:t>
            </a:r>
            <a:r>
              <a:rPr lang="en-US" sz="3200" dirty="0">
                <a:solidFill>
                  <a:srgbClr val="FFFF00"/>
                </a:solidFill>
              </a:rPr>
              <a:t>: </a:t>
            </a:r>
            <a:r>
              <a:rPr lang="en-US" sz="3200" dirty="0"/>
              <a:t>Employers: </a:t>
            </a:r>
            <a:r>
              <a:rPr lang="en-US" sz="3200" i="1" dirty="0"/>
              <a:t>(Colossians 3:22–4:1 and I Peter 2:18)</a:t>
            </a:r>
          </a:p>
          <a:p>
            <a:endParaRPr lang="en-US" sz="3200" dirty="0"/>
          </a:p>
        </p:txBody>
      </p:sp>
      <p:pic>
        <p:nvPicPr>
          <p:cNvPr id="4" name="Picture 3">
            <a:extLst>
              <a:ext uri="{FF2B5EF4-FFF2-40B4-BE49-F238E27FC236}">
                <a16:creationId xmlns:a16="http://schemas.microsoft.com/office/drawing/2014/main" id="{CECE95AA-07F7-49DC-AACC-4644803024FE}"/>
              </a:ext>
            </a:extLst>
          </p:cNvPr>
          <p:cNvPicPr>
            <a:picLocks noChangeAspect="1"/>
          </p:cNvPicPr>
          <p:nvPr/>
        </p:nvPicPr>
        <p:blipFill>
          <a:blip r:embed="rId2"/>
          <a:stretch>
            <a:fillRect/>
          </a:stretch>
        </p:blipFill>
        <p:spPr>
          <a:xfrm>
            <a:off x="7566259" y="981777"/>
            <a:ext cx="4227230" cy="2815664"/>
          </a:xfrm>
          <a:prstGeom prst="rect">
            <a:avLst/>
          </a:prstGeom>
        </p:spPr>
      </p:pic>
      <p:pic>
        <p:nvPicPr>
          <p:cNvPr id="5" name="Picture 4">
            <a:extLst>
              <a:ext uri="{FF2B5EF4-FFF2-40B4-BE49-F238E27FC236}">
                <a16:creationId xmlns:a16="http://schemas.microsoft.com/office/drawing/2014/main" id="{0F044FBD-BCE9-4120-87C8-3E28F57E89D6}"/>
              </a:ext>
            </a:extLst>
          </p:cNvPr>
          <p:cNvPicPr>
            <a:picLocks noChangeAspect="1"/>
          </p:cNvPicPr>
          <p:nvPr/>
        </p:nvPicPr>
        <p:blipFill>
          <a:blip r:embed="rId3"/>
          <a:stretch>
            <a:fillRect/>
          </a:stretch>
        </p:blipFill>
        <p:spPr>
          <a:xfrm>
            <a:off x="7566259" y="2069432"/>
            <a:ext cx="4227229" cy="2707105"/>
          </a:xfrm>
          <a:prstGeom prst="rect">
            <a:avLst/>
          </a:prstGeom>
        </p:spPr>
      </p:pic>
      <p:pic>
        <p:nvPicPr>
          <p:cNvPr id="6" name="Picture 5">
            <a:extLst>
              <a:ext uri="{FF2B5EF4-FFF2-40B4-BE49-F238E27FC236}">
                <a16:creationId xmlns:a16="http://schemas.microsoft.com/office/drawing/2014/main" id="{85A1CA45-8349-4313-B146-833644DB4895}"/>
              </a:ext>
            </a:extLst>
          </p:cNvPr>
          <p:cNvPicPr>
            <a:picLocks noChangeAspect="1"/>
          </p:cNvPicPr>
          <p:nvPr/>
        </p:nvPicPr>
        <p:blipFill>
          <a:blip r:embed="rId4"/>
          <a:stretch>
            <a:fillRect/>
          </a:stretch>
        </p:blipFill>
        <p:spPr>
          <a:xfrm>
            <a:off x="7561268" y="3052411"/>
            <a:ext cx="4232220" cy="2811781"/>
          </a:xfrm>
          <a:prstGeom prst="rect">
            <a:avLst/>
          </a:prstGeom>
        </p:spPr>
      </p:pic>
      <p:pic>
        <p:nvPicPr>
          <p:cNvPr id="8" name="Picture 7">
            <a:extLst>
              <a:ext uri="{FF2B5EF4-FFF2-40B4-BE49-F238E27FC236}">
                <a16:creationId xmlns:a16="http://schemas.microsoft.com/office/drawing/2014/main" id="{D8B4C3FF-A73C-4C7E-A312-B66751E5446D}"/>
              </a:ext>
            </a:extLst>
          </p:cNvPr>
          <p:cNvPicPr>
            <a:picLocks noChangeAspect="1"/>
          </p:cNvPicPr>
          <p:nvPr/>
        </p:nvPicPr>
        <p:blipFill>
          <a:blip r:embed="rId5"/>
          <a:stretch>
            <a:fillRect/>
          </a:stretch>
        </p:blipFill>
        <p:spPr>
          <a:xfrm>
            <a:off x="7561267" y="3953428"/>
            <a:ext cx="4232221" cy="2643486"/>
          </a:xfrm>
          <a:prstGeom prst="rect">
            <a:avLst/>
          </a:prstGeom>
        </p:spPr>
      </p:pic>
    </p:spTree>
    <p:extLst>
      <p:ext uri="{BB962C8B-B14F-4D97-AF65-F5344CB8AC3E}">
        <p14:creationId xmlns:p14="http://schemas.microsoft.com/office/powerpoint/2010/main" val="73838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5A2C7-3E2D-408B-A702-C0B3FD1A262C}"/>
              </a:ext>
            </a:extLst>
          </p:cNvPr>
          <p:cNvSpPr>
            <a:spLocks noGrp="1"/>
          </p:cNvSpPr>
          <p:nvPr>
            <p:ph idx="1"/>
          </p:nvPr>
        </p:nvSpPr>
        <p:spPr>
          <a:xfrm>
            <a:off x="0" y="96252"/>
            <a:ext cx="12118206" cy="6761747"/>
          </a:xfrm>
        </p:spPr>
        <p:txBody>
          <a:bodyPr>
            <a:normAutofit/>
          </a:bodyPr>
          <a:lstStyle/>
          <a:p>
            <a:r>
              <a:rPr lang="en-US" sz="3600" dirty="0"/>
              <a:t>Human authorities are accountable to God for how they exercise their authority – (</a:t>
            </a:r>
            <a:r>
              <a:rPr lang="en-US" sz="3600" i="1" dirty="0"/>
              <a:t>James 3:1-2)</a:t>
            </a:r>
          </a:p>
          <a:p>
            <a:r>
              <a:rPr lang="en-US" sz="3600" dirty="0"/>
              <a:t>They are responsible to provide protection and direction for those under their care, to punish those who do wrong, and to praise those who do well – </a:t>
            </a:r>
            <a:r>
              <a:rPr lang="en-US" sz="3600" i="1" dirty="0"/>
              <a:t>(Romans 13:1-8)</a:t>
            </a:r>
          </a:p>
          <a:p>
            <a:r>
              <a:rPr lang="en-US" sz="3600" dirty="0"/>
              <a:t>Those under authority are accountable to God for their responses to authority – </a:t>
            </a:r>
            <a:r>
              <a:rPr lang="en-US" sz="3600" i="1" dirty="0"/>
              <a:t>(Romans 14:12)  </a:t>
            </a:r>
          </a:p>
          <a:p>
            <a:r>
              <a:rPr lang="en-US" sz="3600" dirty="0"/>
              <a:t>Since God placed authorities over us, to obey them is to submit to God’s authority in our lives – </a:t>
            </a:r>
            <a:r>
              <a:rPr lang="en-US" sz="3600" i="1" dirty="0"/>
              <a:t>(I Peter 2:13)</a:t>
            </a:r>
          </a:p>
          <a:p>
            <a:r>
              <a:rPr lang="en-US" sz="3600" dirty="0"/>
              <a:t>If an authority asks us to do something that is wrong, we need to appeal to him and explain why we cannot violate God’s laws – </a:t>
            </a:r>
            <a:r>
              <a:rPr lang="en-US" sz="3600" i="1" dirty="0"/>
              <a:t>(Acts 5:29)</a:t>
            </a:r>
          </a:p>
        </p:txBody>
      </p:sp>
    </p:spTree>
    <p:extLst>
      <p:ext uri="{BB962C8B-B14F-4D97-AF65-F5344CB8AC3E}">
        <p14:creationId xmlns:p14="http://schemas.microsoft.com/office/powerpoint/2010/main" val="314487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18B2F-4B66-4867-8FEE-BB5B1316AA1A}"/>
              </a:ext>
            </a:extLst>
          </p:cNvPr>
          <p:cNvSpPr>
            <a:spLocks noGrp="1"/>
          </p:cNvSpPr>
          <p:nvPr>
            <p:ph type="title"/>
          </p:nvPr>
        </p:nvSpPr>
        <p:spPr>
          <a:xfrm>
            <a:off x="442763" y="2655937"/>
            <a:ext cx="10978415" cy="1325563"/>
          </a:xfrm>
        </p:spPr>
        <p:txBody>
          <a:bodyPr>
            <a:normAutofit fontScale="90000"/>
          </a:bodyPr>
          <a:lstStyle/>
          <a:p>
            <a:pPr algn="ctr"/>
            <a:r>
              <a:rPr lang="en-US" i="1" dirty="0"/>
              <a:t>“Yea, all of you be subject one to another, and be clothed with humility: for God </a:t>
            </a:r>
            <a:r>
              <a:rPr lang="en-US" i="1" dirty="0" err="1"/>
              <a:t>resisteth</a:t>
            </a:r>
            <a:r>
              <a:rPr lang="en-US" i="1" dirty="0"/>
              <a:t> the proud, and giveth grace to the humble. Humble yourselves therefore under the mighty hand of God, that he may exalt you in due time: casting all your care upon him; for he </a:t>
            </a:r>
            <a:r>
              <a:rPr lang="en-US" i="1" dirty="0" err="1"/>
              <a:t>careth</a:t>
            </a:r>
            <a:r>
              <a:rPr lang="en-US" i="1" dirty="0"/>
              <a:t> for </a:t>
            </a:r>
            <a:r>
              <a:rPr lang="en-US" i="1" dirty="0" err="1"/>
              <a:t>you.Be</a:t>
            </a:r>
            <a:r>
              <a:rPr lang="en-US" i="1" dirty="0"/>
              <a:t> sober, be vigilant; because your adversary the devil, as a roaring lion, </a:t>
            </a:r>
            <a:r>
              <a:rPr lang="en-US" i="1" dirty="0" err="1"/>
              <a:t>walketh</a:t>
            </a:r>
            <a:r>
              <a:rPr lang="en-US" i="1" dirty="0"/>
              <a:t> about, seeking whom he may devour.” (I Peter 5:5–8)</a:t>
            </a:r>
            <a:br>
              <a:rPr lang="en-US" i="1" dirty="0"/>
            </a:br>
            <a:endParaRPr lang="en-US" i="1" dirty="0"/>
          </a:p>
        </p:txBody>
      </p:sp>
    </p:spTree>
    <p:extLst>
      <p:ext uri="{BB962C8B-B14F-4D97-AF65-F5344CB8AC3E}">
        <p14:creationId xmlns:p14="http://schemas.microsoft.com/office/powerpoint/2010/main" val="379164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D70EC7-C9AD-4408-AA3A-96E525663779}"/>
              </a:ext>
            </a:extLst>
          </p:cNvPr>
          <p:cNvPicPr>
            <a:picLocks noChangeAspect="1"/>
          </p:cNvPicPr>
          <p:nvPr/>
        </p:nvPicPr>
        <p:blipFill>
          <a:blip r:embed="rId2"/>
          <a:stretch>
            <a:fillRect/>
          </a:stretch>
        </p:blipFill>
        <p:spPr>
          <a:xfrm>
            <a:off x="958363" y="1"/>
            <a:ext cx="10290240" cy="6848040"/>
          </a:xfrm>
          <a:prstGeom prst="rect">
            <a:avLst/>
          </a:prstGeom>
        </p:spPr>
      </p:pic>
    </p:spTree>
    <p:extLst>
      <p:ext uri="{BB962C8B-B14F-4D97-AF65-F5344CB8AC3E}">
        <p14:creationId xmlns:p14="http://schemas.microsoft.com/office/powerpoint/2010/main" val="268810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66800" y="-228600"/>
            <a:ext cx="10134600" cy="8153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3" cstate="print"/>
          <a:srcRect/>
          <a:stretch>
            <a:fillRect/>
          </a:stretch>
        </p:blipFill>
        <p:spPr bwMode="auto">
          <a:xfrm rot="20707637">
            <a:off x="1320142" y="967543"/>
            <a:ext cx="3703604" cy="2457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3"/>
          <p:cNvPicPr>
            <a:picLocks noChangeAspect="1" noChangeArrowheads="1"/>
          </p:cNvPicPr>
          <p:nvPr/>
        </p:nvPicPr>
        <p:blipFill>
          <a:blip r:embed="rId4" cstate="print"/>
          <a:srcRect/>
          <a:stretch>
            <a:fillRect/>
          </a:stretch>
        </p:blipFill>
        <p:spPr bwMode="auto">
          <a:xfrm>
            <a:off x="3581400" y="457201"/>
            <a:ext cx="3200400" cy="2359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4"/>
          <p:cNvPicPr>
            <a:picLocks noChangeAspect="1" noChangeArrowheads="1"/>
          </p:cNvPicPr>
          <p:nvPr/>
        </p:nvPicPr>
        <p:blipFill>
          <a:blip r:embed="rId5" cstate="print"/>
          <a:srcRect/>
          <a:stretch>
            <a:fillRect/>
          </a:stretch>
        </p:blipFill>
        <p:spPr bwMode="auto">
          <a:xfrm>
            <a:off x="5943600" y="381000"/>
            <a:ext cx="2995168" cy="2552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6"/>
          <p:cNvPicPr>
            <a:picLocks noChangeAspect="1" noChangeArrowheads="1"/>
          </p:cNvPicPr>
          <p:nvPr/>
        </p:nvPicPr>
        <p:blipFill>
          <a:blip r:embed="rId6" cstate="print"/>
          <a:srcRect l="5516" t="3448" r="3258" b="6897"/>
          <a:stretch>
            <a:fillRect/>
          </a:stretch>
        </p:blipFill>
        <p:spPr bwMode="auto">
          <a:xfrm rot="1244875">
            <a:off x="7709029" y="1176041"/>
            <a:ext cx="3203331" cy="23796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p:cNvPicPr>
            <a:picLocks noChangeAspect="1" noChangeArrowheads="1"/>
          </p:cNvPicPr>
          <p:nvPr/>
        </p:nvPicPr>
        <p:blipFill>
          <a:blip r:embed="rId7" cstate="print">
            <a:duotone>
              <a:schemeClr val="accent5">
                <a:shade val="45000"/>
                <a:satMod val="135000"/>
              </a:schemeClr>
              <a:prstClr val="white"/>
            </a:duotone>
          </a:blip>
          <a:srcRect t="15763" r="25807" b="9360"/>
          <a:stretch>
            <a:fillRect/>
          </a:stretch>
        </p:blipFill>
        <p:spPr bwMode="auto">
          <a:xfrm>
            <a:off x="5029200" y="4572000"/>
            <a:ext cx="2490536" cy="2057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Down Arrow 8"/>
          <p:cNvSpPr/>
          <p:nvPr/>
        </p:nvSpPr>
        <p:spPr>
          <a:xfrm rot="19020185">
            <a:off x="4074420" y="3420609"/>
            <a:ext cx="484632" cy="186025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Down Arrow 10"/>
          <p:cNvSpPr/>
          <p:nvPr/>
        </p:nvSpPr>
        <p:spPr>
          <a:xfrm rot="20724924">
            <a:off x="5255323" y="2962366"/>
            <a:ext cx="484632" cy="156395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Down Arrow 11"/>
          <p:cNvSpPr/>
          <p:nvPr/>
        </p:nvSpPr>
        <p:spPr>
          <a:xfrm rot="1220145">
            <a:off x="6591434" y="3007701"/>
            <a:ext cx="484632" cy="149547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Down Arrow 12"/>
          <p:cNvSpPr/>
          <p:nvPr/>
        </p:nvSpPr>
        <p:spPr>
          <a:xfrm rot="2432303">
            <a:off x="7855770" y="3359840"/>
            <a:ext cx="484632" cy="178527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55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p:cNvSpPr/>
          <p:nvPr/>
        </p:nvSpPr>
        <p:spPr>
          <a:xfrm>
            <a:off x="3695700" y="0"/>
            <a:ext cx="5334000" cy="251460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p:cNvSpPr>
            <a:spLocks noGrp="1"/>
          </p:cNvSpPr>
          <p:nvPr>
            <p:ph type="title"/>
          </p:nvPr>
        </p:nvSpPr>
        <p:spPr>
          <a:xfrm>
            <a:off x="4724400" y="381000"/>
            <a:ext cx="3352800" cy="914400"/>
          </a:xfrm>
        </p:spPr>
        <p:txBody>
          <a:bodyPr>
            <a:normAutofit fontScale="90000"/>
          </a:bodyPr>
          <a:lstStyle/>
          <a:p>
            <a:pPr algn="ctr"/>
            <a:r>
              <a:rPr lang="en-US" sz="4900" dirty="0">
                <a:effectLst>
                  <a:glow rad="101600">
                    <a:schemeClr val="bg1">
                      <a:alpha val="60000"/>
                    </a:schemeClr>
                  </a:glow>
                </a:effectLst>
              </a:rPr>
              <a:t>God</a:t>
            </a:r>
            <a:br>
              <a:rPr lang="en-US" dirty="0">
                <a:effectLst>
                  <a:glow rad="101600">
                    <a:schemeClr val="bg1">
                      <a:alpha val="60000"/>
                    </a:schemeClr>
                  </a:glow>
                </a:effectLst>
              </a:rPr>
            </a:br>
            <a:r>
              <a:rPr lang="en-US" sz="4000" i="1" dirty="0">
                <a:effectLst>
                  <a:glow rad="101600">
                    <a:schemeClr val="bg1">
                      <a:alpha val="60000"/>
                    </a:schemeClr>
                  </a:glow>
                </a:effectLst>
              </a:rPr>
              <a:t>(I Timothy 6:15)</a:t>
            </a:r>
          </a:p>
        </p:txBody>
      </p:sp>
      <p:sp>
        <p:nvSpPr>
          <p:cNvPr id="4" name="Text Placeholder 3"/>
          <p:cNvSpPr>
            <a:spLocks noGrp="1"/>
          </p:cNvSpPr>
          <p:nvPr>
            <p:ph type="body" idx="1"/>
          </p:nvPr>
        </p:nvSpPr>
        <p:spPr>
          <a:xfrm>
            <a:off x="2362200" y="1752600"/>
            <a:ext cx="2971800" cy="1143000"/>
          </a:xfrm>
          <a:solidFill>
            <a:schemeClr val="bg2">
              <a:lumMod val="60000"/>
              <a:lumOff val="40000"/>
            </a:schemeClr>
          </a:solidFill>
          <a:ln w="38100">
            <a:solidFill>
              <a:schemeClr val="tx1"/>
            </a:solidFill>
          </a:ln>
        </p:spPr>
        <p:txBody>
          <a:bodyPr>
            <a:normAutofit/>
          </a:bodyPr>
          <a:lstStyle/>
          <a:p>
            <a:pPr algn="ctr"/>
            <a:r>
              <a:rPr lang="en-US" sz="3200" dirty="0">
                <a:effectLst>
                  <a:glow rad="101600">
                    <a:schemeClr val="bg1">
                      <a:alpha val="60000"/>
                    </a:schemeClr>
                  </a:glow>
                </a:effectLst>
              </a:rPr>
              <a:t>Authority </a:t>
            </a:r>
          </a:p>
          <a:p>
            <a:pPr algn="ctr"/>
            <a:r>
              <a:rPr lang="en-US" sz="3200" i="1" dirty="0">
                <a:effectLst>
                  <a:glow rad="101600">
                    <a:schemeClr val="bg1">
                      <a:alpha val="60000"/>
                    </a:schemeClr>
                  </a:glow>
                </a:effectLst>
              </a:rPr>
              <a:t>(I Tim. 2:2)      </a:t>
            </a:r>
          </a:p>
        </p:txBody>
      </p:sp>
      <p:sp>
        <p:nvSpPr>
          <p:cNvPr id="5" name="Content Placeholder 4"/>
          <p:cNvSpPr>
            <a:spLocks noGrp="1"/>
          </p:cNvSpPr>
          <p:nvPr>
            <p:ph sz="half" idx="2"/>
          </p:nvPr>
        </p:nvSpPr>
        <p:spPr>
          <a:xfrm>
            <a:off x="2514600" y="3962400"/>
            <a:ext cx="3733800" cy="2895600"/>
          </a:xfrm>
        </p:spPr>
        <p:txBody>
          <a:bodyPr>
            <a:normAutofit/>
          </a:bodyPr>
          <a:lstStyle/>
          <a:p>
            <a:r>
              <a:rPr lang="en-US" sz="3200" dirty="0">
                <a:effectLst>
                  <a:glow rad="101600">
                    <a:schemeClr val="bg1">
                      <a:alpha val="60000"/>
                    </a:schemeClr>
                  </a:glow>
                </a:effectLst>
              </a:rPr>
              <a:t>Submission</a:t>
            </a:r>
          </a:p>
          <a:p>
            <a:r>
              <a:rPr lang="en-US" sz="3200" dirty="0">
                <a:effectLst>
                  <a:glow rad="101600">
                    <a:schemeClr val="bg1">
                      <a:alpha val="60000"/>
                    </a:schemeClr>
                  </a:glow>
                </a:effectLst>
              </a:rPr>
              <a:t>Protection</a:t>
            </a:r>
          </a:p>
          <a:p>
            <a:r>
              <a:rPr lang="en-US" sz="3200" dirty="0">
                <a:effectLst>
                  <a:glow rad="101600">
                    <a:schemeClr val="bg1">
                      <a:alpha val="60000"/>
                    </a:schemeClr>
                  </a:glow>
                </a:effectLst>
              </a:rPr>
              <a:t>Blessing</a:t>
            </a:r>
          </a:p>
        </p:txBody>
      </p:sp>
      <p:sp>
        <p:nvSpPr>
          <p:cNvPr id="6" name="Text Placeholder 5"/>
          <p:cNvSpPr>
            <a:spLocks noGrp="1"/>
          </p:cNvSpPr>
          <p:nvPr>
            <p:ph type="body" sz="quarter" idx="3"/>
          </p:nvPr>
        </p:nvSpPr>
        <p:spPr>
          <a:xfrm>
            <a:off x="7467600" y="1828800"/>
            <a:ext cx="2743200" cy="1066800"/>
          </a:xfrm>
          <a:solidFill>
            <a:schemeClr val="accent2"/>
          </a:solidFill>
          <a:ln w="38100">
            <a:solidFill>
              <a:schemeClr val="tx1"/>
            </a:solidFill>
          </a:ln>
        </p:spPr>
        <p:txBody>
          <a:bodyPr>
            <a:normAutofit lnSpcReduction="10000"/>
          </a:bodyPr>
          <a:lstStyle/>
          <a:p>
            <a:pPr algn="ctr"/>
            <a:r>
              <a:rPr lang="en-US" sz="3200" dirty="0">
                <a:effectLst>
                  <a:glow rad="101600">
                    <a:schemeClr val="bg1">
                      <a:alpha val="60000"/>
                    </a:schemeClr>
                  </a:glow>
                </a:effectLst>
              </a:rPr>
              <a:t>Satan </a:t>
            </a:r>
          </a:p>
          <a:p>
            <a:pPr algn="ctr"/>
            <a:r>
              <a:rPr lang="en-US" sz="3200" i="1" dirty="0">
                <a:effectLst>
                  <a:glow rad="101600">
                    <a:schemeClr val="bg1">
                      <a:alpha val="60000"/>
                    </a:schemeClr>
                  </a:glow>
                </a:effectLst>
              </a:rPr>
              <a:t>(I Peter 5:6-8)</a:t>
            </a:r>
          </a:p>
        </p:txBody>
      </p:sp>
      <p:sp>
        <p:nvSpPr>
          <p:cNvPr id="7" name="Content Placeholder 6"/>
          <p:cNvSpPr>
            <a:spLocks noGrp="1"/>
          </p:cNvSpPr>
          <p:nvPr>
            <p:ph sz="quarter" idx="4"/>
          </p:nvPr>
        </p:nvSpPr>
        <p:spPr>
          <a:xfrm>
            <a:off x="7620000" y="3868616"/>
            <a:ext cx="2514600" cy="2667000"/>
          </a:xfrm>
        </p:spPr>
        <p:txBody>
          <a:bodyPr>
            <a:normAutofit/>
          </a:bodyPr>
          <a:lstStyle/>
          <a:p>
            <a:r>
              <a:rPr lang="en-US" sz="3200" dirty="0">
                <a:effectLst>
                  <a:glow rad="101600">
                    <a:schemeClr val="bg1">
                      <a:alpha val="60000"/>
                    </a:schemeClr>
                  </a:glow>
                </a:effectLst>
              </a:rPr>
              <a:t>Rebellion</a:t>
            </a:r>
          </a:p>
          <a:p>
            <a:r>
              <a:rPr lang="en-US" sz="3200" dirty="0">
                <a:effectLst>
                  <a:glow rad="101600">
                    <a:schemeClr val="bg1">
                      <a:alpha val="60000"/>
                    </a:schemeClr>
                  </a:glow>
                </a:effectLst>
              </a:rPr>
              <a:t>Destruction</a:t>
            </a:r>
          </a:p>
          <a:p>
            <a:r>
              <a:rPr lang="en-US" sz="3200" dirty="0">
                <a:effectLst>
                  <a:glow rad="101600">
                    <a:schemeClr val="bg1">
                      <a:alpha val="60000"/>
                    </a:schemeClr>
                  </a:glow>
                </a:effectLst>
              </a:rPr>
              <a:t>Cursing</a:t>
            </a:r>
          </a:p>
        </p:txBody>
      </p:sp>
      <p:sp>
        <p:nvSpPr>
          <p:cNvPr id="8" name="Down Arrow 7"/>
          <p:cNvSpPr/>
          <p:nvPr/>
        </p:nvSpPr>
        <p:spPr>
          <a:xfrm>
            <a:off x="8610600" y="2971800"/>
            <a:ext cx="484632" cy="978408"/>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3505200" y="2971800"/>
            <a:ext cx="484632" cy="978408"/>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cstate="print"/>
          <a:srcRect t="15763" r="25807" b="9360"/>
          <a:stretch>
            <a:fillRect/>
          </a:stretch>
        </p:blipFill>
        <p:spPr bwMode="auto">
          <a:xfrm>
            <a:off x="2933700" y="5661991"/>
            <a:ext cx="1447800" cy="1196009"/>
          </a:xfrm>
          <a:prstGeom prst="ellipse">
            <a:avLst/>
          </a:prstGeom>
          <a:ln>
            <a:noFill/>
          </a:ln>
          <a:effectLst>
            <a:softEdge rad="112500"/>
          </a:effectLst>
        </p:spPr>
      </p:pic>
      <p:sp>
        <p:nvSpPr>
          <p:cNvPr id="10" name="Down Arrow 9"/>
          <p:cNvSpPr/>
          <p:nvPr/>
        </p:nvSpPr>
        <p:spPr>
          <a:xfrm rot="16200000">
            <a:off x="5981700" y="4964595"/>
            <a:ext cx="762000" cy="2590800"/>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glow rad="101600">
                    <a:schemeClr val="bg1">
                      <a:alpha val="60000"/>
                    </a:schemeClr>
                  </a:glow>
                </a:effectLst>
              </a:rPr>
              <a:t>FOOL</a:t>
            </a:r>
          </a:p>
          <a:p>
            <a:pPr algn="ctr"/>
            <a:endParaRPr lang="en-US" sz="2800" dirty="0"/>
          </a:p>
        </p:txBody>
      </p:sp>
      <p:pic>
        <p:nvPicPr>
          <p:cNvPr id="14" name="Picture 8" descr="C:\Users\Ptr. Daniel White\Desktop\Bible pictures\Satan-Devil and demons\scan0020.jpg">
            <a:extLst>
              <a:ext uri="{FF2B5EF4-FFF2-40B4-BE49-F238E27FC236}">
                <a16:creationId xmlns:a16="http://schemas.microsoft.com/office/drawing/2014/main" id="{EA804171-CB32-490F-A39D-8494191BDDDC}"/>
              </a:ext>
            </a:extLst>
          </p:cNvPr>
          <p:cNvPicPr>
            <a:picLocks noChangeAspect="1" noChangeArrowheads="1"/>
          </p:cNvPicPr>
          <p:nvPr/>
        </p:nvPicPr>
        <p:blipFill>
          <a:blip r:embed="rId4" cstate="print"/>
          <a:srcRect t="7351" r="3424" b="4441"/>
          <a:stretch>
            <a:fillRect/>
          </a:stretch>
        </p:blipFill>
        <p:spPr bwMode="auto">
          <a:xfrm>
            <a:off x="4893329" y="2907792"/>
            <a:ext cx="2752725" cy="2590800"/>
          </a:xfrm>
          <a:prstGeom prst="ellipse">
            <a:avLst/>
          </a:prstGeom>
          <a:ln>
            <a:noFill/>
          </a:ln>
          <a:effectLst>
            <a:softEdge rad="112500"/>
          </a:effectLst>
        </p:spPr>
      </p:pic>
    </p:spTree>
    <p:extLst>
      <p:ext uri="{BB962C8B-B14F-4D97-AF65-F5344CB8AC3E}">
        <p14:creationId xmlns:p14="http://schemas.microsoft.com/office/powerpoint/2010/main" val="293427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to="" calcmode="lin" valueType="num">
                                      <p:cBhvr>
                                        <p:cTn id="14" dur="1" fill="hold"/>
                                        <p:tgtEl>
                                          <p:spTgt spid="5">
                                            <p:txEl>
                                              <p:pRg st="0" end="0"/>
                                            </p:txEl>
                                          </p:spTgt>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to="" calcmode="lin" valueType="num">
                                      <p:cBhvr>
                                        <p:cTn id="19" dur="1" fill="hold"/>
                                        <p:tgtEl>
                                          <p:spTgt spid="5">
                                            <p:txEl>
                                              <p:pRg st="1" end="1"/>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to="" calcmode="lin" valueType="num">
                                      <p:cBhvr>
                                        <p:cTn id="24" dur="1" fill="hold"/>
                                        <p:tgtEl>
                                          <p:spTgt spid="5">
                                            <p:txEl>
                                              <p:pRg st="2" end="2"/>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218"/>
                                        </p:tgtEl>
                                        <p:attrNameLst>
                                          <p:attrName>style.visibility</p:attrName>
                                        </p:attrNameLst>
                                      </p:cBhvr>
                                      <p:to>
                                        <p:strVal val="visible"/>
                                      </p:to>
                                    </p:set>
                                    <p:animEffect transition="in" filter="fade">
                                      <p:cBhvr>
                                        <p:cTn id="29" dur="2000"/>
                                        <p:tgtEl>
                                          <p:spTgt spid="921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 to="" calcmode="lin" valueType="num">
                                      <p:cBhvr>
                                        <p:cTn id="41" dur="1" fill="hold"/>
                                        <p:tgtEl>
                                          <p:spTgt spid="7">
                                            <p:txEl>
                                              <p:pRg st="0" end="0"/>
                                            </p:txEl>
                                          </p:spTgt>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ntr" presetSubtype="0" fill="hold" grpId="0"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 to="" calcmode="lin" valueType="num">
                                      <p:cBhvr>
                                        <p:cTn id="46" dur="1" fill="hold"/>
                                        <p:tgtEl>
                                          <p:spTgt spid="7">
                                            <p:txEl>
                                              <p:pRg st="1" end="1"/>
                                            </p:txEl>
                                          </p:spTgt>
                                        </p:tgtEl>
                                        <p:attrNameLst>
                                          <p:attrName/>
                                        </p:attrNameLst>
                                      </p:cBhvr>
                                    </p:anim>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grpId="0"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 to="" calcmode="lin" valueType="num">
                                      <p:cBhvr>
                                        <p:cTn id="51" dur="1" fill="hold"/>
                                        <p:tgtEl>
                                          <p:spTgt spid="7">
                                            <p:txEl>
                                              <p:pRg st="2" end="2"/>
                                            </p:txEl>
                                          </p:spTgt>
                                        </p:tgtEl>
                                        <p:attrNameLst>
                                          <p:attrName/>
                                        </p:attrNameLst>
                                      </p:cBhvr>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5E-6 4.81481E-6 L 0.42487 0.00718 " pathEditMode="relative" rAng="0" ptsTypes="AA">
                                      <p:cBhvr>
                                        <p:cTn id="60" dur="2000" fill="hold"/>
                                        <p:tgtEl>
                                          <p:spTgt spid="9218"/>
                                        </p:tgtEl>
                                        <p:attrNameLst>
                                          <p:attrName>ppt_x</p:attrName>
                                          <p:attrName>ppt_y</p:attrName>
                                        </p:attrNameLst>
                                      </p:cBhvr>
                                      <p:rCtr x="21081" y="486"/>
                                    </p:animMotion>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8" grpId="0" animBg="1"/>
      <p:bldP spid="11"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152400"/>
            <a:ext cx="9448800" cy="723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C:\Users\Ptr. Daniel White\Documents\My Scans\2010-01 (Jan)\scan0003.jpg"/>
          <p:cNvPicPr>
            <a:picLocks noChangeAspect="1" noChangeArrowheads="1"/>
          </p:cNvPicPr>
          <p:nvPr/>
        </p:nvPicPr>
        <p:blipFill rotWithShape="1">
          <a:blip r:embed="rId3" cstate="print">
            <a:duotone>
              <a:prstClr val="black"/>
              <a:schemeClr val="accent1">
                <a:tint val="45000"/>
                <a:satMod val="400000"/>
              </a:schemeClr>
            </a:duotone>
          </a:blip>
          <a:srcRect l="7577" t="8554" r="229" b="22598"/>
          <a:stretch/>
        </p:blipFill>
        <p:spPr bwMode="auto">
          <a:xfrm>
            <a:off x="2482237" y="0"/>
            <a:ext cx="661143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765958" y="3025629"/>
            <a:ext cx="3918358" cy="533400"/>
          </a:xfrm>
          <a:prstGeom prst="rect">
            <a:avLst/>
          </a:prstGeom>
          <a:solidFill>
            <a:schemeClr val="accent1">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258424" y="6056851"/>
            <a:ext cx="2060196" cy="714463"/>
          </a:xfrm>
          <a:prstGeom prst="rect">
            <a:avLst/>
          </a:prstGeom>
          <a:solidFill>
            <a:schemeClr val="accent1">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684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ECA798-4764-4D25-9E99-F21095943AB0}"/>
              </a:ext>
            </a:extLst>
          </p:cNvPr>
          <p:cNvPicPr>
            <a:picLocks noChangeAspect="1"/>
          </p:cNvPicPr>
          <p:nvPr/>
        </p:nvPicPr>
        <p:blipFill rotWithShape="1">
          <a:blip r:embed="rId2">
            <a:duotone>
              <a:prstClr val="black"/>
              <a:schemeClr val="accent1">
                <a:tint val="45000"/>
                <a:satMod val="400000"/>
              </a:schemeClr>
            </a:duotone>
          </a:blip>
          <a:srcRect t="5053" r="6144" b="8642"/>
          <a:stretch/>
        </p:blipFill>
        <p:spPr>
          <a:xfrm>
            <a:off x="1142345" y="0"/>
            <a:ext cx="4546172" cy="6949440"/>
          </a:xfrm>
          <a:prstGeom prst="rect">
            <a:avLst/>
          </a:prstGeom>
        </p:spPr>
      </p:pic>
      <p:pic>
        <p:nvPicPr>
          <p:cNvPr id="4" name="Picture 3">
            <a:extLst>
              <a:ext uri="{FF2B5EF4-FFF2-40B4-BE49-F238E27FC236}">
                <a16:creationId xmlns:a16="http://schemas.microsoft.com/office/drawing/2014/main" id="{EE6F89D8-228C-463B-B801-809F7B81E75B}"/>
              </a:ext>
            </a:extLst>
          </p:cNvPr>
          <p:cNvPicPr>
            <a:picLocks noChangeAspect="1"/>
          </p:cNvPicPr>
          <p:nvPr/>
        </p:nvPicPr>
        <p:blipFill rotWithShape="1">
          <a:blip r:embed="rId3">
            <a:duotone>
              <a:prstClr val="black"/>
              <a:schemeClr val="accent1">
                <a:tint val="45000"/>
                <a:satMod val="400000"/>
              </a:schemeClr>
            </a:duotone>
          </a:blip>
          <a:srcRect l="260" t="5053" r="1" b="9334"/>
          <a:stretch/>
        </p:blipFill>
        <p:spPr>
          <a:xfrm>
            <a:off x="6562650" y="0"/>
            <a:ext cx="4924926" cy="6858000"/>
          </a:xfrm>
          <a:prstGeom prst="rect">
            <a:avLst/>
          </a:prstGeom>
        </p:spPr>
      </p:pic>
      <p:pic>
        <p:nvPicPr>
          <p:cNvPr id="6" name="Picture 5">
            <a:extLst>
              <a:ext uri="{FF2B5EF4-FFF2-40B4-BE49-F238E27FC236}">
                <a16:creationId xmlns:a16="http://schemas.microsoft.com/office/drawing/2014/main" id="{5058CFF6-B115-41AD-80CA-B67AC88776E4}"/>
              </a:ext>
            </a:extLst>
          </p:cNvPr>
          <p:cNvPicPr>
            <a:picLocks noChangeAspect="1"/>
          </p:cNvPicPr>
          <p:nvPr/>
        </p:nvPicPr>
        <p:blipFill rotWithShape="1">
          <a:blip r:embed="rId3">
            <a:duotone>
              <a:prstClr val="black"/>
              <a:schemeClr val="accent1">
                <a:tint val="45000"/>
                <a:satMod val="400000"/>
              </a:schemeClr>
            </a:duotone>
          </a:blip>
          <a:srcRect l="260" t="5053" r="7458" b="93996"/>
          <a:stretch/>
        </p:blipFill>
        <p:spPr>
          <a:xfrm>
            <a:off x="6562651" y="1065249"/>
            <a:ext cx="4924926" cy="209636"/>
          </a:xfrm>
          <a:prstGeom prst="rect">
            <a:avLst/>
          </a:prstGeom>
        </p:spPr>
      </p:pic>
      <p:pic>
        <p:nvPicPr>
          <p:cNvPr id="7" name="Picture 6">
            <a:extLst>
              <a:ext uri="{FF2B5EF4-FFF2-40B4-BE49-F238E27FC236}">
                <a16:creationId xmlns:a16="http://schemas.microsoft.com/office/drawing/2014/main" id="{42628271-2D20-4397-B3EC-8E9F07E429C4}"/>
              </a:ext>
            </a:extLst>
          </p:cNvPr>
          <p:cNvPicPr>
            <a:picLocks noChangeAspect="1"/>
          </p:cNvPicPr>
          <p:nvPr/>
        </p:nvPicPr>
        <p:blipFill rotWithShape="1">
          <a:blip r:embed="rId3">
            <a:duotone>
              <a:prstClr val="black"/>
              <a:schemeClr val="accent1">
                <a:tint val="45000"/>
                <a:satMod val="400000"/>
              </a:schemeClr>
            </a:duotone>
          </a:blip>
          <a:srcRect l="260" t="5053" r="7458" b="93996"/>
          <a:stretch/>
        </p:blipFill>
        <p:spPr>
          <a:xfrm>
            <a:off x="1200658" y="1274885"/>
            <a:ext cx="4487859" cy="193430"/>
          </a:xfrm>
          <a:prstGeom prst="rect">
            <a:avLst/>
          </a:prstGeom>
        </p:spPr>
      </p:pic>
      <p:sp>
        <p:nvSpPr>
          <p:cNvPr id="2" name="Rectangle 1">
            <a:extLst>
              <a:ext uri="{FF2B5EF4-FFF2-40B4-BE49-F238E27FC236}">
                <a16:creationId xmlns:a16="http://schemas.microsoft.com/office/drawing/2014/main" id="{4C798178-93EC-4AE3-89BF-0C25AF11CEA0}"/>
              </a:ext>
            </a:extLst>
          </p:cNvPr>
          <p:cNvSpPr/>
          <p:nvPr/>
        </p:nvSpPr>
        <p:spPr>
          <a:xfrm>
            <a:off x="5917222" y="0"/>
            <a:ext cx="575016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8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Ptr. Daniel White\Desktop\Bible pictures\Bible mis\Miss\Copy of Good God Evil Devil.jpg"/>
          <p:cNvPicPr>
            <a:picLocks noChangeAspect="1" noChangeArrowheads="1"/>
          </p:cNvPicPr>
          <p:nvPr/>
        </p:nvPicPr>
        <p:blipFill>
          <a:blip r:embed="rId3" cstate="print"/>
          <a:srcRect l="4734" t="12444" r="5325" b="37778"/>
          <a:stretch>
            <a:fillRect/>
          </a:stretch>
        </p:blipFill>
        <p:spPr bwMode="auto">
          <a:xfrm>
            <a:off x="3276601" y="0"/>
            <a:ext cx="2378529" cy="1752600"/>
          </a:xfrm>
          <a:prstGeom prst="rect">
            <a:avLst/>
          </a:prstGeom>
          <a:ln>
            <a:noFill/>
          </a:ln>
          <a:effectLst>
            <a:softEdge rad="112500"/>
          </a:effectLst>
        </p:spPr>
      </p:pic>
      <p:pic>
        <p:nvPicPr>
          <p:cNvPr id="56324" name="Picture 4"/>
          <p:cNvPicPr>
            <a:picLocks noChangeAspect="1" noChangeArrowheads="1"/>
          </p:cNvPicPr>
          <p:nvPr/>
        </p:nvPicPr>
        <p:blipFill>
          <a:blip r:embed="rId4" cstate="print"/>
          <a:srcRect/>
          <a:stretch>
            <a:fillRect/>
          </a:stretch>
        </p:blipFill>
        <p:spPr bwMode="auto">
          <a:xfrm>
            <a:off x="2971801" y="1676400"/>
            <a:ext cx="2962275" cy="2551774"/>
          </a:xfrm>
          <a:prstGeom prst="rect">
            <a:avLst/>
          </a:prstGeom>
          <a:noFill/>
          <a:ln w="9525">
            <a:noFill/>
            <a:miter lim="800000"/>
            <a:headEnd/>
            <a:tailEnd/>
          </a:ln>
        </p:spPr>
      </p:pic>
      <p:pic>
        <p:nvPicPr>
          <p:cNvPr id="56323" name="Picture 3"/>
          <p:cNvPicPr>
            <a:picLocks noChangeAspect="1" noChangeArrowheads="1"/>
          </p:cNvPicPr>
          <p:nvPr/>
        </p:nvPicPr>
        <p:blipFill>
          <a:blip r:embed="rId5" cstate="print"/>
          <a:srcRect/>
          <a:stretch>
            <a:fillRect/>
          </a:stretch>
        </p:blipFill>
        <p:spPr bwMode="auto">
          <a:xfrm>
            <a:off x="3962401" y="3048000"/>
            <a:ext cx="1019175" cy="1769488"/>
          </a:xfrm>
          <a:prstGeom prst="rect">
            <a:avLst/>
          </a:prstGeom>
          <a:noFill/>
          <a:ln w="9525">
            <a:noFill/>
            <a:miter lim="800000"/>
            <a:headEnd/>
            <a:tailEnd/>
          </a:ln>
        </p:spPr>
      </p:pic>
      <p:pic>
        <p:nvPicPr>
          <p:cNvPr id="56326" name="Picture 6"/>
          <p:cNvPicPr>
            <a:picLocks noChangeAspect="1" noChangeArrowheads="1"/>
          </p:cNvPicPr>
          <p:nvPr/>
        </p:nvPicPr>
        <p:blipFill>
          <a:blip r:embed="rId6" cstate="print"/>
          <a:srcRect/>
          <a:stretch>
            <a:fillRect/>
          </a:stretch>
        </p:blipFill>
        <p:spPr bwMode="auto">
          <a:xfrm>
            <a:off x="3733800" y="4953000"/>
            <a:ext cx="1371600" cy="1764376"/>
          </a:xfrm>
          <a:prstGeom prst="rect">
            <a:avLst/>
          </a:prstGeom>
          <a:noFill/>
          <a:ln w="9525">
            <a:noFill/>
            <a:miter lim="800000"/>
            <a:headEnd/>
            <a:tailEnd/>
          </a:ln>
        </p:spPr>
      </p:pic>
      <p:sp>
        <p:nvSpPr>
          <p:cNvPr id="7" name="Rectangle 7"/>
          <p:cNvSpPr>
            <a:spLocks noChangeArrowheads="1"/>
          </p:cNvSpPr>
          <p:nvPr/>
        </p:nvSpPr>
        <p:spPr bwMode="auto">
          <a:xfrm>
            <a:off x="6324600" y="2645336"/>
            <a:ext cx="2819400" cy="1754326"/>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latin typeface="Calibri"/>
                <a:ea typeface="Times New Roman" pitchFamily="18" charset="0"/>
                <a:cs typeface="Arial" pitchFamily="34" charset="0"/>
              </a:rPr>
              <a:t>“Be sober, be vigilant; because your adversary the devil, as a roaring lion, </a:t>
            </a:r>
            <a:endParaRPr lang="en-US" b="1" dirty="0">
              <a:solidFill>
                <a:prstClr val="black"/>
              </a:solidFill>
              <a:latin typeface="Calibri"/>
              <a:cs typeface="Arial" pitchFamily="34" charset="0"/>
            </a:endParaRPr>
          </a:p>
          <a:p>
            <a:pPr algn="ctr" eaLnBrk="0" fontAlgn="base" hangingPunct="0">
              <a:spcBef>
                <a:spcPct val="0"/>
              </a:spcBef>
              <a:spcAft>
                <a:spcPct val="0"/>
              </a:spcAft>
            </a:pPr>
            <a:r>
              <a:rPr lang="en-US" b="1" i="1" dirty="0">
                <a:solidFill>
                  <a:prstClr val="black"/>
                </a:solidFill>
                <a:latin typeface="Calibri"/>
                <a:ea typeface="Times New Roman" pitchFamily="18" charset="0"/>
                <a:cs typeface="Arial" pitchFamily="34" charset="0"/>
              </a:rPr>
              <a:t>walketh about, seeking whom he may devour.”           (I Peter 5:8)</a:t>
            </a:r>
            <a:endParaRPr lang="en-US" b="1" dirty="0">
              <a:solidFill>
                <a:prstClr val="black"/>
              </a:solidFill>
              <a:latin typeface="Calibri"/>
              <a:cs typeface="Arial" pitchFamily="34" charset="0"/>
            </a:endParaRPr>
          </a:p>
        </p:txBody>
      </p:sp>
      <p:pic>
        <p:nvPicPr>
          <p:cNvPr id="8" name="Picture 8" descr="C:\Users\Ptr. Daniel White\Desktop\Bible pictures\Satan-Devil and demons\scan0020.jpg"/>
          <p:cNvPicPr>
            <a:picLocks noChangeAspect="1" noChangeArrowheads="1"/>
          </p:cNvPicPr>
          <p:nvPr/>
        </p:nvPicPr>
        <p:blipFill>
          <a:blip r:embed="rId7" cstate="print"/>
          <a:srcRect t="7351" r="3424" b="4441"/>
          <a:stretch>
            <a:fillRect/>
          </a:stretch>
        </p:blipFill>
        <p:spPr bwMode="auto">
          <a:xfrm>
            <a:off x="6315076" y="0"/>
            <a:ext cx="2752725" cy="2590800"/>
          </a:xfrm>
          <a:prstGeom prst="ellipse">
            <a:avLst/>
          </a:prstGeom>
          <a:ln>
            <a:noFill/>
          </a:ln>
          <a:effectLst>
            <a:softEdge rad="112500"/>
          </a:effectLst>
        </p:spPr>
      </p:pic>
      <p:sp>
        <p:nvSpPr>
          <p:cNvPr id="12" name="Down Arrow 11"/>
          <p:cNvSpPr/>
          <p:nvPr/>
        </p:nvSpPr>
        <p:spPr>
          <a:xfrm rot="5400000">
            <a:off x="5562600" y="3429000"/>
            <a:ext cx="484632" cy="826008"/>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 name="Down Arrow 12"/>
          <p:cNvSpPr/>
          <p:nvPr/>
        </p:nvSpPr>
        <p:spPr>
          <a:xfrm rot="2784955">
            <a:off x="5535507" y="4468106"/>
            <a:ext cx="484632" cy="1308638"/>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6327" name="Rectangle 7"/>
          <p:cNvSpPr>
            <a:spLocks noChangeArrowheads="1"/>
          </p:cNvSpPr>
          <p:nvPr/>
        </p:nvSpPr>
        <p:spPr bwMode="auto">
          <a:xfrm>
            <a:off x="3429000" y="523599"/>
            <a:ext cx="2057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i="1" dirty="0">
                <a:solidFill>
                  <a:srgbClr val="FFFF00"/>
                </a:solidFill>
                <a:effectLst>
                  <a:glow rad="101600">
                    <a:prstClr val="black">
                      <a:alpha val="60000"/>
                    </a:prstClr>
                  </a:glow>
                </a:effectLst>
                <a:latin typeface="Times New Roman" pitchFamily="18" charset="0"/>
                <a:ea typeface="Times New Roman" pitchFamily="18" charset="0"/>
                <a:cs typeface="Arial" pitchFamily="34" charset="0"/>
              </a:rPr>
              <a:t>God Almighty</a:t>
            </a:r>
            <a:endParaRPr lang="en-US" sz="2000" dirty="0">
              <a:solidFill>
                <a:srgbClr val="FFFF00"/>
              </a:solidFill>
              <a:effectLst>
                <a:glow rad="101600">
                  <a:prstClr val="black">
                    <a:alpha val="60000"/>
                  </a:prstClr>
                </a:glow>
              </a:effectLst>
              <a:latin typeface="Arial" pitchFamily="34" charset="0"/>
              <a:cs typeface="Arial" pitchFamily="34" charset="0"/>
            </a:endParaRPr>
          </a:p>
          <a:p>
            <a:pPr algn="ctr" eaLnBrk="0" fontAlgn="base" hangingPunct="0">
              <a:spcBef>
                <a:spcPct val="0"/>
              </a:spcBef>
              <a:spcAft>
                <a:spcPct val="0"/>
              </a:spcAft>
            </a:pPr>
            <a:r>
              <a:rPr lang="en-US" sz="2000" b="1" i="1" dirty="0">
                <a:solidFill>
                  <a:srgbClr val="FFFF00"/>
                </a:solidFill>
                <a:effectLst>
                  <a:glow rad="101600">
                    <a:prstClr val="black">
                      <a:alpha val="60000"/>
                    </a:prstClr>
                  </a:glow>
                </a:effectLst>
                <a:latin typeface="Times New Roman" pitchFamily="18" charset="0"/>
                <a:ea typeface="Times New Roman" pitchFamily="18" charset="0"/>
                <a:cs typeface="Arial" pitchFamily="34" charset="0"/>
              </a:rPr>
              <a:t>(I Timothy 6:15)</a:t>
            </a:r>
            <a:endParaRPr lang="en-US" sz="2000" dirty="0">
              <a:solidFill>
                <a:srgbClr val="FFFF00"/>
              </a:solidFill>
              <a:effectLst>
                <a:glow rad="101600">
                  <a:prstClr val="black">
                    <a:alpha val="60000"/>
                  </a:prstClr>
                </a:glow>
              </a:effectLst>
              <a:latin typeface="Arial" pitchFamily="34" charset="0"/>
              <a:cs typeface="Arial" pitchFamily="34" charset="0"/>
            </a:endParaRPr>
          </a:p>
        </p:txBody>
      </p:sp>
      <p:sp>
        <p:nvSpPr>
          <p:cNvPr id="56328" name="Rectangle 8"/>
          <p:cNvSpPr>
            <a:spLocks noChangeArrowheads="1"/>
          </p:cNvSpPr>
          <p:nvPr/>
        </p:nvSpPr>
        <p:spPr bwMode="auto">
          <a:xfrm>
            <a:off x="1524000" y="1776764"/>
            <a:ext cx="57912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i="1" dirty="0">
                <a:solidFill>
                  <a:prstClr val="white"/>
                </a:solidFill>
                <a:latin typeface="Times New Roman" pitchFamily="18" charset="0"/>
                <a:ea typeface="Times New Roman" pitchFamily="18" charset="0"/>
                <a:cs typeface="Arial" pitchFamily="34" charset="0"/>
              </a:rPr>
              <a:t>God Given</a:t>
            </a:r>
            <a:endParaRPr lang="en-US" sz="2000" dirty="0">
              <a:solidFill>
                <a:prstClr val="white"/>
              </a:solidFill>
              <a:latin typeface="Arial" pitchFamily="34" charset="0"/>
              <a:cs typeface="Arial" pitchFamily="34" charset="0"/>
            </a:endParaRPr>
          </a:p>
          <a:p>
            <a:pPr algn="ctr" eaLnBrk="0" fontAlgn="base" hangingPunct="0">
              <a:spcBef>
                <a:spcPct val="0"/>
              </a:spcBef>
              <a:spcAft>
                <a:spcPct val="0"/>
              </a:spcAft>
            </a:pPr>
            <a:r>
              <a:rPr lang="en-US" sz="2000" b="1" i="1" dirty="0">
                <a:solidFill>
                  <a:prstClr val="white"/>
                </a:solidFill>
                <a:latin typeface="Times New Roman" pitchFamily="18" charset="0"/>
                <a:ea typeface="Times New Roman" pitchFamily="18" charset="0"/>
                <a:cs typeface="Arial" pitchFamily="34" charset="0"/>
              </a:rPr>
              <a:t>Authority</a:t>
            </a:r>
            <a:endParaRPr lang="en-US" sz="2000" dirty="0">
              <a:solidFill>
                <a:prstClr val="white"/>
              </a:solidFill>
              <a:latin typeface="Arial" pitchFamily="34" charset="0"/>
              <a:cs typeface="Arial" pitchFamily="34" charset="0"/>
            </a:endParaRPr>
          </a:p>
          <a:p>
            <a:pPr algn="ctr" eaLnBrk="0" fontAlgn="base" hangingPunct="0">
              <a:spcBef>
                <a:spcPct val="0"/>
              </a:spcBef>
              <a:spcAft>
                <a:spcPct val="0"/>
              </a:spcAft>
            </a:pPr>
            <a:r>
              <a:rPr lang="en-US" sz="2000" b="1" i="1" dirty="0">
                <a:solidFill>
                  <a:prstClr val="white"/>
                </a:solidFill>
                <a:latin typeface="Times New Roman" pitchFamily="18" charset="0"/>
                <a:ea typeface="Times New Roman" pitchFamily="18" charset="0"/>
                <a:cs typeface="Arial" pitchFamily="34" charset="0"/>
              </a:rPr>
              <a:t>(Romans 13:1)</a:t>
            </a:r>
            <a:endParaRPr lang="en-US" sz="2000" dirty="0">
              <a:solidFill>
                <a:prstClr val="white"/>
              </a:solidFill>
              <a:latin typeface="Arial" pitchFamily="34" charset="0"/>
              <a:cs typeface="Arial" pitchFamily="34" charset="0"/>
            </a:endParaRPr>
          </a:p>
        </p:txBody>
      </p:sp>
      <p:sp>
        <p:nvSpPr>
          <p:cNvPr id="56329" name="Rectangle 9"/>
          <p:cNvSpPr>
            <a:spLocks noChangeArrowheads="1"/>
          </p:cNvSpPr>
          <p:nvPr/>
        </p:nvSpPr>
        <p:spPr bwMode="auto">
          <a:xfrm>
            <a:off x="6705600" y="509454"/>
            <a:ext cx="2133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b="1" i="1" dirty="0">
                <a:solidFill>
                  <a:prstClr val="white"/>
                </a:solidFill>
                <a:effectLst>
                  <a:glow rad="101600">
                    <a:prstClr val="black">
                      <a:alpha val="60000"/>
                    </a:prstClr>
                  </a:glow>
                </a:effectLst>
                <a:latin typeface="Times New Roman" pitchFamily="18" charset="0"/>
                <a:ea typeface="Times New Roman" pitchFamily="18" charset="0"/>
                <a:cs typeface="Arial" pitchFamily="34" charset="0"/>
              </a:rPr>
              <a:t>Satan</a:t>
            </a:r>
            <a:endParaRPr lang="en-US" sz="2400" dirty="0">
              <a:solidFill>
                <a:prstClr val="white"/>
              </a:solidFill>
              <a:effectLst>
                <a:glow rad="101600">
                  <a:prstClr val="black">
                    <a:alpha val="60000"/>
                  </a:prstClr>
                </a:glow>
              </a:effectLst>
              <a:latin typeface="Arial" pitchFamily="34" charset="0"/>
              <a:cs typeface="Arial" pitchFamily="34" charset="0"/>
            </a:endParaRPr>
          </a:p>
          <a:p>
            <a:pPr algn="ctr" fontAlgn="base">
              <a:spcBef>
                <a:spcPct val="0"/>
              </a:spcBef>
              <a:spcAft>
                <a:spcPct val="0"/>
              </a:spcAft>
            </a:pPr>
            <a:r>
              <a:rPr lang="en-US" sz="2400" b="1" i="1" dirty="0">
                <a:solidFill>
                  <a:prstClr val="white"/>
                </a:solidFill>
                <a:effectLst>
                  <a:glow rad="101600">
                    <a:prstClr val="black">
                      <a:alpha val="60000"/>
                    </a:prstClr>
                  </a:glow>
                </a:effectLst>
                <a:latin typeface="Times New Roman" pitchFamily="18" charset="0"/>
                <a:ea typeface="Times New Roman" pitchFamily="18" charset="0"/>
                <a:cs typeface="Arial" pitchFamily="34" charset="0"/>
              </a:rPr>
              <a:t>Destruction (John 10:10)</a:t>
            </a:r>
            <a:endParaRPr lang="en-US" sz="2400" dirty="0">
              <a:solidFill>
                <a:prstClr val="white"/>
              </a:solidFill>
              <a:effectLst>
                <a:glow rad="101600">
                  <a:prstClr val="black">
                    <a:alpha val="60000"/>
                  </a:prstClr>
                </a:glow>
              </a:effectLst>
              <a:latin typeface="Arial" pitchFamily="34" charset="0"/>
              <a:cs typeface="Arial" pitchFamily="34" charset="0"/>
            </a:endParaRPr>
          </a:p>
        </p:txBody>
      </p:sp>
      <p:sp>
        <p:nvSpPr>
          <p:cNvPr id="56330" name="Rectangle 10"/>
          <p:cNvSpPr>
            <a:spLocks noChangeArrowheads="1"/>
          </p:cNvSpPr>
          <p:nvPr/>
        </p:nvSpPr>
        <p:spPr bwMode="auto">
          <a:xfrm>
            <a:off x="1524000" y="3488214"/>
            <a:ext cx="2590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b="1" i="1" dirty="0">
                <a:solidFill>
                  <a:prstClr val="white"/>
                </a:solidFill>
                <a:effectLst>
                  <a:glow rad="101600">
                    <a:prstClr val="black">
                      <a:alpha val="60000"/>
                    </a:prstClr>
                  </a:glow>
                </a:effectLst>
                <a:latin typeface="Times New Roman" pitchFamily="18" charset="0"/>
                <a:ea typeface="Times New Roman" pitchFamily="18" charset="0"/>
                <a:cs typeface="Arial" pitchFamily="34" charset="0"/>
              </a:rPr>
              <a:t>I Corinthians 11:3</a:t>
            </a:r>
            <a:endParaRPr lang="en-US" sz="2400" dirty="0">
              <a:solidFill>
                <a:prstClr val="white"/>
              </a:solidFill>
              <a:effectLst>
                <a:glow rad="101600">
                  <a:prstClr val="black">
                    <a:alpha val="60000"/>
                  </a:prstClr>
                </a:glow>
              </a:effectLst>
              <a:latin typeface="Arial" pitchFamily="34" charset="0"/>
              <a:cs typeface="Arial" pitchFamily="34" charset="0"/>
            </a:endParaRPr>
          </a:p>
        </p:txBody>
      </p:sp>
      <p:sp>
        <p:nvSpPr>
          <p:cNvPr id="56331" name="Rectangle 11"/>
          <p:cNvSpPr>
            <a:spLocks noChangeArrowheads="1"/>
          </p:cNvSpPr>
          <p:nvPr/>
        </p:nvSpPr>
        <p:spPr bwMode="auto">
          <a:xfrm>
            <a:off x="1524000" y="5666043"/>
            <a:ext cx="2209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b="1" i="1" dirty="0">
                <a:solidFill>
                  <a:prstClr val="white"/>
                </a:solidFill>
                <a:effectLst>
                  <a:glow rad="101600">
                    <a:prstClr val="black">
                      <a:alpha val="60000"/>
                    </a:prstClr>
                  </a:glow>
                </a:effectLst>
                <a:latin typeface="Times New Roman" pitchFamily="18" charset="0"/>
                <a:ea typeface="Times New Roman" pitchFamily="18" charset="0"/>
                <a:cs typeface="Arial" pitchFamily="34" charset="0"/>
              </a:rPr>
              <a:t>Colossians 3:18</a:t>
            </a:r>
            <a:endParaRPr lang="en-US" sz="2400" dirty="0">
              <a:solidFill>
                <a:prstClr val="white"/>
              </a:solidFill>
              <a:effectLst>
                <a:glow rad="101600">
                  <a:prstClr val="black">
                    <a:alpha val="60000"/>
                  </a:prstClr>
                </a:glow>
              </a:effectLst>
              <a:latin typeface="Arial" pitchFamily="34" charset="0"/>
              <a:cs typeface="Arial" pitchFamily="34" charset="0"/>
            </a:endParaRPr>
          </a:p>
        </p:txBody>
      </p:sp>
      <p:pic>
        <p:nvPicPr>
          <p:cNvPr id="17" name="Picture 8" descr="C:\Users\Ptr. Daniel White\Desktop\Bible pictures\Satan-Devil and demons\scan0020.jpg"/>
          <p:cNvPicPr>
            <a:picLocks noChangeAspect="1" noChangeArrowheads="1"/>
          </p:cNvPicPr>
          <p:nvPr/>
        </p:nvPicPr>
        <p:blipFill>
          <a:blip r:embed="rId7" cstate="print">
            <a:lum bright="-10000"/>
          </a:blip>
          <a:srcRect t="7351" r="3424" b="4441"/>
          <a:stretch>
            <a:fillRect/>
          </a:stretch>
        </p:blipFill>
        <p:spPr bwMode="auto">
          <a:xfrm>
            <a:off x="6400800" y="4419600"/>
            <a:ext cx="2651760" cy="2667000"/>
          </a:xfrm>
          <a:prstGeom prst="ellipse">
            <a:avLst/>
          </a:prstGeom>
          <a:ln>
            <a:noFill/>
          </a:ln>
          <a:effectLst>
            <a:softEdge rad="112500"/>
          </a:effectLst>
        </p:spPr>
      </p:pic>
    </p:spTree>
    <p:extLst>
      <p:ext uri="{BB962C8B-B14F-4D97-AF65-F5344CB8AC3E}">
        <p14:creationId xmlns:p14="http://schemas.microsoft.com/office/powerpoint/2010/main" val="222072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9"/>
                                        </p:tgtEl>
                                        <p:attrNameLst>
                                          <p:attrName>style.visibility</p:attrName>
                                        </p:attrNameLst>
                                      </p:cBhvr>
                                      <p:to>
                                        <p:strVal val="visible"/>
                                      </p:to>
                                    </p:set>
                                    <p:animEffect transition="in" filter="fade">
                                      <p:cBhvr>
                                        <p:cTn id="12" dur="2000"/>
                                        <p:tgtEl>
                                          <p:spTgt spid="56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324"/>
                                        </p:tgtEl>
                                        <p:attrNameLst>
                                          <p:attrName>style.visibility</p:attrName>
                                        </p:attrNameLst>
                                      </p:cBhvr>
                                      <p:to>
                                        <p:strVal val="visible"/>
                                      </p:to>
                                    </p:set>
                                    <p:animEffect transition="in" filter="fade">
                                      <p:cBhvr>
                                        <p:cTn id="22" dur="2000"/>
                                        <p:tgtEl>
                                          <p:spTgt spid="563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328"/>
                                        </p:tgtEl>
                                        <p:attrNameLst>
                                          <p:attrName>style.visibility</p:attrName>
                                        </p:attrNameLst>
                                      </p:cBhvr>
                                      <p:to>
                                        <p:strVal val="visible"/>
                                      </p:to>
                                    </p:set>
                                    <p:animEffect transition="in" filter="fade">
                                      <p:cBhvr>
                                        <p:cTn id="27" dur="2000"/>
                                        <p:tgtEl>
                                          <p:spTgt spid="563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fade">
                                      <p:cBhvr>
                                        <p:cTn id="32" dur="2000"/>
                                        <p:tgtEl>
                                          <p:spTgt spid="563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330"/>
                                        </p:tgtEl>
                                        <p:attrNameLst>
                                          <p:attrName>style.visibility</p:attrName>
                                        </p:attrNameLst>
                                      </p:cBhvr>
                                      <p:to>
                                        <p:strVal val="visible"/>
                                      </p:to>
                                    </p:set>
                                    <p:animEffect transition="in" filter="fade">
                                      <p:cBhvr>
                                        <p:cTn id="42" dur="2000"/>
                                        <p:tgtEl>
                                          <p:spTgt spid="563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326"/>
                                        </p:tgtEl>
                                        <p:attrNameLst>
                                          <p:attrName>style.visibility</p:attrName>
                                        </p:attrNameLst>
                                      </p:cBhvr>
                                      <p:to>
                                        <p:strVal val="visible"/>
                                      </p:to>
                                    </p:set>
                                    <p:animEffect transition="in" filter="fade">
                                      <p:cBhvr>
                                        <p:cTn id="47" dur="2000"/>
                                        <p:tgtEl>
                                          <p:spTgt spid="563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6331"/>
                                        </p:tgtEl>
                                        <p:attrNameLst>
                                          <p:attrName>style.visibility</p:attrName>
                                        </p:attrNameLst>
                                      </p:cBhvr>
                                      <p:to>
                                        <p:strVal val="visible"/>
                                      </p:to>
                                    </p:set>
                                    <p:animEffect transition="in" filter="fade">
                                      <p:cBhvr>
                                        <p:cTn id="57" dur="2000"/>
                                        <p:tgtEl>
                                          <p:spTgt spid="56331"/>
                                        </p:tgtEl>
                                      </p:cBhvr>
                                    </p:animEffect>
                                  </p:childTnLst>
                                </p:cTn>
                              </p:par>
                            </p:childTnLst>
                          </p:cTn>
                        </p:par>
                      </p:childTnLst>
                    </p:cTn>
                  </p:par>
                  <p:par>
                    <p:cTn id="58" fill="hold">
                      <p:stCondLst>
                        <p:cond delay="indefinite"/>
                      </p:stCondLst>
                      <p:childTnLst>
                        <p:par>
                          <p:cTn id="59" fill="hold">
                            <p:stCondLst>
                              <p:cond delay="0"/>
                            </p:stCondLst>
                            <p:childTnLst>
                              <p:par>
                                <p:cTn id="60" presetID="63" presetClass="path" presetSubtype="0" accel="50000" decel="50000" fill="hold" nodeType="clickEffect">
                                  <p:stCondLst>
                                    <p:cond delay="0"/>
                                  </p:stCondLst>
                                  <p:childTnLst>
                                    <p:animMotion origin="layout" path="M -4.16667E-7 1.48148E-6 L 0.2793 -0.00578 " pathEditMode="relative" rAng="0" ptsTypes="AA">
                                      <p:cBhvr>
                                        <p:cTn id="61" dur="2000" fill="hold"/>
                                        <p:tgtEl>
                                          <p:spTgt spid="56326"/>
                                        </p:tgtEl>
                                        <p:attrNameLst>
                                          <p:attrName>ppt_x</p:attrName>
                                          <p:attrName>ppt_y</p:attrName>
                                        </p:attrNameLst>
                                      </p:cBhvr>
                                      <p:rCtr x="13945" y="-255"/>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56328" grpId="0"/>
      <p:bldP spid="56329" grpId="0"/>
      <p:bldP spid="56330" grpId="0"/>
      <p:bldP spid="563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Ptr. Daniel White\Desktop\Bible pictures\Bible mis\Miss\Copy of Good God Evil Devil.jpg"/>
          <p:cNvPicPr>
            <a:picLocks noChangeAspect="1" noChangeArrowheads="1"/>
          </p:cNvPicPr>
          <p:nvPr/>
        </p:nvPicPr>
        <p:blipFill>
          <a:blip r:embed="rId3" cstate="print"/>
          <a:srcRect l="4734" t="12444" r="5325" b="37778"/>
          <a:stretch>
            <a:fillRect/>
          </a:stretch>
        </p:blipFill>
        <p:spPr bwMode="auto">
          <a:xfrm>
            <a:off x="3276601" y="0"/>
            <a:ext cx="2378529" cy="1752600"/>
          </a:xfrm>
          <a:prstGeom prst="rect">
            <a:avLst/>
          </a:prstGeom>
          <a:ln>
            <a:noFill/>
          </a:ln>
          <a:effectLst>
            <a:softEdge rad="112500"/>
          </a:effectLst>
        </p:spPr>
      </p:pic>
      <p:pic>
        <p:nvPicPr>
          <p:cNvPr id="56324" name="Picture 4"/>
          <p:cNvPicPr>
            <a:picLocks noChangeAspect="1" noChangeArrowheads="1"/>
          </p:cNvPicPr>
          <p:nvPr/>
        </p:nvPicPr>
        <p:blipFill>
          <a:blip r:embed="rId4" cstate="print"/>
          <a:srcRect/>
          <a:stretch>
            <a:fillRect/>
          </a:stretch>
        </p:blipFill>
        <p:spPr bwMode="auto">
          <a:xfrm>
            <a:off x="2971801" y="1676400"/>
            <a:ext cx="2962275" cy="2551774"/>
          </a:xfrm>
          <a:prstGeom prst="rect">
            <a:avLst/>
          </a:prstGeom>
          <a:noFill/>
          <a:ln w="9525">
            <a:noFill/>
            <a:miter lim="800000"/>
            <a:headEnd/>
            <a:tailEnd/>
          </a:ln>
        </p:spPr>
      </p:pic>
      <p:sp>
        <p:nvSpPr>
          <p:cNvPr id="7" name="Rectangle 7"/>
          <p:cNvSpPr>
            <a:spLocks noChangeArrowheads="1"/>
          </p:cNvSpPr>
          <p:nvPr/>
        </p:nvSpPr>
        <p:spPr bwMode="auto">
          <a:xfrm>
            <a:off x="6324600" y="2645336"/>
            <a:ext cx="2819400" cy="1754326"/>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latin typeface="Calibri"/>
                <a:ea typeface="Times New Roman" pitchFamily="18" charset="0"/>
                <a:cs typeface="Arial" pitchFamily="34" charset="0"/>
              </a:rPr>
              <a:t>“Be sober, be vigilant; because your adversary the devil, as a roaring lion, </a:t>
            </a:r>
            <a:endParaRPr lang="en-US" b="1" dirty="0">
              <a:solidFill>
                <a:prstClr val="black"/>
              </a:solidFill>
              <a:latin typeface="Calibri"/>
              <a:cs typeface="Arial" pitchFamily="34" charset="0"/>
            </a:endParaRPr>
          </a:p>
          <a:p>
            <a:pPr algn="ctr" eaLnBrk="0" fontAlgn="base" hangingPunct="0">
              <a:spcBef>
                <a:spcPct val="0"/>
              </a:spcBef>
              <a:spcAft>
                <a:spcPct val="0"/>
              </a:spcAft>
            </a:pPr>
            <a:r>
              <a:rPr lang="en-US" b="1" i="1" dirty="0">
                <a:solidFill>
                  <a:prstClr val="black"/>
                </a:solidFill>
                <a:latin typeface="Calibri"/>
                <a:ea typeface="Times New Roman" pitchFamily="18" charset="0"/>
                <a:cs typeface="Arial" pitchFamily="34" charset="0"/>
              </a:rPr>
              <a:t>walketh about, seeking whom he may devour.”           (I Peter 5:8)</a:t>
            </a:r>
            <a:endParaRPr lang="en-US" b="1" dirty="0">
              <a:solidFill>
                <a:prstClr val="black"/>
              </a:solidFill>
              <a:latin typeface="Calibri"/>
              <a:cs typeface="Arial" pitchFamily="34" charset="0"/>
            </a:endParaRPr>
          </a:p>
        </p:txBody>
      </p:sp>
      <p:pic>
        <p:nvPicPr>
          <p:cNvPr id="8" name="Picture 8" descr="C:\Users\Ptr. Daniel White\Desktop\Bible pictures\Satan-Devil and demons\scan0020.jpg"/>
          <p:cNvPicPr>
            <a:picLocks noChangeAspect="1" noChangeArrowheads="1"/>
          </p:cNvPicPr>
          <p:nvPr/>
        </p:nvPicPr>
        <p:blipFill>
          <a:blip r:embed="rId5" cstate="print"/>
          <a:srcRect t="7351" r="3424" b="4441"/>
          <a:stretch>
            <a:fillRect/>
          </a:stretch>
        </p:blipFill>
        <p:spPr bwMode="auto">
          <a:xfrm>
            <a:off x="6315076" y="0"/>
            <a:ext cx="2752725" cy="2590800"/>
          </a:xfrm>
          <a:prstGeom prst="ellipse">
            <a:avLst/>
          </a:prstGeom>
          <a:ln>
            <a:noFill/>
          </a:ln>
          <a:effectLst>
            <a:softEdge rad="112500"/>
          </a:effectLst>
        </p:spPr>
      </p:pic>
      <p:sp>
        <p:nvSpPr>
          <p:cNvPr id="12" name="Down Arrow 11"/>
          <p:cNvSpPr/>
          <p:nvPr/>
        </p:nvSpPr>
        <p:spPr>
          <a:xfrm rot="3891788">
            <a:off x="5613176" y="3333040"/>
            <a:ext cx="484632" cy="826008"/>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 name="Down Arrow 12"/>
          <p:cNvSpPr/>
          <p:nvPr/>
        </p:nvSpPr>
        <p:spPr>
          <a:xfrm rot="2784955">
            <a:off x="5560991" y="4479032"/>
            <a:ext cx="484632" cy="1238275"/>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6327" name="Rectangle 7"/>
          <p:cNvSpPr>
            <a:spLocks noChangeArrowheads="1"/>
          </p:cNvSpPr>
          <p:nvPr/>
        </p:nvSpPr>
        <p:spPr bwMode="auto">
          <a:xfrm>
            <a:off x="3429000" y="523599"/>
            <a:ext cx="2057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i="1" dirty="0">
                <a:solidFill>
                  <a:srgbClr val="FFFF00"/>
                </a:solidFill>
                <a:effectLst>
                  <a:glow rad="101600">
                    <a:prstClr val="black">
                      <a:alpha val="60000"/>
                    </a:prstClr>
                  </a:glow>
                </a:effectLst>
                <a:latin typeface="Times New Roman" pitchFamily="18" charset="0"/>
                <a:ea typeface="Times New Roman" pitchFamily="18" charset="0"/>
                <a:cs typeface="Arial" pitchFamily="34" charset="0"/>
              </a:rPr>
              <a:t>God Almighty</a:t>
            </a:r>
            <a:endParaRPr lang="en-US" sz="2000" dirty="0">
              <a:solidFill>
                <a:srgbClr val="FFFF00"/>
              </a:solidFill>
              <a:effectLst>
                <a:glow rad="101600">
                  <a:prstClr val="black">
                    <a:alpha val="60000"/>
                  </a:prstClr>
                </a:glow>
              </a:effectLst>
              <a:latin typeface="Arial" pitchFamily="34" charset="0"/>
              <a:cs typeface="Arial" pitchFamily="34" charset="0"/>
            </a:endParaRPr>
          </a:p>
          <a:p>
            <a:pPr algn="ctr" eaLnBrk="0" fontAlgn="base" hangingPunct="0">
              <a:spcBef>
                <a:spcPct val="0"/>
              </a:spcBef>
              <a:spcAft>
                <a:spcPct val="0"/>
              </a:spcAft>
            </a:pPr>
            <a:r>
              <a:rPr lang="en-US" sz="2000" b="1" i="1" dirty="0">
                <a:solidFill>
                  <a:srgbClr val="FFFF00"/>
                </a:solidFill>
                <a:effectLst>
                  <a:glow rad="101600">
                    <a:prstClr val="black">
                      <a:alpha val="60000"/>
                    </a:prstClr>
                  </a:glow>
                </a:effectLst>
                <a:latin typeface="Times New Roman" pitchFamily="18" charset="0"/>
                <a:ea typeface="Times New Roman" pitchFamily="18" charset="0"/>
                <a:cs typeface="Arial" pitchFamily="34" charset="0"/>
              </a:rPr>
              <a:t>(I Timothy 6:15)</a:t>
            </a:r>
            <a:endParaRPr lang="en-US" sz="2000" dirty="0">
              <a:solidFill>
                <a:srgbClr val="FFFF00"/>
              </a:solidFill>
              <a:effectLst>
                <a:glow rad="101600">
                  <a:prstClr val="black">
                    <a:alpha val="60000"/>
                  </a:prstClr>
                </a:glow>
              </a:effectLst>
              <a:latin typeface="Arial" pitchFamily="34" charset="0"/>
              <a:cs typeface="Arial" pitchFamily="34" charset="0"/>
            </a:endParaRPr>
          </a:p>
        </p:txBody>
      </p:sp>
      <p:sp>
        <p:nvSpPr>
          <p:cNvPr id="56328" name="Rectangle 8"/>
          <p:cNvSpPr>
            <a:spLocks noChangeArrowheads="1"/>
          </p:cNvSpPr>
          <p:nvPr/>
        </p:nvSpPr>
        <p:spPr bwMode="auto">
          <a:xfrm>
            <a:off x="1524000" y="1776764"/>
            <a:ext cx="57912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i="1" dirty="0">
                <a:solidFill>
                  <a:prstClr val="white"/>
                </a:solidFill>
                <a:latin typeface="Times New Roman" pitchFamily="18" charset="0"/>
                <a:ea typeface="Times New Roman" pitchFamily="18" charset="0"/>
                <a:cs typeface="Arial" pitchFamily="34" charset="0"/>
              </a:rPr>
              <a:t>God Given</a:t>
            </a:r>
            <a:endParaRPr lang="en-US" sz="2000" dirty="0">
              <a:solidFill>
                <a:prstClr val="white"/>
              </a:solidFill>
              <a:latin typeface="Arial" pitchFamily="34" charset="0"/>
              <a:cs typeface="Arial" pitchFamily="34" charset="0"/>
            </a:endParaRPr>
          </a:p>
          <a:p>
            <a:pPr algn="ctr" eaLnBrk="0" fontAlgn="base" hangingPunct="0">
              <a:spcBef>
                <a:spcPct val="0"/>
              </a:spcBef>
              <a:spcAft>
                <a:spcPct val="0"/>
              </a:spcAft>
            </a:pPr>
            <a:r>
              <a:rPr lang="en-US" sz="2000" b="1" i="1" dirty="0">
                <a:solidFill>
                  <a:prstClr val="white"/>
                </a:solidFill>
                <a:latin typeface="Times New Roman" pitchFamily="18" charset="0"/>
                <a:ea typeface="Times New Roman" pitchFamily="18" charset="0"/>
                <a:cs typeface="Arial" pitchFamily="34" charset="0"/>
              </a:rPr>
              <a:t>Authority</a:t>
            </a:r>
            <a:endParaRPr lang="en-US" sz="2000" dirty="0">
              <a:solidFill>
                <a:prstClr val="white"/>
              </a:solidFill>
              <a:latin typeface="Arial" pitchFamily="34" charset="0"/>
              <a:cs typeface="Arial" pitchFamily="34" charset="0"/>
            </a:endParaRPr>
          </a:p>
          <a:p>
            <a:pPr algn="ctr" eaLnBrk="0" fontAlgn="base" hangingPunct="0">
              <a:spcBef>
                <a:spcPct val="0"/>
              </a:spcBef>
              <a:spcAft>
                <a:spcPct val="0"/>
              </a:spcAft>
            </a:pPr>
            <a:r>
              <a:rPr lang="en-US" sz="2000" b="1" i="1" dirty="0">
                <a:solidFill>
                  <a:prstClr val="white"/>
                </a:solidFill>
                <a:latin typeface="Times New Roman" pitchFamily="18" charset="0"/>
                <a:ea typeface="Times New Roman" pitchFamily="18" charset="0"/>
                <a:cs typeface="Arial" pitchFamily="34" charset="0"/>
              </a:rPr>
              <a:t>(Romans 13:1)</a:t>
            </a:r>
            <a:endParaRPr lang="en-US" sz="2000" dirty="0">
              <a:solidFill>
                <a:prstClr val="white"/>
              </a:solidFill>
              <a:latin typeface="Arial" pitchFamily="34" charset="0"/>
              <a:cs typeface="Arial" pitchFamily="34" charset="0"/>
            </a:endParaRPr>
          </a:p>
        </p:txBody>
      </p:sp>
      <p:sp>
        <p:nvSpPr>
          <p:cNvPr id="56329" name="Rectangle 9"/>
          <p:cNvSpPr>
            <a:spLocks noChangeArrowheads="1"/>
          </p:cNvSpPr>
          <p:nvPr/>
        </p:nvSpPr>
        <p:spPr bwMode="auto">
          <a:xfrm>
            <a:off x="6705600" y="509454"/>
            <a:ext cx="2133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b="1" i="1" dirty="0">
                <a:solidFill>
                  <a:prstClr val="white"/>
                </a:solidFill>
                <a:effectLst>
                  <a:glow rad="101600">
                    <a:prstClr val="black">
                      <a:alpha val="60000"/>
                    </a:prstClr>
                  </a:glow>
                </a:effectLst>
                <a:latin typeface="Times New Roman" pitchFamily="18" charset="0"/>
                <a:ea typeface="Times New Roman" pitchFamily="18" charset="0"/>
                <a:cs typeface="Arial" pitchFamily="34" charset="0"/>
              </a:rPr>
              <a:t>Satan</a:t>
            </a:r>
            <a:endParaRPr lang="en-US" sz="2400" dirty="0">
              <a:solidFill>
                <a:prstClr val="white"/>
              </a:solidFill>
              <a:effectLst>
                <a:glow rad="101600">
                  <a:prstClr val="black">
                    <a:alpha val="60000"/>
                  </a:prstClr>
                </a:glow>
              </a:effectLst>
              <a:latin typeface="Arial" pitchFamily="34" charset="0"/>
              <a:cs typeface="Arial" pitchFamily="34" charset="0"/>
            </a:endParaRPr>
          </a:p>
          <a:p>
            <a:pPr algn="ctr" fontAlgn="base">
              <a:spcBef>
                <a:spcPct val="0"/>
              </a:spcBef>
              <a:spcAft>
                <a:spcPct val="0"/>
              </a:spcAft>
            </a:pPr>
            <a:r>
              <a:rPr lang="en-US" sz="2400" b="1" i="1" dirty="0">
                <a:solidFill>
                  <a:prstClr val="white"/>
                </a:solidFill>
                <a:effectLst>
                  <a:glow rad="101600">
                    <a:prstClr val="black">
                      <a:alpha val="60000"/>
                    </a:prstClr>
                  </a:glow>
                </a:effectLst>
                <a:latin typeface="Times New Roman" pitchFamily="18" charset="0"/>
                <a:ea typeface="Times New Roman" pitchFamily="18" charset="0"/>
                <a:cs typeface="Arial" pitchFamily="34" charset="0"/>
              </a:rPr>
              <a:t>Destruction (John 10:10)</a:t>
            </a:r>
            <a:endParaRPr lang="en-US" sz="2400" dirty="0">
              <a:solidFill>
                <a:prstClr val="white"/>
              </a:solidFill>
              <a:effectLst>
                <a:glow rad="101600">
                  <a:prstClr val="black">
                    <a:alpha val="60000"/>
                  </a:prstClr>
                </a:glow>
              </a:effectLst>
              <a:latin typeface="Arial" pitchFamily="34" charset="0"/>
              <a:cs typeface="Arial" pitchFamily="34" charset="0"/>
            </a:endParaRPr>
          </a:p>
        </p:txBody>
      </p:sp>
      <p:sp>
        <p:nvSpPr>
          <p:cNvPr id="56330" name="Rectangle 10"/>
          <p:cNvSpPr>
            <a:spLocks noChangeArrowheads="1"/>
          </p:cNvSpPr>
          <p:nvPr/>
        </p:nvSpPr>
        <p:spPr bwMode="auto">
          <a:xfrm>
            <a:off x="818204" y="4154629"/>
            <a:ext cx="2590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b="1" i="1" dirty="0">
                <a:solidFill>
                  <a:prstClr val="white"/>
                </a:solidFill>
                <a:effectLst>
                  <a:glow rad="101600">
                    <a:prstClr val="black">
                      <a:alpha val="60000"/>
                    </a:prstClr>
                  </a:glow>
                </a:effectLst>
                <a:latin typeface="Times New Roman" pitchFamily="18" charset="0"/>
                <a:ea typeface="Times New Roman" pitchFamily="18" charset="0"/>
                <a:cs typeface="Arial" pitchFamily="34" charset="0"/>
              </a:rPr>
              <a:t>I Timothy 5:17</a:t>
            </a:r>
            <a:endParaRPr lang="en-US" sz="2400" dirty="0">
              <a:solidFill>
                <a:prstClr val="white"/>
              </a:solidFill>
              <a:effectLst>
                <a:glow rad="101600">
                  <a:prstClr val="black">
                    <a:alpha val="60000"/>
                  </a:prstClr>
                </a:glow>
              </a:effectLst>
              <a:latin typeface="Arial" pitchFamily="34" charset="0"/>
              <a:cs typeface="Arial" pitchFamily="34" charset="0"/>
            </a:endParaRPr>
          </a:p>
        </p:txBody>
      </p:sp>
      <p:sp>
        <p:nvSpPr>
          <p:cNvPr id="56331" name="Rectangle 11"/>
          <p:cNvSpPr>
            <a:spLocks noChangeArrowheads="1"/>
          </p:cNvSpPr>
          <p:nvPr/>
        </p:nvSpPr>
        <p:spPr bwMode="auto">
          <a:xfrm>
            <a:off x="978877" y="5673741"/>
            <a:ext cx="245012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b="1" i="1" dirty="0">
                <a:solidFill>
                  <a:prstClr val="white"/>
                </a:solidFill>
                <a:effectLst>
                  <a:glow rad="101600">
                    <a:prstClr val="black">
                      <a:alpha val="60000"/>
                    </a:prstClr>
                  </a:glow>
                </a:effectLst>
                <a:latin typeface="Times New Roman" pitchFamily="18" charset="0"/>
                <a:cs typeface="Arial" pitchFamily="34" charset="0"/>
              </a:rPr>
              <a:t>Hebrews 13:7, 17</a:t>
            </a:r>
            <a:endParaRPr lang="en-US" sz="2400" dirty="0">
              <a:solidFill>
                <a:prstClr val="white"/>
              </a:solidFill>
              <a:effectLst>
                <a:glow rad="101600">
                  <a:prstClr val="black">
                    <a:alpha val="60000"/>
                  </a:prstClr>
                </a:glow>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F0E49AE0-3905-4565-B95C-09B44A0B57A4}"/>
              </a:ext>
            </a:extLst>
          </p:cNvPr>
          <p:cNvPicPr>
            <a:picLocks noChangeAspect="1"/>
          </p:cNvPicPr>
          <p:nvPr/>
        </p:nvPicPr>
        <p:blipFill>
          <a:blip r:embed="rId6"/>
          <a:stretch>
            <a:fillRect/>
          </a:stretch>
        </p:blipFill>
        <p:spPr>
          <a:xfrm>
            <a:off x="3335551" y="3452573"/>
            <a:ext cx="2129417" cy="14217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ABCD7680-625F-4051-86C8-C4FDD9A9A89E}"/>
              </a:ext>
            </a:extLst>
          </p:cNvPr>
          <p:cNvPicPr>
            <a:picLocks noChangeAspect="1"/>
          </p:cNvPicPr>
          <p:nvPr/>
        </p:nvPicPr>
        <p:blipFill>
          <a:blip r:embed="rId7"/>
          <a:stretch>
            <a:fillRect/>
          </a:stretch>
        </p:blipFill>
        <p:spPr>
          <a:xfrm>
            <a:off x="3851469" y="5177872"/>
            <a:ext cx="1258526" cy="1609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8" descr="C:\Users\Ptr. Daniel White\Desktop\Bible pictures\Satan-Devil and demons\scan0020.jpg"/>
          <p:cNvPicPr>
            <a:picLocks noChangeAspect="1" noChangeArrowheads="1"/>
          </p:cNvPicPr>
          <p:nvPr/>
        </p:nvPicPr>
        <p:blipFill>
          <a:blip r:embed="rId5" cstate="print">
            <a:lum bright="-10000"/>
          </a:blip>
          <a:srcRect t="7351" r="3424" b="4441"/>
          <a:stretch>
            <a:fillRect/>
          </a:stretch>
        </p:blipFill>
        <p:spPr bwMode="auto">
          <a:xfrm>
            <a:off x="6400800" y="4419600"/>
            <a:ext cx="2651760" cy="2667000"/>
          </a:xfrm>
          <a:prstGeom prst="ellipse">
            <a:avLst/>
          </a:prstGeom>
          <a:ln>
            <a:noFill/>
          </a:ln>
          <a:effectLst>
            <a:softEdge rad="112500"/>
          </a:effectLst>
        </p:spPr>
      </p:pic>
    </p:spTree>
    <p:extLst>
      <p:ext uri="{BB962C8B-B14F-4D97-AF65-F5344CB8AC3E}">
        <p14:creationId xmlns:p14="http://schemas.microsoft.com/office/powerpoint/2010/main" val="15127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330"/>
                                        </p:tgtEl>
                                        <p:attrNameLst>
                                          <p:attrName>style.visibility</p:attrName>
                                        </p:attrNameLst>
                                      </p:cBhvr>
                                      <p:to>
                                        <p:strVal val="visible"/>
                                      </p:to>
                                    </p:set>
                                    <p:animEffect transition="in" filter="fade">
                                      <p:cBhvr>
                                        <p:cTn id="17" dur="500"/>
                                        <p:tgtEl>
                                          <p:spTgt spid="563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6331"/>
                                        </p:tgtEl>
                                        <p:attrNameLst>
                                          <p:attrName>style.visibility</p:attrName>
                                        </p:attrNameLst>
                                      </p:cBhvr>
                                      <p:to>
                                        <p:strVal val="visible"/>
                                      </p:to>
                                    </p:set>
                                    <p:animEffect transition="in" filter="fade">
                                      <p:cBhvr>
                                        <p:cTn id="32" dur="500"/>
                                        <p:tgtEl>
                                          <p:spTgt spid="5633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08333E-6 -3.7037E-6 L 0.26575 -0.01157 " pathEditMode="relative" rAng="0" ptsTypes="AA">
                                      <p:cBhvr>
                                        <p:cTn id="36" dur="2000" fill="hold"/>
                                        <p:tgtEl>
                                          <p:spTgt spid="6"/>
                                        </p:tgtEl>
                                        <p:attrNameLst>
                                          <p:attrName>ppt_x</p:attrName>
                                          <p:attrName>ppt_y</p:attrName>
                                        </p:attrNameLst>
                                      </p:cBhvr>
                                      <p:rCtr x="13281" y="-579"/>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6330" grpId="0"/>
      <p:bldP spid="563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ocuments\My Scans\2010-01 (Jan)\scan0004.jpg"/>
          <p:cNvPicPr>
            <a:picLocks noChangeAspect="1" noChangeArrowheads="1"/>
          </p:cNvPicPr>
          <p:nvPr/>
        </p:nvPicPr>
        <p:blipFill>
          <a:blip r:embed="rId3" cstate="print">
            <a:duotone>
              <a:prstClr val="black"/>
              <a:schemeClr val="accent1">
                <a:tint val="45000"/>
                <a:satMod val="400000"/>
              </a:schemeClr>
            </a:duotone>
          </a:blip>
          <a:srcRect l="12698" t="4617" b="9970"/>
          <a:stretch>
            <a:fillRect/>
          </a:stretch>
        </p:blipFill>
        <p:spPr bwMode="auto">
          <a:xfrm>
            <a:off x="3147645" y="-149469"/>
            <a:ext cx="5635870" cy="7086600"/>
          </a:xfrm>
          <a:prstGeom prst="rect">
            <a:avLst/>
          </a:prstGeom>
          <a:noFill/>
        </p:spPr>
      </p:pic>
    </p:spTree>
    <p:extLst>
      <p:ext uri="{BB962C8B-B14F-4D97-AF65-F5344CB8AC3E}">
        <p14:creationId xmlns:p14="http://schemas.microsoft.com/office/powerpoint/2010/main" val="183482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4DBFC174-4E27-4FE3-909A-17855111DC4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924"/>
          <a:stretch/>
        </p:blipFill>
        <p:spPr>
          <a:xfrm flipH="1">
            <a:off x="0" y="10"/>
            <a:ext cx="4756638" cy="6857990"/>
          </a:xfrm>
          <a:prstGeom prst="rect">
            <a:avLst/>
          </a:prstGeom>
        </p:spPr>
      </p:pic>
      <p:sp>
        <p:nvSpPr>
          <p:cNvPr id="2" name="Title 1">
            <a:extLst>
              <a:ext uri="{FF2B5EF4-FFF2-40B4-BE49-F238E27FC236}">
                <a16:creationId xmlns:a16="http://schemas.microsoft.com/office/drawing/2014/main" id="{67635595-8288-42CF-BB8B-B3F5C7049521}"/>
              </a:ext>
            </a:extLst>
          </p:cNvPr>
          <p:cNvSpPr>
            <a:spLocks noGrp="1"/>
          </p:cNvSpPr>
          <p:nvPr>
            <p:ph type="title"/>
          </p:nvPr>
        </p:nvSpPr>
        <p:spPr>
          <a:xfrm>
            <a:off x="4979376" y="-228600"/>
            <a:ext cx="6989885" cy="6746033"/>
          </a:xfrm>
          <a:noFill/>
        </p:spPr>
        <p:txBody>
          <a:bodyPr vert="horz" lIns="91440" tIns="45720" rIns="91440" bIns="45720" rtlCol="0" anchor="b">
            <a:noAutofit/>
          </a:bodyPr>
          <a:lstStyle/>
          <a:p>
            <a:pPr algn="ctr"/>
            <a:r>
              <a:rPr lang="en-US" sz="3600" b="1" dirty="0"/>
              <a:t>Summary</a:t>
            </a:r>
            <a:br>
              <a:rPr lang="en-US" sz="3600" b="1" dirty="0"/>
            </a:br>
            <a:br>
              <a:rPr lang="en-US" sz="3600" dirty="0"/>
            </a:br>
            <a:r>
              <a:rPr lang="en-US" sz="3600" dirty="0"/>
              <a:t>The Bible attributes a number of names and titles to angels. Each of their names and titles helps us to better understand their ministries and attributes. </a:t>
            </a:r>
            <a:br>
              <a:rPr lang="en-US" sz="3600" dirty="0"/>
            </a:br>
            <a:br>
              <a:rPr lang="en-US" sz="3600" dirty="0"/>
            </a:br>
            <a:r>
              <a:rPr lang="en-US" sz="3600" dirty="0"/>
              <a:t>It is interesting to note just how many different descriptions the Bible gives of angels - obviously they are all under authority and very busy in carrying out God's plan of the ages. </a:t>
            </a:r>
          </a:p>
        </p:txBody>
      </p:sp>
    </p:spTree>
    <p:extLst>
      <p:ext uri="{BB962C8B-B14F-4D97-AF65-F5344CB8AC3E}">
        <p14:creationId xmlns:p14="http://schemas.microsoft.com/office/powerpoint/2010/main" val="187190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78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A3C0F-62A3-4252-B9C9-10E922C124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85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r>
              <a:rPr lang="en-US" sz="4000" b="1" dirty="0">
                <a:solidFill>
                  <a:srgbClr val="FFFF00"/>
                </a:solidFill>
              </a:rPr>
              <a:t>Different Types of Angels</a:t>
            </a:r>
          </a:p>
          <a:p>
            <a:pPr marL="0" indent="0" algn="ctr">
              <a:buNone/>
            </a:pPr>
            <a:endParaRPr lang="en-US" sz="4000" i="1" dirty="0">
              <a:solidFill>
                <a:srgbClr val="FFFF00"/>
              </a:solidFill>
            </a:endParaRPr>
          </a:p>
          <a:p>
            <a:r>
              <a:rPr lang="en-US" sz="4000" i="1" dirty="0"/>
              <a:t>Archangels – Michael and Gabriel</a:t>
            </a:r>
          </a:p>
          <a:p>
            <a:r>
              <a:rPr lang="en-US" sz="4000" i="1" dirty="0"/>
              <a:t>Cherubim's – Ezekiel 1:4-28</a:t>
            </a:r>
          </a:p>
          <a:p>
            <a:r>
              <a:rPr lang="en-US" sz="4000" i="1" dirty="0"/>
              <a:t>Seraphim’s – Isaiah 6:1-7</a:t>
            </a:r>
          </a:p>
          <a:p>
            <a:r>
              <a:rPr lang="en-US" sz="4000" i="1" dirty="0"/>
              <a:t>Ruling angels – I Peter 3:22</a:t>
            </a:r>
          </a:p>
          <a:p>
            <a:r>
              <a:rPr lang="en-US" sz="4000" i="1" dirty="0"/>
              <a:t>Guarding angels – Hebrews 1:14</a:t>
            </a:r>
          </a:p>
          <a:p>
            <a:r>
              <a:rPr lang="en-US" sz="4000" i="1" dirty="0"/>
              <a:t>Angel of the Lord –                      Zechariah  3:1-10 </a:t>
            </a: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8057950" y="17791"/>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8019850" y="742123"/>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8019850" y="140927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8019850" y="2124874"/>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8019850" y="2879729"/>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8019850" y="3607991"/>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9087854" y="3508845"/>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8038900" y="4380707"/>
            <a:ext cx="3810000" cy="2743200"/>
          </a:xfrm>
          <a:prstGeom prst="rect">
            <a:avLst/>
          </a:prstGeom>
          <a:noFill/>
        </p:spPr>
      </p:pic>
    </p:spTree>
    <p:extLst>
      <p:ext uri="{BB962C8B-B14F-4D97-AF65-F5344CB8AC3E}">
        <p14:creationId xmlns:p14="http://schemas.microsoft.com/office/powerpoint/2010/main" val="1181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to="" calcmode="lin" valueType="num">
                                      <p:cBhvr>
                                        <p:cTn id="42" dur="1" fill="hold"/>
                                        <p:tgtEl>
                                          <p:spTgt spid="3">
                                            <p:txEl>
                                              <p:pRg st="5" end="5"/>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to="" calcmode="lin" valueType="num">
                                      <p:cBhvr>
                                        <p:cTn id="52" dur="1" fill="hold"/>
                                        <p:tgtEl>
                                          <p:spTgt spid="3">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to="" calcmode="lin" valueType="num">
                                      <p:cBhvr>
                                        <p:cTn id="67" dur="1" fill="hold"/>
                                        <p:tgtEl>
                                          <p:spTgt spid="3">
                                            <p:txEl>
                                              <p:pRg st="7" end="7"/>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C236-EED2-438D-AEC1-B2129A670CFD}"/>
              </a:ext>
            </a:extLst>
          </p:cNvPr>
          <p:cNvSpPr>
            <a:spLocks noGrp="1"/>
          </p:cNvSpPr>
          <p:nvPr>
            <p:ph type="title"/>
          </p:nvPr>
        </p:nvSpPr>
        <p:spPr/>
        <p:txBody>
          <a:bodyPr/>
          <a:lstStyle/>
          <a:p>
            <a:pPr algn="ctr"/>
            <a:r>
              <a:rPr lang="en-US" b="1" dirty="0"/>
              <a:t>Archangels – Michael and Gabriel</a:t>
            </a:r>
            <a:br>
              <a:rPr lang="en-US" b="1" dirty="0"/>
            </a:br>
            <a:endParaRPr lang="en-US" b="1" dirty="0"/>
          </a:p>
        </p:txBody>
      </p:sp>
      <p:sp>
        <p:nvSpPr>
          <p:cNvPr id="3" name="Content Placeholder 2">
            <a:extLst>
              <a:ext uri="{FF2B5EF4-FFF2-40B4-BE49-F238E27FC236}">
                <a16:creationId xmlns:a16="http://schemas.microsoft.com/office/drawing/2014/main" id="{6E183F0F-95CB-4D6E-9573-7CB3D7C62181}"/>
              </a:ext>
            </a:extLst>
          </p:cNvPr>
          <p:cNvSpPr>
            <a:spLocks noGrp="1"/>
          </p:cNvSpPr>
          <p:nvPr>
            <p:ph idx="1"/>
          </p:nvPr>
        </p:nvSpPr>
        <p:spPr>
          <a:xfrm>
            <a:off x="3253047" y="1570250"/>
            <a:ext cx="10234568" cy="4963009"/>
          </a:xfrm>
        </p:spPr>
        <p:txBody>
          <a:bodyPr>
            <a:normAutofit/>
          </a:bodyPr>
          <a:lstStyle/>
          <a:p>
            <a:pPr marL="0" indent="0">
              <a:buNone/>
            </a:pPr>
            <a:r>
              <a:rPr lang="en-US" sz="2400" b="1" dirty="0"/>
              <a:t>Warrior - Michael        Messenger - Gabriel</a:t>
            </a:r>
          </a:p>
        </p:txBody>
      </p:sp>
      <p:pic>
        <p:nvPicPr>
          <p:cNvPr id="4" name="Picture 3">
            <a:extLst>
              <a:ext uri="{FF2B5EF4-FFF2-40B4-BE49-F238E27FC236}">
                <a16:creationId xmlns:a16="http://schemas.microsoft.com/office/drawing/2014/main" id="{D7EBAE67-7FFA-4550-9245-FF6A7B47A454}"/>
              </a:ext>
            </a:extLst>
          </p:cNvPr>
          <p:cNvPicPr>
            <a:picLocks noChangeAspect="1"/>
          </p:cNvPicPr>
          <p:nvPr/>
        </p:nvPicPr>
        <p:blipFill rotWithShape="1">
          <a:blip r:embed="rId2"/>
          <a:srcRect l="38307" t="-226" b="1"/>
          <a:stretch/>
        </p:blipFill>
        <p:spPr>
          <a:xfrm>
            <a:off x="3130149" y="2229814"/>
            <a:ext cx="5624052" cy="4397450"/>
          </a:xfrm>
          <a:prstGeom prst="rect">
            <a:avLst/>
          </a:prstGeom>
        </p:spPr>
      </p:pic>
      <p:sp>
        <p:nvSpPr>
          <p:cNvPr id="5" name="Rectangle 4">
            <a:extLst>
              <a:ext uri="{FF2B5EF4-FFF2-40B4-BE49-F238E27FC236}">
                <a16:creationId xmlns:a16="http://schemas.microsoft.com/office/drawing/2014/main" id="{0883D051-3D3B-4FEB-B4FA-26CBD3CC37DA}"/>
              </a:ext>
            </a:extLst>
          </p:cNvPr>
          <p:cNvSpPr/>
          <p:nvPr/>
        </p:nvSpPr>
        <p:spPr>
          <a:xfrm>
            <a:off x="3261643" y="1455175"/>
            <a:ext cx="5492558" cy="565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45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BFD8-136E-4ED5-8F10-A93F75015A49}"/>
              </a:ext>
            </a:extLst>
          </p:cNvPr>
          <p:cNvSpPr>
            <a:spLocks noGrp="1"/>
          </p:cNvSpPr>
          <p:nvPr>
            <p:ph type="title"/>
          </p:nvPr>
        </p:nvSpPr>
        <p:spPr>
          <a:xfrm>
            <a:off x="787866" y="-100668"/>
            <a:ext cx="10515600" cy="1325563"/>
          </a:xfrm>
        </p:spPr>
        <p:txBody>
          <a:bodyPr/>
          <a:lstStyle/>
          <a:p>
            <a:pPr algn="ctr"/>
            <a:r>
              <a:rPr lang="en-US" b="1" dirty="0"/>
              <a:t>Michael the Warrior of God </a:t>
            </a:r>
          </a:p>
        </p:txBody>
      </p:sp>
      <p:pic>
        <p:nvPicPr>
          <p:cNvPr id="3" name="Picture 2">
            <a:extLst>
              <a:ext uri="{FF2B5EF4-FFF2-40B4-BE49-F238E27FC236}">
                <a16:creationId xmlns:a16="http://schemas.microsoft.com/office/drawing/2014/main" id="{6D83FBDC-4688-408B-BC26-71F1094AEFE6}"/>
              </a:ext>
            </a:extLst>
          </p:cNvPr>
          <p:cNvPicPr>
            <a:picLocks noChangeAspect="1"/>
          </p:cNvPicPr>
          <p:nvPr/>
        </p:nvPicPr>
        <p:blipFill rotWithShape="1">
          <a:blip r:embed="rId2"/>
          <a:srcRect t="923" r="49838"/>
          <a:stretch/>
        </p:blipFill>
        <p:spPr>
          <a:xfrm>
            <a:off x="3974198" y="1149292"/>
            <a:ext cx="3700045" cy="5708708"/>
          </a:xfrm>
          <a:prstGeom prst="rect">
            <a:avLst/>
          </a:prstGeom>
        </p:spPr>
      </p:pic>
    </p:spTree>
    <p:extLst>
      <p:ext uri="{BB962C8B-B14F-4D97-AF65-F5344CB8AC3E}">
        <p14:creationId xmlns:p14="http://schemas.microsoft.com/office/powerpoint/2010/main" val="28994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nature&#10;&#10;Description generated with high confidence">
            <a:extLst>
              <a:ext uri="{FF2B5EF4-FFF2-40B4-BE49-F238E27FC236}">
                <a16:creationId xmlns:a16="http://schemas.microsoft.com/office/drawing/2014/main" id="{4918CE16-884B-412D-8C4C-A21D08BB8280}"/>
              </a:ext>
            </a:extLst>
          </p:cNvPr>
          <p:cNvPicPr>
            <a:picLocks noChangeAspect="1"/>
          </p:cNvPicPr>
          <p:nvPr/>
        </p:nvPicPr>
        <p:blipFill rotWithShape="1">
          <a:blip r:embed="rId3"/>
          <a:srcRect l="19640" r="5101" b="-1"/>
          <a:stretch/>
        </p:blipFill>
        <p:spPr>
          <a:xfrm>
            <a:off x="20" y="10"/>
            <a:ext cx="7534636" cy="6857990"/>
          </a:xfrm>
          <a:prstGeom prst="rect">
            <a:avLst/>
          </a:prstGeom>
        </p:spPr>
      </p:pic>
      <p:sp>
        <p:nvSpPr>
          <p:cNvPr id="3" name="Title 2"/>
          <p:cNvSpPr>
            <a:spLocks noGrp="1"/>
          </p:cNvSpPr>
          <p:nvPr>
            <p:ph type="title"/>
          </p:nvPr>
        </p:nvSpPr>
        <p:spPr>
          <a:xfrm>
            <a:off x="7534656" y="10"/>
            <a:ext cx="4657343" cy="6857991"/>
          </a:xfrm>
        </p:spPr>
        <p:txBody>
          <a:bodyPr>
            <a:normAutofit/>
          </a:bodyPr>
          <a:lstStyle/>
          <a:p>
            <a:pPr algn="ctr">
              <a:lnSpc>
                <a:spcPct val="70000"/>
              </a:lnSpc>
            </a:pPr>
            <a:r>
              <a:rPr lang="en-US" sz="3200" i="1" dirty="0">
                <a:effectLst>
                  <a:glow rad="101600">
                    <a:schemeClr val="bg1">
                      <a:alpha val="60000"/>
                    </a:schemeClr>
                  </a:glow>
                </a:effectLst>
              </a:rPr>
              <a:t>“And there was war in heaven: Michael and his angels fought against the dragon; and the dragon fought and his angels,</a:t>
            </a:r>
            <a:br>
              <a:rPr lang="en-US" sz="3200" i="1" dirty="0">
                <a:effectLst>
                  <a:glow rad="101600">
                    <a:schemeClr val="bg1">
                      <a:alpha val="60000"/>
                    </a:schemeClr>
                  </a:glow>
                </a:effectLst>
              </a:rPr>
            </a:br>
            <a:r>
              <a:rPr lang="en-US" sz="3200" i="1" dirty="0">
                <a:effectLst>
                  <a:glow rad="101600">
                    <a:schemeClr val="bg1">
                      <a:alpha val="60000"/>
                    </a:schemeClr>
                  </a:glow>
                </a:effectLst>
              </a:rPr>
              <a:t>  And prevailed not; neither was their place found any more in heaven. And the great dragon was cast out, that old serpent, called the Devil, and Satan, which deceiveth the whole world: he was cast out into the earth, and his angels were cast out with him.” (Revelation 12:7-9)</a:t>
            </a:r>
          </a:p>
        </p:txBody>
      </p:sp>
    </p:spTree>
    <p:extLst>
      <p:ext uri="{BB962C8B-B14F-4D97-AF65-F5344CB8AC3E}">
        <p14:creationId xmlns:p14="http://schemas.microsoft.com/office/powerpoint/2010/main" val="45337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1959</Words>
  <Application>Microsoft Office PowerPoint</Application>
  <PresentationFormat>Widescreen</PresentationFormat>
  <Paragraphs>128</Paragraphs>
  <Slides>48</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Arial</vt:lpstr>
      <vt:lpstr>Calibri</vt:lpstr>
      <vt:lpstr>Calibri Light</vt:lpstr>
      <vt:lpstr>Times New Roman</vt:lpstr>
      <vt:lpstr>1_Office Theme</vt:lpstr>
      <vt:lpstr>Office Theme</vt:lpstr>
      <vt:lpstr>PowerPoint Presentation</vt:lpstr>
      <vt:lpstr>PowerPoint Presentation</vt:lpstr>
      <vt:lpstr> (Psalms 103:20)  “Bless the LORD, ye his angels, that excel in strength, that do his commandments, hearkening unto the voice of his word.”</vt:lpstr>
      <vt:lpstr>PowerPoint Presentation</vt:lpstr>
      <vt:lpstr>PowerPoint Presentation</vt:lpstr>
      <vt:lpstr>PowerPoint Presentation</vt:lpstr>
      <vt:lpstr>Archangels – Michael and Gabriel </vt:lpstr>
      <vt:lpstr>Michael the Warrior of God </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 (Revelation 12:7-9)</vt:lpstr>
      <vt:lpstr>Gabriel the Messenger of God</vt:lpstr>
      <vt:lpstr>“And in the sixth month the angel Gabriel was sent from God unto a city of Galilee, named Nazareth, To a virgin espoused to a man whose name was Joseph, of the house of David; and the virgin's name was Mary.”  (Luke 1:26-27) </vt:lpstr>
      <vt:lpstr>“And before the throne there was a sea of glass like unto crystal: and in the midst of the throne, and round about the throne, were four beasts full of eyes before and behind.”</vt:lpstr>
      <vt:lpstr>PowerPoint Presentation</vt:lpstr>
      <vt:lpstr>PowerPoint Presentation</vt:lpstr>
      <vt:lpstr>PowerPoint Presentation</vt:lpstr>
      <vt:lpstr>PowerPoint Presentation</vt:lpstr>
      <vt:lpstr> “And the four beasts had each of them six wings about him; and they were full of eyes within: and they rest not day and night, saying, Holy, holy, holy, Lord God Almighty, which was, and is, and is to come.”</vt:lpstr>
      <vt:lpstr>PowerPoint Presentation</vt:lpstr>
      <vt:lpstr>“Every one had four faces apiece, and every one four wings; and the likeness of the hands of a man was under their wings…As for the likeness of their faces, they four had the face of a man, and the face of a lion, on the right side: and they four had the face of an ox on the left side; they four also had the face of an eagle.”</vt:lpstr>
      <vt:lpstr>PowerPoint Presentation</vt:lpstr>
      <vt:lpstr>The ministry of the Seraphim's and Cherubim’s “The Glory of God”</vt:lpstr>
      <vt:lpstr>PowerPoint Presentation</vt:lpstr>
      <vt:lpstr>Ruling Angels</vt:lpstr>
      <vt:lpstr>(Ephesians 1:18-23) “The eyes of your understanding being enlightened; that ye may know what is the hope of his calling, and what the riches of the glory of his inheritance in the saints, And what is the exceeding greatness of his power to us-ward who believe, according to the working of his mighty power, Which he wrought in Christ, when he raised him from the dead, and set him at his own right hand in the heavenly places, Far above all principality, and power, and might, and dominion, and every name that is named, not only in this world, but also in that which is to come: And hath put all things under his feet, and gave him to be the head over all things to the church, Which is his body, the fulness of him that filleth all in all.”</vt:lpstr>
      <vt:lpstr>(Ephesians 3:9-11) “And to make all men see what is the fellowship of the mystery (Church), which from the beginning of the world hath been hid in God, who created all things by Jesus Christ: To the intent that now unto the principalities and powers in heavenly places might be known by the church the manifold wisdom of God, According to the eternal purpose which he purposed in Christ Jesus our Lord.”</vt:lpstr>
      <vt:lpstr>(Colossians 1:16-18) “For by him were all things created, that are in heaven, and that are in earth, visible and invisible, whether they be thrones, or dominions, or principalities, or powers: all things were created by him, and for him: And he is before all things, and by him all things consist. And he is the head of the body, the church: who is the beginning, the firstborn from the dead; that in all things he might have the preeminence.”</vt:lpstr>
      <vt:lpstr>(Colossians 2:9-10) “For in him dwelleth all the fulness of the Godhead bodily. And ye are complete in him, which is the head of all principality and power.” </vt:lpstr>
      <vt:lpstr>(1 Peter 3:21-22) “…by the resurrection of Jesus Christ: Who is gone into heaven, and is on the right hand of God; angels and authorities and powers being made subject unto him.”</vt:lpstr>
      <vt:lpstr>(Daniel 10:13) “But the prince of the kingdom of Persia withstood me one and twenty days: but, lo, Michael, one of the chief princes, came to help me.”</vt:lpstr>
      <vt:lpstr>These verses describe various levels of ruling positions assigned to angels, ranging perhaps (to use an earthly analogy) from privates to generals. </vt:lpstr>
      <vt:lpstr>Ten Ranks of Angels</vt:lpstr>
      <vt:lpstr>PowerPoint Presentation</vt:lpstr>
      <vt:lpstr>Titles Given to Angels  </vt:lpstr>
      <vt:lpstr>PowerPoint Presentation</vt:lpstr>
      <vt:lpstr>God is a God of Authority </vt:lpstr>
      <vt:lpstr>God Is the Source of All Authority </vt:lpstr>
      <vt:lpstr>God ordained human authority in four areas </vt:lpstr>
      <vt:lpstr>PowerPoint Presentation</vt:lpstr>
      <vt:lpstr>“Yea, all of you be subject one to another, and be clothed with humility: for God resisteth the proud, and giveth grace to the humble. Humble yourselves therefore under the mighty hand of God, that he may exalt you in due time: casting all your care upon him; for he careth for you.Be sober, be vigilant; because your adversary the devil, as a roaring lion, walketh about, seeking whom he may devour.” (I Peter 5:5–8) </vt:lpstr>
      <vt:lpstr>PowerPoint Presentation</vt:lpstr>
      <vt:lpstr>God (I Timothy 6:15)</vt:lpstr>
      <vt:lpstr>PowerPoint Presentation</vt:lpstr>
      <vt:lpstr>PowerPoint Presentation</vt:lpstr>
      <vt:lpstr>PowerPoint Presentation</vt:lpstr>
      <vt:lpstr>PowerPoint Presentation</vt:lpstr>
      <vt:lpstr>PowerPoint Presentation</vt:lpstr>
      <vt:lpstr>Summary  The Bible attributes a number of names and titles to angels. Each of their names and titles helps us to better understand their ministries and attributes.   It is interesting to note just how many different descriptions the Bible gives of angels - obviously they are all under authority and very busy in carrying out God's plan of the ages.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51</cp:revision>
  <dcterms:created xsi:type="dcterms:W3CDTF">2017-09-25T22:09:36Z</dcterms:created>
  <dcterms:modified xsi:type="dcterms:W3CDTF">2017-10-04T20:04:39Z</dcterms:modified>
</cp:coreProperties>
</file>