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8" r:id="rId2"/>
    <p:sldId id="260" r:id="rId3"/>
    <p:sldId id="262" r:id="rId4"/>
    <p:sldId id="263" r:id="rId5"/>
    <p:sldId id="264" r:id="rId6"/>
    <p:sldId id="265" r:id="rId7"/>
    <p:sldId id="257" r:id="rId8"/>
    <p:sldId id="283" r:id="rId9"/>
    <p:sldId id="278" r:id="rId10"/>
    <p:sldId id="324" r:id="rId11"/>
    <p:sldId id="325" r:id="rId12"/>
    <p:sldId id="284" r:id="rId13"/>
    <p:sldId id="286" r:id="rId14"/>
    <p:sldId id="287" r:id="rId15"/>
    <p:sldId id="292" r:id="rId16"/>
    <p:sldId id="289" r:id="rId17"/>
    <p:sldId id="291" r:id="rId18"/>
    <p:sldId id="290" r:id="rId19"/>
    <p:sldId id="293" r:id="rId20"/>
    <p:sldId id="294" r:id="rId21"/>
    <p:sldId id="295" r:id="rId22"/>
    <p:sldId id="279" r:id="rId23"/>
    <p:sldId id="282" r:id="rId24"/>
    <p:sldId id="296" r:id="rId25"/>
    <p:sldId id="297" r:id="rId26"/>
    <p:sldId id="298" r:id="rId27"/>
    <p:sldId id="327" r:id="rId28"/>
    <p:sldId id="299" r:id="rId29"/>
    <p:sldId id="300" r:id="rId30"/>
    <p:sldId id="301" r:id="rId31"/>
    <p:sldId id="326" r:id="rId32"/>
    <p:sldId id="307" r:id="rId33"/>
    <p:sldId id="306" r:id="rId34"/>
    <p:sldId id="308" r:id="rId35"/>
    <p:sldId id="309" r:id="rId36"/>
    <p:sldId id="322" r:id="rId37"/>
    <p:sldId id="323" r:id="rId38"/>
    <p:sldId id="310" r:id="rId39"/>
    <p:sldId id="313" r:id="rId40"/>
    <p:sldId id="312" r:id="rId41"/>
    <p:sldId id="318" r:id="rId42"/>
    <p:sldId id="314" r:id="rId43"/>
    <p:sldId id="319" r:id="rId44"/>
    <p:sldId id="320" r:id="rId45"/>
    <p:sldId id="321" r:id="rId46"/>
    <p:sldId id="315" r:id="rId47"/>
    <p:sldId id="316" r:id="rId48"/>
    <p:sldId id="317" r:id="rId49"/>
    <p:sldId id="302" r:id="rId50"/>
    <p:sldId id="281" r:id="rId51"/>
    <p:sldId id="280" r:id="rId52"/>
    <p:sldId id="303" r:id="rId53"/>
    <p:sldId id="304" r:id="rId54"/>
    <p:sldId id="305" r:id="rId55"/>
    <p:sldId id="328" r:id="rId56"/>
    <p:sldId id="329" r:id="rId57"/>
    <p:sldId id="330" r:id="rId58"/>
    <p:sldId id="267" r:id="rId59"/>
    <p:sldId id="331"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103" d="100"/>
          <a:sy n="103" d="100"/>
        </p:scale>
        <p:origin x="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2FBBA-EABD-4862-B754-AE4DC2A83A70}" type="datetimeFigureOut">
              <a:rPr lang="en-US" smtClean="0"/>
              <a:t>12/1/2017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E069B8-FE5A-4771-AC12-A839F52CCDB1}" type="slidenum">
              <a:rPr lang="en-US" smtClean="0"/>
              <a:t>‹#›</a:t>
            </a:fld>
            <a:endParaRPr lang="en-US"/>
          </a:p>
        </p:txBody>
      </p:sp>
    </p:spTree>
    <p:extLst>
      <p:ext uri="{BB962C8B-B14F-4D97-AF65-F5344CB8AC3E}">
        <p14:creationId xmlns:p14="http://schemas.microsoft.com/office/powerpoint/2010/main" val="342239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41</a:t>
            </a:fld>
            <a:endParaRPr lang="en-US" dirty="0"/>
          </a:p>
        </p:txBody>
      </p:sp>
    </p:spTree>
    <p:extLst>
      <p:ext uri="{BB962C8B-B14F-4D97-AF65-F5344CB8AC3E}">
        <p14:creationId xmlns:p14="http://schemas.microsoft.com/office/powerpoint/2010/main" val="151499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42</a:t>
            </a:fld>
            <a:endParaRPr lang="en-US" dirty="0"/>
          </a:p>
        </p:txBody>
      </p:sp>
    </p:spTree>
    <p:extLst>
      <p:ext uri="{BB962C8B-B14F-4D97-AF65-F5344CB8AC3E}">
        <p14:creationId xmlns:p14="http://schemas.microsoft.com/office/powerpoint/2010/main" val="8748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43</a:t>
            </a:fld>
            <a:endParaRPr lang="en-US" dirty="0"/>
          </a:p>
        </p:txBody>
      </p:sp>
    </p:spTree>
    <p:extLst>
      <p:ext uri="{BB962C8B-B14F-4D97-AF65-F5344CB8AC3E}">
        <p14:creationId xmlns:p14="http://schemas.microsoft.com/office/powerpoint/2010/main" val="309256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44</a:t>
            </a:fld>
            <a:endParaRPr lang="en-US" dirty="0"/>
          </a:p>
        </p:txBody>
      </p:sp>
    </p:spTree>
    <p:extLst>
      <p:ext uri="{BB962C8B-B14F-4D97-AF65-F5344CB8AC3E}">
        <p14:creationId xmlns:p14="http://schemas.microsoft.com/office/powerpoint/2010/main" val="337029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45</a:t>
            </a:fld>
            <a:endParaRPr lang="en-US" dirty="0"/>
          </a:p>
        </p:txBody>
      </p:sp>
    </p:spTree>
    <p:extLst>
      <p:ext uri="{BB962C8B-B14F-4D97-AF65-F5344CB8AC3E}">
        <p14:creationId xmlns:p14="http://schemas.microsoft.com/office/powerpoint/2010/main" val="72176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F61262-579F-40AB-A26A-E81B5D64FD9F}" type="datetimeFigureOut">
              <a:rPr lang="en-US" smtClean="0"/>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135960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61262-579F-40AB-A26A-E81B5D64FD9F}" type="datetimeFigureOut">
              <a:rPr lang="en-US" smtClean="0"/>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188621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61262-579F-40AB-A26A-E81B5D64FD9F}" type="datetimeFigureOut">
              <a:rPr lang="en-US" smtClean="0"/>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315807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61262-579F-40AB-A26A-E81B5D64FD9F}" type="datetimeFigureOut">
              <a:rPr lang="en-US" smtClean="0"/>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23646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61262-579F-40AB-A26A-E81B5D64FD9F}" type="datetimeFigureOut">
              <a:rPr lang="en-US" smtClean="0"/>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323565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61262-579F-40AB-A26A-E81B5D64FD9F}" type="datetimeFigureOut">
              <a:rPr lang="en-US" smtClean="0"/>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64003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61262-579F-40AB-A26A-E81B5D64FD9F}" type="datetimeFigureOut">
              <a:rPr lang="en-US" smtClean="0"/>
              <a:t>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310727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61262-579F-40AB-A26A-E81B5D64FD9F}" type="datetimeFigureOut">
              <a:rPr lang="en-US" smtClean="0"/>
              <a:t>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82258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61262-579F-40AB-A26A-E81B5D64FD9F}" type="datetimeFigureOut">
              <a:rPr lang="en-US" smtClean="0"/>
              <a:t>12/1/2017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111306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61262-579F-40AB-A26A-E81B5D64FD9F}" type="datetimeFigureOut">
              <a:rPr lang="en-US" smtClean="0"/>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337805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61262-579F-40AB-A26A-E81B5D64FD9F}" type="datetimeFigureOut">
              <a:rPr lang="en-US" smtClean="0"/>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042679-4E18-477F-903C-E1D6E943C61C}" type="slidenum">
              <a:rPr lang="en-US" smtClean="0"/>
              <a:t>‹#›</a:t>
            </a:fld>
            <a:endParaRPr lang="en-US"/>
          </a:p>
        </p:txBody>
      </p:sp>
    </p:spTree>
    <p:extLst>
      <p:ext uri="{BB962C8B-B14F-4D97-AF65-F5344CB8AC3E}">
        <p14:creationId xmlns:p14="http://schemas.microsoft.com/office/powerpoint/2010/main" val="53188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61262-579F-40AB-A26A-E81B5D64FD9F}" type="datetimeFigureOut">
              <a:rPr lang="en-US" smtClean="0"/>
              <a:t>12/1/2017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42679-4E18-477F-903C-E1D6E943C61C}" type="slidenum">
              <a:rPr lang="en-US" smtClean="0"/>
              <a:t>‹#›</a:t>
            </a:fld>
            <a:endParaRPr lang="en-US"/>
          </a:p>
        </p:txBody>
      </p:sp>
    </p:spTree>
    <p:extLst>
      <p:ext uri="{BB962C8B-B14F-4D97-AF65-F5344CB8AC3E}">
        <p14:creationId xmlns:p14="http://schemas.microsoft.com/office/powerpoint/2010/main" val="19516628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F8766-A83A-4B5E-9444-9A7CCDCA4DC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39177" y="-136852"/>
            <a:ext cx="9449143" cy="7082748"/>
          </a:xfrm>
          <a:prstGeom prst="rect">
            <a:avLst/>
          </a:prstGeom>
          <a:ln>
            <a:noFill/>
          </a:ln>
          <a:effectLst>
            <a:softEdge rad="112500"/>
          </a:effectLst>
        </p:spPr>
      </p:pic>
    </p:spTree>
    <p:extLst>
      <p:ext uri="{BB962C8B-B14F-4D97-AF65-F5344CB8AC3E}">
        <p14:creationId xmlns:p14="http://schemas.microsoft.com/office/powerpoint/2010/main" val="158262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9152-10EE-4450-B982-82103D26B5B7}"/>
              </a:ext>
            </a:extLst>
          </p:cNvPr>
          <p:cNvSpPr>
            <a:spLocks noGrp="1"/>
          </p:cNvSpPr>
          <p:nvPr>
            <p:ph type="title"/>
          </p:nvPr>
        </p:nvSpPr>
        <p:spPr>
          <a:xfrm>
            <a:off x="369115" y="2514498"/>
            <a:ext cx="11169242" cy="1325563"/>
          </a:xfrm>
        </p:spPr>
        <p:txBody>
          <a:bodyPr>
            <a:noAutofit/>
          </a:bodyPr>
          <a:lstStyle/>
          <a:p>
            <a:pPr algn="ctr"/>
            <a:r>
              <a:rPr lang="en-US" sz="3600" i="1" dirty="0"/>
              <a:t>“For if after they have escaped the pollutions of the world through the knowledge of the Lord and </a:t>
            </a:r>
            <a:r>
              <a:rPr lang="en-US" sz="3600" i="1" dirty="0" err="1"/>
              <a:t>Saviour</a:t>
            </a:r>
            <a:r>
              <a:rPr lang="en-US" sz="3600" i="1" dirty="0"/>
              <a:t> Jesus Christ, they are again entangled therein, and overcome, </a:t>
            </a:r>
            <a:r>
              <a:rPr lang="en-US" sz="3600" i="1" u="sng" dirty="0">
                <a:solidFill>
                  <a:srgbClr val="FFFF00"/>
                </a:solidFill>
              </a:rPr>
              <a:t>the latter end is worse with them than the beginning</a:t>
            </a:r>
            <a:r>
              <a:rPr lang="en-US" sz="3600" i="1" dirty="0"/>
              <a:t>. For it had been better for them not to have known the way of righteousness, than, after they have known it, to turn from the holy commandment delivered unto them. But it is happened unto them according to the true proverb, The dog is turned to his own vomit again; and the sow that was washed to her wallowing in the mire.” (2 Peter 2:20-22) </a:t>
            </a:r>
          </a:p>
        </p:txBody>
      </p:sp>
    </p:spTree>
    <p:extLst>
      <p:ext uri="{BB962C8B-B14F-4D97-AF65-F5344CB8AC3E}">
        <p14:creationId xmlns:p14="http://schemas.microsoft.com/office/powerpoint/2010/main" val="373725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AD63C7-0F24-4A87-9828-5AC5B37BEFAF}"/>
              </a:ext>
            </a:extLst>
          </p:cNvPr>
          <p:cNvPicPr>
            <a:picLocks noChangeAspect="1"/>
          </p:cNvPicPr>
          <p:nvPr/>
        </p:nvPicPr>
        <p:blipFill>
          <a:blip r:embed="rId2"/>
          <a:stretch>
            <a:fillRect/>
          </a:stretch>
        </p:blipFill>
        <p:spPr>
          <a:xfrm>
            <a:off x="6253817" y="984607"/>
            <a:ext cx="5294715" cy="4888786"/>
          </a:xfrm>
          <a:prstGeom prst="rect">
            <a:avLst/>
          </a:prstGeom>
        </p:spPr>
      </p:pic>
      <p:pic>
        <p:nvPicPr>
          <p:cNvPr id="4" name="Picture 3">
            <a:extLst>
              <a:ext uri="{FF2B5EF4-FFF2-40B4-BE49-F238E27FC236}">
                <a16:creationId xmlns:a16="http://schemas.microsoft.com/office/drawing/2014/main" id="{B87E5D66-DDEC-47A1-B8AE-AEFD1FF8030A}"/>
              </a:ext>
            </a:extLst>
          </p:cNvPr>
          <p:cNvPicPr>
            <a:picLocks noChangeAspect="1"/>
          </p:cNvPicPr>
          <p:nvPr/>
        </p:nvPicPr>
        <p:blipFill>
          <a:blip r:embed="rId3"/>
          <a:stretch>
            <a:fillRect/>
          </a:stretch>
        </p:blipFill>
        <p:spPr>
          <a:xfrm>
            <a:off x="643467" y="2515661"/>
            <a:ext cx="5294716" cy="1826676"/>
          </a:xfrm>
          <a:prstGeom prst="rect">
            <a:avLst/>
          </a:prstGeom>
        </p:spPr>
      </p:pic>
      <p:cxnSp>
        <p:nvCxnSpPr>
          <p:cNvPr id="13" name="Straight Connector 12">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33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C7DCD-A573-4724-8C90-32C7C95EED6D}"/>
              </a:ext>
            </a:extLst>
          </p:cNvPr>
          <p:cNvSpPr>
            <a:spLocks noGrp="1"/>
          </p:cNvSpPr>
          <p:nvPr>
            <p:ph type="title"/>
          </p:nvPr>
        </p:nvSpPr>
        <p:spPr>
          <a:xfrm>
            <a:off x="111852" y="147011"/>
            <a:ext cx="6571379" cy="1325563"/>
          </a:xfrm>
        </p:spPr>
        <p:txBody>
          <a:bodyPr>
            <a:normAutofit fontScale="90000"/>
          </a:bodyPr>
          <a:lstStyle/>
          <a:p>
            <a:pPr algn="ctr"/>
            <a:r>
              <a:rPr lang="en-US" b="1" dirty="0">
                <a:solidFill>
                  <a:srgbClr val="FFFF00"/>
                </a:solidFill>
              </a:rPr>
              <a:t>Fallen Angels oppose            God’s purpose</a:t>
            </a:r>
            <a:br>
              <a:rPr lang="en-US" b="1" dirty="0">
                <a:solidFill>
                  <a:srgbClr val="FFFF00"/>
                </a:solidFill>
              </a:rPr>
            </a:br>
            <a:endParaRPr lang="en-US" b="1" dirty="0">
              <a:solidFill>
                <a:srgbClr val="FFFF00"/>
              </a:solidFill>
            </a:endParaRPr>
          </a:p>
        </p:txBody>
      </p:sp>
      <p:sp>
        <p:nvSpPr>
          <p:cNvPr id="3" name="Rectangle 2">
            <a:extLst>
              <a:ext uri="{FF2B5EF4-FFF2-40B4-BE49-F238E27FC236}">
                <a16:creationId xmlns:a16="http://schemas.microsoft.com/office/drawing/2014/main" id="{AE5A2E7B-1854-49EB-8D6F-3512D5F5FE04}"/>
              </a:ext>
            </a:extLst>
          </p:cNvPr>
          <p:cNvSpPr/>
          <p:nvPr/>
        </p:nvSpPr>
        <p:spPr>
          <a:xfrm>
            <a:off x="111852" y="1225689"/>
            <a:ext cx="6305726" cy="5632311"/>
          </a:xfrm>
          <a:prstGeom prst="rect">
            <a:avLst/>
          </a:prstGeom>
        </p:spPr>
        <p:txBody>
          <a:bodyPr wrap="square">
            <a:spAutoFit/>
          </a:bodyPr>
          <a:lstStyle/>
          <a:p>
            <a:pPr algn="ctr"/>
            <a:r>
              <a:rPr lang="en-US" sz="3600" i="1" dirty="0"/>
              <a:t>“Put on the whole </a:t>
            </a:r>
            <a:r>
              <a:rPr lang="en-US" sz="3600" i="1" dirty="0" err="1"/>
              <a:t>armour</a:t>
            </a:r>
            <a:r>
              <a:rPr lang="en-US" sz="3600" i="1" dirty="0"/>
              <a:t> of God, that ye may be able to stand against the wiles of the devil. For we wrestle not against flesh and blood, but against principalities, against powers, against the rulers of the darkness of this world, against spiritual wickedness in high places.” (Ephesians 6:11-12)</a:t>
            </a:r>
          </a:p>
        </p:txBody>
      </p:sp>
      <p:pic>
        <p:nvPicPr>
          <p:cNvPr id="4" name="Picture 3">
            <a:extLst>
              <a:ext uri="{FF2B5EF4-FFF2-40B4-BE49-F238E27FC236}">
                <a16:creationId xmlns:a16="http://schemas.microsoft.com/office/drawing/2014/main" id="{AF9F484E-2FB9-4B8D-B997-DF6AC1E879FA}"/>
              </a:ext>
            </a:extLst>
          </p:cNvPr>
          <p:cNvPicPr>
            <a:picLocks noChangeAspect="1"/>
          </p:cNvPicPr>
          <p:nvPr/>
        </p:nvPicPr>
        <p:blipFill>
          <a:blip r:embed="rId2"/>
          <a:stretch>
            <a:fillRect/>
          </a:stretch>
        </p:blipFill>
        <p:spPr>
          <a:xfrm>
            <a:off x="6683231" y="147011"/>
            <a:ext cx="5396917" cy="4047688"/>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400128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471275-9B7D-47C5-8833-51DBB76FDDF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CBAFF6-F9FC-4A08-B744-369D26CE460B}"/>
              </a:ext>
            </a:extLst>
          </p:cNvPr>
          <p:cNvPicPr>
            <a:picLocks noChangeAspect="1"/>
          </p:cNvPicPr>
          <p:nvPr/>
        </p:nvPicPr>
        <p:blipFill rotWithShape="1">
          <a:blip r:embed="rId2"/>
          <a:srcRect l="13081" r="7600" b="3"/>
          <a:stretch/>
        </p:blipFill>
        <p:spPr>
          <a:xfrm>
            <a:off x="7829551" y="2828925"/>
            <a:ext cx="4042410" cy="338899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0F0B322-3A9F-440C-9539-7814584BFA75}"/>
              </a:ext>
            </a:extLst>
          </p:cNvPr>
          <p:cNvPicPr>
            <a:picLocks noChangeAspect="1"/>
          </p:cNvPicPr>
          <p:nvPr/>
        </p:nvPicPr>
        <p:blipFill rotWithShape="1">
          <a:blip r:embed="rId3"/>
          <a:srcRect t="4352" b="12178"/>
          <a:stretch/>
        </p:blipFill>
        <p:spPr>
          <a:xfrm>
            <a:off x="7829551" y="306909"/>
            <a:ext cx="4042409" cy="2286000"/>
          </a:xfrm>
          <a:prstGeom prst="rect">
            <a:avLst/>
          </a:prstGeom>
        </p:spPr>
      </p:pic>
      <p:sp>
        <p:nvSpPr>
          <p:cNvPr id="2" name="Title 1">
            <a:extLst>
              <a:ext uri="{FF2B5EF4-FFF2-40B4-BE49-F238E27FC236}">
                <a16:creationId xmlns:a16="http://schemas.microsoft.com/office/drawing/2014/main" id="{F3CC9A51-2200-4498-8E17-64EC429F7B29}"/>
              </a:ext>
            </a:extLst>
          </p:cNvPr>
          <p:cNvSpPr>
            <a:spLocks noGrp="1"/>
          </p:cNvSpPr>
          <p:nvPr>
            <p:ph type="title"/>
          </p:nvPr>
        </p:nvSpPr>
        <p:spPr>
          <a:xfrm>
            <a:off x="821516" y="640263"/>
            <a:ext cx="6204984" cy="1344975"/>
          </a:xfrm>
        </p:spPr>
        <p:txBody>
          <a:bodyPr>
            <a:noAutofit/>
          </a:bodyPr>
          <a:lstStyle/>
          <a:p>
            <a:pPr algn="ctr"/>
            <a:r>
              <a:rPr lang="en-US" sz="4000" b="1" dirty="0">
                <a:solidFill>
                  <a:srgbClr val="FFFF00"/>
                </a:solidFill>
              </a:rPr>
              <a:t>Fallen Angels </a:t>
            </a:r>
            <a:r>
              <a:rPr lang="en-US" sz="4000" b="1" dirty="0">
                <a:solidFill>
                  <a:srgbClr val="FFFF00"/>
                </a:solidFill>
                <a:effectLst>
                  <a:glow rad="101600">
                    <a:schemeClr val="bg1">
                      <a:alpha val="60000"/>
                    </a:schemeClr>
                  </a:glow>
                </a:effectLst>
              </a:rPr>
              <a:t>execute</a:t>
            </a:r>
            <a:r>
              <a:rPr lang="en-US" sz="4000" b="1" dirty="0">
                <a:solidFill>
                  <a:srgbClr val="FFFF00"/>
                </a:solidFill>
              </a:rPr>
              <a:t> </a:t>
            </a:r>
            <a:br>
              <a:rPr lang="en-US" sz="4000" b="1" dirty="0">
                <a:solidFill>
                  <a:srgbClr val="FFFF00"/>
                </a:solidFill>
              </a:rPr>
            </a:br>
            <a:r>
              <a:rPr lang="en-US" sz="4000" b="1" dirty="0">
                <a:solidFill>
                  <a:srgbClr val="FFFF00"/>
                </a:solidFill>
              </a:rPr>
              <a:t>Satan’s program</a:t>
            </a:r>
            <a:br>
              <a:rPr lang="en-US" sz="4000" b="1" dirty="0"/>
            </a:br>
            <a:endParaRPr lang="en-US" sz="4000" b="1" dirty="0"/>
          </a:p>
        </p:txBody>
      </p:sp>
      <p:sp>
        <p:nvSpPr>
          <p:cNvPr id="3" name="Content Placeholder 2">
            <a:extLst>
              <a:ext uri="{FF2B5EF4-FFF2-40B4-BE49-F238E27FC236}">
                <a16:creationId xmlns:a16="http://schemas.microsoft.com/office/drawing/2014/main" id="{C4B2ADB7-979F-4C24-8393-D9CD3039B7E1}"/>
              </a:ext>
            </a:extLst>
          </p:cNvPr>
          <p:cNvSpPr>
            <a:spLocks noGrp="1"/>
          </p:cNvSpPr>
          <p:nvPr>
            <p:ph idx="1"/>
          </p:nvPr>
        </p:nvSpPr>
        <p:spPr>
          <a:xfrm>
            <a:off x="700176" y="1985238"/>
            <a:ext cx="6447659" cy="3919879"/>
          </a:xfrm>
        </p:spPr>
        <p:txBody>
          <a:bodyPr>
            <a:noAutofit/>
          </a:bodyPr>
          <a:lstStyle/>
          <a:p>
            <a:pPr marL="0" indent="0" algn="ctr">
              <a:buNone/>
            </a:pPr>
            <a:r>
              <a:rPr lang="en-US" sz="3600" i="1" dirty="0">
                <a:effectLst>
                  <a:glow rad="101600">
                    <a:schemeClr val="bg1">
                      <a:alpha val="60000"/>
                    </a:schemeClr>
                  </a:glow>
                </a:effectLst>
              </a:rPr>
              <a:t>“Now the Spirit </a:t>
            </a:r>
            <a:r>
              <a:rPr lang="en-US" sz="3600" i="1" dirty="0" err="1">
                <a:effectLst>
                  <a:glow rad="101600">
                    <a:schemeClr val="bg1">
                      <a:alpha val="60000"/>
                    </a:schemeClr>
                  </a:glow>
                </a:effectLst>
              </a:rPr>
              <a:t>speaketh</a:t>
            </a:r>
            <a:r>
              <a:rPr lang="en-US" sz="3600" i="1" dirty="0">
                <a:effectLst>
                  <a:glow rad="101600">
                    <a:schemeClr val="bg1">
                      <a:alpha val="60000"/>
                    </a:schemeClr>
                  </a:glow>
                </a:effectLst>
              </a:rPr>
              <a:t> expressly, that in the latter times </a:t>
            </a:r>
            <a:r>
              <a:rPr lang="en-US" sz="3600" i="1" u="sng" dirty="0">
                <a:effectLst>
                  <a:glow rad="101600">
                    <a:schemeClr val="bg1">
                      <a:alpha val="60000"/>
                    </a:schemeClr>
                  </a:glow>
                </a:effectLst>
              </a:rPr>
              <a:t>some shall depart from the faith, giving heed to seducing spirits, and doctrines of devils</a:t>
            </a:r>
            <a:r>
              <a:rPr lang="en-US" sz="3600" i="1" dirty="0">
                <a:effectLst>
                  <a:glow rad="101600">
                    <a:schemeClr val="bg1">
                      <a:alpha val="60000"/>
                    </a:schemeClr>
                  </a:glow>
                </a:effectLst>
              </a:rPr>
              <a:t>; Speaking lies in hypocrisy; having their conscience seared with a hot iron.” (1 Timothy 4:1-2) </a:t>
            </a:r>
          </a:p>
          <a:p>
            <a:pPr marL="0" indent="0" algn="ct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369978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4C92-5DA5-4E1F-B3C9-D522776E41E2}"/>
              </a:ext>
            </a:extLst>
          </p:cNvPr>
          <p:cNvSpPr>
            <a:spLocks noGrp="1"/>
          </p:cNvSpPr>
          <p:nvPr>
            <p:ph type="title"/>
          </p:nvPr>
        </p:nvSpPr>
        <p:spPr>
          <a:xfrm>
            <a:off x="67112" y="88288"/>
            <a:ext cx="12124888" cy="1325563"/>
          </a:xfrm>
        </p:spPr>
        <p:txBody>
          <a:bodyPr/>
          <a:lstStyle/>
          <a:p>
            <a:pPr algn="ctr"/>
            <a:r>
              <a:rPr lang="en-US" b="1" dirty="0">
                <a:solidFill>
                  <a:srgbClr val="FFFF00"/>
                </a:solidFill>
              </a:rPr>
              <a:t>Fallen Angels disseminate false doctrine</a:t>
            </a:r>
            <a:br>
              <a:rPr lang="en-US" b="1" dirty="0">
                <a:solidFill>
                  <a:srgbClr val="FFFF00"/>
                </a:solidFill>
              </a:rPr>
            </a:br>
            <a:endParaRPr lang="en-US" b="1" i="1" dirty="0">
              <a:solidFill>
                <a:srgbClr val="FFFF00"/>
              </a:solidFill>
            </a:endParaRPr>
          </a:p>
        </p:txBody>
      </p:sp>
      <p:sp>
        <p:nvSpPr>
          <p:cNvPr id="3" name="Content Placeholder 2">
            <a:extLst>
              <a:ext uri="{FF2B5EF4-FFF2-40B4-BE49-F238E27FC236}">
                <a16:creationId xmlns:a16="http://schemas.microsoft.com/office/drawing/2014/main" id="{EDC761B9-E5B4-48C1-9C69-0B9F68007A5E}"/>
              </a:ext>
            </a:extLst>
          </p:cNvPr>
          <p:cNvSpPr>
            <a:spLocks noGrp="1"/>
          </p:cNvSpPr>
          <p:nvPr>
            <p:ph idx="1"/>
          </p:nvPr>
        </p:nvSpPr>
        <p:spPr>
          <a:xfrm>
            <a:off x="4488111" y="1543574"/>
            <a:ext cx="7566870" cy="4901836"/>
          </a:xfrm>
        </p:spPr>
        <p:txBody>
          <a:bodyPr>
            <a:normAutofit fontScale="92500" lnSpcReduction="10000"/>
          </a:bodyPr>
          <a:lstStyle/>
          <a:p>
            <a:pPr marL="0" indent="0" algn="ctr">
              <a:buNone/>
            </a:pPr>
            <a:r>
              <a:rPr lang="en-US" sz="3600" i="1" dirty="0"/>
              <a:t>“Now we beseech you, brethren, by the coming of our Lord Jesus Christ, and by our gathering together unto him, That ye be not soon shaken in mind, or be troubled, neither by spirit, nor by word, nor by letter as from us, as that the day of Christ is at hand. Let no man deceive you by any means: for that day shall not come, except there come a falling away first, and that man of sin be revealed, the son of perdition.” (2 Thessalonians 2:1-3) </a:t>
            </a:r>
          </a:p>
          <a:p>
            <a:pPr algn="ctr"/>
            <a:endParaRPr lang="en-US" sz="3600" dirty="0"/>
          </a:p>
        </p:txBody>
      </p:sp>
      <p:pic>
        <p:nvPicPr>
          <p:cNvPr id="4" name="Picture 3">
            <a:extLst>
              <a:ext uri="{FF2B5EF4-FFF2-40B4-BE49-F238E27FC236}">
                <a16:creationId xmlns:a16="http://schemas.microsoft.com/office/drawing/2014/main" id="{CD9D8123-BD85-4221-983F-8E8E93787623}"/>
              </a:ext>
            </a:extLst>
          </p:cNvPr>
          <p:cNvPicPr>
            <a:picLocks noChangeAspect="1"/>
          </p:cNvPicPr>
          <p:nvPr/>
        </p:nvPicPr>
        <p:blipFill rotWithShape="1">
          <a:blip r:embed="rId2"/>
          <a:srcRect l="10651" t="2325" r="12966"/>
          <a:stretch/>
        </p:blipFill>
        <p:spPr>
          <a:xfrm>
            <a:off x="221292" y="1685099"/>
            <a:ext cx="4154851" cy="2965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7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70AD9D-F4B3-48AA-9676-725D9D2D08B9}"/>
              </a:ext>
            </a:extLst>
          </p:cNvPr>
          <p:cNvPicPr>
            <a:picLocks noChangeAspect="1"/>
          </p:cNvPicPr>
          <p:nvPr/>
        </p:nvPicPr>
        <p:blipFill rotWithShape="1">
          <a:blip r:embed="rId2"/>
          <a:srcRect l="-1" r="307" b="16250"/>
          <a:stretch/>
        </p:blipFill>
        <p:spPr>
          <a:xfrm>
            <a:off x="1922105" y="-11992"/>
            <a:ext cx="8192139" cy="6881983"/>
          </a:xfrm>
          <a:prstGeom prst="rect">
            <a:avLst/>
          </a:prstGeom>
        </p:spPr>
      </p:pic>
    </p:spTree>
    <p:extLst>
      <p:ext uri="{BB962C8B-B14F-4D97-AF65-F5344CB8AC3E}">
        <p14:creationId xmlns:p14="http://schemas.microsoft.com/office/powerpoint/2010/main" val="74610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8AA17-1D07-40F9-98E0-34E5C1DD14BB}"/>
              </a:ext>
            </a:extLst>
          </p:cNvPr>
          <p:cNvSpPr>
            <a:spLocks noGrp="1"/>
          </p:cNvSpPr>
          <p:nvPr>
            <p:ph idx="1"/>
          </p:nvPr>
        </p:nvSpPr>
        <p:spPr>
          <a:xfrm>
            <a:off x="109057" y="92278"/>
            <a:ext cx="12004646" cy="6765721"/>
          </a:xfrm>
        </p:spPr>
        <p:txBody>
          <a:bodyPr>
            <a:normAutofit/>
          </a:bodyPr>
          <a:lstStyle/>
          <a:p>
            <a:pPr marL="0" indent="0">
              <a:buNone/>
            </a:pPr>
            <a:r>
              <a:rPr lang="en-US" sz="3200" i="1" dirty="0"/>
              <a:t>“That we henceforth be no more children, tossed to and </a:t>
            </a:r>
            <a:r>
              <a:rPr lang="en-US" sz="3200" i="1" dirty="0" err="1"/>
              <a:t>fro</a:t>
            </a:r>
            <a:r>
              <a:rPr lang="en-US" sz="3200" i="1" dirty="0"/>
              <a:t>, and carried about with every wind of doctrine, by the sleight of men, and cunning craftiness, whereby they lie in wait to deceive; But speaking the truth in love, may grow up into him in all things, which is the head, even Christ.”  (Ephesians 4:13-15)</a:t>
            </a:r>
          </a:p>
          <a:p>
            <a:pPr marL="0" indent="0">
              <a:buNone/>
            </a:pPr>
            <a:endParaRPr lang="en-US" sz="3200" i="1" dirty="0"/>
          </a:p>
          <a:p>
            <a:pPr marL="0" indent="0">
              <a:buNone/>
            </a:pPr>
            <a:r>
              <a:rPr lang="en-US" sz="3200" i="1" dirty="0"/>
              <a:t>“Holding fast the faithful word as he hath been taught, that he may be able by sound doctrine both to exhort and to convince the gainsayers.” (Titus 1:9)</a:t>
            </a:r>
            <a:br>
              <a:rPr lang="en-US" sz="3200" i="1" dirty="0"/>
            </a:br>
            <a:endParaRPr lang="en-US" sz="3200" i="1" dirty="0"/>
          </a:p>
          <a:p>
            <a:pPr marL="0" indent="0">
              <a:buNone/>
            </a:pPr>
            <a:r>
              <a:rPr lang="en-US" sz="3200" i="1" dirty="0"/>
              <a:t>“But speak thou the things which become sound doctrine: In all things shewing thyself a pattern of good works: in doctrine shewing </a:t>
            </a:r>
            <a:r>
              <a:rPr lang="en-US" sz="3200" i="1" dirty="0" err="1"/>
              <a:t>uncorruptness</a:t>
            </a:r>
            <a:r>
              <a:rPr lang="en-US" sz="3200" i="1" dirty="0"/>
              <a:t>, gravity, sincerity.” (Titus 2:1,7)</a:t>
            </a:r>
          </a:p>
        </p:txBody>
      </p:sp>
    </p:spTree>
    <p:extLst>
      <p:ext uri="{BB962C8B-B14F-4D97-AF65-F5344CB8AC3E}">
        <p14:creationId xmlns:p14="http://schemas.microsoft.com/office/powerpoint/2010/main" val="205878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0DC5A2-691E-447F-A0DD-B2F74CC485D1}"/>
              </a:ext>
            </a:extLst>
          </p:cNvPr>
          <p:cNvPicPr>
            <a:picLocks noChangeAspect="1"/>
          </p:cNvPicPr>
          <p:nvPr/>
        </p:nvPicPr>
        <p:blipFill>
          <a:blip r:embed="rId2"/>
          <a:stretch>
            <a:fillRect/>
          </a:stretch>
        </p:blipFill>
        <p:spPr>
          <a:xfrm>
            <a:off x="7633814" y="1969074"/>
            <a:ext cx="4558186" cy="2088873"/>
          </a:xfrm>
          <a:prstGeom prst="rect">
            <a:avLst/>
          </a:prstGeom>
        </p:spPr>
      </p:pic>
      <p:pic>
        <p:nvPicPr>
          <p:cNvPr id="7" name="Picture 6">
            <a:extLst>
              <a:ext uri="{FF2B5EF4-FFF2-40B4-BE49-F238E27FC236}">
                <a16:creationId xmlns:a16="http://schemas.microsoft.com/office/drawing/2014/main" id="{8FCD6847-9811-4934-9DB0-3C0CAA9A8649}"/>
              </a:ext>
            </a:extLst>
          </p:cNvPr>
          <p:cNvPicPr>
            <a:picLocks noChangeAspect="1"/>
          </p:cNvPicPr>
          <p:nvPr/>
        </p:nvPicPr>
        <p:blipFill>
          <a:blip r:embed="rId3"/>
          <a:stretch>
            <a:fillRect/>
          </a:stretch>
        </p:blipFill>
        <p:spPr>
          <a:xfrm>
            <a:off x="1950342" y="5124450"/>
            <a:ext cx="8572500" cy="1733550"/>
          </a:xfrm>
          <a:prstGeom prst="rect">
            <a:avLst/>
          </a:prstGeom>
        </p:spPr>
      </p:pic>
      <p:pic>
        <p:nvPicPr>
          <p:cNvPr id="2" name="Picture 1">
            <a:extLst>
              <a:ext uri="{FF2B5EF4-FFF2-40B4-BE49-F238E27FC236}">
                <a16:creationId xmlns:a16="http://schemas.microsoft.com/office/drawing/2014/main" id="{FA3246FB-F09C-414C-AD5A-EF552449A58A}"/>
              </a:ext>
            </a:extLst>
          </p:cNvPr>
          <p:cNvPicPr>
            <a:picLocks noChangeAspect="1"/>
          </p:cNvPicPr>
          <p:nvPr/>
        </p:nvPicPr>
        <p:blipFill>
          <a:blip r:embed="rId4"/>
          <a:stretch>
            <a:fillRect/>
          </a:stretch>
        </p:blipFill>
        <p:spPr>
          <a:xfrm>
            <a:off x="-1" y="-1"/>
            <a:ext cx="3749513" cy="2808515"/>
          </a:xfrm>
          <a:prstGeom prst="rect">
            <a:avLst/>
          </a:prstGeom>
        </p:spPr>
      </p:pic>
      <p:pic>
        <p:nvPicPr>
          <p:cNvPr id="3" name="Picture 2">
            <a:extLst>
              <a:ext uri="{FF2B5EF4-FFF2-40B4-BE49-F238E27FC236}">
                <a16:creationId xmlns:a16="http://schemas.microsoft.com/office/drawing/2014/main" id="{11702B10-D497-4B7E-9D6E-3AFEAB5ADC91}"/>
              </a:ext>
            </a:extLst>
          </p:cNvPr>
          <p:cNvPicPr>
            <a:picLocks noChangeAspect="1"/>
          </p:cNvPicPr>
          <p:nvPr/>
        </p:nvPicPr>
        <p:blipFill>
          <a:blip r:embed="rId5"/>
          <a:stretch>
            <a:fillRect/>
          </a:stretch>
        </p:blipFill>
        <p:spPr>
          <a:xfrm>
            <a:off x="3527270" y="0"/>
            <a:ext cx="5792319" cy="2164702"/>
          </a:xfrm>
          <a:prstGeom prst="rect">
            <a:avLst/>
          </a:prstGeom>
        </p:spPr>
      </p:pic>
      <p:pic>
        <p:nvPicPr>
          <p:cNvPr id="4" name="Picture 3">
            <a:extLst>
              <a:ext uri="{FF2B5EF4-FFF2-40B4-BE49-F238E27FC236}">
                <a16:creationId xmlns:a16="http://schemas.microsoft.com/office/drawing/2014/main" id="{0EF82976-50E1-4382-AD07-3B8F2159F7FD}"/>
              </a:ext>
            </a:extLst>
          </p:cNvPr>
          <p:cNvPicPr>
            <a:picLocks noChangeAspect="1"/>
          </p:cNvPicPr>
          <p:nvPr/>
        </p:nvPicPr>
        <p:blipFill>
          <a:blip r:embed="rId6"/>
          <a:stretch>
            <a:fillRect/>
          </a:stretch>
        </p:blipFill>
        <p:spPr>
          <a:xfrm>
            <a:off x="3527270" y="2002721"/>
            <a:ext cx="5220101" cy="3219062"/>
          </a:xfrm>
          <a:prstGeom prst="rect">
            <a:avLst/>
          </a:prstGeom>
        </p:spPr>
      </p:pic>
      <p:pic>
        <p:nvPicPr>
          <p:cNvPr id="5" name="Picture 4">
            <a:extLst>
              <a:ext uri="{FF2B5EF4-FFF2-40B4-BE49-F238E27FC236}">
                <a16:creationId xmlns:a16="http://schemas.microsoft.com/office/drawing/2014/main" id="{3BE7B7E7-57ED-46A5-9F9C-F250211FADDB}"/>
              </a:ext>
            </a:extLst>
          </p:cNvPr>
          <p:cNvPicPr>
            <a:picLocks noChangeAspect="1"/>
          </p:cNvPicPr>
          <p:nvPr/>
        </p:nvPicPr>
        <p:blipFill>
          <a:blip r:embed="rId7"/>
          <a:stretch>
            <a:fillRect/>
          </a:stretch>
        </p:blipFill>
        <p:spPr>
          <a:xfrm>
            <a:off x="8453783" y="4057947"/>
            <a:ext cx="3738217" cy="2800054"/>
          </a:xfrm>
          <a:prstGeom prst="rect">
            <a:avLst/>
          </a:prstGeom>
        </p:spPr>
      </p:pic>
      <p:pic>
        <p:nvPicPr>
          <p:cNvPr id="6" name="Picture 5">
            <a:extLst>
              <a:ext uri="{FF2B5EF4-FFF2-40B4-BE49-F238E27FC236}">
                <a16:creationId xmlns:a16="http://schemas.microsoft.com/office/drawing/2014/main" id="{C9B4CE95-B5E8-47E0-9577-0F05DC740657}"/>
              </a:ext>
            </a:extLst>
          </p:cNvPr>
          <p:cNvPicPr>
            <a:picLocks noChangeAspect="1"/>
          </p:cNvPicPr>
          <p:nvPr/>
        </p:nvPicPr>
        <p:blipFill>
          <a:blip r:embed="rId8"/>
          <a:stretch>
            <a:fillRect/>
          </a:stretch>
        </p:blipFill>
        <p:spPr>
          <a:xfrm>
            <a:off x="0" y="4755252"/>
            <a:ext cx="3738218" cy="2102748"/>
          </a:xfrm>
          <a:prstGeom prst="rect">
            <a:avLst/>
          </a:prstGeom>
        </p:spPr>
      </p:pic>
      <p:pic>
        <p:nvPicPr>
          <p:cNvPr id="8" name="Picture 7">
            <a:extLst>
              <a:ext uri="{FF2B5EF4-FFF2-40B4-BE49-F238E27FC236}">
                <a16:creationId xmlns:a16="http://schemas.microsoft.com/office/drawing/2014/main" id="{E0A04340-5825-42B1-A754-C0F8FC6235A5}"/>
              </a:ext>
            </a:extLst>
          </p:cNvPr>
          <p:cNvPicPr>
            <a:picLocks noChangeAspect="1"/>
          </p:cNvPicPr>
          <p:nvPr/>
        </p:nvPicPr>
        <p:blipFill>
          <a:blip r:embed="rId9"/>
          <a:stretch>
            <a:fillRect/>
          </a:stretch>
        </p:blipFill>
        <p:spPr>
          <a:xfrm>
            <a:off x="0" y="2769394"/>
            <a:ext cx="3599961" cy="2024978"/>
          </a:xfrm>
          <a:prstGeom prst="rect">
            <a:avLst/>
          </a:prstGeom>
        </p:spPr>
      </p:pic>
      <p:pic>
        <p:nvPicPr>
          <p:cNvPr id="10" name="Picture 9">
            <a:extLst>
              <a:ext uri="{FF2B5EF4-FFF2-40B4-BE49-F238E27FC236}">
                <a16:creationId xmlns:a16="http://schemas.microsoft.com/office/drawing/2014/main" id="{ED7CB620-1700-43BB-8FF4-45A6FC829703}"/>
              </a:ext>
            </a:extLst>
          </p:cNvPr>
          <p:cNvPicPr>
            <a:picLocks noChangeAspect="1"/>
          </p:cNvPicPr>
          <p:nvPr/>
        </p:nvPicPr>
        <p:blipFill>
          <a:blip r:embed="rId10"/>
          <a:stretch>
            <a:fillRect/>
          </a:stretch>
        </p:blipFill>
        <p:spPr>
          <a:xfrm>
            <a:off x="9237714" y="0"/>
            <a:ext cx="3022908" cy="2267181"/>
          </a:xfrm>
          <a:prstGeom prst="rect">
            <a:avLst/>
          </a:prstGeom>
        </p:spPr>
      </p:pic>
      <p:pic>
        <p:nvPicPr>
          <p:cNvPr id="11" name="Picture 10">
            <a:extLst>
              <a:ext uri="{FF2B5EF4-FFF2-40B4-BE49-F238E27FC236}">
                <a16:creationId xmlns:a16="http://schemas.microsoft.com/office/drawing/2014/main" id="{EF497BB7-3195-4DD2-8E21-03F72B94B7C4}"/>
              </a:ext>
            </a:extLst>
          </p:cNvPr>
          <p:cNvPicPr>
            <a:picLocks noChangeAspect="1"/>
          </p:cNvPicPr>
          <p:nvPr/>
        </p:nvPicPr>
        <p:blipFill>
          <a:blip r:embed="rId11"/>
          <a:stretch>
            <a:fillRect/>
          </a:stretch>
        </p:blipFill>
        <p:spPr>
          <a:xfrm>
            <a:off x="3809494" y="1969074"/>
            <a:ext cx="4575667" cy="3219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4861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F1C63-89A1-4331-857E-25641E4F5C34}"/>
              </a:ext>
            </a:extLst>
          </p:cNvPr>
          <p:cNvSpPr>
            <a:spLocks noGrp="1"/>
          </p:cNvSpPr>
          <p:nvPr>
            <p:ph idx="1"/>
          </p:nvPr>
        </p:nvSpPr>
        <p:spPr>
          <a:xfrm>
            <a:off x="67112" y="67112"/>
            <a:ext cx="12057776" cy="6858000"/>
          </a:xfrm>
        </p:spPr>
        <p:txBody>
          <a:bodyPr>
            <a:noAutofit/>
          </a:bodyPr>
          <a:lstStyle/>
          <a:p>
            <a:pPr marL="0" indent="0">
              <a:buNone/>
            </a:pPr>
            <a:r>
              <a:rPr lang="en-US" sz="3400" i="1" dirty="0"/>
              <a:t>“If thou put the brethren in remembrance of these things, thou shalt be a good minister of Jesus Christ, nourished up in the words of faith and of good doctrine, whereunto thou hast attained.”           (1 Timothy 4:6) </a:t>
            </a:r>
          </a:p>
          <a:p>
            <a:pPr marL="0" indent="0">
              <a:buNone/>
            </a:pPr>
            <a:endParaRPr lang="en-US" sz="3400" i="1" dirty="0"/>
          </a:p>
          <a:p>
            <a:pPr marL="0" indent="0">
              <a:buNone/>
            </a:pPr>
            <a:r>
              <a:rPr lang="en-US" sz="3400" i="1" dirty="0"/>
              <a:t>“But there were false prophets also among the people, even as there shall be false teachers among you, who privily shall bring in damnable heresies, even denying the Lord that bought them, and bring upon themselves swift destruction. And many shall follow their pernicious ways; by reason of whom the way of truth shall be evil spoken of. And through covetousness shall they with feigned words make merchandise of you: whose judgment now of a long time </a:t>
            </a:r>
            <a:r>
              <a:rPr lang="en-US" sz="3400" i="1" dirty="0" err="1"/>
              <a:t>lingereth</a:t>
            </a:r>
            <a:r>
              <a:rPr lang="en-US" sz="3400" i="1" dirty="0"/>
              <a:t> not, and their damnation </a:t>
            </a:r>
            <a:r>
              <a:rPr lang="en-US" sz="3400" i="1" dirty="0" err="1"/>
              <a:t>slumbereth</a:t>
            </a:r>
            <a:r>
              <a:rPr lang="en-US" sz="3400" i="1" dirty="0"/>
              <a:t> not.”                   (2 Peter 2:1-3) </a:t>
            </a:r>
          </a:p>
        </p:txBody>
      </p:sp>
    </p:spTree>
    <p:extLst>
      <p:ext uri="{BB962C8B-B14F-4D97-AF65-F5344CB8AC3E}">
        <p14:creationId xmlns:p14="http://schemas.microsoft.com/office/powerpoint/2010/main" val="235450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C68741-4121-4F11-B79D-2111992E6E8D}"/>
              </a:ext>
            </a:extLst>
          </p:cNvPr>
          <p:cNvSpPr/>
          <p:nvPr/>
        </p:nvSpPr>
        <p:spPr>
          <a:xfrm>
            <a:off x="220910" y="1230814"/>
            <a:ext cx="5273879" cy="4524315"/>
          </a:xfrm>
          <a:prstGeom prst="rect">
            <a:avLst/>
          </a:prstGeom>
        </p:spPr>
        <p:txBody>
          <a:bodyPr wrap="square">
            <a:spAutoFit/>
          </a:bodyPr>
          <a:lstStyle/>
          <a:p>
            <a:pPr algn="ctr"/>
            <a:r>
              <a:rPr lang="en-US" sz="3600" i="1" dirty="0"/>
              <a:t>“These were more noble than those in Thessalonica, in that they received the word with all readiness of mind, and searched the scriptures daily, whether those things were so.” (Acts 17:11)</a:t>
            </a:r>
          </a:p>
        </p:txBody>
      </p:sp>
      <p:pic>
        <p:nvPicPr>
          <p:cNvPr id="4" name="Picture 3">
            <a:extLst>
              <a:ext uri="{FF2B5EF4-FFF2-40B4-BE49-F238E27FC236}">
                <a16:creationId xmlns:a16="http://schemas.microsoft.com/office/drawing/2014/main" id="{BCA712DB-B96C-475E-949B-871533EF71F3}"/>
              </a:ext>
            </a:extLst>
          </p:cNvPr>
          <p:cNvPicPr>
            <a:picLocks noChangeAspect="1"/>
          </p:cNvPicPr>
          <p:nvPr/>
        </p:nvPicPr>
        <p:blipFill>
          <a:blip r:embed="rId2"/>
          <a:stretch>
            <a:fillRect/>
          </a:stretch>
        </p:blipFill>
        <p:spPr>
          <a:xfrm rot="307979">
            <a:off x="5953387" y="939567"/>
            <a:ext cx="5900257" cy="4425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787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9619F-3CDF-42AC-8090-9289B111FCB7}"/>
              </a:ext>
            </a:extLst>
          </p:cNvPr>
          <p:cNvPicPr>
            <a:picLocks noChangeAspect="1"/>
          </p:cNvPicPr>
          <p:nvPr/>
        </p:nvPicPr>
        <p:blipFill rotWithShape="1">
          <a:blip r:embed="rId2"/>
          <a:srcRect l="6042" r="16181" b="1"/>
          <a:stretch/>
        </p:blipFill>
        <p:spPr>
          <a:xfrm>
            <a:off x="20" y="10"/>
            <a:ext cx="12191980" cy="6857990"/>
          </a:xfrm>
          <a:prstGeom prst="rect">
            <a:avLst/>
          </a:prstGeom>
        </p:spPr>
      </p:pic>
    </p:spTree>
    <p:extLst>
      <p:ext uri="{BB962C8B-B14F-4D97-AF65-F5344CB8AC3E}">
        <p14:creationId xmlns:p14="http://schemas.microsoft.com/office/powerpoint/2010/main" val="3382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C971-A1F4-4929-9F65-829D6BC624D7}"/>
              </a:ext>
            </a:extLst>
          </p:cNvPr>
          <p:cNvSpPr>
            <a:spLocks noGrp="1"/>
          </p:cNvSpPr>
          <p:nvPr>
            <p:ph type="title"/>
          </p:nvPr>
        </p:nvSpPr>
        <p:spPr>
          <a:xfrm>
            <a:off x="838200" y="208986"/>
            <a:ext cx="10515600" cy="1325563"/>
          </a:xfrm>
        </p:spPr>
        <p:txBody>
          <a:bodyPr>
            <a:normAutofit fontScale="90000"/>
          </a:bodyPr>
          <a:lstStyle/>
          <a:p>
            <a:pPr algn="ctr"/>
            <a:r>
              <a:rPr lang="en-US" b="1" dirty="0">
                <a:solidFill>
                  <a:srgbClr val="FFFF00"/>
                </a:solidFill>
              </a:rPr>
              <a:t>Fallen Angels can afflict human </a:t>
            </a:r>
            <a:br>
              <a:rPr lang="en-US" b="1" dirty="0">
                <a:solidFill>
                  <a:srgbClr val="FFFF00"/>
                </a:solidFill>
              </a:rPr>
            </a:br>
            <a:r>
              <a:rPr lang="en-US" b="1" dirty="0">
                <a:solidFill>
                  <a:srgbClr val="FFFF00"/>
                </a:solidFill>
              </a:rPr>
              <a:t>beings in many different ways </a:t>
            </a:r>
            <a:br>
              <a:rPr lang="en-US" b="1" dirty="0">
                <a:solidFill>
                  <a:srgbClr val="FFFF00"/>
                </a:solidFill>
              </a:rPr>
            </a:br>
            <a:endParaRPr lang="en-US" b="1" dirty="0">
              <a:solidFill>
                <a:srgbClr val="FFFF00"/>
              </a:solidFill>
            </a:endParaRPr>
          </a:p>
        </p:txBody>
      </p:sp>
      <p:sp>
        <p:nvSpPr>
          <p:cNvPr id="4" name="Rectangle 3">
            <a:extLst>
              <a:ext uri="{FF2B5EF4-FFF2-40B4-BE49-F238E27FC236}">
                <a16:creationId xmlns:a16="http://schemas.microsoft.com/office/drawing/2014/main" id="{D2E17E70-81C3-4AB4-800C-0D2A48C1AE84}"/>
              </a:ext>
            </a:extLst>
          </p:cNvPr>
          <p:cNvSpPr/>
          <p:nvPr/>
        </p:nvSpPr>
        <p:spPr>
          <a:xfrm>
            <a:off x="7161196" y="1348800"/>
            <a:ext cx="4831882" cy="5509200"/>
          </a:xfrm>
          <a:prstGeom prst="rect">
            <a:avLst/>
          </a:prstGeom>
        </p:spPr>
        <p:txBody>
          <a:bodyPr wrap="square">
            <a:spAutoFit/>
          </a:bodyPr>
          <a:lstStyle/>
          <a:p>
            <a:pPr algn="ctr"/>
            <a:r>
              <a:rPr lang="en-US" sz="3200" i="1" dirty="0"/>
              <a:t>“And his fame went throughout all Syria: and they brought unto him all sick people that were taken with divers diseases and torments, and those which were possessed with devils, and those which were </a:t>
            </a:r>
            <a:r>
              <a:rPr lang="en-US" sz="3200" i="1" dirty="0" err="1"/>
              <a:t>lunatick</a:t>
            </a:r>
            <a:r>
              <a:rPr lang="en-US" sz="3200" i="1" dirty="0"/>
              <a:t>, and those that had the palsy; and he healed them.” (Matt. 4:24)</a:t>
            </a:r>
          </a:p>
        </p:txBody>
      </p:sp>
      <p:pic>
        <p:nvPicPr>
          <p:cNvPr id="6" name="Picture 5">
            <a:extLst>
              <a:ext uri="{FF2B5EF4-FFF2-40B4-BE49-F238E27FC236}">
                <a16:creationId xmlns:a16="http://schemas.microsoft.com/office/drawing/2014/main" id="{F6C989B3-902E-4E0E-9D5E-D423A2AC3AF9}"/>
              </a:ext>
            </a:extLst>
          </p:cNvPr>
          <p:cNvPicPr>
            <a:picLocks noChangeAspect="1"/>
          </p:cNvPicPr>
          <p:nvPr/>
        </p:nvPicPr>
        <p:blipFill>
          <a:blip r:embed="rId2"/>
          <a:stretch>
            <a:fillRect/>
          </a:stretch>
        </p:blipFill>
        <p:spPr>
          <a:xfrm>
            <a:off x="1623356" y="1236303"/>
            <a:ext cx="5614842" cy="2807421"/>
          </a:xfrm>
          <a:prstGeom prst="rect">
            <a:avLst/>
          </a:prstGeom>
        </p:spPr>
      </p:pic>
      <p:pic>
        <p:nvPicPr>
          <p:cNvPr id="7" name="Picture 6">
            <a:extLst>
              <a:ext uri="{FF2B5EF4-FFF2-40B4-BE49-F238E27FC236}">
                <a16:creationId xmlns:a16="http://schemas.microsoft.com/office/drawing/2014/main" id="{C3F3CF1D-B8C4-49A5-89F4-9DABFE2DD01A}"/>
              </a:ext>
            </a:extLst>
          </p:cNvPr>
          <p:cNvPicPr>
            <a:picLocks noChangeAspect="1"/>
          </p:cNvPicPr>
          <p:nvPr/>
        </p:nvPicPr>
        <p:blipFill>
          <a:blip r:embed="rId3"/>
          <a:stretch>
            <a:fillRect/>
          </a:stretch>
        </p:blipFill>
        <p:spPr>
          <a:xfrm>
            <a:off x="0" y="4043724"/>
            <a:ext cx="5614842" cy="2807422"/>
          </a:xfrm>
          <a:prstGeom prst="rect">
            <a:avLst/>
          </a:prstGeom>
        </p:spPr>
      </p:pic>
    </p:spTree>
    <p:extLst>
      <p:ext uri="{BB962C8B-B14F-4D97-AF65-F5344CB8AC3E}">
        <p14:creationId xmlns:p14="http://schemas.microsoft.com/office/powerpoint/2010/main" val="27217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AEC43-6889-4AAA-B1CF-0A1FAD4E43AF}"/>
              </a:ext>
            </a:extLst>
          </p:cNvPr>
          <p:cNvSpPr>
            <a:spLocks noGrp="1"/>
          </p:cNvSpPr>
          <p:nvPr>
            <p:ph type="title"/>
          </p:nvPr>
        </p:nvSpPr>
        <p:spPr>
          <a:xfrm>
            <a:off x="0" y="298581"/>
            <a:ext cx="6941528" cy="1392108"/>
          </a:xfrm>
        </p:spPr>
        <p:txBody>
          <a:bodyPr>
            <a:normAutofit fontScale="90000"/>
          </a:bodyPr>
          <a:lstStyle/>
          <a:p>
            <a:pPr algn="ctr"/>
            <a:r>
              <a:rPr lang="en-US" b="1" dirty="0">
                <a:solidFill>
                  <a:srgbClr val="FFFF00"/>
                </a:solidFill>
              </a:rPr>
              <a:t>Fallen Angels can </a:t>
            </a:r>
            <a:br>
              <a:rPr lang="en-US" b="1" dirty="0">
                <a:solidFill>
                  <a:srgbClr val="FFFF00"/>
                </a:solidFill>
              </a:rPr>
            </a:br>
            <a:r>
              <a:rPr lang="en-US" b="1" dirty="0">
                <a:solidFill>
                  <a:srgbClr val="FFFF00"/>
                </a:solidFill>
              </a:rPr>
              <a:t>cause insanity</a:t>
            </a:r>
            <a:br>
              <a:rPr lang="en-US" b="1" dirty="0">
                <a:solidFill>
                  <a:srgbClr val="FFFF00"/>
                </a:solidFill>
              </a:rPr>
            </a:br>
            <a:endParaRPr lang="en-US" b="1" dirty="0">
              <a:solidFill>
                <a:srgbClr val="FFFF00"/>
              </a:solidFill>
            </a:endParaRPr>
          </a:p>
        </p:txBody>
      </p:sp>
      <p:sp>
        <p:nvSpPr>
          <p:cNvPr id="3" name="Content Placeholder 2">
            <a:extLst>
              <a:ext uri="{FF2B5EF4-FFF2-40B4-BE49-F238E27FC236}">
                <a16:creationId xmlns:a16="http://schemas.microsoft.com/office/drawing/2014/main" id="{EA7BBFAE-6982-4394-90F0-AB07AA105A13}"/>
              </a:ext>
            </a:extLst>
          </p:cNvPr>
          <p:cNvSpPr>
            <a:spLocks noGrp="1"/>
          </p:cNvSpPr>
          <p:nvPr>
            <p:ph idx="1"/>
          </p:nvPr>
        </p:nvSpPr>
        <p:spPr>
          <a:xfrm>
            <a:off x="285226" y="1825625"/>
            <a:ext cx="6593746" cy="4351338"/>
          </a:xfrm>
        </p:spPr>
        <p:txBody>
          <a:bodyPr>
            <a:noAutofit/>
          </a:bodyPr>
          <a:lstStyle/>
          <a:p>
            <a:pPr marL="0" indent="0" algn="ctr">
              <a:buNone/>
            </a:pPr>
            <a:r>
              <a:rPr lang="en-US" sz="3600" i="1" dirty="0"/>
              <a:t>“And when they were come to the multitude, there came to him a certain man, kneeling down to him, and saying, Lord, have mercy on my son: for he is lunatic…And Jesus rebuked the devil; and he departed out of him: and the child was cured from that very hour.” (Matthew 17:14-15, 18)  </a:t>
            </a:r>
          </a:p>
          <a:p>
            <a:pPr algn="ctr"/>
            <a:endParaRPr lang="en-US" sz="3600" i="1" dirty="0"/>
          </a:p>
        </p:txBody>
      </p:sp>
      <p:pic>
        <p:nvPicPr>
          <p:cNvPr id="4" name="Picture 3">
            <a:extLst>
              <a:ext uri="{FF2B5EF4-FFF2-40B4-BE49-F238E27FC236}">
                <a16:creationId xmlns:a16="http://schemas.microsoft.com/office/drawing/2014/main" id="{47DB01FE-817A-4996-8D8C-1FAF846E22AD}"/>
              </a:ext>
            </a:extLst>
          </p:cNvPr>
          <p:cNvPicPr>
            <a:picLocks noChangeAspect="1"/>
          </p:cNvPicPr>
          <p:nvPr/>
        </p:nvPicPr>
        <p:blipFill rotWithShape="1">
          <a:blip r:embed="rId2"/>
          <a:srcRect l="-1" t="4948" r="897" b="7674"/>
          <a:stretch/>
        </p:blipFill>
        <p:spPr>
          <a:xfrm>
            <a:off x="7016172" y="298581"/>
            <a:ext cx="4965246" cy="5942369"/>
          </a:xfrm>
          <a:prstGeom prst="rect">
            <a:avLst/>
          </a:prstGeom>
          <a:ln>
            <a:noFill/>
          </a:ln>
          <a:effectLst>
            <a:softEdge rad="112500"/>
          </a:effectLst>
        </p:spPr>
      </p:pic>
    </p:spTree>
    <p:extLst>
      <p:ext uri="{BB962C8B-B14F-4D97-AF65-F5344CB8AC3E}">
        <p14:creationId xmlns:p14="http://schemas.microsoft.com/office/powerpoint/2010/main" val="34278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E5A41F-E3E6-4CC8-9893-869BB79BB5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0E1AA51E-45CC-4394-8467-F2A9FD08D4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5E7BAA-BC51-4459-AEB7-B9D6F7BA6285}"/>
              </a:ext>
            </a:extLst>
          </p:cNvPr>
          <p:cNvPicPr>
            <a:picLocks noChangeAspect="1"/>
          </p:cNvPicPr>
          <p:nvPr/>
        </p:nvPicPr>
        <p:blipFill rotWithShape="1">
          <a:blip r:embed="rId2"/>
          <a:srcRect l="23756" r="-3" b="-3"/>
          <a:stretch/>
        </p:blipFill>
        <p:spPr>
          <a:xfrm>
            <a:off x="7534656" y="640080"/>
            <a:ext cx="4015740" cy="3291840"/>
          </a:xfrm>
          <a:prstGeom prst="rect">
            <a:avLst/>
          </a:prstGeom>
        </p:spPr>
      </p:pic>
      <p:pic>
        <p:nvPicPr>
          <p:cNvPr id="3" name="Picture 2">
            <a:extLst>
              <a:ext uri="{FF2B5EF4-FFF2-40B4-BE49-F238E27FC236}">
                <a16:creationId xmlns:a16="http://schemas.microsoft.com/office/drawing/2014/main" id="{AC3E6BB1-3B7F-4CA5-AB9A-AEED0CE51B58}"/>
              </a:ext>
            </a:extLst>
          </p:cNvPr>
          <p:cNvPicPr>
            <a:picLocks noChangeAspect="1"/>
          </p:cNvPicPr>
          <p:nvPr/>
        </p:nvPicPr>
        <p:blipFill rotWithShape="1">
          <a:blip r:embed="rId3"/>
          <a:srcRect r="-3" b="2203"/>
          <a:stretch/>
        </p:blipFill>
        <p:spPr>
          <a:xfrm>
            <a:off x="641604" y="640080"/>
            <a:ext cx="6732183" cy="3291840"/>
          </a:xfrm>
          <a:prstGeom prst="rect">
            <a:avLst/>
          </a:prstGeom>
        </p:spPr>
      </p:pic>
      <p:sp>
        <p:nvSpPr>
          <p:cNvPr id="2" name="Title 1">
            <a:extLst>
              <a:ext uri="{FF2B5EF4-FFF2-40B4-BE49-F238E27FC236}">
                <a16:creationId xmlns:a16="http://schemas.microsoft.com/office/drawing/2014/main" id="{0B449083-4045-440F-9D2D-A3FC69212A5A}"/>
              </a:ext>
            </a:extLst>
          </p:cNvPr>
          <p:cNvSpPr>
            <a:spLocks noGrp="1"/>
          </p:cNvSpPr>
          <p:nvPr>
            <p:ph type="title"/>
          </p:nvPr>
        </p:nvSpPr>
        <p:spPr>
          <a:xfrm>
            <a:off x="68425" y="4321740"/>
            <a:ext cx="12055150" cy="2215417"/>
          </a:xfrm>
        </p:spPr>
        <p:txBody>
          <a:bodyPr vert="horz" lIns="91440" tIns="45720" rIns="91440" bIns="45720" rtlCol="0" anchor="b">
            <a:noAutofit/>
          </a:bodyPr>
          <a:lstStyle/>
          <a:p>
            <a:pPr algn="ctr"/>
            <a:r>
              <a:rPr lang="en-US" sz="3600" i="1" dirty="0"/>
              <a:t>“And they come to Jesus, and see him that was possessed with the devil, and had the legion, sitting, and clothed, and in his  right mind: and they were afraid.” (Mark 5:15)</a:t>
            </a:r>
          </a:p>
        </p:txBody>
      </p:sp>
    </p:spTree>
    <p:extLst>
      <p:ext uri="{BB962C8B-B14F-4D97-AF65-F5344CB8AC3E}">
        <p14:creationId xmlns:p14="http://schemas.microsoft.com/office/powerpoint/2010/main" val="67564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7F20-58A1-41A8-9300-F0E1574C0DC7}"/>
              </a:ext>
            </a:extLst>
          </p:cNvPr>
          <p:cNvSpPr>
            <a:spLocks noGrp="1"/>
          </p:cNvSpPr>
          <p:nvPr>
            <p:ph type="title"/>
          </p:nvPr>
        </p:nvSpPr>
        <p:spPr>
          <a:xfrm>
            <a:off x="947256" y="-119491"/>
            <a:ext cx="10515600" cy="1325563"/>
          </a:xfrm>
        </p:spPr>
        <p:txBody>
          <a:bodyPr>
            <a:normAutofit fontScale="90000"/>
          </a:bodyPr>
          <a:lstStyle/>
          <a:p>
            <a:pPr algn="ctr"/>
            <a:br>
              <a:rPr lang="en-US" b="1" dirty="0">
                <a:solidFill>
                  <a:srgbClr val="FFFF00"/>
                </a:solidFill>
              </a:rPr>
            </a:br>
            <a:r>
              <a:rPr lang="en-US" b="1" dirty="0">
                <a:solidFill>
                  <a:srgbClr val="FFFF00"/>
                </a:solidFill>
              </a:rPr>
              <a:t>Fallen Angels can cause suicidal tendencies</a:t>
            </a:r>
            <a:br>
              <a:rPr lang="en-US" b="1" dirty="0">
                <a:solidFill>
                  <a:srgbClr val="FFFF00"/>
                </a:solidFill>
              </a:rPr>
            </a:br>
            <a:endParaRPr lang="en-US" b="1" dirty="0">
              <a:solidFill>
                <a:srgbClr val="FFFF00"/>
              </a:solidFill>
            </a:endParaRPr>
          </a:p>
        </p:txBody>
      </p:sp>
      <p:pic>
        <p:nvPicPr>
          <p:cNvPr id="4" name="Picture 3">
            <a:extLst>
              <a:ext uri="{FF2B5EF4-FFF2-40B4-BE49-F238E27FC236}">
                <a16:creationId xmlns:a16="http://schemas.microsoft.com/office/drawing/2014/main" id="{69D62094-49A9-4E15-A131-9FDA48E4CF9A}"/>
              </a:ext>
            </a:extLst>
          </p:cNvPr>
          <p:cNvPicPr>
            <a:picLocks noChangeAspect="1"/>
          </p:cNvPicPr>
          <p:nvPr/>
        </p:nvPicPr>
        <p:blipFill>
          <a:blip r:embed="rId2"/>
          <a:stretch>
            <a:fillRect/>
          </a:stretch>
        </p:blipFill>
        <p:spPr>
          <a:xfrm>
            <a:off x="6756632" y="1091213"/>
            <a:ext cx="5293454" cy="2646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C1AC470-CEF3-4BF4-9340-3144F96ACE8B}"/>
              </a:ext>
            </a:extLst>
          </p:cNvPr>
          <p:cNvSpPr/>
          <p:nvPr/>
        </p:nvSpPr>
        <p:spPr>
          <a:xfrm>
            <a:off x="237436" y="1795243"/>
            <a:ext cx="4144862" cy="3046988"/>
          </a:xfrm>
          <a:prstGeom prst="rect">
            <a:avLst/>
          </a:prstGeom>
        </p:spPr>
        <p:txBody>
          <a:bodyPr wrap="square">
            <a:spAutoFit/>
          </a:bodyPr>
          <a:lstStyle/>
          <a:p>
            <a:pPr algn="ctr"/>
            <a:r>
              <a:rPr lang="en-US" sz="3200" i="1" dirty="0"/>
              <a:t>“Lord, have mercy on my son: for he is </a:t>
            </a:r>
            <a:r>
              <a:rPr lang="en-US" sz="3200" i="1" dirty="0" err="1"/>
              <a:t>lunatick</a:t>
            </a:r>
            <a:r>
              <a:rPr lang="en-US" sz="3200" i="1" dirty="0"/>
              <a:t>, and sore vexed: for ofttimes he </a:t>
            </a:r>
            <a:r>
              <a:rPr lang="en-US" sz="3200" i="1" dirty="0" err="1"/>
              <a:t>falleth</a:t>
            </a:r>
            <a:r>
              <a:rPr lang="en-US" sz="3200" i="1" dirty="0"/>
              <a:t> into the fire, and oft into the water.”</a:t>
            </a:r>
          </a:p>
        </p:txBody>
      </p:sp>
      <p:pic>
        <p:nvPicPr>
          <p:cNvPr id="5" name="Picture 4">
            <a:extLst>
              <a:ext uri="{FF2B5EF4-FFF2-40B4-BE49-F238E27FC236}">
                <a16:creationId xmlns:a16="http://schemas.microsoft.com/office/drawing/2014/main" id="{A70FDF9E-029D-47A8-8F0E-86A78D06CF94}"/>
              </a:ext>
            </a:extLst>
          </p:cNvPr>
          <p:cNvPicPr>
            <a:picLocks noChangeAspect="1"/>
          </p:cNvPicPr>
          <p:nvPr/>
        </p:nvPicPr>
        <p:blipFill>
          <a:blip r:embed="rId3"/>
          <a:stretch>
            <a:fillRect/>
          </a:stretch>
        </p:blipFill>
        <p:spPr>
          <a:xfrm>
            <a:off x="4561335" y="3581370"/>
            <a:ext cx="2016259" cy="3194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A3A60FFE-72F3-47E3-A08B-E96C07CE2440}"/>
              </a:ext>
            </a:extLst>
          </p:cNvPr>
          <p:cNvSpPr/>
          <p:nvPr/>
        </p:nvSpPr>
        <p:spPr>
          <a:xfrm>
            <a:off x="7466202" y="3995068"/>
            <a:ext cx="4774735" cy="2554545"/>
          </a:xfrm>
          <a:prstGeom prst="rect">
            <a:avLst/>
          </a:prstGeom>
        </p:spPr>
        <p:txBody>
          <a:bodyPr wrap="square">
            <a:spAutoFit/>
          </a:bodyPr>
          <a:lstStyle/>
          <a:p>
            <a:pPr algn="ctr"/>
            <a:r>
              <a:rPr lang="en-US" sz="3200" i="1" dirty="0"/>
              <a:t>“And Jesus rebuked the devil; and he departed out of him: and the child was cured from that very hour.” (Matthew 17:15, 18)</a:t>
            </a:r>
          </a:p>
        </p:txBody>
      </p:sp>
    </p:spTree>
    <p:extLst>
      <p:ext uri="{BB962C8B-B14F-4D97-AF65-F5344CB8AC3E}">
        <p14:creationId xmlns:p14="http://schemas.microsoft.com/office/powerpoint/2010/main" val="390313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4852-C45E-427F-8B1A-2C30EB5CF5CF}"/>
              </a:ext>
            </a:extLst>
          </p:cNvPr>
          <p:cNvSpPr>
            <a:spLocks noGrp="1"/>
          </p:cNvSpPr>
          <p:nvPr>
            <p:ph type="title"/>
          </p:nvPr>
        </p:nvSpPr>
        <p:spPr>
          <a:xfrm>
            <a:off x="285225" y="58723"/>
            <a:ext cx="11593585" cy="1631965"/>
          </a:xfrm>
        </p:spPr>
        <p:txBody>
          <a:bodyPr>
            <a:normAutofit/>
          </a:bodyPr>
          <a:lstStyle/>
          <a:p>
            <a:pPr algn="ctr"/>
            <a:r>
              <a:rPr lang="en-US" b="1" dirty="0">
                <a:solidFill>
                  <a:srgbClr val="FFFF00"/>
                </a:solidFill>
              </a:rPr>
              <a:t>Fallen Angels can cause blindness and deafness</a:t>
            </a:r>
            <a:br>
              <a:rPr lang="en-US" b="1" dirty="0">
                <a:solidFill>
                  <a:srgbClr val="FFFF00"/>
                </a:solidFill>
              </a:rPr>
            </a:br>
            <a:endParaRPr lang="en-US" b="1" dirty="0">
              <a:solidFill>
                <a:srgbClr val="FFFF00"/>
              </a:solidFill>
            </a:endParaRPr>
          </a:p>
        </p:txBody>
      </p:sp>
      <p:pic>
        <p:nvPicPr>
          <p:cNvPr id="4" name="Picture 3">
            <a:extLst>
              <a:ext uri="{FF2B5EF4-FFF2-40B4-BE49-F238E27FC236}">
                <a16:creationId xmlns:a16="http://schemas.microsoft.com/office/drawing/2014/main" id="{5C9125B8-3937-4AE2-8779-330F73E1E3F8}"/>
              </a:ext>
            </a:extLst>
          </p:cNvPr>
          <p:cNvPicPr>
            <a:picLocks noChangeAspect="1"/>
          </p:cNvPicPr>
          <p:nvPr/>
        </p:nvPicPr>
        <p:blipFill>
          <a:blip r:embed="rId2"/>
          <a:stretch>
            <a:fillRect/>
          </a:stretch>
        </p:blipFill>
        <p:spPr>
          <a:xfrm>
            <a:off x="313190" y="1250302"/>
            <a:ext cx="5607698" cy="5607698"/>
          </a:xfrm>
          <a:prstGeom prst="rect">
            <a:avLst/>
          </a:prstGeom>
        </p:spPr>
      </p:pic>
      <p:pic>
        <p:nvPicPr>
          <p:cNvPr id="5" name="Picture 4">
            <a:extLst>
              <a:ext uri="{FF2B5EF4-FFF2-40B4-BE49-F238E27FC236}">
                <a16:creationId xmlns:a16="http://schemas.microsoft.com/office/drawing/2014/main" id="{1A6B315E-B549-4903-AFC8-DF050F978B38}"/>
              </a:ext>
            </a:extLst>
          </p:cNvPr>
          <p:cNvPicPr>
            <a:picLocks noChangeAspect="1"/>
          </p:cNvPicPr>
          <p:nvPr/>
        </p:nvPicPr>
        <p:blipFill rotWithShape="1">
          <a:blip r:embed="rId3"/>
          <a:srcRect l="47361" t="122" r="476"/>
          <a:stretch/>
        </p:blipFill>
        <p:spPr>
          <a:xfrm>
            <a:off x="5905649" y="1250301"/>
            <a:ext cx="5849380" cy="5607699"/>
          </a:xfrm>
          <a:prstGeom prst="rect">
            <a:avLst/>
          </a:prstGeom>
        </p:spPr>
      </p:pic>
    </p:spTree>
    <p:extLst>
      <p:ext uri="{BB962C8B-B14F-4D97-AF65-F5344CB8AC3E}">
        <p14:creationId xmlns:p14="http://schemas.microsoft.com/office/powerpoint/2010/main" val="1686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BCAA-28DE-47F5-B95A-0AC42AEF9314}"/>
              </a:ext>
            </a:extLst>
          </p:cNvPr>
          <p:cNvSpPr>
            <a:spLocks noGrp="1"/>
          </p:cNvSpPr>
          <p:nvPr>
            <p:ph type="title"/>
          </p:nvPr>
        </p:nvSpPr>
        <p:spPr>
          <a:xfrm>
            <a:off x="0" y="1"/>
            <a:ext cx="12192000" cy="6858000"/>
          </a:xfrm>
        </p:spPr>
        <p:txBody>
          <a:bodyPr>
            <a:noAutofit/>
          </a:bodyPr>
          <a:lstStyle/>
          <a:p>
            <a:r>
              <a:rPr lang="en-US" sz="3200" b="1" i="1" dirty="0"/>
              <a:t>Matthew 12:22-32 </a:t>
            </a:r>
            <a:br>
              <a:rPr lang="en-US" sz="3200" i="1" dirty="0"/>
            </a:br>
            <a:r>
              <a:rPr lang="en-US" sz="3200" i="1" baseline="30000" dirty="0"/>
              <a:t>22 </a:t>
            </a:r>
            <a:r>
              <a:rPr lang="en-US" sz="3200" i="1" dirty="0"/>
              <a:t> Then was brought unto him one possessed with a devil, blind, and dumb: and he healed him, insomuch that the blind and dumb both </a:t>
            </a:r>
            <a:r>
              <a:rPr lang="en-US" sz="3200" i="1" dirty="0" err="1"/>
              <a:t>spake</a:t>
            </a:r>
            <a:r>
              <a:rPr lang="en-US" sz="3200" i="1" dirty="0"/>
              <a:t> and saw. </a:t>
            </a:r>
            <a:br>
              <a:rPr lang="en-US" sz="3200" i="1" dirty="0"/>
            </a:br>
            <a:r>
              <a:rPr lang="en-US" sz="3200" i="1" baseline="30000" dirty="0"/>
              <a:t>23 </a:t>
            </a:r>
            <a:r>
              <a:rPr lang="en-US" sz="3200" i="1" dirty="0"/>
              <a:t> And all the people were amazed, and said, Is not this the son of David? </a:t>
            </a:r>
            <a:br>
              <a:rPr lang="en-US" sz="3200" i="1" dirty="0"/>
            </a:br>
            <a:r>
              <a:rPr lang="en-US" sz="3200" i="1" baseline="30000" dirty="0"/>
              <a:t>24 </a:t>
            </a:r>
            <a:r>
              <a:rPr lang="en-US" sz="3200" i="1" dirty="0"/>
              <a:t> But when the Pharisees heard it, they said, This fellow doth not cast out devils, but by Beelzebub the prince of the devils. </a:t>
            </a:r>
            <a:br>
              <a:rPr lang="en-US" sz="3200" i="1" dirty="0"/>
            </a:br>
            <a:r>
              <a:rPr lang="en-US" sz="3200" i="1" baseline="30000" dirty="0"/>
              <a:t>25 </a:t>
            </a:r>
            <a:r>
              <a:rPr lang="en-US" sz="3200" i="1" dirty="0"/>
              <a:t> And Jesus knew their thoughts, and said unto them, Every kingdom divided against itself is brought to desolation; and every city or house divided against itself shall not stand: </a:t>
            </a:r>
            <a:br>
              <a:rPr lang="en-US" sz="3200" i="1" dirty="0"/>
            </a:br>
            <a:r>
              <a:rPr lang="en-US" sz="3200" i="1" baseline="30000" dirty="0"/>
              <a:t>26 </a:t>
            </a:r>
            <a:r>
              <a:rPr lang="en-US" sz="3200" i="1" dirty="0"/>
              <a:t> And if Satan cast out Satan, he is divided against himself; how shall then his kingdom stand? </a:t>
            </a:r>
            <a:br>
              <a:rPr lang="en-US" sz="3200" i="1" dirty="0"/>
            </a:br>
            <a:r>
              <a:rPr lang="en-US" sz="3200" i="1" baseline="30000" dirty="0"/>
              <a:t>27 </a:t>
            </a:r>
            <a:r>
              <a:rPr lang="en-US" sz="3200" i="1" dirty="0"/>
              <a:t> And if I by Beelzebub cast out devils, by whom do your children cast them out? therefore they shall be your judges.</a:t>
            </a:r>
            <a:br>
              <a:rPr lang="en-US" sz="3200" i="1" dirty="0"/>
            </a:br>
            <a:endParaRPr lang="en-US" sz="3200" i="1" dirty="0"/>
          </a:p>
        </p:txBody>
      </p:sp>
    </p:spTree>
    <p:extLst>
      <p:ext uri="{BB962C8B-B14F-4D97-AF65-F5344CB8AC3E}">
        <p14:creationId xmlns:p14="http://schemas.microsoft.com/office/powerpoint/2010/main" val="122970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79FC-910C-4CAA-8672-BDABE6D418D8}"/>
              </a:ext>
            </a:extLst>
          </p:cNvPr>
          <p:cNvSpPr>
            <a:spLocks noGrp="1"/>
          </p:cNvSpPr>
          <p:nvPr>
            <p:ph type="title"/>
          </p:nvPr>
        </p:nvSpPr>
        <p:spPr>
          <a:xfrm>
            <a:off x="75501" y="2219092"/>
            <a:ext cx="12116499" cy="1325563"/>
          </a:xfrm>
        </p:spPr>
        <p:txBody>
          <a:bodyPr>
            <a:noAutofit/>
          </a:bodyPr>
          <a:lstStyle/>
          <a:p>
            <a:br>
              <a:rPr lang="en-US" sz="3200" i="1" dirty="0"/>
            </a:br>
            <a:r>
              <a:rPr lang="en-US" sz="3200" i="1" baseline="30000" dirty="0"/>
              <a:t>28 </a:t>
            </a:r>
            <a:r>
              <a:rPr lang="en-US" sz="3200" i="1" dirty="0"/>
              <a:t> But if I cast out devils by the Spirit of God, then the kingdom of God is come unto you. </a:t>
            </a:r>
            <a:br>
              <a:rPr lang="en-US" sz="3200" i="1" dirty="0"/>
            </a:br>
            <a:r>
              <a:rPr lang="en-US" sz="3200" i="1" baseline="30000" dirty="0"/>
              <a:t>29 </a:t>
            </a:r>
            <a:r>
              <a:rPr lang="en-US" sz="3200" i="1" dirty="0"/>
              <a:t> Or else how can one enter into a strong man's house, and spoil his goods, except he first bind the strong man? and then he will spoil his house. </a:t>
            </a:r>
            <a:br>
              <a:rPr lang="en-US" sz="3200" i="1" dirty="0"/>
            </a:br>
            <a:r>
              <a:rPr lang="en-US" sz="3200" i="1" baseline="30000" dirty="0"/>
              <a:t>30 </a:t>
            </a:r>
            <a:r>
              <a:rPr lang="en-US" sz="3200" i="1" dirty="0"/>
              <a:t> He that is not with me is against me; and he that </a:t>
            </a:r>
            <a:r>
              <a:rPr lang="en-US" sz="3200" i="1" dirty="0" err="1"/>
              <a:t>gathereth</a:t>
            </a:r>
            <a:r>
              <a:rPr lang="en-US" sz="3200" i="1" dirty="0"/>
              <a:t> not with me </a:t>
            </a:r>
            <a:r>
              <a:rPr lang="en-US" sz="3200" i="1" dirty="0" err="1"/>
              <a:t>scattereth</a:t>
            </a:r>
            <a:r>
              <a:rPr lang="en-US" sz="3200" i="1" dirty="0"/>
              <a:t> abroad. </a:t>
            </a:r>
            <a:br>
              <a:rPr lang="en-US" sz="3200" i="1" dirty="0"/>
            </a:br>
            <a:r>
              <a:rPr lang="en-US" sz="3200" i="1" baseline="30000" dirty="0"/>
              <a:t>31 </a:t>
            </a:r>
            <a:r>
              <a:rPr lang="en-US" sz="3200" i="1" dirty="0"/>
              <a:t> Wherefore I say unto you, All manner of sin and blasphemy shall be forgiven unto men: but the blasphemy against the Holy Ghost shall not be forgiven unto men. </a:t>
            </a:r>
            <a:br>
              <a:rPr lang="en-US" sz="3200" i="1" dirty="0"/>
            </a:br>
            <a:r>
              <a:rPr lang="en-US" sz="3200" i="1" baseline="30000" dirty="0"/>
              <a:t>32 </a:t>
            </a:r>
            <a:r>
              <a:rPr lang="en-US" sz="3200" i="1" dirty="0"/>
              <a:t> And whosoever </a:t>
            </a:r>
            <a:r>
              <a:rPr lang="en-US" sz="3200" i="1" dirty="0" err="1"/>
              <a:t>speaketh</a:t>
            </a:r>
            <a:r>
              <a:rPr lang="en-US" sz="3200" i="1" dirty="0"/>
              <a:t> a word against the Son of man, it shall be forgiven him: but whosoever </a:t>
            </a:r>
            <a:r>
              <a:rPr lang="en-US" sz="3200" i="1" dirty="0" err="1"/>
              <a:t>speaketh</a:t>
            </a:r>
            <a:r>
              <a:rPr lang="en-US" sz="3200" i="1" dirty="0"/>
              <a:t> against the Holy Ghost, it shall not be forgiven him, neither in this world, neither in the world to come.</a:t>
            </a:r>
            <a:endParaRPr lang="en-US" sz="3200" dirty="0"/>
          </a:p>
        </p:txBody>
      </p:sp>
    </p:spTree>
    <p:extLst>
      <p:ext uri="{BB962C8B-B14F-4D97-AF65-F5344CB8AC3E}">
        <p14:creationId xmlns:p14="http://schemas.microsoft.com/office/powerpoint/2010/main" val="321782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D2E55-B2DA-4A0E-BCC7-70318AB4CBB6}"/>
              </a:ext>
            </a:extLst>
          </p:cNvPr>
          <p:cNvPicPr>
            <a:picLocks noChangeAspect="1"/>
          </p:cNvPicPr>
          <p:nvPr/>
        </p:nvPicPr>
        <p:blipFill rotWithShape="1">
          <a:blip r:embed="rId2"/>
          <a:srcRect b="43750"/>
          <a:stretch/>
        </p:blipFill>
        <p:spPr>
          <a:xfrm>
            <a:off x="20" y="10"/>
            <a:ext cx="12191980" cy="6857990"/>
          </a:xfrm>
          <a:prstGeom prst="rect">
            <a:avLst/>
          </a:prstGeom>
        </p:spPr>
      </p:pic>
    </p:spTree>
    <p:extLst>
      <p:ext uri="{BB962C8B-B14F-4D97-AF65-F5344CB8AC3E}">
        <p14:creationId xmlns:p14="http://schemas.microsoft.com/office/powerpoint/2010/main" val="394562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139969-C438-42D1-8CD3-66425C431373}"/>
              </a:ext>
            </a:extLst>
          </p:cNvPr>
          <p:cNvPicPr>
            <a:picLocks noChangeAspect="1"/>
          </p:cNvPicPr>
          <p:nvPr/>
        </p:nvPicPr>
        <p:blipFill rotWithShape="1">
          <a:blip r:embed="rId2"/>
          <a:srcRect l="37400" r="650"/>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3DB04A17-4853-4A77-A7A6-BBDE0658538F}"/>
              </a:ext>
            </a:extLst>
          </p:cNvPr>
          <p:cNvSpPr>
            <a:spLocks noGrp="1"/>
          </p:cNvSpPr>
          <p:nvPr>
            <p:ph type="title"/>
          </p:nvPr>
        </p:nvSpPr>
        <p:spPr>
          <a:xfrm>
            <a:off x="149291" y="265373"/>
            <a:ext cx="4404048" cy="1676603"/>
          </a:xfrm>
        </p:spPr>
        <p:txBody>
          <a:bodyPr>
            <a:normAutofit/>
          </a:bodyPr>
          <a:lstStyle/>
          <a:p>
            <a:pPr algn="ctr"/>
            <a:r>
              <a:rPr lang="en-US" sz="3700" b="1" dirty="0">
                <a:solidFill>
                  <a:srgbClr val="FFFF00"/>
                </a:solidFill>
              </a:rPr>
              <a:t>Fallen Angels can cause muteness</a:t>
            </a:r>
            <a:br>
              <a:rPr lang="en-US" sz="3700" b="1" dirty="0">
                <a:solidFill>
                  <a:srgbClr val="FFFF00"/>
                </a:solidFill>
              </a:rPr>
            </a:br>
            <a:endParaRPr lang="en-US" sz="3700" b="1" dirty="0">
              <a:solidFill>
                <a:srgbClr val="FFFF00"/>
              </a:solidFill>
            </a:endParaRPr>
          </a:p>
        </p:txBody>
      </p:sp>
      <p:sp>
        <p:nvSpPr>
          <p:cNvPr id="3" name="Content Placeholder 2">
            <a:extLst>
              <a:ext uri="{FF2B5EF4-FFF2-40B4-BE49-F238E27FC236}">
                <a16:creationId xmlns:a16="http://schemas.microsoft.com/office/drawing/2014/main" id="{9828F1E3-E5FA-4F63-A5D7-4A1729349DD9}"/>
              </a:ext>
            </a:extLst>
          </p:cNvPr>
          <p:cNvSpPr>
            <a:spLocks noGrp="1"/>
          </p:cNvSpPr>
          <p:nvPr>
            <p:ph idx="1"/>
          </p:nvPr>
        </p:nvSpPr>
        <p:spPr>
          <a:xfrm>
            <a:off x="0" y="1853967"/>
            <a:ext cx="4639056" cy="5180202"/>
          </a:xfrm>
        </p:spPr>
        <p:txBody>
          <a:bodyPr>
            <a:noAutofit/>
          </a:bodyPr>
          <a:lstStyle/>
          <a:p>
            <a:pPr marL="0" indent="0" algn="ctr">
              <a:buNone/>
            </a:pPr>
            <a:r>
              <a:rPr lang="en-US" sz="3000" i="1" dirty="0"/>
              <a:t>“As they went out, behold, they brought to him a dumb man possessed with a devil. And when the devil was cast out, the dumb </a:t>
            </a:r>
            <a:r>
              <a:rPr lang="en-US" sz="3000" i="1" dirty="0" err="1"/>
              <a:t>spake</a:t>
            </a:r>
            <a:r>
              <a:rPr lang="en-US" sz="3000" i="1" dirty="0"/>
              <a:t>: and the multitudes </a:t>
            </a:r>
            <a:r>
              <a:rPr lang="en-US" sz="3000" i="1" dirty="0" err="1"/>
              <a:t>marvelled</a:t>
            </a:r>
            <a:r>
              <a:rPr lang="en-US" sz="3000" i="1" dirty="0"/>
              <a:t>, saying, It was never so seen in Israel. But the Pharisees said, He </a:t>
            </a:r>
            <a:r>
              <a:rPr lang="en-US" sz="3000" i="1" dirty="0" err="1"/>
              <a:t>casteth</a:t>
            </a:r>
            <a:r>
              <a:rPr lang="en-US" sz="3000" i="1" dirty="0"/>
              <a:t> out devils through the prince of the devils.” (Matthew 9:32-34) </a:t>
            </a:r>
          </a:p>
        </p:txBody>
      </p:sp>
      <p:pic>
        <p:nvPicPr>
          <p:cNvPr id="5" name="Picture 4">
            <a:extLst>
              <a:ext uri="{FF2B5EF4-FFF2-40B4-BE49-F238E27FC236}">
                <a16:creationId xmlns:a16="http://schemas.microsoft.com/office/drawing/2014/main" id="{E90757BA-2DD1-4F48-ABBA-82F2A43C8BA8}"/>
              </a:ext>
            </a:extLst>
          </p:cNvPr>
          <p:cNvPicPr>
            <a:picLocks noChangeAspect="1"/>
          </p:cNvPicPr>
          <p:nvPr/>
        </p:nvPicPr>
        <p:blipFill>
          <a:blip r:embed="rId3"/>
          <a:stretch>
            <a:fillRect/>
          </a:stretch>
        </p:blipFill>
        <p:spPr>
          <a:xfrm>
            <a:off x="4788347" y="-14355"/>
            <a:ext cx="3101854" cy="4911270"/>
          </a:xfrm>
          <a:prstGeom prst="ellipse">
            <a:avLst/>
          </a:prstGeom>
          <a:ln>
            <a:noFill/>
          </a:ln>
          <a:effectLst>
            <a:softEdge rad="112500"/>
          </a:effectLst>
        </p:spPr>
      </p:pic>
    </p:spTree>
    <p:extLst>
      <p:ext uri="{BB962C8B-B14F-4D97-AF65-F5344CB8AC3E}">
        <p14:creationId xmlns:p14="http://schemas.microsoft.com/office/powerpoint/2010/main" val="221687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437C-40BF-48B1-B60C-7CF2700CAFE4}"/>
              </a:ext>
            </a:extLst>
          </p:cNvPr>
          <p:cNvSpPr>
            <a:spLocks noGrp="1"/>
          </p:cNvSpPr>
          <p:nvPr>
            <p:ph type="title"/>
          </p:nvPr>
        </p:nvSpPr>
        <p:spPr>
          <a:xfrm>
            <a:off x="838200" y="-208248"/>
            <a:ext cx="10515600" cy="1325563"/>
          </a:xfrm>
        </p:spPr>
        <p:txBody>
          <a:bodyPr/>
          <a:lstStyle/>
          <a:p>
            <a:pPr algn="ctr"/>
            <a:r>
              <a:rPr lang="en-US" b="1" dirty="0">
                <a:solidFill>
                  <a:srgbClr val="FFFF00"/>
                </a:solidFill>
              </a:rPr>
              <a:t>Fallen Angels can cause immorality</a:t>
            </a:r>
          </a:p>
        </p:txBody>
      </p:sp>
      <p:sp>
        <p:nvSpPr>
          <p:cNvPr id="3" name="Content Placeholder 2">
            <a:extLst>
              <a:ext uri="{FF2B5EF4-FFF2-40B4-BE49-F238E27FC236}">
                <a16:creationId xmlns:a16="http://schemas.microsoft.com/office/drawing/2014/main" id="{44D67E69-FE88-43A6-B983-3A76A5703052}"/>
              </a:ext>
            </a:extLst>
          </p:cNvPr>
          <p:cNvSpPr>
            <a:spLocks noGrp="1"/>
          </p:cNvSpPr>
          <p:nvPr>
            <p:ph idx="1"/>
          </p:nvPr>
        </p:nvSpPr>
        <p:spPr>
          <a:xfrm>
            <a:off x="167780" y="1216404"/>
            <a:ext cx="12024220" cy="5623341"/>
          </a:xfrm>
        </p:spPr>
        <p:txBody>
          <a:bodyPr>
            <a:normAutofit/>
          </a:bodyPr>
          <a:lstStyle/>
          <a:p>
            <a:pPr marL="0" indent="0">
              <a:buNone/>
            </a:pPr>
            <a:r>
              <a:rPr lang="en-US" i="1" dirty="0"/>
              <a:t>Matt. 10:1 “And when he had called unto him his twelve disciples, he gave them power against unclean spirits, to cast them out.”</a:t>
            </a:r>
          </a:p>
          <a:p>
            <a:pPr marL="0" indent="0">
              <a:buNone/>
            </a:pPr>
            <a:r>
              <a:rPr lang="en-US" i="1" dirty="0"/>
              <a:t>Mark 3:11 “And unclean spirits, when they saw him, fell down before him, and cried, saying, Thou art the Son of God.”</a:t>
            </a:r>
          </a:p>
          <a:p>
            <a:pPr marL="0" indent="0">
              <a:buNone/>
            </a:pPr>
            <a:r>
              <a:rPr lang="en-US" i="1" dirty="0"/>
              <a:t>Mark 5:13 “And forthwith Jesus gave them leave. And the unclean spirits went out, and entered into the swine.”</a:t>
            </a:r>
          </a:p>
          <a:p>
            <a:pPr marL="0" indent="0">
              <a:buNone/>
            </a:pPr>
            <a:r>
              <a:rPr lang="en-US" i="1" dirty="0"/>
              <a:t>Luke 4:36 “And they were all amazed, and </a:t>
            </a:r>
            <a:r>
              <a:rPr lang="en-US" i="1" dirty="0" err="1"/>
              <a:t>spake</a:t>
            </a:r>
            <a:r>
              <a:rPr lang="en-US" i="1" dirty="0"/>
              <a:t> among themselves, saying, What a word is this! for with authority and power he </a:t>
            </a:r>
            <a:r>
              <a:rPr lang="en-US" i="1" dirty="0" err="1"/>
              <a:t>commandeth</a:t>
            </a:r>
            <a:r>
              <a:rPr lang="en-US" i="1" dirty="0"/>
              <a:t> the unclean spirits, and they come out.”</a:t>
            </a:r>
          </a:p>
          <a:p>
            <a:pPr marL="0" indent="0">
              <a:buNone/>
            </a:pPr>
            <a:r>
              <a:rPr lang="en-US" i="1" dirty="0"/>
              <a:t>Luke 6:18 “And they that were vexed with unclean spirits: and they were healed.”</a:t>
            </a:r>
          </a:p>
          <a:p>
            <a:pPr marL="0" indent="0">
              <a:buNone/>
            </a:pPr>
            <a:r>
              <a:rPr lang="en-US" i="1" dirty="0"/>
              <a:t>Acts 8:7 “For unclean spirits, crying with loud voice, came out of many that were possessed with them.” </a:t>
            </a:r>
          </a:p>
        </p:txBody>
      </p:sp>
    </p:spTree>
    <p:extLst>
      <p:ext uri="{BB962C8B-B14F-4D97-AF65-F5344CB8AC3E}">
        <p14:creationId xmlns:p14="http://schemas.microsoft.com/office/powerpoint/2010/main" val="375232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80D62-F4DB-467B-A706-5470F10BE11D}"/>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54FEACFE-07BC-44D9-9C92-3A2BDB735649}"/>
              </a:ext>
            </a:extLst>
          </p:cNvPr>
          <p:cNvSpPr>
            <a:spLocks noGrp="1"/>
          </p:cNvSpPr>
          <p:nvPr>
            <p:ph type="title"/>
          </p:nvPr>
        </p:nvSpPr>
        <p:spPr>
          <a:xfrm>
            <a:off x="523875" y="5317240"/>
            <a:ext cx="11210925" cy="744836"/>
          </a:xfrm>
        </p:spPr>
        <p:txBody>
          <a:bodyPr>
            <a:noAutofit/>
          </a:bodyPr>
          <a:lstStyle/>
          <a:p>
            <a:pPr algn="ctr"/>
            <a:r>
              <a:rPr lang="en-US" sz="5400" dirty="0">
                <a:effectLst>
                  <a:glow rad="101600">
                    <a:schemeClr val="bg1">
                      <a:alpha val="60000"/>
                    </a:schemeClr>
                  </a:glow>
                </a:effectLst>
              </a:rPr>
              <a:t>Evil Angels</a:t>
            </a:r>
          </a:p>
        </p:txBody>
      </p:sp>
    </p:spTree>
    <p:extLst>
      <p:ext uri="{BB962C8B-B14F-4D97-AF65-F5344CB8AC3E}">
        <p14:creationId xmlns:p14="http://schemas.microsoft.com/office/powerpoint/2010/main" val="292948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119D51F5-CFCC-4308-B73C-8E016B2608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59C31F-74B6-4BE6-9ACA-0593FB1FD2B8}"/>
              </a:ext>
            </a:extLst>
          </p:cNvPr>
          <p:cNvPicPr>
            <a:picLocks noChangeAspect="1"/>
          </p:cNvPicPr>
          <p:nvPr/>
        </p:nvPicPr>
        <p:blipFill>
          <a:blip r:embed="rId2"/>
          <a:stretch>
            <a:fillRect/>
          </a:stretch>
        </p:blipFill>
        <p:spPr>
          <a:xfrm>
            <a:off x="1158240" y="2158367"/>
            <a:ext cx="9875520" cy="3703318"/>
          </a:xfrm>
          <a:prstGeom prst="rect">
            <a:avLst/>
          </a:prstGeom>
          <a:effectLst/>
        </p:spPr>
      </p:pic>
      <p:sp>
        <p:nvSpPr>
          <p:cNvPr id="2" name="Title 1">
            <a:extLst>
              <a:ext uri="{FF2B5EF4-FFF2-40B4-BE49-F238E27FC236}">
                <a16:creationId xmlns:a16="http://schemas.microsoft.com/office/drawing/2014/main" id="{C80C5B48-89FD-474B-920F-6E3F5575D5D3}"/>
              </a:ext>
            </a:extLst>
          </p:cNvPr>
          <p:cNvSpPr>
            <a:spLocks noGrp="1"/>
          </p:cNvSpPr>
          <p:nvPr>
            <p:ph type="title"/>
          </p:nvPr>
        </p:nvSpPr>
        <p:spPr>
          <a:xfrm>
            <a:off x="83975" y="365125"/>
            <a:ext cx="11943183" cy="1325563"/>
          </a:xfrm>
        </p:spPr>
        <p:txBody>
          <a:bodyPr>
            <a:noAutofit/>
          </a:bodyPr>
          <a:lstStyle/>
          <a:p>
            <a:r>
              <a:rPr lang="en-US" sz="4000" dirty="0"/>
              <a:t>Word </a:t>
            </a:r>
            <a:r>
              <a:rPr lang="en-US" sz="4000" i="1" dirty="0"/>
              <a:t>“Unclean” </a:t>
            </a:r>
            <a:r>
              <a:rPr lang="en-US" sz="4000" dirty="0"/>
              <a:t>in the Greek = morally impure; lewd</a:t>
            </a:r>
            <a:br>
              <a:rPr lang="en-US" sz="4000" dirty="0"/>
            </a:br>
            <a:r>
              <a:rPr lang="en-US" sz="4000" dirty="0"/>
              <a:t> </a:t>
            </a:r>
          </a:p>
        </p:txBody>
      </p:sp>
    </p:spTree>
    <p:extLst>
      <p:ext uri="{BB962C8B-B14F-4D97-AF65-F5344CB8AC3E}">
        <p14:creationId xmlns:p14="http://schemas.microsoft.com/office/powerpoint/2010/main" val="159885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19B711-C590-44D1-9AA8-9F143B0ED5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C79CF2-6A1C-4636-84CE-ABB2BE191D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5D17DF-AD65-402C-A95C-F13C770C9F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FDE241B-D47C-42FE-8228-2F1420CFF675}"/>
              </a:ext>
            </a:extLst>
          </p:cNvPr>
          <p:cNvPicPr>
            <a:picLocks noChangeAspect="1"/>
          </p:cNvPicPr>
          <p:nvPr/>
        </p:nvPicPr>
        <p:blipFill rotWithShape="1">
          <a:blip r:embed="rId2"/>
          <a:srcRect r="863" b="6446"/>
          <a:stretch/>
        </p:blipFill>
        <p:spPr>
          <a:xfrm>
            <a:off x="5570752" y="2255395"/>
            <a:ext cx="5696710" cy="2755144"/>
          </a:xfrm>
          <a:prstGeom prst="rect">
            <a:avLst/>
          </a:prstGeom>
        </p:spPr>
      </p:pic>
      <p:pic>
        <p:nvPicPr>
          <p:cNvPr id="3" name="Picture 2">
            <a:extLst>
              <a:ext uri="{FF2B5EF4-FFF2-40B4-BE49-F238E27FC236}">
                <a16:creationId xmlns:a16="http://schemas.microsoft.com/office/drawing/2014/main" id="{78941D44-E730-46D4-ABDC-4FCFFB8F7EA9}"/>
              </a:ext>
            </a:extLst>
          </p:cNvPr>
          <p:cNvPicPr>
            <a:picLocks noChangeAspect="1"/>
          </p:cNvPicPr>
          <p:nvPr/>
        </p:nvPicPr>
        <p:blipFill rotWithShape="1">
          <a:blip r:embed="rId3"/>
          <a:srcRect t="19" r="7857" b="1"/>
          <a:stretch/>
        </p:blipFill>
        <p:spPr>
          <a:xfrm>
            <a:off x="1626890" y="1735180"/>
            <a:ext cx="3243690" cy="3387639"/>
          </a:xfrm>
          <a:prstGeom prst="rect">
            <a:avLst/>
          </a:prstGeom>
        </p:spPr>
      </p:pic>
    </p:spTree>
    <p:extLst>
      <p:ext uri="{BB962C8B-B14F-4D97-AF65-F5344CB8AC3E}">
        <p14:creationId xmlns:p14="http://schemas.microsoft.com/office/powerpoint/2010/main" val="175233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558529-34B9-4679-A36A-0B637985B84C}"/>
              </a:ext>
            </a:extLst>
          </p:cNvPr>
          <p:cNvPicPr>
            <a:picLocks noChangeAspect="1"/>
          </p:cNvPicPr>
          <p:nvPr/>
        </p:nvPicPr>
        <p:blipFill rotWithShape="1">
          <a:blip r:embed="rId2"/>
          <a:srcRect t="2092" r="-1" b="-1"/>
          <a:stretch/>
        </p:blipFill>
        <p:spPr>
          <a:xfrm>
            <a:off x="20" y="2697480"/>
            <a:ext cx="7554490" cy="4160520"/>
          </a:xfrm>
          <a:prstGeom prst="rect">
            <a:avLst/>
          </a:prstGeom>
        </p:spPr>
      </p:pic>
      <p:pic>
        <p:nvPicPr>
          <p:cNvPr id="6" name="Picture 5">
            <a:extLst>
              <a:ext uri="{FF2B5EF4-FFF2-40B4-BE49-F238E27FC236}">
                <a16:creationId xmlns:a16="http://schemas.microsoft.com/office/drawing/2014/main" id="{4A40EDC0-ECD6-409B-8DC0-05EE9B1DD2DC}"/>
              </a:ext>
            </a:extLst>
          </p:cNvPr>
          <p:cNvPicPr>
            <a:picLocks noChangeAspect="1"/>
          </p:cNvPicPr>
          <p:nvPr/>
        </p:nvPicPr>
        <p:blipFill rotWithShape="1">
          <a:blip r:embed="rId3"/>
          <a:srcRect t="1019" r="3" b="3"/>
          <a:stretch/>
        </p:blipFill>
        <p:spPr>
          <a:xfrm rot="21600000">
            <a:off x="20" y="10"/>
            <a:ext cx="4591053" cy="2556149"/>
          </a:xfrm>
          <a:prstGeom prst="rect">
            <a:avLst/>
          </a:prstGeom>
        </p:spPr>
      </p:pic>
      <p:pic>
        <p:nvPicPr>
          <p:cNvPr id="4" name="Picture 3">
            <a:extLst>
              <a:ext uri="{FF2B5EF4-FFF2-40B4-BE49-F238E27FC236}">
                <a16:creationId xmlns:a16="http://schemas.microsoft.com/office/drawing/2014/main" id="{ADB457B7-F167-4316-90A7-B57E6D7E7C76}"/>
              </a:ext>
            </a:extLst>
          </p:cNvPr>
          <p:cNvPicPr>
            <a:picLocks noChangeAspect="1"/>
          </p:cNvPicPr>
          <p:nvPr/>
        </p:nvPicPr>
        <p:blipFill rotWithShape="1">
          <a:blip r:embed="rId4"/>
          <a:srcRect l="17967"/>
          <a:stretch/>
        </p:blipFill>
        <p:spPr>
          <a:xfrm rot="21600000">
            <a:off x="4733902" y="10"/>
            <a:ext cx="2820608" cy="2544407"/>
          </a:xfrm>
          <a:prstGeom prst="rect">
            <a:avLst/>
          </a:prstGeom>
        </p:spPr>
      </p:pic>
      <p:cxnSp>
        <p:nvCxnSpPr>
          <p:cNvPr id="11" name="Straight Connector 10">
            <a:extLst>
              <a:ext uri="{FF2B5EF4-FFF2-40B4-BE49-F238E27FC236}">
                <a16:creationId xmlns:a16="http://schemas.microsoft.com/office/drawing/2014/main" id="{CD4E1D7A-F6E9-4B27-A12E-7A0446564DB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78378" y="4003046"/>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C1FD4B-68F8-433C-BA2B-0D3AE939508A}"/>
              </a:ext>
            </a:extLst>
          </p:cNvPr>
          <p:cNvSpPr>
            <a:spLocks noGrp="1"/>
          </p:cNvSpPr>
          <p:nvPr>
            <p:ph type="title"/>
          </p:nvPr>
        </p:nvSpPr>
        <p:spPr>
          <a:xfrm>
            <a:off x="7866078" y="714376"/>
            <a:ext cx="3685841" cy="3208238"/>
          </a:xfrm>
        </p:spPr>
        <p:txBody>
          <a:bodyPr vert="horz" lIns="91440" tIns="45720" rIns="91440" bIns="45720" rtlCol="0" anchor="b">
            <a:normAutofit/>
          </a:bodyPr>
          <a:lstStyle/>
          <a:p>
            <a:pPr algn="ctr"/>
            <a:r>
              <a:rPr lang="en-US" sz="4200" b="1" dirty="0"/>
              <a:t>The connection between drugs, addiction and sorcery</a:t>
            </a:r>
          </a:p>
        </p:txBody>
      </p:sp>
    </p:spTree>
    <p:extLst>
      <p:ext uri="{BB962C8B-B14F-4D97-AF65-F5344CB8AC3E}">
        <p14:creationId xmlns:p14="http://schemas.microsoft.com/office/powerpoint/2010/main" val="6672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07356-DB0B-4392-B347-0D6BE9CB1FB7}"/>
              </a:ext>
            </a:extLst>
          </p:cNvPr>
          <p:cNvSpPr>
            <a:spLocks noGrp="1"/>
          </p:cNvSpPr>
          <p:nvPr>
            <p:ph idx="1"/>
          </p:nvPr>
        </p:nvSpPr>
        <p:spPr>
          <a:xfrm>
            <a:off x="0" y="1"/>
            <a:ext cx="12192000" cy="6858000"/>
          </a:xfrm>
        </p:spPr>
        <p:txBody>
          <a:bodyPr>
            <a:normAutofit/>
          </a:bodyPr>
          <a:lstStyle/>
          <a:p>
            <a:r>
              <a:rPr lang="en-US" sz="3200" dirty="0"/>
              <a:t>The words "pharmacy" and "pharmaceutical" are derived from the Greek word, </a:t>
            </a:r>
            <a:r>
              <a:rPr lang="en-US" sz="3200" i="1" dirty="0" err="1"/>
              <a:t>pharmakeia</a:t>
            </a:r>
            <a:r>
              <a:rPr lang="en-US" sz="3200" dirty="0"/>
              <a:t> (Strong’s Concordance - pharmacy, magic, sorcery, sorcerers, witchcraft.)</a:t>
            </a:r>
          </a:p>
          <a:p>
            <a:r>
              <a:rPr lang="en-US" sz="3200" dirty="0"/>
              <a:t>This word is found in the Bible in the following passages of scripture –</a:t>
            </a:r>
          </a:p>
          <a:p>
            <a:pPr marL="0" indent="0">
              <a:buNone/>
            </a:pPr>
            <a:r>
              <a:rPr lang="en-US" sz="3200" i="1" dirty="0"/>
              <a:t>(Galatians 5:19-21) “Now the works of the flesh are manifest, which are these; Adultery, fornication, uncleanness, lasciviousness, Idolatry, </a:t>
            </a:r>
            <a:r>
              <a:rPr lang="en-US" sz="3200" i="1" u="sng" dirty="0">
                <a:solidFill>
                  <a:srgbClr val="FFFF00"/>
                </a:solidFill>
              </a:rPr>
              <a:t>witchcraft (</a:t>
            </a:r>
            <a:r>
              <a:rPr lang="en-US" sz="3200" i="1" u="sng" dirty="0" err="1">
                <a:solidFill>
                  <a:srgbClr val="FFFF00"/>
                </a:solidFill>
              </a:rPr>
              <a:t>pharmakeia</a:t>
            </a:r>
            <a:r>
              <a:rPr lang="en-US" sz="3200" i="1" u="sng" dirty="0">
                <a:solidFill>
                  <a:srgbClr val="FFFF00"/>
                </a:solidFill>
              </a:rPr>
              <a:t>)</a:t>
            </a:r>
            <a:r>
              <a:rPr lang="en-US" sz="3200" i="1" dirty="0"/>
              <a:t>, hatred, variance, emulations, wrath, strife, seditions, heresies, </a:t>
            </a:r>
            <a:r>
              <a:rPr lang="en-US" sz="3200" i="1" dirty="0" err="1"/>
              <a:t>Envyings</a:t>
            </a:r>
            <a:r>
              <a:rPr lang="en-US" sz="3200" i="1" dirty="0"/>
              <a:t>, murders, drunkenness, </a:t>
            </a:r>
            <a:r>
              <a:rPr lang="en-US" sz="3200" i="1" dirty="0" err="1"/>
              <a:t>revellings</a:t>
            </a:r>
            <a:r>
              <a:rPr lang="en-US" sz="3200" i="1" dirty="0"/>
              <a:t>, and such like: of the which I tell you before, as I have also told you in time past, that they which do such things shall not inherit the kingdom of God.”</a:t>
            </a:r>
          </a:p>
          <a:p>
            <a:pPr marL="0" indent="0">
              <a:buNone/>
            </a:pPr>
            <a:r>
              <a:rPr lang="en-US" sz="3200" i="1" dirty="0"/>
              <a:t>(Revelation 21:8) “But the fearful, and unbelieving, and the abominable, and murderers, and whoremongers, and </a:t>
            </a:r>
            <a:r>
              <a:rPr lang="en-US" sz="3200" i="1" u="sng" dirty="0">
                <a:solidFill>
                  <a:srgbClr val="FFFF00"/>
                </a:solidFill>
              </a:rPr>
              <a:t>sorcerers (</a:t>
            </a:r>
            <a:r>
              <a:rPr lang="en-US" sz="3200" i="1" u="sng" dirty="0" err="1">
                <a:solidFill>
                  <a:srgbClr val="FFFF00"/>
                </a:solidFill>
              </a:rPr>
              <a:t>pharmakos</a:t>
            </a:r>
            <a:r>
              <a:rPr lang="en-US" sz="3200" i="1" u="sng" dirty="0">
                <a:solidFill>
                  <a:srgbClr val="FFFF00"/>
                </a:solidFill>
              </a:rPr>
              <a:t>)</a:t>
            </a:r>
            <a:r>
              <a:rPr lang="en-US" sz="3200" i="1" dirty="0"/>
              <a:t>, and idolaters, and all liars, shall have their part in the lake which </a:t>
            </a:r>
            <a:r>
              <a:rPr lang="en-US" sz="3200" i="1" dirty="0" err="1"/>
              <a:t>burneth</a:t>
            </a:r>
            <a:r>
              <a:rPr lang="en-US" sz="3200" i="1" dirty="0"/>
              <a:t> with fire and brimstone: which is the second death.</a:t>
            </a:r>
          </a:p>
          <a:p>
            <a:pPr marL="0" indent="0">
              <a:buNone/>
            </a:pPr>
            <a:endParaRPr lang="en-US" sz="3200" i="1" dirty="0"/>
          </a:p>
        </p:txBody>
      </p:sp>
    </p:spTree>
    <p:extLst>
      <p:ext uri="{BB962C8B-B14F-4D97-AF65-F5344CB8AC3E}">
        <p14:creationId xmlns:p14="http://schemas.microsoft.com/office/powerpoint/2010/main" val="391887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62AE8944-0243-4707-9CA3-8B46E9F16AC7}"/>
              </a:ext>
            </a:extLst>
          </p:cNvPr>
          <p:cNvPicPr>
            <a:picLocks noGrp="1" noChangeAspect="1"/>
          </p:cNvPicPr>
          <p:nvPr>
            <p:ph idx="1"/>
          </p:nvPr>
        </p:nvPicPr>
        <p:blipFill rotWithShape="1">
          <a:blip r:embed="rId2"/>
          <a:srcRect b="8276"/>
          <a:stretch/>
        </p:blipFill>
        <p:spPr>
          <a:xfrm>
            <a:off x="1" y="10"/>
            <a:ext cx="4654296" cy="6857990"/>
          </a:xfrm>
          <a:prstGeom prst="rect">
            <a:avLst/>
          </a:prstGeom>
        </p:spPr>
      </p:pic>
      <p:sp>
        <p:nvSpPr>
          <p:cNvPr id="2" name="Title 1">
            <a:extLst>
              <a:ext uri="{FF2B5EF4-FFF2-40B4-BE49-F238E27FC236}">
                <a16:creationId xmlns:a16="http://schemas.microsoft.com/office/drawing/2014/main" id="{53798F14-5135-432C-BE25-8DCD040A31C7}"/>
              </a:ext>
            </a:extLst>
          </p:cNvPr>
          <p:cNvSpPr>
            <a:spLocks noGrp="1"/>
          </p:cNvSpPr>
          <p:nvPr>
            <p:ph type="title"/>
          </p:nvPr>
        </p:nvSpPr>
        <p:spPr>
          <a:xfrm>
            <a:off x="5296579" y="1419728"/>
            <a:ext cx="6274590" cy="3352473"/>
          </a:xfrm>
          <a:noFill/>
        </p:spPr>
        <p:txBody>
          <a:bodyPr vert="horz" lIns="91440" tIns="45720" rIns="91440" bIns="45720" rtlCol="0" anchor="b">
            <a:normAutofit fontScale="90000"/>
          </a:bodyPr>
          <a:lstStyle/>
          <a:p>
            <a:pPr algn="ctr"/>
            <a:r>
              <a:rPr lang="en-US" sz="6000" i="1" dirty="0" err="1"/>
              <a:t>Pharmakia</a:t>
            </a:r>
            <a:r>
              <a:rPr lang="en-US" sz="6000" dirty="0"/>
              <a:t> </a:t>
            </a:r>
            <a:br>
              <a:rPr lang="en-US" sz="6000" dirty="0"/>
            </a:br>
            <a:r>
              <a:rPr lang="en-US" sz="6000" dirty="0"/>
              <a:t> “Primarily signified the use of medicine, drugs and spells.”</a:t>
            </a:r>
          </a:p>
        </p:txBody>
      </p:sp>
    </p:spTree>
    <p:extLst>
      <p:ext uri="{BB962C8B-B14F-4D97-AF65-F5344CB8AC3E}">
        <p14:creationId xmlns:p14="http://schemas.microsoft.com/office/powerpoint/2010/main" val="147458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B2A4B-7933-4A0E-AC4C-7760950901E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t="518" r="-1" b="-1"/>
          <a:stretch/>
        </p:blipFill>
        <p:spPr>
          <a:xfrm>
            <a:off x="7552944" y="10"/>
            <a:ext cx="4636008" cy="6857990"/>
          </a:xfrm>
          <a:prstGeom prst="rect">
            <a:avLst/>
          </a:prstGeom>
        </p:spPr>
      </p:pic>
      <p:sp>
        <p:nvSpPr>
          <p:cNvPr id="2" name="Title 1">
            <a:extLst>
              <a:ext uri="{FF2B5EF4-FFF2-40B4-BE49-F238E27FC236}">
                <a16:creationId xmlns:a16="http://schemas.microsoft.com/office/drawing/2014/main" id="{30368EF4-6B32-4403-8BA4-CBAB64F45918}"/>
              </a:ext>
            </a:extLst>
          </p:cNvPr>
          <p:cNvSpPr>
            <a:spLocks noGrp="1"/>
          </p:cNvSpPr>
          <p:nvPr>
            <p:ph type="title"/>
          </p:nvPr>
        </p:nvSpPr>
        <p:spPr>
          <a:xfrm>
            <a:off x="633446" y="640081"/>
            <a:ext cx="6274590" cy="3352473"/>
          </a:xfrm>
          <a:noFill/>
        </p:spPr>
        <p:txBody>
          <a:bodyPr vert="horz" lIns="91440" tIns="45720" rIns="91440" bIns="45720" rtlCol="0" anchor="b">
            <a:normAutofit fontScale="90000"/>
          </a:bodyPr>
          <a:lstStyle/>
          <a:p>
            <a:pPr algn="ctr"/>
            <a:r>
              <a:rPr lang="en-US" sz="6000" dirty="0"/>
              <a:t>Sorcerers were skilled in the use of herbs, potions and drugs.</a:t>
            </a:r>
          </a:p>
        </p:txBody>
      </p:sp>
    </p:spTree>
    <p:extLst>
      <p:ext uri="{BB962C8B-B14F-4D97-AF65-F5344CB8AC3E}">
        <p14:creationId xmlns:p14="http://schemas.microsoft.com/office/powerpoint/2010/main" val="304351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39B6-7D24-41FC-AA94-F623601390A9}"/>
              </a:ext>
            </a:extLst>
          </p:cNvPr>
          <p:cNvSpPr>
            <a:spLocks noGrp="1"/>
          </p:cNvSpPr>
          <p:nvPr>
            <p:ph type="title"/>
          </p:nvPr>
        </p:nvSpPr>
        <p:spPr>
          <a:xfrm>
            <a:off x="838200" y="0"/>
            <a:ext cx="10515600" cy="1325563"/>
          </a:xfrm>
        </p:spPr>
        <p:txBody>
          <a:bodyPr/>
          <a:lstStyle/>
          <a:p>
            <a:pPr algn="ctr"/>
            <a:r>
              <a:rPr lang="en-US" b="1" dirty="0"/>
              <a:t>Opioid Epidemic in America</a:t>
            </a:r>
          </a:p>
        </p:txBody>
      </p:sp>
      <p:pic>
        <p:nvPicPr>
          <p:cNvPr id="3" name="Picture 2">
            <a:extLst>
              <a:ext uri="{FF2B5EF4-FFF2-40B4-BE49-F238E27FC236}">
                <a16:creationId xmlns:a16="http://schemas.microsoft.com/office/drawing/2014/main" id="{BEBD0DA1-4F6B-4284-B640-9BE56C0E4D71}"/>
              </a:ext>
            </a:extLst>
          </p:cNvPr>
          <p:cNvPicPr>
            <a:picLocks noChangeAspect="1"/>
          </p:cNvPicPr>
          <p:nvPr/>
        </p:nvPicPr>
        <p:blipFill>
          <a:blip r:embed="rId2"/>
          <a:stretch>
            <a:fillRect/>
          </a:stretch>
        </p:blipFill>
        <p:spPr>
          <a:xfrm>
            <a:off x="230504" y="2314874"/>
            <a:ext cx="5027888" cy="3405589"/>
          </a:xfrm>
          <a:prstGeom prst="rect">
            <a:avLst/>
          </a:prstGeom>
        </p:spPr>
      </p:pic>
      <p:sp>
        <p:nvSpPr>
          <p:cNvPr id="4" name="Rectangle 3">
            <a:extLst>
              <a:ext uri="{FF2B5EF4-FFF2-40B4-BE49-F238E27FC236}">
                <a16:creationId xmlns:a16="http://schemas.microsoft.com/office/drawing/2014/main" id="{86470374-D8CE-44E2-8B33-C554F8BD11AD}"/>
              </a:ext>
            </a:extLst>
          </p:cNvPr>
          <p:cNvSpPr/>
          <p:nvPr/>
        </p:nvSpPr>
        <p:spPr>
          <a:xfrm>
            <a:off x="992374" y="1013374"/>
            <a:ext cx="10361426" cy="707886"/>
          </a:xfrm>
          <a:prstGeom prst="rect">
            <a:avLst/>
          </a:prstGeom>
        </p:spPr>
        <p:txBody>
          <a:bodyPr wrap="none">
            <a:spAutoFit/>
          </a:bodyPr>
          <a:lstStyle/>
          <a:p>
            <a:r>
              <a:rPr lang="en-US" sz="4000" i="1" dirty="0"/>
              <a:t>America leads the world in drug overdose deaths</a:t>
            </a:r>
          </a:p>
        </p:txBody>
      </p:sp>
      <p:sp>
        <p:nvSpPr>
          <p:cNvPr id="5" name="Rectangle 4">
            <a:extLst>
              <a:ext uri="{FF2B5EF4-FFF2-40B4-BE49-F238E27FC236}">
                <a16:creationId xmlns:a16="http://schemas.microsoft.com/office/drawing/2014/main" id="{FE961C89-E7B4-4D33-B33B-9A39B851FA45}"/>
              </a:ext>
            </a:extLst>
          </p:cNvPr>
          <p:cNvSpPr/>
          <p:nvPr/>
        </p:nvSpPr>
        <p:spPr>
          <a:xfrm>
            <a:off x="5731042" y="2065676"/>
            <a:ext cx="6096000" cy="4524315"/>
          </a:xfrm>
          <a:prstGeom prst="rect">
            <a:avLst/>
          </a:prstGeom>
        </p:spPr>
        <p:txBody>
          <a:bodyPr>
            <a:spAutoFit/>
          </a:bodyPr>
          <a:lstStyle/>
          <a:p>
            <a:r>
              <a:rPr lang="en-US" sz="3200" dirty="0"/>
              <a:t>America has about 4 percent of the world’s population — but about 27 percent of the world’s drug overdose deaths.</a:t>
            </a:r>
          </a:p>
          <a:p>
            <a:endParaRPr lang="en-US" sz="3200" dirty="0"/>
          </a:p>
          <a:p>
            <a:r>
              <a:rPr lang="en-US" sz="3200" dirty="0"/>
              <a:t>That’s one of the startling conclusions from a recent report by the United Nations Office on Drugs and Crime.</a:t>
            </a:r>
          </a:p>
        </p:txBody>
      </p:sp>
    </p:spTree>
    <p:extLst>
      <p:ext uri="{BB962C8B-B14F-4D97-AF65-F5344CB8AC3E}">
        <p14:creationId xmlns:p14="http://schemas.microsoft.com/office/powerpoint/2010/main" val="165804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776A5-307D-4DF8-8342-41949A22C54A}"/>
              </a:ext>
            </a:extLst>
          </p:cNvPr>
          <p:cNvPicPr>
            <a:picLocks noChangeAspect="1"/>
          </p:cNvPicPr>
          <p:nvPr/>
        </p:nvPicPr>
        <p:blipFill>
          <a:blip r:embed="rId2"/>
          <a:stretch>
            <a:fillRect/>
          </a:stretch>
        </p:blipFill>
        <p:spPr>
          <a:xfrm>
            <a:off x="100263" y="94139"/>
            <a:ext cx="5441713" cy="3621213"/>
          </a:xfrm>
          <a:prstGeom prst="rect">
            <a:avLst/>
          </a:prstGeom>
        </p:spPr>
      </p:pic>
      <p:pic>
        <p:nvPicPr>
          <p:cNvPr id="4" name="Picture 3">
            <a:extLst>
              <a:ext uri="{FF2B5EF4-FFF2-40B4-BE49-F238E27FC236}">
                <a16:creationId xmlns:a16="http://schemas.microsoft.com/office/drawing/2014/main" id="{AE370EFC-BFD9-4E95-829F-F635569E4E7B}"/>
              </a:ext>
            </a:extLst>
          </p:cNvPr>
          <p:cNvPicPr>
            <a:picLocks noChangeAspect="1"/>
          </p:cNvPicPr>
          <p:nvPr/>
        </p:nvPicPr>
        <p:blipFill>
          <a:blip r:embed="rId3"/>
          <a:stretch>
            <a:fillRect/>
          </a:stretch>
        </p:blipFill>
        <p:spPr>
          <a:xfrm>
            <a:off x="6316579" y="3030516"/>
            <a:ext cx="5775158" cy="3827484"/>
          </a:xfrm>
          <a:prstGeom prst="rect">
            <a:avLst/>
          </a:prstGeom>
        </p:spPr>
      </p:pic>
      <p:sp>
        <p:nvSpPr>
          <p:cNvPr id="5" name="Rectangle 4">
            <a:extLst>
              <a:ext uri="{FF2B5EF4-FFF2-40B4-BE49-F238E27FC236}">
                <a16:creationId xmlns:a16="http://schemas.microsoft.com/office/drawing/2014/main" id="{EBE6AB5F-7144-4F44-ABB6-F2CC5A2E0D39}"/>
              </a:ext>
            </a:extLst>
          </p:cNvPr>
          <p:cNvSpPr/>
          <p:nvPr/>
        </p:nvSpPr>
        <p:spPr>
          <a:xfrm>
            <a:off x="5749491" y="237625"/>
            <a:ext cx="6096000" cy="2554545"/>
          </a:xfrm>
          <a:prstGeom prst="rect">
            <a:avLst/>
          </a:prstGeom>
        </p:spPr>
        <p:txBody>
          <a:bodyPr>
            <a:spAutoFit/>
          </a:bodyPr>
          <a:lstStyle/>
          <a:p>
            <a:pPr algn="ctr"/>
            <a:r>
              <a:rPr lang="en-US" sz="3200" i="1" dirty="0"/>
              <a:t>“The thief cometh not, but for to steal, and to kill, and to destroy: I am come that they might have life, and that they might have it more abundantly.”  (John 10:10)</a:t>
            </a:r>
          </a:p>
        </p:txBody>
      </p:sp>
      <p:pic>
        <p:nvPicPr>
          <p:cNvPr id="6" name="Picture 5">
            <a:extLst>
              <a:ext uri="{FF2B5EF4-FFF2-40B4-BE49-F238E27FC236}">
                <a16:creationId xmlns:a16="http://schemas.microsoft.com/office/drawing/2014/main" id="{23F78EE3-EABB-4FF1-82CB-EEBFD9A7BEC7}"/>
              </a:ext>
            </a:extLst>
          </p:cNvPr>
          <p:cNvPicPr>
            <a:picLocks noChangeAspect="1"/>
          </p:cNvPicPr>
          <p:nvPr/>
        </p:nvPicPr>
        <p:blipFill rotWithShape="1">
          <a:blip r:embed="rId4"/>
          <a:srcRect r="498" b="6626"/>
          <a:stretch/>
        </p:blipFill>
        <p:spPr>
          <a:xfrm>
            <a:off x="0" y="4035299"/>
            <a:ext cx="5749491" cy="2822702"/>
          </a:xfrm>
          <a:prstGeom prst="rect">
            <a:avLst/>
          </a:prstGeom>
        </p:spPr>
      </p:pic>
    </p:spTree>
    <p:extLst>
      <p:ext uri="{BB962C8B-B14F-4D97-AF65-F5344CB8AC3E}">
        <p14:creationId xmlns:p14="http://schemas.microsoft.com/office/powerpoint/2010/main" val="26951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395E-DBAD-4D27-B6D4-CEA7658811B5}"/>
              </a:ext>
            </a:extLst>
          </p:cNvPr>
          <p:cNvSpPr>
            <a:spLocks noGrp="1"/>
          </p:cNvSpPr>
          <p:nvPr>
            <p:ph type="title"/>
          </p:nvPr>
        </p:nvSpPr>
        <p:spPr>
          <a:xfrm>
            <a:off x="838200" y="-145014"/>
            <a:ext cx="10515600" cy="1325563"/>
          </a:xfrm>
        </p:spPr>
        <p:txBody>
          <a:bodyPr/>
          <a:lstStyle/>
          <a:p>
            <a:pPr algn="ctr"/>
            <a:r>
              <a:rPr lang="en-US" b="1" dirty="0"/>
              <a:t>Two drug dealers in the Bible</a:t>
            </a:r>
          </a:p>
        </p:txBody>
      </p:sp>
      <p:pic>
        <p:nvPicPr>
          <p:cNvPr id="4" name="Picture 3">
            <a:extLst>
              <a:ext uri="{FF2B5EF4-FFF2-40B4-BE49-F238E27FC236}">
                <a16:creationId xmlns:a16="http://schemas.microsoft.com/office/drawing/2014/main" id="{24FB3621-22F5-40ED-B4F0-856B31A90CEE}"/>
              </a:ext>
            </a:extLst>
          </p:cNvPr>
          <p:cNvPicPr>
            <a:picLocks noChangeAspect="1"/>
          </p:cNvPicPr>
          <p:nvPr/>
        </p:nvPicPr>
        <p:blipFill>
          <a:blip r:embed="rId2"/>
          <a:stretch>
            <a:fillRect/>
          </a:stretch>
        </p:blipFill>
        <p:spPr>
          <a:xfrm>
            <a:off x="348915" y="1873001"/>
            <a:ext cx="4726004" cy="4640595"/>
          </a:xfrm>
          <a:prstGeom prst="rect">
            <a:avLst/>
          </a:prstGeom>
        </p:spPr>
      </p:pic>
      <p:pic>
        <p:nvPicPr>
          <p:cNvPr id="7" name="Picture 6">
            <a:extLst>
              <a:ext uri="{FF2B5EF4-FFF2-40B4-BE49-F238E27FC236}">
                <a16:creationId xmlns:a16="http://schemas.microsoft.com/office/drawing/2014/main" id="{E094FF3A-FDE1-4952-BA6C-996E75058D12}"/>
              </a:ext>
            </a:extLst>
          </p:cNvPr>
          <p:cNvPicPr>
            <a:picLocks noChangeAspect="1"/>
          </p:cNvPicPr>
          <p:nvPr/>
        </p:nvPicPr>
        <p:blipFill>
          <a:blip r:embed="rId3"/>
          <a:stretch>
            <a:fillRect/>
          </a:stretch>
        </p:blipFill>
        <p:spPr>
          <a:xfrm>
            <a:off x="5876224" y="3051509"/>
            <a:ext cx="5791200" cy="3257550"/>
          </a:xfrm>
          <a:prstGeom prst="rect">
            <a:avLst/>
          </a:prstGeom>
        </p:spPr>
      </p:pic>
      <p:sp>
        <p:nvSpPr>
          <p:cNvPr id="8" name="Rectangle 7">
            <a:extLst>
              <a:ext uri="{FF2B5EF4-FFF2-40B4-BE49-F238E27FC236}">
                <a16:creationId xmlns:a16="http://schemas.microsoft.com/office/drawing/2014/main" id="{3393F411-F387-441A-96DE-C15271A0CA04}"/>
              </a:ext>
            </a:extLst>
          </p:cNvPr>
          <p:cNvSpPr/>
          <p:nvPr/>
        </p:nvSpPr>
        <p:spPr>
          <a:xfrm>
            <a:off x="6070764" y="2034835"/>
            <a:ext cx="5596660" cy="707886"/>
          </a:xfrm>
          <a:prstGeom prst="rect">
            <a:avLst/>
          </a:prstGeom>
        </p:spPr>
        <p:txBody>
          <a:bodyPr wrap="none">
            <a:spAutoFit/>
          </a:bodyPr>
          <a:lstStyle/>
          <a:p>
            <a:r>
              <a:rPr lang="en-US" sz="4000" i="1" dirty="0" err="1"/>
              <a:t>Barjesus</a:t>
            </a:r>
            <a:r>
              <a:rPr lang="en-US" sz="4000" i="1" dirty="0"/>
              <a:t> (Acts chapter 13)</a:t>
            </a:r>
          </a:p>
        </p:txBody>
      </p:sp>
      <p:sp>
        <p:nvSpPr>
          <p:cNvPr id="9" name="Rectangle 8">
            <a:extLst>
              <a:ext uri="{FF2B5EF4-FFF2-40B4-BE49-F238E27FC236}">
                <a16:creationId xmlns:a16="http://schemas.microsoft.com/office/drawing/2014/main" id="{6ABD9D52-349A-46C6-8D39-08C9D8AADA50}"/>
              </a:ext>
            </a:extLst>
          </p:cNvPr>
          <p:cNvSpPr/>
          <p:nvPr/>
        </p:nvSpPr>
        <p:spPr>
          <a:xfrm>
            <a:off x="348915" y="1054200"/>
            <a:ext cx="4888133" cy="707886"/>
          </a:xfrm>
          <a:prstGeom prst="rect">
            <a:avLst/>
          </a:prstGeom>
        </p:spPr>
        <p:txBody>
          <a:bodyPr wrap="none">
            <a:spAutoFit/>
          </a:bodyPr>
          <a:lstStyle/>
          <a:p>
            <a:r>
              <a:rPr lang="en-US" sz="4000" i="1" dirty="0"/>
              <a:t>Simon (Acts chapter 8)</a:t>
            </a:r>
          </a:p>
        </p:txBody>
      </p:sp>
    </p:spTree>
    <p:extLst>
      <p:ext uri="{BB962C8B-B14F-4D97-AF65-F5344CB8AC3E}">
        <p14:creationId xmlns:p14="http://schemas.microsoft.com/office/powerpoint/2010/main" val="281588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DFD5-8029-41E1-B643-693EB603ED74}"/>
              </a:ext>
            </a:extLst>
          </p:cNvPr>
          <p:cNvSpPr>
            <a:spLocks noGrp="1"/>
          </p:cNvSpPr>
          <p:nvPr>
            <p:ph type="title"/>
          </p:nvPr>
        </p:nvSpPr>
        <p:spPr>
          <a:xfrm>
            <a:off x="0" y="1"/>
            <a:ext cx="12192000" cy="6858000"/>
          </a:xfrm>
        </p:spPr>
        <p:txBody>
          <a:bodyPr>
            <a:normAutofit/>
          </a:bodyPr>
          <a:lstStyle/>
          <a:p>
            <a:pPr algn="ctr"/>
            <a:r>
              <a:rPr lang="en-US" sz="3200" i="1" dirty="0"/>
              <a:t>“But there was a certain man, called Simon, which beforetime in the same city used sorcery, and bewitched the people of Samaria, giving out that himself was some great one: To whom they all gave heed, from the least to the greatest, saying, This man is the great power of God. And to him they had regard, because that of long time he had bewitched them with sorceries…And when Simon saw that through laying on of the apostles' hands the Holy Ghost was given, he offered them money, Saying, Give me also this power, that on whomsoever I lay hands, he may receive the Holy Ghost. But Peter said unto him, Thy money perish with thee, because thou hast thought that the gift of God may be purchased with money. Thou hast neither part nor lot in this matter: for thy heart is not right in the sight of God. Repent therefore of this thy wickedness, and pray God, if perhaps the thought of thine heart may be forgiven thee. For I perceive that thou art in the gall of bitterness, and in the bond of iniquity.”</a:t>
            </a:r>
          </a:p>
        </p:txBody>
      </p:sp>
      <p:pic>
        <p:nvPicPr>
          <p:cNvPr id="3" name="Picture 2">
            <a:extLst>
              <a:ext uri="{FF2B5EF4-FFF2-40B4-BE49-F238E27FC236}">
                <a16:creationId xmlns:a16="http://schemas.microsoft.com/office/drawing/2014/main" id="{31A112FC-6367-4764-810E-DF992C937224}"/>
              </a:ext>
            </a:extLst>
          </p:cNvPr>
          <p:cNvPicPr>
            <a:picLocks noChangeAspect="1"/>
          </p:cNvPicPr>
          <p:nvPr/>
        </p:nvPicPr>
        <p:blipFill>
          <a:blip r:embed="rId2"/>
          <a:stretch>
            <a:fillRect/>
          </a:stretch>
        </p:blipFill>
        <p:spPr>
          <a:xfrm>
            <a:off x="3089090" y="68778"/>
            <a:ext cx="6013820" cy="6720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313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b="1" i="1" dirty="0">
                <a:solidFill>
                  <a:schemeClr val="bg1"/>
                </a:solidFill>
                <a:effectLst>
                  <a:glow rad="101600">
                    <a:schemeClr val="tx1">
                      <a:alpha val="60000"/>
                    </a:schemeClr>
                  </a:glow>
                </a:effectLst>
              </a:rPr>
              <a:t>“Nay, in all these things we are more than conquerors through him that loved us. For I am persuaded, that neither death, nor life, nor </a:t>
            </a:r>
            <a:r>
              <a:rPr lang="en-US" b="1" i="1" u="sng" dirty="0">
                <a:solidFill>
                  <a:schemeClr val="bg1"/>
                </a:solidFill>
                <a:effectLst>
                  <a:glow rad="101600">
                    <a:schemeClr val="tx1">
                      <a:alpha val="60000"/>
                    </a:schemeClr>
                  </a:glow>
                </a:effectLst>
              </a:rPr>
              <a:t>angels</a:t>
            </a:r>
            <a:r>
              <a:rPr lang="en-US" b="1" i="1" dirty="0">
                <a:solidFill>
                  <a:schemeClr val="bg1"/>
                </a:solidFill>
                <a:effectLst>
                  <a:glow rad="101600">
                    <a:schemeClr val="tx1">
                      <a:alpha val="60000"/>
                    </a:schemeClr>
                  </a:glow>
                </a:effectLst>
              </a:rPr>
              <a:t>, nor </a:t>
            </a:r>
            <a:r>
              <a:rPr lang="en-US" b="1" i="1" u="sng" dirty="0">
                <a:solidFill>
                  <a:schemeClr val="bg1"/>
                </a:solidFill>
                <a:effectLst>
                  <a:glow rad="101600">
                    <a:schemeClr val="tx1">
                      <a:alpha val="60000"/>
                    </a:schemeClr>
                  </a:glow>
                </a:effectLst>
              </a:rPr>
              <a:t>principalities</a:t>
            </a:r>
            <a:r>
              <a:rPr lang="en-US" b="1" i="1" dirty="0">
                <a:solidFill>
                  <a:schemeClr val="bg1"/>
                </a:solidFill>
                <a:effectLst>
                  <a:glow rad="101600">
                    <a:schemeClr val="tx1">
                      <a:alpha val="60000"/>
                    </a:schemeClr>
                  </a:glow>
                </a:effectLst>
              </a:rPr>
              <a:t>, nor </a:t>
            </a:r>
            <a:r>
              <a:rPr lang="en-US" b="1" i="1" u="sng" dirty="0">
                <a:solidFill>
                  <a:schemeClr val="bg1"/>
                </a:solidFill>
                <a:effectLst>
                  <a:glow rad="101600">
                    <a:schemeClr val="tx1">
                      <a:alpha val="60000"/>
                    </a:schemeClr>
                  </a:glow>
                </a:effectLst>
              </a:rPr>
              <a:t>powers</a:t>
            </a:r>
            <a:r>
              <a:rPr lang="en-US" b="1" i="1" dirty="0">
                <a:solidFill>
                  <a:schemeClr val="bg1"/>
                </a:solidFill>
                <a:effectLst>
                  <a:glow rad="101600">
                    <a:schemeClr val="tx1">
                      <a:alpha val="60000"/>
                    </a:schemeClr>
                  </a:glow>
                </a:effectLst>
              </a:rPr>
              <a:t>, nor things present, nor things to come, Nor height, nor depth, nor any other creature, shall be able to separate us from the love of God, which is in Christ Jesus our Lord.” (Romans 8:37-39) </a:t>
            </a:r>
          </a:p>
        </p:txBody>
      </p:sp>
    </p:spTree>
    <p:extLst>
      <p:ext uri="{BB962C8B-B14F-4D97-AF65-F5344CB8AC3E}">
        <p14:creationId xmlns:p14="http://schemas.microsoft.com/office/powerpoint/2010/main" val="9783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B72A-AD70-43E2-9C6E-150F75EE33AD}"/>
              </a:ext>
            </a:extLst>
          </p:cNvPr>
          <p:cNvSpPr>
            <a:spLocks noGrp="1"/>
          </p:cNvSpPr>
          <p:nvPr>
            <p:ph type="title"/>
          </p:nvPr>
        </p:nvSpPr>
        <p:spPr>
          <a:xfrm>
            <a:off x="85023" y="2766218"/>
            <a:ext cx="12021953" cy="1325563"/>
          </a:xfrm>
        </p:spPr>
        <p:txBody>
          <a:bodyPr>
            <a:noAutofit/>
          </a:bodyPr>
          <a:lstStyle/>
          <a:p>
            <a:pPr algn="ctr"/>
            <a:r>
              <a:rPr lang="en-US" sz="3200" i="1" dirty="0"/>
              <a:t>(Acts 13:6-12) </a:t>
            </a:r>
            <a:br>
              <a:rPr lang="en-US" sz="3200" i="1" dirty="0"/>
            </a:br>
            <a:r>
              <a:rPr lang="en-US" sz="3200" i="1" dirty="0"/>
              <a:t>“And when they had gone through the isle unto </a:t>
            </a:r>
            <a:r>
              <a:rPr lang="en-US" sz="3200" i="1" dirty="0" err="1"/>
              <a:t>Paphos</a:t>
            </a:r>
            <a:r>
              <a:rPr lang="en-US" sz="3200" i="1" dirty="0"/>
              <a:t>, they found a certain sorcerer, a false prophet, a Jew, whose name was </a:t>
            </a:r>
            <a:r>
              <a:rPr lang="en-US" sz="3200" i="1" dirty="0" err="1"/>
              <a:t>Barjesus</a:t>
            </a:r>
            <a:r>
              <a:rPr lang="en-US" sz="3200" i="1" dirty="0"/>
              <a:t>: Which was with the deputy of the country, </a:t>
            </a:r>
            <a:r>
              <a:rPr lang="en-US" sz="3200" i="1" dirty="0" err="1"/>
              <a:t>Sergius</a:t>
            </a:r>
            <a:r>
              <a:rPr lang="en-US" sz="3200" i="1" dirty="0"/>
              <a:t> Paulus, a prudent man; who called for Barnabas and Saul, and desired to hear the word of God. But </a:t>
            </a:r>
            <a:r>
              <a:rPr lang="en-US" sz="3200" i="1" dirty="0" err="1"/>
              <a:t>Elymas</a:t>
            </a:r>
            <a:r>
              <a:rPr lang="en-US" sz="3200" i="1" dirty="0"/>
              <a:t> the sorcerer (for so is his name by interpretation) withstood them, seeking to turn away the deputy from the faith. Then Saul, (who also is called Paul,) filled with the Holy Ghost, set his eyes on him, And said, O full of all subtilty and all mischief, thou child of the devil, thou enemy of all righteousness, wilt thou not cease to pervert the right ways of the Lord? And now, behold, the hand of the Lord is upon thee, and thou shalt be blind, not seeing the sun for a season. And immediately there fell on him a mist and a darkness; and he went about seeking some to lead him by the hand. Then the deputy, when he saw what was done, believed, being astonished at the doctrine of the Lord.”</a:t>
            </a:r>
          </a:p>
        </p:txBody>
      </p:sp>
      <p:pic>
        <p:nvPicPr>
          <p:cNvPr id="3" name="Picture 2">
            <a:extLst>
              <a:ext uri="{FF2B5EF4-FFF2-40B4-BE49-F238E27FC236}">
                <a16:creationId xmlns:a16="http://schemas.microsoft.com/office/drawing/2014/main" id="{D81E2AAB-1D86-40BE-A99B-23882718362F}"/>
              </a:ext>
            </a:extLst>
          </p:cNvPr>
          <p:cNvPicPr>
            <a:picLocks noChangeAspect="1"/>
          </p:cNvPicPr>
          <p:nvPr/>
        </p:nvPicPr>
        <p:blipFill>
          <a:blip r:embed="rId2"/>
          <a:stretch>
            <a:fillRect/>
          </a:stretch>
        </p:blipFill>
        <p:spPr>
          <a:xfrm>
            <a:off x="2668280" y="124678"/>
            <a:ext cx="6855438" cy="66086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5949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a:t>
            </a:r>
            <a:r>
              <a:rPr lang="en-US" sz="3600" i="1" dirty="0" err="1">
                <a:effectLst>
                  <a:glow rad="101600">
                    <a:schemeClr val="bg1">
                      <a:alpha val="60000"/>
                    </a:schemeClr>
                  </a:glow>
                </a:effectLst>
              </a:rPr>
              <a:t>giveth</a:t>
            </a:r>
            <a:r>
              <a:rPr lang="en-US" sz="3600" i="1" dirty="0">
                <a:effectLst>
                  <a:glow rad="101600">
                    <a:schemeClr val="bg1">
                      <a:alpha val="60000"/>
                    </a:schemeClr>
                  </a:glow>
                </a:effectLst>
              </a:rPr>
              <a:t>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not learn to do after the abominations of those nations. There shall not be found among you any one that…For all that do these things are an abomination unto the LORD: and because of these abominations the LORD thy God doth drive them out from before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be perfect with the LORD thy God.” </a:t>
            </a:r>
          </a:p>
        </p:txBody>
      </p:sp>
    </p:spTree>
    <p:extLst>
      <p:ext uri="{BB962C8B-B14F-4D97-AF65-F5344CB8AC3E}">
        <p14:creationId xmlns:p14="http://schemas.microsoft.com/office/powerpoint/2010/main" val="109196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3739"/>
            <a:ext cx="12192000" cy="5943600"/>
          </a:xfrm>
        </p:spPr>
        <p:txBody>
          <a:bodyPr>
            <a:noAutofit/>
          </a:bodyPr>
          <a:lstStyle/>
          <a:p>
            <a:pPr hangingPunct="0"/>
            <a:r>
              <a:rPr lang="en-US" sz="3600" b="1" cap="all" dirty="0">
                <a:solidFill>
                  <a:srgbClr val="FFFF00"/>
                </a:solidFill>
              </a:rPr>
              <a:t>Magician:  </a:t>
            </a:r>
            <a:r>
              <a:rPr lang="en-US" sz="3600" b="1" cap="all" dirty="0"/>
              <a:t>A person who PRODUCES baffling effects or illusions by sleight of hand</a:t>
            </a:r>
            <a:r>
              <a:rPr lang="en-US" sz="3600" dirty="0"/>
              <a:t>  -  </a:t>
            </a:r>
            <a:r>
              <a:rPr lang="en-US" sz="3600" i="1" dirty="0"/>
              <a:t>Exodus 9:11</a:t>
            </a:r>
          </a:p>
          <a:p>
            <a:pPr hangingPunct="0"/>
            <a:r>
              <a:rPr lang="en-US" sz="3600" b="1" cap="all" dirty="0">
                <a:solidFill>
                  <a:srgbClr val="FFFF00"/>
                </a:solidFill>
              </a:rPr>
              <a:t>Curious Arts:  </a:t>
            </a:r>
            <a:r>
              <a:rPr lang="en-US" sz="3600" b="1" cap="all" dirty="0"/>
              <a:t>Sorcery</a:t>
            </a:r>
            <a:r>
              <a:rPr lang="en-US" sz="3600" dirty="0"/>
              <a:t>  </a:t>
            </a:r>
            <a:r>
              <a:rPr lang="en-US" sz="3600" i="1" dirty="0"/>
              <a:t>-  Acts 19:19</a:t>
            </a:r>
          </a:p>
          <a:p>
            <a:pPr hangingPunct="0"/>
            <a:r>
              <a:rPr lang="en-US" sz="3600" dirty="0">
                <a:solidFill>
                  <a:srgbClr val="FFFF00"/>
                </a:solidFill>
              </a:rPr>
              <a:t> </a:t>
            </a:r>
            <a:r>
              <a:rPr lang="en-US" sz="3600" b="1" cap="all" dirty="0">
                <a:solidFill>
                  <a:srgbClr val="FFFF00"/>
                </a:solidFill>
              </a:rPr>
              <a:t>Snake Charmer</a:t>
            </a:r>
            <a:r>
              <a:rPr lang="en-US" sz="3600" dirty="0">
                <a:solidFill>
                  <a:srgbClr val="FFFF00"/>
                </a:solidFill>
              </a:rPr>
              <a:t>  -  </a:t>
            </a:r>
            <a:r>
              <a:rPr lang="en-US" sz="3600" i="1" dirty="0"/>
              <a:t>Luke 10:19</a:t>
            </a:r>
          </a:p>
          <a:p>
            <a:pPr hangingPunct="0"/>
            <a:r>
              <a:rPr lang="en-US" sz="3600" dirty="0">
                <a:solidFill>
                  <a:srgbClr val="FFFF00"/>
                </a:solidFill>
              </a:rPr>
              <a:t> </a:t>
            </a:r>
            <a:r>
              <a:rPr lang="en-US" sz="3600" b="1" cap="all" dirty="0">
                <a:solidFill>
                  <a:srgbClr val="FFFF00"/>
                </a:solidFill>
              </a:rPr>
              <a:t>Astrologers:  </a:t>
            </a:r>
            <a:r>
              <a:rPr lang="en-US" sz="3600" b="1" cap="all" dirty="0"/>
              <a:t>A person who professes to interpret or determine the supposed influence of the stars on human events</a:t>
            </a:r>
            <a:r>
              <a:rPr lang="en-US" sz="3600" dirty="0"/>
              <a:t>  -  </a:t>
            </a:r>
            <a:r>
              <a:rPr lang="en-US" sz="3600" i="1" dirty="0"/>
              <a:t>Daniel 1:20;  2:2, 10, 27</a:t>
            </a:r>
          </a:p>
          <a:p>
            <a:pPr hangingPunct="0"/>
            <a:endParaRPr lang="en-US" sz="3600" i="1" dirty="0"/>
          </a:p>
          <a:p>
            <a:pPr hangingPunct="0"/>
            <a:endParaRPr lang="en-US" sz="3600" i="1" dirty="0"/>
          </a:p>
          <a:p>
            <a:pPr hangingPunct="0">
              <a:buFont typeface="Arial" charset="0"/>
              <a:buChar char="•"/>
            </a:pPr>
            <a:endParaRPr lang="en-US" sz="3600" dirty="0"/>
          </a:p>
          <a:p>
            <a:pPr hangingPunct="0">
              <a:buNone/>
            </a:pPr>
            <a:r>
              <a:rPr lang="en-US" sz="3600" dirty="0"/>
              <a:t> </a:t>
            </a:r>
          </a:p>
          <a:p>
            <a:endParaRPr lang="en-US" sz="3600" dirty="0"/>
          </a:p>
          <a:p>
            <a:endParaRPr lang="en-US" sz="3600" dirty="0"/>
          </a:p>
          <a:p>
            <a:endParaRPr lang="en-US" sz="3600" dirty="0"/>
          </a:p>
        </p:txBody>
      </p:sp>
      <p:pic>
        <p:nvPicPr>
          <p:cNvPr id="4" name="Picture 3"/>
          <p:cNvPicPr>
            <a:picLocks noChangeAspect="1"/>
          </p:cNvPicPr>
          <p:nvPr/>
        </p:nvPicPr>
        <p:blipFill>
          <a:blip r:embed="rId3"/>
          <a:stretch>
            <a:fillRect/>
          </a:stretch>
        </p:blipFill>
        <p:spPr>
          <a:xfrm>
            <a:off x="8298166" y="4065341"/>
            <a:ext cx="3820174" cy="2763838"/>
          </a:xfrm>
          <a:prstGeom prst="rect">
            <a:avLst/>
          </a:prstGeom>
        </p:spPr>
      </p:pic>
    </p:spTree>
    <p:extLst>
      <p:ext uri="{BB962C8B-B14F-4D97-AF65-F5344CB8AC3E}">
        <p14:creationId xmlns:p14="http://schemas.microsoft.com/office/powerpoint/2010/main" val="265934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to="" calcmode="lin" valueType="num">
                                      <p:cBhvr>
                                        <p:cTn id="2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0629"/>
            <a:ext cx="12192000" cy="6858000"/>
          </a:xfrm>
        </p:spPr>
        <p:txBody>
          <a:bodyPr>
            <a:noAutofit/>
          </a:bodyPr>
          <a:lstStyle/>
          <a:p>
            <a:pPr hangingPunct="0"/>
            <a:r>
              <a:rPr lang="en-US" sz="3500" b="1" cap="all" dirty="0">
                <a:solidFill>
                  <a:srgbClr val="FFFF00"/>
                </a:solidFill>
              </a:rPr>
              <a:t>Pass THROUGH THE FIRE:  </a:t>
            </a:r>
            <a:r>
              <a:rPr lang="en-US" sz="3500" b="1" cap="all" dirty="0"/>
              <a:t>The worship of </a:t>
            </a:r>
            <a:r>
              <a:rPr lang="en-US" sz="3500" b="1" cap="all" dirty="0" err="1"/>
              <a:t>Molech</a:t>
            </a:r>
            <a:r>
              <a:rPr lang="en-US" sz="3500" b="1" cap="all" dirty="0"/>
              <a:t> which involved human sacrifices</a:t>
            </a:r>
            <a:r>
              <a:rPr lang="en-US" sz="3500" dirty="0"/>
              <a:t>  -  </a:t>
            </a:r>
            <a:r>
              <a:rPr lang="en-US" sz="3500" i="1" dirty="0"/>
              <a:t>Deuteronomy 12:31</a:t>
            </a:r>
          </a:p>
          <a:p>
            <a:pPr hangingPunct="0"/>
            <a:r>
              <a:rPr lang="en-US" sz="3500" b="1" cap="all" dirty="0">
                <a:solidFill>
                  <a:srgbClr val="FFFF00"/>
                </a:solidFill>
              </a:rPr>
              <a:t>Divination:  </a:t>
            </a:r>
            <a:r>
              <a:rPr lang="en-US" sz="3500" b="1" cap="all" dirty="0"/>
              <a:t>General term covering all types of magic, witchcraft and occult practices</a:t>
            </a:r>
            <a:r>
              <a:rPr lang="en-US" sz="3500" dirty="0"/>
              <a:t>  - </a:t>
            </a:r>
            <a:r>
              <a:rPr lang="en-US" sz="3500" i="1" dirty="0"/>
              <a:t>Acts 19:18-20</a:t>
            </a:r>
          </a:p>
          <a:p>
            <a:pPr hangingPunct="0"/>
            <a:r>
              <a:rPr lang="en-US" sz="3500" b="1" cap="all" dirty="0">
                <a:solidFill>
                  <a:srgbClr val="FFFF00"/>
                </a:solidFill>
              </a:rPr>
              <a:t>OBSERVER of times:  </a:t>
            </a:r>
            <a:r>
              <a:rPr lang="en-US" sz="3500" b="1" cap="all" dirty="0"/>
              <a:t>One who interprets natural events of nature</a:t>
            </a:r>
            <a:r>
              <a:rPr lang="en-US" sz="3500" dirty="0"/>
              <a:t>  -  </a:t>
            </a:r>
            <a:r>
              <a:rPr lang="en-US" sz="3500" i="1" dirty="0"/>
              <a:t>Leviticus 19:26</a:t>
            </a:r>
          </a:p>
          <a:p>
            <a:pPr hangingPunct="0"/>
            <a:r>
              <a:rPr lang="en-US" sz="3500" b="1" cap="all" dirty="0">
                <a:solidFill>
                  <a:srgbClr val="FFFF00"/>
                </a:solidFill>
              </a:rPr>
              <a:t>Enchanter:  </a:t>
            </a:r>
            <a:r>
              <a:rPr lang="en-US" sz="3500" b="1" cap="all" dirty="0"/>
              <a:t>One who interprets omens</a:t>
            </a:r>
            <a:r>
              <a:rPr lang="en-US" sz="3500" dirty="0"/>
              <a:t> </a:t>
            </a:r>
            <a:r>
              <a:rPr lang="en-US" sz="3500" b="1" i="1" cap="all" dirty="0"/>
              <a:t>(Omens  =  sign </a:t>
            </a:r>
            <a:r>
              <a:rPr lang="en-US" sz="3500" b="1" i="1" cap="all" dirty="0" err="1"/>
              <a:t>oR</a:t>
            </a:r>
            <a:r>
              <a:rPr lang="en-US" sz="3500" b="1" i="1" cap="all" dirty="0"/>
              <a:t> indication of some future events:  Tarot cards, fortune telling, palming, etc.)</a:t>
            </a:r>
            <a:r>
              <a:rPr lang="en-US" sz="3500" i="1" dirty="0"/>
              <a:t>  </a:t>
            </a:r>
            <a:r>
              <a:rPr lang="en-US" sz="3500" dirty="0"/>
              <a:t>-  </a:t>
            </a:r>
            <a:r>
              <a:rPr lang="en-US" sz="3500" i="1" dirty="0"/>
              <a:t>Jeremiah 27:9 </a:t>
            </a:r>
          </a:p>
          <a:p>
            <a:pPr hangingPunct="0"/>
            <a:r>
              <a:rPr lang="en-US" sz="3500" b="1" cap="all" dirty="0">
                <a:solidFill>
                  <a:srgbClr val="FFFF00"/>
                </a:solidFill>
              </a:rPr>
              <a:t>Enchantments:  </a:t>
            </a:r>
            <a:r>
              <a:rPr lang="en-US" sz="3500" b="1" cap="all" dirty="0"/>
              <a:t>The art of casting spells or the use of magic  to charm;  bringing a person under a spell</a:t>
            </a:r>
            <a:r>
              <a:rPr lang="en-US" sz="3500" dirty="0"/>
              <a:t>  -  </a:t>
            </a:r>
            <a:r>
              <a:rPr lang="en-US" sz="3500" i="1" dirty="0"/>
              <a:t>Numbers 23:23</a:t>
            </a:r>
            <a:endParaRPr lang="en-US" sz="3500" dirty="0"/>
          </a:p>
        </p:txBody>
      </p:sp>
    </p:spTree>
    <p:extLst>
      <p:ext uri="{BB962C8B-B14F-4D97-AF65-F5344CB8AC3E}">
        <p14:creationId xmlns:p14="http://schemas.microsoft.com/office/powerpoint/2010/main" val="223838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84" y="311021"/>
            <a:ext cx="12192000" cy="6705600"/>
          </a:xfrm>
        </p:spPr>
        <p:txBody>
          <a:bodyPr>
            <a:noAutofit/>
          </a:bodyPr>
          <a:lstStyle/>
          <a:p>
            <a:pPr hangingPunct="0">
              <a:buFont typeface="Arial" charset="0"/>
              <a:buChar char="•"/>
            </a:pPr>
            <a:r>
              <a:rPr lang="en-US" sz="3600" b="1" cap="all" dirty="0">
                <a:solidFill>
                  <a:srgbClr val="FFFF00"/>
                </a:solidFill>
              </a:rPr>
              <a:t>Witch:  </a:t>
            </a:r>
            <a:r>
              <a:rPr lang="en-US" sz="3600" b="1" cap="all" dirty="0"/>
              <a:t>A woman who possess supernatural power by compact with the devil or evil spirits</a:t>
            </a:r>
            <a:r>
              <a:rPr lang="en-US" sz="3600" dirty="0"/>
              <a:t>  -  </a:t>
            </a:r>
            <a:r>
              <a:rPr lang="en-US" sz="3600" i="1" dirty="0"/>
              <a:t>Exodus 22:18</a:t>
            </a:r>
          </a:p>
          <a:p>
            <a:pPr hangingPunct="0">
              <a:buFont typeface="Arial" charset="0"/>
              <a:buChar char="•"/>
            </a:pPr>
            <a:r>
              <a:rPr lang="en-US" sz="3600" b="1" cap="all" dirty="0">
                <a:solidFill>
                  <a:srgbClr val="FFFF00"/>
                </a:solidFill>
              </a:rPr>
              <a:t>Witchcraft:  </a:t>
            </a:r>
            <a:r>
              <a:rPr lang="en-US" sz="3600" b="1" cap="all" dirty="0"/>
              <a:t>The power or practice of witches; sorcery; black magic; bewitching</a:t>
            </a:r>
            <a:r>
              <a:rPr lang="en-US" sz="3600" dirty="0"/>
              <a:t>  -  </a:t>
            </a:r>
            <a:r>
              <a:rPr lang="en-US" sz="3600" i="1" dirty="0"/>
              <a:t>Micah 5:12</a:t>
            </a:r>
          </a:p>
          <a:p>
            <a:pPr hangingPunct="0">
              <a:buFont typeface="Arial" charset="0"/>
              <a:buChar char="•"/>
            </a:pPr>
            <a:r>
              <a:rPr lang="en-US" sz="3600" b="1" cap="all" dirty="0">
                <a:solidFill>
                  <a:srgbClr val="FFFF00"/>
                </a:solidFill>
              </a:rPr>
              <a:t>Charmer:  </a:t>
            </a:r>
            <a:r>
              <a:rPr lang="en-US" sz="3600" b="1" cap="all" dirty="0"/>
              <a:t>One who uses the power of the devil to charm, deceive, subdue, or enchant another;  The power of a charmer delights and attracts the affection of a person leading them into occult practices</a:t>
            </a:r>
            <a:r>
              <a:rPr lang="en-US" sz="3600" dirty="0"/>
              <a:t>  -  </a:t>
            </a:r>
            <a:r>
              <a:rPr lang="en-US" sz="3600" i="1" dirty="0"/>
              <a:t>Psalm 58:5</a:t>
            </a:r>
          </a:p>
        </p:txBody>
      </p:sp>
      <p:pic>
        <p:nvPicPr>
          <p:cNvPr id="4" name="Picture 3"/>
          <p:cNvPicPr>
            <a:picLocks noChangeAspect="1"/>
          </p:cNvPicPr>
          <p:nvPr/>
        </p:nvPicPr>
        <p:blipFill>
          <a:blip r:embed="rId3"/>
          <a:stretch>
            <a:fillRect/>
          </a:stretch>
        </p:blipFill>
        <p:spPr>
          <a:xfrm>
            <a:off x="9168777" y="4766310"/>
            <a:ext cx="2348218" cy="2091690"/>
          </a:xfrm>
          <a:prstGeom prst="rect">
            <a:avLst/>
          </a:prstGeom>
        </p:spPr>
      </p:pic>
    </p:spTree>
    <p:extLst>
      <p:ext uri="{BB962C8B-B14F-4D97-AF65-F5344CB8AC3E}">
        <p14:creationId xmlns:p14="http://schemas.microsoft.com/office/powerpoint/2010/main" val="16302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298"/>
            <a:ext cx="12192000" cy="6736702"/>
          </a:xfrm>
        </p:spPr>
        <p:txBody>
          <a:bodyPr>
            <a:noAutofit/>
          </a:bodyPr>
          <a:lstStyle/>
          <a:p>
            <a:pPr hangingPunct="0">
              <a:buFont typeface="Arial" charset="0"/>
              <a:buChar char="•"/>
            </a:pPr>
            <a:r>
              <a:rPr lang="en-US" sz="3600" b="1" cap="all" dirty="0">
                <a:solidFill>
                  <a:srgbClr val="FFFF00"/>
                </a:solidFill>
              </a:rPr>
              <a:t>Consulter with FAMILIAR spirits</a:t>
            </a:r>
            <a:r>
              <a:rPr lang="en-US" sz="3600" b="1" cap="all" dirty="0"/>
              <a:t>: (Medium)</a:t>
            </a:r>
            <a:r>
              <a:rPr lang="en-US" sz="3600" dirty="0"/>
              <a:t> </a:t>
            </a:r>
            <a:r>
              <a:rPr lang="en-US" sz="3600" b="1" cap="all" dirty="0"/>
              <a:t> -  </a:t>
            </a:r>
            <a:r>
              <a:rPr lang="en-US" sz="3600" b="1" i="1" cap="all" dirty="0"/>
              <a:t>Leviticus 19:3</a:t>
            </a:r>
            <a:r>
              <a:rPr lang="en-US" sz="3600" b="1" cap="all" dirty="0"/>
              <a:t>1</a:t>
            </a:r>
            <a:endParaRPr lang="en-US" sz="3600" dirty="0"/>
          </a:p>
          <a:p>
            <a:pPr hangingPunct="0">
              <a:buFont typeface="Arial" charset="0"/>
              <a:buChar char="•"/>
            </a:pPr>
            <a:r>
              <a:rPr lang="en-US" sz="3600" b="1" cap="all" dirty="0">
                <a:solidFill>
                  <a:srgbClr val="FFFF00"/>
                </a:solidFill>
              </a:rPr>
              <a:t>Wizard: </a:t>
            </a:r>
            <a:r>
              <a:rPr lang="en-US" sz="3600" b="1" cap="all" dirty="0"/>
              <a:t>(</a:t>
            </a:r>
            <a:r>
              <a:rPr lang="en-US" sz="3600" b="1" cap="all" dirty="0" err="1"/>
              <a:t>Spiritist</a:t>
            </a:r>
            <a:r>
              <a:rPr lang="en-US" sz="3600" b="1" cap="all" dirty="0"/>
              <a:t>)  -  </a:t>
            </a:r>
            <a:r>
              <a:rPr lang="en-US" sz="3600" b="1" i="1" cap="all" dirty="0"/>
              <a:t>Leviticus 20:6-7</a:t>
            </a:r>
            <a:r>
              <a:rPr lang="en-US" sz="3600" b="1" cap="all" dirty="0"/>
              <a:t>, A man who PRACTICES black magic;  magician;  sorcerer;  one who RECEIVES his wisdom from the devil</a:t>
            </a:r>
            <a:r>
              <a:rPr lang="en-US" sz="3600" dirty="0"/>
              <a:t>  -  </a:t>
            </a:r>
            <a:r>
              <a:rPr lang="en-US" sz="3600" i="1" dirty="0"/>
              <a:t>I Samuel 28:3</a:t>
            </a:r>
          </a:p>
          <a:p>
            <a:pPr hangingPunct="0"/>
            <a:r>
              <a:rPr lang="en-US" sz="3600" b="1" cap="all" dirty="0">
                <a:solidFill>
                  <a:srgbClr val="FFFF00"/>
                </a:solidFill>
              </a:rPr>
              <a:t>Necromancer:  </a:t>
            </a:r>
            <a:r>
              <a:rPr lang="en-US" sz="3600" b="1" cap="all" dirty="0"/>
              <a:t>A person who inquires and speaks with the dead</a:t>
            </a:r>
            <a:r>
              <a:rPr lang="en-US" sz="3600" dirty="0"/>
              <a:t>  -  </a:t>
            </a:r>
            <a:r>
              <a:rPr lang="en-US" sz="3600" i="1" dirty="0"/>
              <a:t>Deuteronomy 18:11</a:t>
            </a:r>
          </a:p>
          <a:p>
            <a:pPr hangingPunct="0"/>
            <a:r>
              <a:rPr lang="en-US" sz="3600" b="1" cap="all" dirty="0">
                <a:solidFill>
                  <a:srgbClr val="FFFF00"/>
                </a:solidFill>
              </a:rPr>
              <a:t>Soothsayer:  </a:t>
            </a:r>
            <a:r>
              <a:rPr lang="en-US" sz="3600" b="1" cap="all" dirty="0"/>
              <a:t>A person who predicts or pretends to foretell the future</a:t>
            </a:r>
            <a:r>
              <a:rPr lang="en-US" sz="3600" dirty="0"/>
              <a:t>  -  </a:t>
            </a:r>
            <a:r>
              <a:rPr lang="en-US" sz="3600" i="1" dirty="0"/>
              <a:t>Numbers 23:23</a:t>
            </a:r>
          </a:p>
        </p:txBody>
      </p:sp>
      <p:pic>
        <p:nvPicPr>
          <p:cNvPr id="2" name="Picture 1"/>
          <p:cNvPicPr>
            <a:picLocks noChangeAspect="1"/>
          </p:cNvPicPr>
          <p:nvPr/>
        </p:nvPicPr>
        <p:blipFill>
          <a:blip r:embed="rId3"/>
          <a:stretch>
            <a:fillRect/>
          </a:stretch>
        </p:blipFill>
        <p:spPr>
          <a:xfrm>
            <a:off x="8514908" y="4481732"/>
            <a:ext cx="3508182" cy="2376268"/>
          </a:xfrm>
          <a:prstGeom prst="rect">
            <a:avLst/>
          </a:prstGeom>
        </p:spPr>
      </p:pic>
    </p:spTree>
    <p:extLst>
      <p:ext uri="{BB962C8B-B14F-4D97-AF65-F5344CB8AC3E}">
        <p14:creationId xmlns:p14="http://schemas.microsoft.com/office/powerpoint/2010/main" val="336958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ytimg.com/vi/tNXAwrT_jzk/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10477500" cy="589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5653" y="689610"/>
            <a:ext cx="1762125" cy="2647950"/>
          </a:xfrm>
          <a:prstGeom prst="rect">
            <a:avLst/>
          </a:prstGeom>
        </p:spPr>
      </p:pic>
      <p:pic>
        <p:nvPicPr>
          <p:cNvPr id="3" name="Picture 2"/>
          <p:cNvPicPr>
            <a:picLocks noChangeAspect="1"/>
          </p:cNvPicPr>
          <p:nvPr/>
        </p:nvPicPr>
        <p:blipFill>
          <a:blip r:embed="rId3"/>
          <a:stretch>
            <a:fillRect/>
          </a:stretch>
        </p:blipFill>
        <p:spPr>
          <a:xfrm>
            <a:off x="3165202" y="0"/>
            <a:ext cx="1762125" cy="2647950"/>
          </a:xfrm>
          <a:prstGeom prst="rect">
            <a:avLst/>
          </a:prstGeom>
        </p:spPr>
      </p:pic>
      <p:pic>
        <p:nvPicPr>
          <p:cNvPr id="4" name="Picture 3"/>
          <p:cNvPicPr>
            <a:picLocks noChangeAspect="1"/>
          </p:cNvPicPr>
          <p:nvPr/>
        </p:nvPicPr>
        <p:blipFill>
          <a:blip r:embed="rId4"/>
          <a:stretch>
            <a:fillRect/>
          </a:stretch>
        </p:blipFill>
        <p:spPr>
          <a:xfrm>
            <a:off x="4969486" y="738012"/>
            <a:ext cx="1762125" cy="2647950"/>
          </a:xfrm>
          <a:prstGeom prst="rect">
            <a:avLst/>
          </a:prstGeom>
        </p:spPr>
      </p:pic>
      <p:pic>
        <p:nvPicPr>
          <p:cNvPr id="5" name="Picture 4"/>
          <p:cNvPicPr>
            <a:picLocks noChangeAspect="1"/>
          </p:cNvPicPr>
          <p:nvPr/>
        </p:nvPicPr>
        <p:blipFill>
          <a:blip r:embed="rId5"/>
          <a:stretch>
            <a:fillRect/>
          </a:stretch>
        </p:blipFill>
        <p:spPr>
          <a:xfrm>
            <a:off x="6780760" y="152400"/>
            <a:ext cx="1762125" cy="2647950"/>
          </a:xfrm>
          <a:prstGeom prst="rect">
            <a:avLst/>
          </a:prstGeom>
        </p:spPr>
      </p:pic>
      <p:pic>
        <p:nvPicPr>
          <p:cNvPr id="6" name="Picture 5"/>
          <p:cNvPicPr>
            <a:picLocks noChangeAspect="1"/>
          </p:cNvPicPr>
          <p:nvPr/>
        </p:nvPicPr>
        <p:blipFill>
          <a:blip r:embed="rId6"/>
          <a:stretch>
            <a:fillRect/>
          </a:stretch>
        </p:blipFill>
        <p:spPr>
          <a:xfrm>
            <a:off x="8627203" y="552450"/>
            <a:ext cx="1762125" cy="2647950"/>
          </a:xfrm>
          <a:prstGeom prst="rect">
            <a:avLst/>
          </a:prstGeom>
        </p:spPr>
      </p:pic>
      <p:pic>
        <p:nvPicPr>
          <p:cNvPr id="7" name="Picture 6"/>
          <p:cNvPicPr>
            <a:picLocks noChangeAspect="1"/>
          </p:cNvPicPr>
          <p:nvPr/>
        </p:nvPicPr>
        <p:blipFill>
          <a:blip r:embed="rId7"/>
          <a:stretch>
            <a:fillRect/>
          </a:stretch>
        </p:blipFill>
        <p:spPr>
          <a:xfrm>
            <a:off x="1528615" y="4027170"/>
            <a:ext cx="1714500" cy="2476500"/>
          </a:xfrm>
          <a:prstGeom prst="rect">
            <a:avLst/>
          </a:prstGeom>
        </p:spPr>
      </p:pic>
      <p:pic>
        <p:nvPicPr>
          <p:cNvPr id="8" name="Picture 7"/>
          <p:cNvPicPr>
            <a:picLocks noChangeAspect="1"/>
          </p:cNvPicPr>
          <p:nvPr/>
        </p:nvPicPr>
        <p:blipFill>
          <a:blip r:embed="rId8"/>
          <a:stretch>
            <a:fillRect/>
          </a:stretch>
        </p:blipFill>
        <p:spPr>
          <a:xfrm>
            <a:off x="3286909" y="3657600"/>
            <a:ext cx="1711416" cy="2571750"/>
          </a:xfrm>
          <a:prstGeom prst="rect">
            <a:avLst/>
          </a:prstGeom>
        </p:spPr>
      </p:pic>
      <p:pic>
        <p:nvPicPr>
          <p:cNvPr id="9" name="Picture 8"/>
          <p:cNvPicPr>
            <a:picLocks noChangeAspect="1"/>
          </p:cNvPicPr>
          <p:nvPr/>
        </p:nvPicPr>
        <p:blipFill>
          <a:blip r:embed="rId9"/>
          <a:stretch>
            <a:fillRect/>
          </a:stretch>
        </p:blipFill>
        <p:spPr>
          <a:xfrm>
            <a:off x="8592034" y="4006655"/>
            <a:ext cx="1762125" cy="2647950"/>
          </a:xfrm>
          <a:prstGeom prst="rect">
            <a:avLst/>
          </a:prstGeom>
        </p:spPr>
      </p:pic>
      <p:pic>
        <p:nvPicPr>
          <p:cNvPr id="10" name="Picture 9"/>
          <p:cNvPicPr>
            <a:picLocks noChangeAspect="1"/>
          </p:cNvPicPr>
          <p:nvPr/>
        </p:nvPicPr>
        <p:blipFill>
          <a:blip r:embed="rId10"/>
          <a:stretch>
            <a:fillRect/>
          </a:stretch>
        </p:blipFill>
        <p:spPr>
          <a:xfrm>
            <a:off x="6861191" y="3200400"/>
            <a:ext cx="1762125" cy="2647950"/>
          </a:xfrm>
          <a:prstGeom prst="rect">
            <a:avLst/>
          </a:prstGeom>
        </p:spPr>
      </p:pic>
      <p:pic>
        <p:nvPicPr>
          <p:cNvPr id="12" name="Picture 11"/>
          <p:cNvPicPr>
            <a:picLocks noChangeAspect="1"/>
          </p:cNvPicPr>
          <p:nvPr/>
        </p:nvPicPr>
        <p:blipFill>
          <a:blip r:embed="rId11"/>
          <a:stretch>
            <a:fillRect/>
          </a:stretch>
        </p:blipFill>
        <p:spPr>
          <a:xfrm>
            <a:off x="5037321" y="3941445"/>
            <a:ext cx="1762125" cy="2647950"/>
          </a:xfrm>
          <a:prstGeom prst="rect">
            <a:avLst/>
          </a:prstGeom>
        </p:spPr>
      </p:pic>
    </p:spTree>
    <p:extLst>
      <p:ext uri="{BB962C8B-B14F-4D97-AF65-F5344CB8AC3E}">
        <p14:creationId xmlns:p14="http://schemas.microsoft.com/office/powerpoint/2010/main" val="37768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8311" y="0"/>
            <a:ext cx="1762125" cy="2647950"/>
          </a:xfrm>
          <a:prstGeom prst="rect">
            <a:avLst/>
          </a:prstGeom>
        </p:spPr>
      </p:pic>
      <p:pic>
        <p:nvPicPr>
          <p:cNvPr id="3" name="Picture 2"/>
          <p:cNvPicPr>
            <a:picLocks noChangeAspect="1"/>
          </p:cNvPicPr>
          <p:nvPr/>
        </p:nvPicPr>
        <p:blipFill>
          <a:blip r:embed="rId3"/>
          <a:stretch>
            <a:fillRect/>
          </a:stretch>
        </p:blipFill>
        <p:spPr>
          <a:xfrm>
            <a:off x="3332656" y="538745"/>
            <a:ext cx="1774362" cy="2666339"/>
          </a:xfrm>
          <a:prstGeom prst="rect">
            <a:avLst/>
          </a:prstGeom>
        </p:spPr>
      </p:pic>
      <p:pic>
        <p:nvPicPr>
          <p:cNvPr id="4" name="Picture 3"/>
          <p:cNvPicPr>
            <a:picLocks noChangeAspect="1"/>
          </p:cNvPicPr>
          <p:nvPr/>
        </p:nvPicPr>
        <p:blipFill>
          <a:blip r:embed="rId4"/>
          <a:stretch>
            <a:fillRect/>
          </a:stretch>
        </p:blipFill>
        <p:spPr>
          <a:xfrm>
            <a:off x="5131776" y="129209"/>
            <a:ext cx="1811641" cy="2722358"/>
          </a:xfrm>
          <a:prstGeom prst="rect">
            <a:avLst/>
          </a:prstGeom>
        </p:spPr>
      </p:pic>
      <p:pic>
        <p:nvPicPr>
          <p:cNvPr id="6" name="Picture 5"/>
          <p:cNvPicPr>
            <a:picLocks noChangeAspect="1"/>
          </p:cNvPicPr>
          <p:nvPr/>
        </p:nvPicPr>
        <p:blipFill>
          <a:blip r:embed="rId5"/>
          <a:stretch>
            <a:fillRect/>
          </a:stretch>
        </p:blipFill>
        <p:spPr>
          <a:xfrm>
            <a:off x="5196206" y="3530914"/>
            <a:ext cx="1885878" cy="2641286"/>
          </a:xfrm>
          <a:prstGeom prst="rect">
            <a:avLst/>
          </a:prstGeom>
        </p:spPr>
      </p:pic>
      <p:pic>
        <p:nvPicPr>
          <p:cNvPr id="1026" name="Picture 2" descr="http://i.jeded.com/i/sleeping-beauty-1959.262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4516" y="3429000"/>
            <a:ext cx="1879477" cy="2816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s620331.vk.me/v620331006/19ad0/yUXPgq-mRo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417" y="528807"/>
            <a:ext cx="1900391" cy="2657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7082084" y="4038600"/>
            <a:ext cx="1776430" cy="2635038"/>
          </a:xfrm>
          <a:prstGeom prst="rect">
            <a:avLst/>
          </a:prstGeom>
        </p:spPr>
      </p:pic>
      <p:pic>
        <p:nvPicPr>
          <p:cNvPr id="9" name="Picture 8"/>
          <p:cNvPicPr>
            <a:picLocks noChangeAspect="1"/>
          </p:cNvPicPr>
          <p:nvPr/>
        </p:nvPicPr>
        <p:blipFill>
          <a:blip r:embed="rId9"/>
          <a:stretch>
            <a:fillRect/>
          </a:stretch>
        </p:blipFill>
        <p:spPr>
          <a:xfrm>
            <a:off x="3463992" y="3733801"/>
            <a:ext cx="1764389" cy="2880017"/>
          </a:xfrm>
          <a:prstGeom prst="rect">
            <a:avLst/>
          </a:prstGeom>
        </p:spPr>
      </p:pic>
      <p:pic>
        <p:nvPicPr>
          <p:cNvPr id="1030" name="Picture 6" descr="http://ia.media-imdb.com/images/M/MV5BMjE4NDQ2Mjc0OF5BMl5BanBnXkFtZTcwNzQ2NDE1MQ@@._V1_SX640_SY720_.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43807" y="228601"/>
            <a:ext cx="1799120" cy="26578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omalwaysfindsout.com/wp-content/uploads/2011/12/BeautyBeast3D_Post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4533" y="3585402"/>
            <a:ext cx="1797669" cy="266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7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94D01-5D1E-4922-87C2-B942510CE7AE}"/>
              </a:ext>
            </a:extLst>
          </p:cNvPr>
          <p:cNvPicPr>
            <a:picLocks noChangeAspect="1"/>
          </p:cNvPicPr>
          <p:nvPr/>
        </p:nvPicPr>
        <p:blipFill rotWithShape="1">
          <a:blip r:embed="rId2"/>
          <a:srcRect r="-2" b="9199"/>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87F0B05F-7C78-42C6-9B5E-99059C5618FC}"/>
              </a:ext>
            </a:extLst>
          </p:cNvPr>
          <p:cNvSpPr>
            <a:spLocks noGrp="1"/>
          </p:cNvSpPr>
          <p:nvPr>
            <p:ph type="title"/>
          </p:nvPr>
        </p:nvSpPr>
        <p:spPr>
          <a:xfrm>
            <a:off x="176169" y="27691"/>
            <a:ext cx="4387442" cy="1676603"/>
          </a:xfrm>
        </p:spPr>
        <p:txBody>
          <a:bodyPr>
            <a:normAutofit/>
          </a:bodyPr>
          <a:lstStyle/>
          <a:p>
            <a:pPr algn="ctr"/>
            <a:r>
              <a:rPr lang="en-US" sz="4100" b="1" dirty="0">
                <a:solidFill>
                  <a:srgbClr val="FFFF00"/>
                </a:solidFill>
              </a:rPr>
              <a:t>Fallen Angels can cause illness</a:t>
            </a:r>
          </a:p>
        </p:txBody>
      </p:sp>
      <p:sp>
        <p:nvSpPr>
          <p:cNvPr id="3" name="Content Placeholder 2">
            <a:extLst>
              <a:ext uri="{FF2B5EF4-FFF2-40B4-BE49-F238E27FC236}">
                <a16:creationId xmlns:a16="http://schemas.microsoft.com/office/drawing/2014/main" id="{AF7B38F1-7AD0-431F-B98E-6DB2193ACDBC}"/>
              </a:ext>
            </a:extLst>
          </p:cNvPr>
          <p:cNvSpPr>
            <a:spLocks noGrp="1"/>
          </p:cNvSpPr>
          <p:nvPr>
            <p:ph idx="1"/>
          </p:nvPr>
        </p:nvSpPr>
        <p:spPr>
          <a:xfrm>
            <a:off x="293615" y="2014687"/>
            <a:ext cx="3973226" cy="4519525"/>
          </a:xfrm>
        </p:spPr>
        <p:txBody>
          <a:bodyPr>
            <a:noAutofit/>
          </a:bodyPr>
          <a:lstStyle/>
          <a:p>
            <a:pPr marL="0" indent="0" algn="ctr">
              <a:buNone/>
            </a:pPr>
            <a:r>
              <a:rPr lang="en-US" sz="3600" i="1" dirty="0"/>
              <a:t>“And certain women, which had been healed of evil spirits and infirmities, Mary called Magdalene, out of whom went seven devils.”     (Luke 8:2)</a:t>
            </a:r>
          </a:p>
        </p:txBody>
      </p:sp>
    </p:spTree>
    <p:extLst>
      <p:ext uri="{BB962C8B-B14F-4D97-AF65-F5344CB8AC3E}">
        <p14:creationId xmlns:p14="http://schemas.microsoft.com/office/powerpoint/2010/main" val="36267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37FFCF8E-F149-427A-931D-B0A8A06A1A50}"/>
              </a:ext>
            </a:extLst>
          </p:cNvPr>
          <p:cNvSpPr/>
          <p:nvPr/>
        </p:nvSpPr>
        <p:spPr>
          <a:xfrm>
            <a:off x="815915" y="2638577"/>
            <a:ext cx="10611928" cy="1938992"/>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there was war in heaven: Michael and his angels fought against the dragon; and the dragon fought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(Revelation 12:7)</a:t>
            </a:r>
          </a:p>
        </p:txBody>
      </p:sp>
    </p:spTree>
    <p:extLst>
      <p:ext uri="{BB962C8B-B14F-4D97-AF65-F5344CB8AC3E}">
        <p14:creationId xmlns:p14="http://schemas.microsoft.com/office/powerpoint/2010/main" val="119650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5E29C-1014-422C-84EA-10D0973ACEF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374E4FF-A746-46D7-A293-3B83F1A413BB}"/>
              </a:ext>
            </a:extLst>
          </p:cNvPr>
          <p:cNvPicPr>
            <a:picLocks noChangeAspect="1"/>
          </p:cNvPicPr>
          <p:nvPr/>
        </p:nvPicPr>
        <p:blipFill>
          <a:blip r:embed="rId2"/>
          <a:stretch>
            <a:fillRect/>
          </a:stretch>
        </p:blipFill>
        <p:spPr>
          <a:xfrm>
            <a:off x="-1737920" y="-106960"/>
            <a:ext cx="13929920" cy="6964960"/>
          </a:xfrm>
          <a:prstGeom prst="rect">
            <a:avLst/>
          </a:prstGeom>
        </p:spPr>
      </p:pic>
    </p:spTree>
    <p:extLst>
      <p:ext uri="{BB962C8B-B14F-4D97-AF65-F5344CB8AC3E}">
        <p14:creationId xmlns:p14="http://schemas.microsoft.com/office/powerpoint/2010/main" val="384245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7CA71-120E-44E4-BC99-7504B1715897}"/>
              </a:ext>
            </a:extLst>
          </p:cNvPr>
          <p:cNvSpPr>
            <a:spLocks noGrp="1"/>
          </p:cNvSpPr>
          <p:nvPr>
            <p:ph idx="1"/>
          </p:nvPr>
        </p:nvSpPr>
        <p:spPr>
          <a:xfrm>
            <a:off x="0" y="201336"/>
            <a:ext cx="12175921" cy="6858000"/>
          </a:xfrm>
        </p:spPr>
        <p:txBody>
          <a:bodyPr>
            <a:normAutofit/>
          </a:bodyPr>
          <a:lstStyle/>
          <a:p>
            <a:pPr marL="0" indent="0">
              <a:buNone/>
            </a:pPr>
            <a:r>
              <a:rPr lang="en-US" sz="3400" b="1" i="1" dirty="0"/>
              <a:t>Luke 13:10-17  </a:t>
            </a:r>
            <a:br>
              <a:rPr lang="en-US" sz="3400" i="1" dirty="0"/>
            </a:br>
            <a:r>
              <a:rPr lang="en-US" sz="3400" i="1" baseline="30000" dirty="0"/>
              <a:t>10 </a:t>
            </a:r>
            <a:r>
              <a:rPr lang="en-US" sz="3400" i="1" dirty="0"/>
              <a:t> And he was teaching in one of the synagogues on the sabbath. </a:t>
            </a:r>
            <a:br>
              <a:rPr lang="en-US" sz="3400" i="1" dirty="0"/>
            </a:br>
            <a:r>
              <a:rPr lang="en-US" sz="3400" i="1" baseline="30000" dirty="0"/>
              <a:t>11 </a:t>
            </a:r>
            <a:r>
              <a:rPr lang="en-US" sz="3400" i="1" dirty="0"/>
              <a:t> And, behold, there was a woman which had a spirit of infirmity eighteen years, and was bowed together, and could in no wise lift up herself. </a:t>
            </a:r>
            <a:br>
              <a:rPr lang="en-US" sz="3400" i="1" dirty="0"/>
            </a:br>
            <a:r>
              <a:rPr lang="en-US" sz="3400" i="1" baseline="30000" dirty="0"/>
              <a:t>12 </a:t>
            </a:r>
            <a:r>
              <a:rPr lang="en-US" sz="3400" i="1" dirty="0"/>
              <a:t> And when Jesus saw her, he called her to him, and said unto her, Woman, thou art loosed from thine infirmity. </a:t>
            </a:r>
            <a:br>
              <a:rPr lang="en-US" sz="3400" i="1" dirty="0"/>
            </a:br>
            <a:r>
              <a:rPr lang="en-US" sz="3400" i="1" baseline="30000" dirty="0"/>
              <a:t>13 </a:t>
            </a:r>
            <a:r>
              <a:rPr lang="en-US" sz="3400" i="1" dirty="0"/>
              <a:t> And he laid his hands on her: and immediately she was made straight, and glorified God. </a:t>
            </a:r>
            <a:br>
              <a:rPr lang="en-US" sz="3400" i="1" dirty="0"/>
            </a:br>
            <a:r>
              <a:rPr lang="en-US" sz="3400" i="1" baseline="30000" dirty="0"/>
              <a:t>14 </a:t>
            </a:r>
            <a:r>
              <a:rPr lang="en-US" sz="3400" i="1" dirty="0"/>
              <a:t> And the ruler of the synagogue answered with indignation, because that Jesus had healed on the sabbath day, and said unto the people, There are six days in which men ought to work: in them therefore come and be healed, and not on the sabbath day. </a:t>
            </a:r>
            <a:br>
              <a:rPr lang="en-US" sz="3400" i="1" dirty="0"/>
            </a:br>
            <a:endParaRPr lang="en-US" sz="3400" i="1" dirty="0"/>
          </a:p>
        </p:txBody>
      </p:sp>
    </p:spTree>
    <p:extLst>
      <p:ext uri="{BB962C8B-B14F-4D97-AF65-F5344CB8AC3E}">
        <p14:creationId xmlns:p14="http://schemas.microsoft.com/office/powerpoint/2010/main" val="4800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9E33EE-4E67-4792-9153-1F425E4A898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5137" r="18137"/>
          <a:stretch/>
        </p:blipFill>
        <p:spPr>
          <a:xfrm>
            <a:off x="6090612" y="10"/>
            <a:ext cx="6101387" cy="6857990"/>
          </a:xfrm>
          <a:prstGeom prst="rect">
            <a:avLst/>
          </a:prstGeom>
          <a:effectLst/>
        </p:spPr>
      </p:pic>
      <p:sp>
        <p:nvSpPr>
          <p:cNvPr id="3" name="Content Placeholder 2">
            <a:extLst>
              <a:ext uri="{FF2B5EF4-FFF2-40B4-BE49-F238E27FC236}">
                <a16:creationId xmlns:a16="http://schemas.microsoft.com/office/drawing/2014/main" id="{BEEB69BD-4C25-4E8A-965C-D0F0E1D8B50D}"/>
              </a:ext>
            </a:extLst>
          </p:cNvPr>
          <p:cNvSpPr>
            <a:spLocks noGrp="1"/>
          </p:cNvSpPr>
          <p:nvPr>
            <p:ph idx="1"/>
          </p:nvPr>
        </p:nvSpPr>
        <p:spPr>
          <a:xfrm>
            <a:off x="-10775" y="93306"/>
            <a:ext cx="6101387" cy="6764684"/>
          </a:xfrm>
        </p:spPr>
        <p:txBody>
          <a:bodyPr>
            <a:normAutofit/>
          </a:bodyPr>
          <a:lstStyle/>
          <a:p>
            <a:pPr marL="0" indent="0">
              <a:buNone/>
            </a:pPr>
            <a:r>
              <a:rPr lang="en-US" sz="3200" i="1" baseline="30000" dirty="0"/>
              <a:t>15 </a:t>
            </a:r>
            <a:r>
              <a:rPr lang="en-US" sz="3200" i="1" dirty="0"/>
              <a:t> The Lord then answered him, and said, Thou hypocrite, doth not each one of you on the sabbath loose his ox or his ass from the stall, and lead him away to watering? </a:t>
            </a:r>
            <a:br>
              <a:rPr lang="en-US" sz="3200" i="1" dirty="0"/>
            </a:br>
            <a:r>
              <a:rPr lang="en-US" sz="3200" i="1" baseline="30000" dirty="0"/>
              <a:t>16 </a:t>
            </a:r>
            <a:r>
              <a:rPr lang="en-US" sz="3200" i="1" dirty="0"/>
              <a:t> And ought not this woman, being a daughter of Abraham, whom Satan hath bound, lo, these eighteen years, be loosed from this bond on the sabbath day? </a:t>
            </a:r>
            <a:br>
              <a:rPr lang="en-US" sz="3200" i="1" dirty="0"/>
            </a:br>
            <a:r>
              <a:rPr lang="en-US" sz="3200" i="1" baseline="30000" dirty="0"/>
              <a:t>17 </a:t>
            </a:r>
            <a:r>
              <a:rPr lang="en-US" sz="3200" i="1" dirty="0"/>
              <a:t> And when he had said these things, all his adversaries were ashamed: and all the people rejoiced for all the glorious things that were done by him.</a:t>
            </a:r>
            <a:endParaRPr lang="en-US" sz="3200" dirty="0"/>
          </a:p>
        </p:txBody>
      </p:sp>
    </p:spTree>
    <p:extLst>
      <p:ext uri="{BB962C8B-B14F-4D97-AF65-F5344CB8AC3E}">
        <p14:creationId xmlns:p14="http://schemas.microsoft.com/office/powerpoint/2010/main" val="38735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8AED-98F8-4DFA-8E20-AC0DC838BC04}"/>
              </a:ext>
            </a:extLst>
          </p:cNvPr>
          <p:cNvSpPr>
            <a:spLocks noGrp="1"/>
          </p:cNvSpPr>
          <p:nvPr>
            <p:ph type="title"/>
          </p:nvPr>
        </p:nvSpPr>
        <p:spPr>
          <a:xfrm>
            <a:off x="139025" y="442310"/>
            <a:ext cx="5399772" cy="1325563"/>
          </a:xfrm>
        </p:spPr>
        <p:txBody>
          <a:bodyPr>
            <a:normAutofit/>
          </a:bodyPr>
          <a:lstStyle/>
          <a:p>
            <a:pPr algn="ctr"/>
            <a:r>
              <a:rPr lang="en-US" b="1" dirty="0">
                <a:solidFill>
                  <a:srgbClr val="FFFF00"/>
                </a:solidFill>
              </a:rPr>
              <a:t>Fallen Angels can cause physical mutilation </a:t>
            </a:r>
          </a:p>
        </p:txBody>
      </p:sp>
      <p:sp>
        <p:nvSpPr>
          <p:cNvPr id="3" name="Content Placeholder 2">
            <a:extLst>
              <a:ext uri="{FF2B5EF4-FFF2-40B4-BE49-F238E27FC236}">
                <a16:creationId xmlns:a16="http://schemas.microsoft.com/office/drawing/2014/main" id="{3E5DE482-F10E-47DE-BF07-DB9AF6E34765}"/>
              </a:ext>
            </a:extLst>
          </p:cNvPr>
          <p:cNvSpPr>
            <a:spLocks noGrp="1"/>
          </p:cNvSpPr>
          <p:nvPr>
            <p:ph idx="1"/>
          </p:nvPr>
        </p:nvSpPr>
        <p:spPr>
          <a:xfrm>
            <a:off x="212558" y="1767873"/>
            <a:ext cx="4956208" cy="4351338"/>
          </a:xfrm>
        </p:spPr>
        <p:txBody>
          <a:bodyPr>
            <a:normAutofit lnSpcReduction="10000"/>
          </a:bodyPr>
          <a:lstStyle/>
          <a:p>
            <a:pPr algn="ctr"/>
            <a:endParaRPr lang="en-US" sz="4000" i="1" dirty="0"/>
          </a:p>
          <a:p>
            <a:pPr marL="0" indent="0" algn="ctr">
              <a:buNone/>
            </a:pPr>
            <a:r>
              <a:rPr lang="en-US" sz="4000" i="1" dirty="0"/>
              <a:t>“And they cried aloud, and cut themselves after their manner with knives and lancets, till the blood gushed out upon them.”  (1 Kings 18:28)</a:t>
            </a:r>
          </a:p>
        </p:txBody>
      </p:sp>
      <p:pic>
        <p:nvPicPr>
          <p:cNvPr id="4" name="Picture 3">
            <a:extLst>
              <a:ext uri="{FF2B5EF4-FFF2-40B4-BE49-F238E27FC236}">
                <a16:creationId xmlns:a16="http://schemas.microsoft.com/office/drawing/2014/main" id="{E1238EAE-946B-48FA-AC85-84AB4DEB28C2}"/>
              </a:ext>
            </a:extLst>
          </p:cNvPr>
          <p:cNvPicPr>
            <a:picLocks noChangeAspect="1"/>
          </p:cNvPicPr>
          <p:nvPr/>
        </p:nvPicPr>
        <p:blipFill>
          <a:blip r:embed="rId2"/>
          <a:stretch>
            <a:fillRect/>
          </a:stretch>
        </p:blipFill>
        <p:spPr>
          <a:xfrm>
            <a:off x="5908828" y="3200"/>
            <a:ext cx="6283172" cy="3769903"/>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59512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FE9D-031B-4708-B0DA-7BF9D68AFF4C}"/>
              </a:ext>
            </a:extLst>
          </p:cNvPr>
          <p:cNvSpPr>
            <a:spLocks noGrp="1"/>
          </p:cNvSpPr>
          <p:nvPr>
            <p:ph type="title"/>
          </p:nvPr>
        </p:nvSpPr>
        <p:spPr>
          <a:xfrm>
            <a:off x="5640405" y="2877318"/>
            <a:ext cx="6252410" cy="1325563"/>
          </a:xfrm>
        </p:spPr>
        <p:txBody>
          <a:bodyPr>
            <a:normAutofit fontScale="90000"/>
          </a:bodyPr>
          <a:lstStyle/>
          <a:p>
            <a:pPr algn="ctr"/>
            <a:r>
              <a:rPr lang="en-US" i="1" dirty="0"/>
              <a:t>“And one of the multitude answered and said, Master, I have brought unto thee my son, which hath a dumb spirit; And wheresoever he taketh him, he </a:t>
            </a:r>
            <a:r>
              <a:rPr lang="en-US" i="1" dirty="0" err="1"/>
              <a:t>teareth</a:t>
            </a:r>
            <a:r>
              <a:rPr lang="en-US" i="1" dirty="0"/>
              <a:t> him: and he </a:t>
            </a:r>
            <a:r>
              <a:rPr lang="en-US" i="1" dirty="0" err="1"/>
              <a:t>foameth</a:t>
            </a:r>
            <a:r>
              <a:rPr lang="en-US" i="1" dirty="0"/>
              <a:t>, and </a:t>
            </a:r>
            <a:r>
              <a:rPr lang="en-US" i="1" dirty="0" err="1"/>
              <a:t>gnasheth</a:t>
            </a:r>
            <a:r>
              <a:rPr lang="en-US" i="1" dirty="0"/>
              <a:t> with his teeth, and </a:t>
            </a:r>
            <a:r>
              <a:rPr lang="en-US" i="1" dirty="0" err="1"/>
              <a:t>pineth</a:t>
            </a:r>
            <a:r>
              <a:rPr lang="en-US" i="1" dirty="0"/>
              <a:t> away: and I </a:t>
            </a:r>
            <a:r>
              <a:rPr lang="en-US" i="1" dirty="0" err="1"/>
              <a:t>spake</a:t>
            </a:r>
            <a:r>
              <a:rPr lang="en-US" i="1" dirty="0"/>
              <a:t> to thy disciples that they should cast him out; and they could not.” (Mark 9:17-18)</a:t>
            </a:r>
          </a:p>
        </p:txBody>
      </p:sp>
      <p:pic>
        <p:nvPicPr>
          <p:cNvPr id="3" name="Picture 2">
            <a:extLst>
              <a:ext uri="{FF2B5EF4-FFF2-40B4-BE49-F238E27FC236}">
                <a16:creationId xmlns:a16="http://schemas.microsoft.com/office/drawing/2014/main" id="{A22679F1-44F1-45B9-A190-E73842C59BC4}"/>
              </a:ext>
            </a:extLst>
          </p:cNvPr>
          <p:cNvPicPr>
            <a:picLocks noChangeAspect="1"/>
          </p:cNvPicPr>
          <p:nvPr/>
        </p:nvPicPr>
        <p:blipFill>
          <a:blip r:embed="rId2"/>
          <a:stretch>
            <a:fillRect/>
          </a:stretch>
        </p:blipFill>
        <p:spPr>
          <a:xfrm>
            <a:off x="409073" y="792880"/>
            <a:ext cx="5042436" cy="5042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711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0" y="1566195"/>
            <a:ext cx="12031579" cy="4351338"/>
          </a:xfrm>
        </p:spPr>
        <p:txBody>
          <a:bodyPr>
            <a:noAutofit/>
          </a:bodyPr>
          <a:lstStyle/>
          <a:p>
            <a:r>
              <a:rPr lang="en-US" sz="3600" dirty="0">
                <a:solidFill>
                  <a:schemeClr val="bg1"/>
                </a:solidFill>
                <a:effectLst>
                  <a:glow rad="101600">
                    <a:schemeClr val="tx1">
                      <a:alpha val="60000"/>
                    </a:schemeClr>
                  </a:glow>
                </a:effectLst>
              </a:rPr>
              <a:t> Satan is a Fallen Angel</a:t>
            </a:r>
          </a:p>
          <a:p>
            <a:r>
              <a:rPr lang="en-US" sz="3600" dirty="0">
                <a:solidFill>
                  <a:schemeClr val="bg1"/>
                </a:solidFill>
                <a:effectLst>
                  <a:glow rad="101600">
                    <a:schemeClr val="tx1">
                      <a:alpha val="60000"/>
                    </a:schemeClr>
                  </a:glow>
                </a:effectLst>
              </a:rPr>
              <a:t> Devils/Demons are Fallen Angels</a:t>
            </a:r>
          </a:p>
          <a:p>
            <a:r>
              <a:rPr lang="en-US" sz="3600" dirty="0">
                <a:solidFill>
                  <a:schemeClr val="bg1"/>
                </a:solidFill>
                <a:effectLst>
                  <a:glow rad="101600">
                    <a:schemeClr val="tx1">
                      <a:alpha val="60000"/>
                    </a:schemeClr>
                  </a:glow>
                </a:effectLst>
              </a:rPr>
              <a:t> Fallen Angels have names</a:t>
            </a:r>
          </a:p>
          <a:p>
            <a:r>
              <a:rPr lang="en-US" sz="3600" dirty="0">
                <a:solidFill>
                  <a:schemeClr val="bg1"/>
                </a:solidFill>
                <a:effectLst>
                  <a:glow rad="101600">
                    <a:schemeClr val="tx1">
                      <a:alpha val="60000"/>
                    </a:schemeClr>
                  </a:glow>
                </a:effectLst>
              </a:rPr>
              <a:t> Fallen Angels can speak</a:t>
            </a:r>
          </a:p>
          <a:p>
            <a:r>
              <a:rPr lang="en-US" sz="3600" dirty="0">
                <a:solidFill>
                  <a:schemeClr val="bg1"/>
                </a:solidFill>
                <a:effectLst>
                  <a:glow rad="101600">
                    <a:schemeClr val="tx1">
                      <a:alpha val="60000"/>
                    </a:schemeClr>
                  </a:glow>
                </a:effectLst>
              </a:rPr>
              <a:t> Fallen Angels are highly intelligent</a:t>
            </a:r>
          </a:p>
          <a:p>
            <a:r>
              <a:rPr lang="en-US" sz="3600" dirty="0">
                <a:solidFill>
                  <a:schemeClr val="bg1"/>
                </a:solidFill>
                <a:effectLst>
                  <a:glow rad="101600">
                    <a:schemeClr val="tx1">
                      <a:alpha val="60000"/>
                    </a:schemeClr>
                  </a:glow>
                </a:effectLst>
              </a:rPr>
              <a:t> Fallen Angels are able to formulate a systematic Satanic                                                         centered system of theology</a:t>
            </a:r>
          </a:p>
          <a:p>
            <a:r>
              <a:rPr lang="en-US" sz="3600" dirty="0">
                <a:solidFill>
                  <a:schemeClr val="bg1"/>
                </a:solidFill>
                <a:effectLst>
                  <a:glow rad="101600">
                    <a:schemeClr val="tx1">
                      <a:alpha val="60000"/>
                    </a:schemeClr>
                  </a:glow>
                </a:effectLst>
              </a:rPr>
              <a:t> Fallen Angels possess great ability and strength</a:t>
            </a:r>
          </a:p>
          <a:p>
            <a:pPr marL="0" indent="0">
              <a:buNone/>
            </a:pPr>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41299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0" y="1488365"/>
            <a:ext cx="12191980" cy="5369635"/>
          </a:xfrm>
        </p:spPr>
        <p:txBody>
          <a:bodyPr>
            <a:noAutofit/>
          </a:bodyPr>
          <a:lstStyle/>
          <a:p>
            <a:r>
              <a:rPr lang="en-US" sz="3600" dirty="0">
                <a:solidFill>
                  <a:schemeClr val="bg1"/>
                </a:solidFill>
                <a:effectLst>
                  <a:glow rad="101600">
                    <a:schemeClr val="tx1">
                      <a:alpha val="60000"/>
                    </a:schemeClr>
                  </a:glow>
                </a:effectLst>
              </a:rPr>
              <a:t> Fallen Angels are very active in the world</a:t>
            </a:r>
          </a:p>
          <a:p>
            <a:r>
              <a:rPr lang="en-US" sz="3600" dirty="0">
                <a:solidFill>
                  <a:schemeClr val="bg1"/>
                </a:solidFill>
                <a:effectLst>
                  <a:glow rad="101600">
                    <a:schemeClr val="tx1">
                      <a:alpha val="60000"/>
                    </a:schemeClr>
                  </a:glow>
                </a:effectLst>
              </a:rPr>
              <a:t> Fallen Angels oppose God’s purpose</a:t>
            </a:r>
          </a:p>
          <a:p>
            <a:r>
              <a:rPr lang="en-US" sz="3600" dirty="0">
                <a:solidFill>
                  <a:schemeClr val="bg1"/>
                </a:solidFill>
                <a:effectLst>
                  <a:glow rad="101600">
                    <a:schemeClr val="tx1">
                      <a:alpha val="60000"/>
                    </a:schemeClr>
                  </a:glow>
                </a:effectLst>
              </a:rPr>
              <a:t> Fallen Angels can possess individuals</a:t>
            </a:r>
          </a:p>
          <a:p>
            <a:r>
              <a:rPr lang="en-US" sz="3600" dirty="0">
                <a:solidFill>
                  <a:schemeClr val="bg1"/>
                </a:solidFill>
                <a:effectLst>
                  <a:glow rad="101600">
                    <a:schemeClr val="tx1">
                      <a:alpha val="60000"/>
                    </a:schemeClr>
                  </a:glow>
                </a:effectLst>
              </a:rPr>
              <a:t> Fallen Angels execute Satan’s plan and program</a:t>
            </a:r>
          </a:p>
          <a:p>
            <a:r>
              <a:rPr lang="en-US" sz="3600" dirty="0">
                <a:solidFill>
                  <a:schemeClr val="bg1"/>
                </a:solidFill>
                <a:effectLst>
                  <a:glow rad="101600">
                    <a:schemeClr val="tx1">
                      <a:alpha val="60000"/>
                    </a:schemeClr>
                  </a:glow>
                </a:effectLst>
              </a:rPr>
              <a:t> Fallen Angels disseminate false doctrine</a:t>
            </a:r>
          </a:p>
          <a:p>
            <a:r>
              <a:rPr lang="en-US" sz="3600" dirty="0">
                <a:solidFill>
                  <a:schemeClr val="bg1"/>
                </a:solidFill>
                <a:effectLst>
                  <a:glow rad="101600">
                    <a:schemeClr val="tx1">
                      <a:alpha val="60000"/>
                    </a:schemeClr>
                  </a:glow>
                </a:effectLst>
              </a:rPr>
              <a:t> Fallen Angels can afflict human beings in many different ways</a:t>
            </a:r>
          </a:p>
          <a:p>
            <a:r>
              <a:rPr lang="en-US" sz="3600" dirty="0">
                <a:solidFill>
                  <a:schemeClr val="bg1"/>
                </a:solidFill>
                <a:effectLst>
                  <a:glow rad="101600">
                    <a:schemeClr val="tx1">
                      <a:alpha val="60000"/>
                    </a:schemeClr>
                  </a:glow>
                </a:effectLst>
              </a:rPr>
              <a:t> Fallen Angels can cause insanity</a:t>
            </a:r>
          </a:p>
          <a:p>
            <a:r>
              <a:rPr lang="fr-FR" sz="3600" dirty="0">
                <a:solidFill>
                  <a:schemeClr val="bg1"/>
                </a:solidFill>
                <a:effectLst>
                  <a:glow rad="101600">
                    <a:schemeClr val="tx1">
                      <a:alpha val="60000"/>
                    </a:schemeClr>
                  </a:glow>
                </a:effectLst>
              </a:rPr>
              <a:t> Fallen Angels can cause </a:t>
            </a:r>
            <a:r>
              <a:rPr lang="fr-FR" sz="3600" dirty="0" err="1">
                <a:solidFill>
                  <a:schemeClr val="bg1"/>
                </a:solidFill>
                <a:effectLst>
                  <a:glow rad="101600">
                    <a:schemeClr val="tx1">
                      <a:alpha val="60000"/>
                    </a:schemeClr>
                  </a:glow>
                </a:effectLst>
              </a:rPr>
              <a:t>suicidal</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tendencies</a:t>
            </a:r>
            <a:endParaRPr lang="fr-FR" sz="3600" dirty="0">
              <a:solidFill>
                <a:schemeClr val="bg1"/>
              </a:solidFill>
              <a:effectLst>
                <a:glow rad="101600">
                  <a:schemeClr val="tx1">
                    <a:alpha val="60000"/>
                  </a:schemeClr>
                </a:glow>
              </a:effectLst>
            </a:endParaRPr>
          </a:p>
          <a:p>
            <a:pPr marL="0" indent="0">
              <a:buNone/>
            </a:pPr>
            <a:endParaRPr lang="fr-FR" sz="3600" dirty="0">
              <a:solidFill>
                <a:schemeClr val="bg1"/>
              </a:solidFill>
              <a:effectLst>
                <a:glow rad="101600">
                  <a:schemeClr val="tx1">
                    <a:alpha val="60000"/>
                  </a:schemeClr>
                </a:glow>
              </a:effectLst>
            </a:endParaRPr>
          </a:p>
          <a:p>
            <a:endParaRPr lang="fr-FR"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71023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20" y="1599804"/>
            <a:ext cx="12191980" cy="5369635"/>
          </a:xfrm>
        </p:spPr>
        <p:txBody>
          <a:bodyPr>
            <a:noAutofit/>
          </a:bodyPr>
          <a:lstStyle/>
          <a:p>
            <a:r>
              <a:rPr lang="en-US" sz="3600" dirty="0">
                <a:solidFill>
                  <a:schemeClr val="bg1"/>
                </a:solidFill>
                <a:effectLst>
                  <a:glow rad="101600">
                    <a:schemeClr val="tx1">
                      <a:alpha val="60000"/>
                    </a:schemeClr>
                  </a:glow>
                </a:effectLst>
              </a:rPr>
              <a:t>Fallen Angels can cause blindness and deafness</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muteness</a:t>
            </a:r>
            <a:r>
              <a:rPr lang="fr-FR" sz="3600" dirty="0">
                <a:solidFill>
                  <a:schemeClr val="bg1"/>
                </a:solidFill>
                <a:effectLst>
                  <a:glow rad="101600">
                    <a:schemeClr val="tx1">
                      <a:alpha val="60000"/>
                    </a:schemeClr>
                  </a:glow>
                </a:effectLst>
              </a:rPr>
              <a:t> </a:t>
            </a: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immorality</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can cause addiction </a:t>
            </a: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illness</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physical</a:t>
            </a:r>
            <a:r>
              <a:rPr lang="fr-FR" sz="3600" dirty="0">
                <a:solidFill>
                  <a:schemeClr val="bg1"/>
                </a:solidFill>
                <a:effectLst>
                  <a:glow rad="101600">
                    <a:schemeClr val="tx1">
                      <a:alpha val="60000"/>
                    </a:schemeClr>
                  </a:glow>
                </a:effectLst>
              </a:rPr>
              <a:t> self mutilation</a:t>
            </a:r>
          </a:p>
          <a:p>
            <a:pPr marL="0" indent="0">
              <a:buNone/>
            </a:pPr>
            <a:endParaRPr lang="fr-FR" sz="3600" dirty="0">
              <a:solidFill>
                <a:schemeClr val="bg1"/>
              </a:solidFill>
              <a:effectLst>
                <a:glow rad="101600">
                  <a:schemeClr val="tx1">
                    <a:alpha val="60000"/>
                  </a:schemeClr>
                </a:glow>
              </a:effectLst>
            </a:endParaRPr>
          </a:p>
          <a:p>
            <a:endParaRPr lang="fr-FR"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79985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E98B-C3E1-4A2F-87AF-5DCA201659BB}"/>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3F7C710-2E17-4C8E-98D4-4F59D9808E7E}"/>
              </a:ext>
            </a:extLst>
          </p:cNvPr>
          <p:cNvPicPr>
            <a:picLocks noChangeAspect="1"/>
          </p:cNvPicPr>
          <p:nvPr/>
        </p:nvPicPr>
        <p:blipFill>
          <a:blip r:embed="rId2"/>
          <a:stretch>
            <a:fillRect/>
          </a:stretch>
        </p:blipFill>
        <p:spPr>
          <a:xfrm>
            <a:off x="742816" y="60028"/>
            <a:ext cx="10706367" cy="6737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491E7F7F-9096-4338-8A5D-47505D3BC9F6}"/>
              </a:ext>
            </a:extLst>
          </p:cNvPr>
          <p:cNvSpPr/>
          <p:nvPr/>
        </p:nvSpPr>
        <p:spPr>
          <a:xfrm>
            <a:off x="1098958" y="831020"/>
            <a:ext cx="4748169" cy="317009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4000" i="1" dirty="0"/>
              <a:t>“But thanks be to God, which giveth us the victory through our Lord Jesus Christ.”            (1 Corinthians 15:57) </a:t>
            </a:r>
          </a:p>
        </p:txBody>
      </p:sp>
    </p:spTree>
    <p:extLst>
      <p:ext uri="{BB962C8B-B14F-4D97-AF65-F5344CB8AC3E}">
        <p14:creationId xmlns:p14="http://schemas.microsoft.com/office/powerpoint/2010/main" val="23892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3F72A-B9D3-464A-897B-74A630C61772}"/>
              </a:ext>
            </a:extLst>
          </p:cNvPr>
          <p:cNvPicPr>
            <a:picLocks noChangeAspect="1"/>
          </p:cNvPicPr>
          <p:nvPr/>
        </p:nvPicPr>
        <p:blipFill rotWithShape="1">
          <a:blip r:embed="rId2"/>
          <a:srcRect l="1" t="4858" r="2792" b="21349"/>
          <a:stretch/>
        </p:blipFill>
        <p:spPr>
          <a:xfrm>
            <a:off x="6249397" y="0"/>
            <a:ext cx="6273109" cy="6858000"/>
          </a:xfrm>
          <a:prstGeom prst="rect">
            <a:avLst/>
          </a:prstGeom>
        </p:spPr>
      </p:pic>
      <p:pic>
        <p:nvPicPr>
          <p:cNvPr id="2" name="Picture 1">
            <a:extLst>
              <a:ext uri="{FF2B5EF4-FFF2-40B4-BE49-F238E27FC236}">
                <a16:creationId xmlns:a16="http://schemas.microsoft.com/office/drawing/2014/main" id="{4917F50B-3645-4853-A020-616385188C54}"/>
              </a:ext>
            </a:extLst>
          </p:cNvPr>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203870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F24891D0-40C6-454E-B55D-FBC74B5EA686}"/>
              </a:ext>
            </a:extLst>
          </p:cNvPr>
          <p:cNvSpPr/>
          <p:nvPr/>
        </p:nvSpPr>
        <p:spPr>
          <a:xfrm>
            <a:off x="1570008" y="1628811"/>
            <a:ext cx="8738558" cy="3170099"/>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 great dragon was cast out, that old serpent, called the Devil, and Satan, which </a:t>
            </a:r>
            <a:r>
              <a:rPr lang="en-US" sz="4000" b="1" i="1" dirty="0" err="1">
                <a:solidFill>
                  <a:schemeClr val="bg1"/>
                </a:solidFill>
                <a:effectLst>
                  <a:glow rad="101600">
                    <a:schemeClr val="tx1">
                      <a:alpha val="60000"/>
                    </a:schemeClr>
                  </a:glow>
                </a:effectLst>
                <a:latin typeface="+mj-lt"/>
              </a:rPr>
              <a:t>deceiveth</a:t>
            </a:r>
            <a:r>
              <a:rPr lang="en-US" sz="4000" b="1" i="1" dirty="0">
                <a:solidFill>
                  <a:schemeClr val="bg1"/>
                </a:solidFill>
                <a:effectLst>
                  <a:glow rad="101600">
                    <a:schemeClr val="tx1">
                      <a:alpha val="60000"/>
                    </a:schemeClr>
                  </a:glow>
                </a:effectLst>
                <a:latin typeface="+mj-lt"/>
              </a:rPr>
              <a:t> the whole world: he was cast out into the earth,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were cast out with him.” (Revelation 12:9) </a:t>
            </a:r>
          </a:p>
        </p:txBody>
      </p:sp>
    </p:spTree>
    <p:extLst>
      <p:ext uri="{BB962C8B-B14F-4D97-AF65-F5344CB8AC3E}">
        <p14:creationId xmlns:p14="http://schemas.microsoft.com/office/powerpoint/2010/main" val="22101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last week?</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0" y="1488365"/>
            <a:ext cx="12191980" cy="4351338"/>
          </a:xfrm>
        </p:spPr>
        <p:txBody>
          <a:bodyPr>
            <a:noAutofit/>
          </a:bodyPr>
          <a:lstStyle/>
          <a:p>
            <a:r>
              <a:rPr lang="en-US" sz="4000" dirty="0">
                <a:solidFill>
                  <a:schemeClr val="bg1"/>
                </a:solidFill>
                <a:effectLst>
                  <a:glow rad="101600">
                    <a:schemeClr val="tx1">
                      <a:alpha val="60000"/>
                    </a:schemeClr>
                  </a:glow>
                </a:effectLst>
              </a:rPr>
              <a:t> Satan is a fallen angel</a:t>
            </a:r>
          </a:p>
          <a:p>
            <a:r>
              <a:rPr lang="en-US" sz="4000" dirty="0">
                <a:solidFill>
                  <a:schemeClr val="bg1"/>
                </a:solidFill>
                <a:effectLst>
                  <a:glow rad="101600">
                    <a:schemeClr val="tx1">
                      <a:alpha val="60000"/>
                    </a:schemeClr>
                  </a:glow>
                </a:effectLst>
              </a:rPr>
              <a:t> Devils/Demons are fallen angel</a:t>
            </a:r>
          </a:p>
          <a:p>
            <a:r>
              <a:rPr lang="en-US" sz="4000" dirty="0">
                <a:solidFill>
                  <a:schemeClr val="bg1"/>
                </a:solidFill>
                <a:effectLst>
                  <a:glow rad="101600">
                    <a:schemeClr val="tx1">
                      <a:alpha val="60000"/>
                    </a:schemeClr>
                  </a:glow>
                </a:effectLst>
              </a:rPr>
              <a:t> Fallen Angels have names</a:t>
            </a:r>
          </a:p>
          <a:p>
            <a:r>
              <a:rPr lang="en-US" sz="4000" dirty="0">
                <a:solidFill>
                  <a:schemeClr val="bg1"/>
                </a:solidFill>
                <a:effectLst>
                  <a:glow rad="101600">
                    <a:schemeClr val="tx1">
                      <a:alpha val="60000"/>
                    </a:schemeClr>
                  </a:glow>
                </a:effectLst>
              </a:rPr>
              <a:t> Fallen Angels can speak</a:t>
            </a:r>
          </a:p>
          <a:p>
            <a:r>
              <a:rPr lang="en-US" sz="4000" dirty="0">
                <a:solidFill>
                  <a:schemeClr val="bg1"/>
                </a:solidFill>
                <a:effectLst>
                  <a:glow rad="101600">
                    <a:schemeClr val="tx1">
                      <a:alpha val="60000"/>
                    </a:schemeClr>
                  </a:glow>
                </a:effectLst>
              </a:rPr>
              <a:t> Fallen Angels are highly intelligent</a:t>
            </a:r>
          </a:p>
          <a:p>
            <a:r>
              <a:rPr lang="en-US" sz="4000" dirty="0">
                <a:solidFill>
                  <a:schemeClr val="bg1"/>
                </a:solidFill>
                <a:effectLst>
                  <a:glow rad="101600">
                    <a:schemeClr val="tx1">
                      <a:alpha val="60000"/>
                    </a:schemeClr>
                  </a:glow>
                </a:effectLst>
              </a:rPr>
              <a:t> Fallen Angels are able to formulate a systematic Satanic                                                         centered system of theology</a:t>
            </a:r>
          </a:p>
          <a:p>
            <a:r>
              <a:rPr lang="en-US" sz="4000">
                <a:solidFill>
                  <a:schemeClr val="bg1"/>
                </a:solidFill>
                <a:effectLst>
                  <a:glow rad="101600">
                    <a:schemeClr val="tx1">
                      <a:alpha val="60000"/>
                    </a:schemeClr>
                  </a:glow>
                </a:effectLst>
              </a:rPr>
              <a:t> Fallen Angels </a:t>
            </a:r>
            <a:r>
              <a:rPr lang="en-US" sz="4000" dirty="0">
                <a:solidFill>
                  <a:schemeClr val="bg1"/>
                </a:solidFill>
                <a:effectLst>
                  <a:glow rad="101600">
                    <a:schemeClr val="tx1">
                      <a:alpha val="60000"/>
                    </a:schemeClr>
                  </a:glow>
                </a:effectLst>
              </a:rPr>
              <a:t>possess great ability and strength</a:t>
            </a:r>
          </a:p>
          <a:p>
            <a:pPr marL="0" indent="0">
              <a:buNone/>
            </a:pPr>
            <a:endParaRPr lang="en-US" sz="40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8042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F5AED77C-AF3C-4537-A0C2-0D294309ACB1}"/>
              </a:ext>
            </a:extLst>
          </p:cNvPr>
          <p:cNvPicPr>
            <a:picLocks noChangeAspect="1"/>
          </p:cNvPicPr>
          <p:nvPr/>
        </p:nvPicPr>
        <p:blipFill rotWithShape="1">
          <a:blip r:embed="rId2"/>
          <a:srcRect t="21364" r="1" b="18766"/>
          <a:stretch/>
        </p:blipFill>
        <p:spPr>
          <a:xfrm rot="21480000">
            <a:off x="1137837" y="1003258"/>
            <a:ext cx="9916327" cy="4764396"/>
          </a:xfrm>
          <a:prstGeom prst="rect">
            <a:avLst/>
          </a:prstGeom>
        </p:spPr>
      </p:pic>
    </p:spTree>
    <p:extLst>
      <p:ext uri="{BB962C8B-B14F-4D97-AF65-F5344CB8AC3E}">
        <p14:creationId xmlns:p14="http://schemas.microsoft.com/office/powerpoint/2010/main" val="1037591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E376BD4A-A03E-4D29-8B08-B0397FF1B74F}"/>
              </a:ext>
            </a:extLst>
          </p:cNvPr>
          <p:cNvPicPr>
            <a:picLocks noChangeAspect="1"/>
          </p:cNvPicPr>
          <p:nvPr/>
        </p:nvPicPr>
        <p:blipFill rotWithShape="1">
          <a:blip r:embed="rId2"/>
          <a:srcRect t="37798" r="1" b="17624"/>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9010EA35-156F-4A17-832A-9437EBF64B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E9B1B3-B8EB-41F4-B750-D0717274817C}"/>
              </a:ext>
            </a:extLst>
          </p:cNvPr>
          <p:cNvSpPr>
            <a:spLocks noGrp="1"/>
          </p:cNvSpPr>
          <p:nvPr>
            <p:ph type="title"/>
          </p:nvPr>
        </p:nvSpPr>
        <p:spPr>
          <a:xfrm>
            <a:off x="5137052" y="113454"/>
            <a:ext cx="6172200" cy="1828800"/>
          </a:xfrm>
        </p:spPr>
        <p:txBody>
          <a:bodyPr vert="horz" lIns="91440" tIns="45720" rIns="91440" bIns="45720" rtlCol="0">
            <a:noAutofit/>
          </a:bodyPr>
          <a:lstStyle/>
          <a:p>
            <a:pPr algn="ctr"/>
            <a:r>
              <a:rPr lang="en-US" b="1" dirty="0"/>
              <a:t>The Activities of </a:t>
            </a:r>
            <a:br>
              <a:rPr lang="en-US" b="1" dirty="0"/>
            </a:br>
            <a:r>
              <a:rPr lang="en-US" b="1" dirty="0"/>
              <a:t>Fallen Angels </a:t>
            </a:r>
            <a:br>
              <a:rPr lang="en-US" b="1" dirty="0"/>
            </a:br>
            <a:endParaRPr lang="en-US" b="1" dirty="0"/>
          </a:p>
        </p:txBody>
      </p:sp>
      <p:sp>
        <p:nvSpPr>
          <p:cNvPr id="9" name="Content Placeholder 8"/>
          <p:cNvSpPr>
            <a:spLocks noGrp="1"/>
          </p:cNvSpPr>
          <p:nvPr>
            <p:ph idx="1"/>
          </p:nvPr>
        </p:nvSpPr>
        <p:spPr>
          <a:xfrm>
            <a:off x="4639733" y="1451295"/>
            <a:ext cx="7552247" cy="4730049"/>
          </a:xfrm>
        </p:spPr>
        <p:txBody>
          <a:bodyPr>
            <a:noAutofit/>
          </a:bodyPr>
          <a:lstStyle/>
          <a:p>
            <a:pPr marL="0" indent="0" algn="ctr">
              <a:buNone/>
            </a:pPr>
            <a:r>
              <a:rPr lang="en-US" sz="3200" i="1" dirty="0"/>
              <a:t>“When the unclean spirit is gone out of a man, he </a:t>
            </a:r>
            <a:r>
              <a:rPr lang="en-US" sz="3200" i="1" dirty="0" err="1"/>
              <a:t>walketh</a:t>
            </a:r>
            <a:r>
              <a:rPr lang="en-US" sz="3200" i="1" dirty="0"/>
              <a:t> through dry places, seeking rest, and </a:t>
            </a:r>
            <a:r>
              <a:rPr lang="en-US" sz="3200" i="1" dirty="0" err="1"/>
              <a:t>findeth</a:t>
            </a:r>
            <a:r>
              <a:rPr lang="en-US" sz="3200" i="1" dirty="0"/>
              <a:t> none. Then he </a:t>
            </a:r>
            <a:r>
              <a:rPr lang="en-US" sz="3200" i="1" dirty="0" err="1"/>
              <a:t>saith</a:t>
            </a:r>
            <a:r>
              <a:rPr lang="en-US" sz="3200" i="1" dirty="0"/>
              <a:t>, I will return into my house from whence I came out; and when he is come, he </a:t>
            </a:r>
            <a:r>
              <a:rPr lang="en-US" sz="3200" i="1" dirty="0" err="1"/>
              <a:t>findeth</a:t>
            </a:r>
            <a:r>
              <a:rPr lang="en-US" sz="3200" i="1" dirty="0"/>
              <a:t> it empty, swept, and garnished. Then </a:t>
            </a:r>
            <a:r>
              <a:rPr lang="en-US" sz="3200" i="1" dirty="0" err="1"/>
              <a:t>goeth</a:t>
            </a:r>
            <a:r>
              <a:rPr lang="en-US" sz="3200" i="1" dirty="0"/>
              <a:t> he, and taketh with himself seven other spirits more wicked than himself, and they enter in and dwell there: </a:t>
            </a:r>
            <a:r>
              <a:rPr lang="en-US" sz="3200" i="1" u="sng" dirty="0">
                <a:solidFill>
                  <a:srgbClr val="FFFF00"/>
                </a:solidFill>
              </a:rPr>
              <a:t>and the last state of that man is worse than the first</a:t>
            </a:r>
            <a:r>
              <a:rPr lang="en-US" sz="3200" i="1" dirty="0"/>
              <a:t>. Even so shall it be also unto this wicked generation” (Matthew 12:43-45) </a:t>
            </a:r>
          </a:p>
        </p:txBody>
      </p:sp>
    </p:spTree>
    <p:extLst>
      <p:ext uri="{BB962C8B-B14F-4D97-AF65-F5344CB8AC3E}">
        <p14:creationId xmlns:p14="http://schemas.microsoft.com/office/powerpoint/2010/main" val="20022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1431</TotalTime>
  <Words>2758</Words>
  <Application>Microsoft Office PowerPoint</Application>
  <PresentationFormat>Widescreen</PresentationFormat>
  <Paragraphs>141</Paragraphs>
  <Slides>59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Impact</vt:lpstr>
      <vt:lpstr>Office Theme</vt:lpstr>
      <vt:lpstr>PowerPoint Presentation</vt:lpstr>
      <vt:lpstr>PowerPoint Presentation</vt:lpstr>
      <vt:lpstr>Evil Angels</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What have we learned last week?</vt:lpstr>
      <vt:lpstr>PowerPoint Presentation</vt:lpstr>
      <vt:lpstr>The Activities of  Fallen Angels  </vt:lpstr>
      <vt:lpstr>“For if after they have escaped the pollutions of the world through the knowledge of the Lord and Saviour Jesus Christ, they are again entangled therein, and overcome, the latter end is worse with them than the beginning. For it had been better for them not to have known the way of righteousness, than, after they have known it, to turn from the holy commandment delivered unto them. But it is happened unto them according to the true proverb, The dog is turned to his own vomit again; and the sow that was washed to her wallowing in the mire.” (2 Peter 2:20-22) </vt:lpstr>
      <vt:lpstr>PowerPoint Presentation</vt:lpstr>
      <vt:lpstr>Fallen Angels oppose            God’s purpose </vt:lpstr>
      <vt:lpstr>Fallen Angels execute  Satan’s program </vt:lpstr>
      <vt:lpstr>Fallen Angels disseminate false doctrine </vt:lpstr>
      <vt:lpstr>PowerPoint Presentation</vt:lpstr>
      <vt:lpstr>PowerPoint Presentation</vt:lpstr>
      <vt:lpstr>PowerPoint Presentation</vt:lpstr>
      <vt:lpstr>PowerPoint Presentation</vt:lpstr>
      <vt:lpstr>PowerPoint Presentation</vt:lpstr>
      <vt:lpstr>Fallen Angels can afflict human  beings in many different ways  </vt:lpstr>
      <vt:lpstr>Fallen Angels can  cause insanity </vt:lpstr>
      <vt:lpstr>“And they come to Jesus, and see him that was possessed with the devil, and had the legion, sitting, and clothed, and in his  right mind: and they were afraid.” (Mark 5:15)</vt:lpstr>
      <vt:lpstr> Fallen Angels can cause suicidal tendencies </vt:lpstr>
      <vt:lpstr>Fallen Angels can cause blindness and deafness </vt:lpstr>
      <vt:lpstr>Matthew 12:22-32  22  Then was brought unto him one possessed with a devil, blind, and dumb: and he healed him, insomuch that the blind and dumb both spake and saw.  23  And all the people were amazed, and said, Is not this the son of David?  24  But when the Pharisees heard it, they said, This fellow doth not cast out devils, but by Beelzebub the prince of the devils.  25  And Jesus knew their thoughts, and said unto them, Every kingdom divided against itself is brought to desolation; and every city or house divided against itself shall not stand:  26  And if Satan cast out Satan, he is divided against himself; how shall then his kingdom stand?  27  And if I by Beelzebub cast out devils, by whom do your children cast them out? therefore they shall be your judges. </vt:lpstr>
      <vt:lpstr> 28  But if I cast out devils by the Spirit of God, then the kingdom of God is come unto you.  29  Or else how can one enter into a strong man's house, and spoil his goods, except he first bind the strong man? and then he will spoil his house.  30  He that is not with me is against me; and he that gathereth not with me scattereth abroad.  31  Wherefore I say unto you, All manner of sin and blasphemy shall be forgiven unto men: but the blasphemy against the Holy Ghost shall not be forgiven unto men.  32  And whosoever speaketh a word against the Son of man, it shall be forgiven him: but whosoever speaketh against the Holy Ghost, it shall not be forgiven him, neither in this world, neither in the world to come.</vt:lpstr>
      <vt:lpstr>PowerPoint Presentation</vt:lpstr>
      <vt:lpstr>Fallen Angels can cause muteness </vt:lpstr>
      <vt:lpstr>Fallen Angels can cause immorality</vt:lpstr>
      <vt:lpstr>Word “Unclean” in the Greek = morally impure; lewd  </vt:lpstr>
      <vt:lpstr>PowerPoint Presentation</vt:lpstr>
      <vt:lpstr>The connection between drugs, addiction and sorcery</vt:lpstr>
      <vt:lpstr>PowerPoint Presentation</vt:lpstr>
      <vt:lpstr>Pharmakia   “Primarily signified the use of medicine, drugs and spells.”</vt:lpstr>
      <vt:lpstr>Sorcerers were skilled in the use of herbs, potions and drugs.</vt:lpstr>
      <vt:lpstr>Opioid Epidemic in America</vt:lpstr>
      <vt:lpstr>PowerPoint Presentation</vt:lpstr>
      <vt:lpstr>Two drug dealers in the Bible</vt:lpstr>
      <vt:lpstr>“But there was a certain man, called Simon, which beforetime in the same city used sorcery, and bewitched the people of Samaria, giving out that himself was some great one: To whom they all gave heed, from the least to the greatest, saying, This man is the great power of God. And to him they had regard, because that of long time he had bewitched them with sorceries…And when Simon saw that through laying on of the apostles' hands the Holy Ghost was given, he offered them money, Saying, Give me also this power, that on whomsoever I lay hands, he may receive the Holy Ghost. But Peter said unto him, Thy money perish with thee, because thou hast thought that the gift of God may be purchased with money. Thou hast neither part nor lot in this matter: for thy heart is not right in the sight of God. Repent therefore of this thy wickedness, and pray God, if perhaps the thought of thine heart may be forgiven thee. For I perceive that thou art in the gall of bitterness, and in the bond of iniquity.”</vt:lpstr>
      <vt:lpstr>(Acts 13:6-12)  “And when they had gone through the isle unto Paphos, they found a certain sorcerer, a false prophet, a Jew, whose name was Barjesus: Which was with the deputy of the country, Sergius Paulus, a prudent man; who called for Barnabas and Saul, and desired to hear the word of God. But Elymas the sorcerer (for so is his name by interpretation) withstood them, seeking to turn away the deputy from the faith. Then Saul, (who also is called Paul,) filled with the Holy Ghost, set his eyes on him, And said, O full of all subtilty and all mischief, thou child of the devil, thou enemy of all righteousness, wilt thou not cease to pervert the right ways of the Lord? And now, behold, the hand of the Lord is upon thee, and thou shalt be blind, not seeing the sun for a season. And immediately there fell on him a mist and a darkness; and he went about seeking some to lead him by the hand. Then the deputy, when he saw what was done, believed, being astonished at the doctrine of the Lord.”</vt:lpstr>
      <vt:lpstr>Biblical Warning  Concerning  Occult Involvement (Deuteronomy 18:9-13)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Fallen Angels can cause illness</vt:lpstr>
      <vt:lpstr>PowerPoint Presentation</vt:lpstr>
      <vt:lpstr>PowerPoint Presentation</vt:lpstr>
      <vt:lpstr>PowerPoint Presentation</vt:lpstr>
      <vt:lpstr>Fallen Angels can cause physical mutilation </vt:lpstr>
      <vt:lpstr>“And one of the multitude answered and said, Master, I have brought unto thee my son, which hath a dumb spirit; And wheresoever he taketh him, he teareth him: and he foameth, and gnasheth with his teeth, and pineth away: and I spake to thy disciples that they should cast him out; and they could not.” (Mark 9:17-18)</vt:lpstr>
      <vt:lpstr>What have we learned so far?</vt:lpstr>
      <vt:lpstr>What have we learned so far?</vt:lpstr>
      <vt:lpstr>What have we learned so far?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67</cp:revision>
  <dcterms:created xsi:type="dcterms:W3CDTF">2017-11-22T19:33:18Z</dcterms:created>
  <dcterms:modified xsi:type="dcterms:W3CDTF">2017-12-01T15:10:42Z</dcterms:modified>
</cp:coreProperties>
</file>