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32.xml" ContentType="application/vnd.openxmlformats-officedocument.presentationml.notesSlide+xml"/>
  <Override PartName="/ppt/notesSlides/notesSlide41.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Default Extension="jpeg" ContentType="image/jpeg"/>
  <Override PartName="/ppt/notesSlides/notesSlide3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5"/>
  </p:notesMasterIdLst>
  <p:sldIdLst>
    <p:sldId id="257" r:id="rId2"/>
    <p:sldId id="258" r:id="rId3"/>
    <p:sldId id="260" r:id="rId4"/>
    <p:sldId id="259" r:id="rId5"/>
    <p:sldId id="261" r:id="rId6"/>
    <p:sldId id="262" r:id="rId7"/>
    <p:sldId id="263" r:id="rId8"/>
    <p:sldId id="264" r:id="rId9"/>
    <p:sldId id="265" r:id="rId10"/>
    <p:sldId id="266" r:id="rId11"/>
    <p:sldId id="267" r:id="rId12"/>
    <p:sldId id="268" r:id="rId13"/>
    <p:sldId id="269" r:id="rId14"/>
    <p:sldId id="270" r:id="rId15"/>
    <p:sldId id="289" r:id="rId16"/>
    <p:sldId id="292" r:id="rId17"/>
    <p:sldId id="295" r:id="rId18"/>
    <p:sldId id="294" r:id="rId19"/>
    <p:sldId id="271" r:id="rId20"/>
    <p:sldId id="272" r:id="rId21"/>
    <p:sldId id="273" r:id="rId22"/>
    <p:sldId id="286" r:id="rId23"/>
    <p:sldId id="288" r:id="rId24"/>
    <p:sldId id="302" r:id="rId25"/>
    <p:sldId id="303" r:id="rId26"/>
    <p:sldId id="287" r:id="rId27"/>
    <p:sldId id="301" r:id="rId28"/>
    <p:sldId id="274" r:id="rId29"/>
    <p:sldId id="275" r:id="rId30"/>
    <p:sldId id="276" r:id="rId31"/>
    <p:sldId id="277" r:id="rId32"/>
    <p:sldId id="278" r:id="rId33"/>
    <p:sldId id="279" r:id="rId34"/>
    <p:sldId id="280" r:id="rId35"/>
    <p:sldId id="281" r:id="rId36"/>
    <p:sldId id="283" r:id="rId37"/>
    <p:sldId id="284" r:id="rId38"/>
    <p:sldId id="285" r:id="rId39"/>
    <p:sldId id="282" r:id="rId40"/>
    <p:sldId id="304" r:id="rId41"/>
    <p:sldId id="296" r:id="rId42"/>
    <p:sldId id="298" r:id="rId43"/>
    <p:sldId id="300" r:id="rId4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vertBarState="maximized">
    <p:restoredLeft sz="15621" autoAdjust="0"/>
    <p:restoredTop sz="94698" autoAdjust="0"/>
  </p:normalViewPr>
  <p:slideViewPr>
    <p:cSldViewPr>
      <p:cViewPr varScale="1">
        <p:scale>
          <a:sx n="69" d="100"/>
          <a:sy n="69" d="100"/>
        </p:scale>
        <p:origin x="-1146" y="-102"/>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6E919BE-7A89-423D-9A58-ACC7CB6A7083}" type="datetimeFigureOut">
              <a:rPr lang="en-US" smtClean="0"/>
              <a:pPr/>
              <a:t>10/31/2015</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817872F-E9A3-4E86-B9FA-2F63C09D2BF5}" type="slidenum">
              <a:rPr lang="en-US" smtClean="0"/>
              <a:pPr/>
              <a:t>‹#›</a:t>
            </a:fld>
            <a:endParaRPr 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963254C-32C0-4B67-8F48-B481C1CD08B1}" type="slidenum">
              <a:rPr lang="en-US" smtClean="0"/>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963254C-32C0-4B67-8F48-B481C1CD08B1}" type="slidenum">
              <a:rPr lang="en-US" smtClean="0"/>
              <a:pPr/>
              <a:t>10</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963254C-32C0-4B67-8F48-B481C1CD08B1}" type="slidenum">
              <a:rPr lang="en-US" smtClean="0"/>
              <a:pPr/>
              <a:t>11</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963254C-32C0-4B67-8F48-B481C1CD08B1}" type="slidenum">
              <a:rPr lang="en-US" smtClean="0"/>
              <a:pPr/>
              <a:t>12</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963254C-32C0-4B67-8F48-B481C1CD08B1}" type="slidenum">
              <a:rPr lang="en-US" smtClean="0"/>
              <a:pPr/>
              <a:t>13</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963254C-32C0-4B67-8F48-B481C1CD08B1}" type="slidenum">
              <a:rPr lang="en-US" smtClean="0"/>
              <a:pPr/>
              <a:t>14</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817872F-E9A3-4E86-B9FA-2F63C09D2BF5}" type="slidenum">
              <a:rPr lang="en-US" smtClean="0"/>
              <a:pPr/>
              <a:t>15</a:t>
            </a:fld>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F51D208-F201-4268-B9C0-AE70C06B5DB9}" type="slidenum">
              <a:rPr lang="en-US" smtClean="0"/>
              <a:pPr/>
              <a:t>16</a:t>
            </a:fld>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8B4AFF1-F485-42C4-8AD1-8BF4DDFC3CF1}" type="slidenum">
              <a:rPr lang="en-US" smtClean="0"/>
              <a:pPr/>
              <a:t>17</a:t>
            </a:fld>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F51D208-F201-4268-B9C0-AE70C06B5DB9}" type="slidenum">
              <a:rPr lang="en-US" smtClean="0"/>
              <a:pPr/>
              <a:t>18</a:t>
            </a:fld>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963254C-32C0-4B67-8F48-B481C1CD08B1}" type="slidenum">
              <a:rPr lang="en-US" smtClean="0"/>
              <a:pPr/>
              <a:t>19</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963254C-32C0-4B67-8F48-B481C1CD08B1}" type="slidenum">
              <a:rPr lang="en-US" smtClean="0"/>
              <a:pPr/>
              <a:t>2</a:t>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963254C-32C0-4B67-8F48-B481C1CD08B1}" type="slidenum">
              <a:rPr lang="en-US" smtClean="0"/>
              <a:pPr/>
              <a:t>20</a:t>
            </a:fld>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963254C-32C0-4B67-8F48-B481C1CD08B1}" type="slidenum">
              <a:rPr lang="en-US" smtClean="0"/>
              <a:pPr/>
              <a:t>21</a:t>
            </a:fld>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817872F-E9A3-4E86-B9FA-2F63C09D2BF5}" type="slidenum">
              <a:rPr lang="en-US" smtClean="0"/>
              <a:pPr/>
              <a:t>22</a:t>
            </a:fld>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817872F-E9A3-4E86-B9FA-2F63C09D2BF5}" type="slidenum">
              <a:rPr lang="en-US" smtClean="0"/>
              <a:pPr/>
              <a:t>23</a:t>
            </a:fld>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817872F-E9A3-4E86-B9FA-2F63C09D2BF5}" type="slidenum">
              <a:rPr lang="en-US" smtClean="0"/>
              <a:pPr/>
              <a:t>24</a:t>
            </a:fld>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817872F-E9A3-4E86-B9FA-2F63C09D2BF5}" type="slidenum">
              <a:rPr lang="en-US" smtClean="0"/>
              <a:pPr/>
              <a:t>25</a:t>
            </a:fld>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817872F-E9A3-4E86-B9FA-2F63C09D2BF5}" type="slidenum">
              <a:rPr lang="en-US" smtClean="0"/>
              <a:pPr/>
              <a:t>26</a:t>
            </a:fld>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817872F-E9A3-4E86-B9FA-2F63C09D2BF5}" type="slidenum">
              <a:rPr lang="en-US" smtClean="0"/>
              <a:pPr/>
              <a:t>27</a:t>
            </a:fld>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963254C-32C0-4B67-8F48-B481C1CD08B1}" type="slidenum">
              <a:rPr lang="en-US" smtClean="0"/>
              <a:pPr/>
              <a:t>28</a:t>
            </a:fld>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963254C-32C0-4B67-8F48-B481C1CD08B1}" type="slidenum">
              <a:rPr lang="en-US" smtClean="0"/>
              <a:pPr/>
              <a:t>29</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963254C-32C0-4B67-8F48-B481C1CD08B1}" type="slidenum">
              <a:rPr lang="en-US" smtClean="0"/>
              <a:pPr/>
              <a:t>3</a:t>
            </a:fld>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963254C-32C0-4B67-8F48-B481C1CD08B1}" type="slidenum">
              <a:rPr lang="en-US" smtClean="0"/>
              <a:pPr/>
              <a:t>30</a:t>
            </a:fld>
            <a:endParaRPr 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963254C-32C0-4B67-8F48-B481C1CD08B1}" type="slidenum">
              <a:rPr lang="en-US" smtClean="0"/>
              <a:pPr/>
              <a:t>31</a:t>
            </a:fld>
            <a:endParaRPr 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963254C-32C0-4B67-8F48-B481C1CD08B1}" type="slidenum">
              <a:rPr lang="en-US" smtClean="0"/>
              <a:pPr/>
              <a:t>32</a:t>
            </a:fld>
            <a:endParaRPr 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963254C-32C0-4B67-8F48-B481C1CD08B1}" type="slidenum">
              <a:rPr lang="en-US" smtClean="0"/>
              <a:pPr/>
              <a:t>33</a:t>
            </a:fld>
            <a:endParaRPr 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963254C-32C0-4B67-8F48-B481C1CD08B1}" type="slidenum">
              <a:rPr lang="en-US" smtClean="0"/>
              <a:pPr/>
              <a:t>34</a:t>
            </a:fld>
            <a:endParaRPr lang="en-US"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963254C-32C0-4B67-8F48-B481C1CD08B1}" type="slidenum">
              <a:rPr lang="en-US" smtClean="0"/>
              <a:pPr/>
              <a:t>35</a:t>
            </a:fld>
            <a:endParaRPr 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817872F-E9A3-4E86-B9FA-2F63C09D2BF5}" type="slidenum">
              <a:rPr lang="en-US" smtClean="0"/>
              <a:pPr/>
              <a:t>36</a:t>
            </a:fld>
            <a:endParaRPr 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817872F-E9A3-4E86-B9FA-2F63C09D2BF5}" type="slidenum">
              <a:rPr lang="en-US" smtClean="0"/>
              <a:pPr/>
              <a:t>37</a:t>
            </a:fld>
            <a:endParaRPr lang="en-US"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817872F-E9A3-4E86-B9FA-2F63C09D2BF5}" type="slidenum">
              <a:rPr lang="en-US" smtClean="0"/>
              <a:pPr/>
              <a:t>38</a:t>
            </a:fld>
            <a:endParaRPr lang="en-U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963254C-32C0-4B67-8F48-B481C1CD08B1}" type="slidenum">
              <a:rPr lang="en-US" smtClean="0"/>
              <a:pPr/>
              <a:t>39</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963254C-32C0-4B67-8F48-B481C1CD08B1}" type="slidenum">
              <a:rPr lang="en-US" smtClean="0"/>
              <a:pPr/>
              <a:t>4</a:t>
            </a:fld>
            <a:endParaRPr lang="en-US"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817872F-E9A3-4E86-B9FA-2F63C09D2BF5}" type="slidenum">
              <a:rPr lang="en-US" smtClean="0"/>
              <a:pPr/>
              <a:t>41</a:t>
            </a:fld>
            <a:endParaRPr lang="en-US"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817872F-E9A3-4E86-B9FA-2F63C09D2BF5}" type="slidenum">
              <a:rPr lang="en-US" smtClean="0"/>
              <a:pPr/>
              <a:t>42</a:t>
            </a:fld>
            <a:endParaRPr lang="en-US"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817872F-E9A3-4E86-B9FA-2F63C09D2BF5}" type="slidenum">
              <a:rPr lang="en-US" smtClean="0"/>
              <a:pPr/>
              <a:t>43</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963254C-32C0-4B67-8F48-B481C1CD08B1}" type="slidenum">
              <a:rPr lang="en-US" smtClean="0"/>
              <a:pPr/>
              <a:t>5</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963254C-32C0-4B67-8F48-B481C1CD08B1}" type="slidenum">
              <a:rPr lang="en-US" smtClean="0"/>
              <a:pPr/>
              <a:t>6</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963254C-32C0-4B67-8F48-B481C1CD08B1}" type="slidenum">
              <a:rPr lang="en-US" smtClean="0"/>
              <a:pPr/>
              <a:t>7</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963254C-32C0-4B67-8F48-B481C1CD08B1}" type="slidenum">
              <a:rPr lang="en-US" smtClean="0"/>
              <a:pPr/>
              <a:t>8</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963254C-32C0-4B67-8F48-B481C1CD08B1}" type="slidenum">
              <a:rPr lang="en-US" smtClean="0"/>
              <a:pPr/>
              <a:t>9</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2636B6A-C86F-4C86-B020-6C216B5D3AAF}" type="datetimeFigureOut">
              <a:rPr lang="en-US" smtClean="0"/>
              <a:pPr/>
              <a:t>10/31/2015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6ED1F4A-B282-4831-A9E1-2C4A7738B847}" type="slidenum">
              <a:rPr lang="en-US" smtClean="0"/>
              <a:pPr/>
              <a:t>‹#›</a:t>
            </a:fld>
            <a:endParaRPr lang="en-US" dirty="0"/>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2636B6A-C86F-4C86-B020-6C216B5D3AAF}" type="datetimeFigureOut">
              <a:rPr lang="en-US" smtClean="0"/>
              <a:pPr/>
              <a:t>10/31/2015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6ED1F4A-B282-4831-A9E1-2C4A7738B847}" type="slidenum">
              <a:rPr lang="en-US" smtClean="0"/>
              <a:pPr/>
              <a:t>‹#›</a:t>
            </a:fld>
            <a:endParaRPr lang="en-US" dirty="0"/>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2636B6A-C86F-4C86-B020-6C216B5D3AAF}" type="datetimeFigureOut">
              <a:rPr lang="en-US" smtClean="0"/>
              <a:pPr/>
              <a:t>10/31/2015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6ED1F4A-B282-4831-A9E1-2C4A7738B847}" type="slidenum">
              <a:rPr lang="en-US" smtClean="0"/>
              <a:pPr/>
              <a:t>‹#›</a:t>
            </a:fld>
            <a:endParaRPr lang="en-US" dirty="0"/>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2636B6A-C86F-4C86-B020-6C216B5D3AAF}" type="datetimeFigureOut">
              <a:rPr lang="en-US" smtClean="0"/>
              <a:pPr/>
              <a:t>10/31/2015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6ED1F4A-B282-4831-A9E1-2C4A7738B847}" type="slidenum">
              <a:rPr lang="en-US" smtClean="0"/>
              <a:pPr/>
              <a:t>‹#›</a:t>
            </a:fld>
            <a:endParaRPr lang="en-US" dirty="0"/>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2636B6A-C86F-4C86-B020-6C216B5D3AAF}" type="datetimeFigureOut">
              <a:rPr lang="en-US" smtClean="0"/>
              <a:pPr/>
              <a:t>10/31/2015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6ED1F4A-B282-4831-A9E1-2C4A7738B847}" type="slidenum">
              <a:rPr lang="en-US" smtClean="0"/>
              <a:pPr/>
              <a:t>‹#›</a:t>
            </a:fld>
            <a:endParaRPr lang="en-US" dirty="0"/>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2636B6A-C86F-4C86-B020-6C216B5D3AAF}" type="datetimeFigureOut">
              <a:rPr lang="en-US" smtClean="0"/>
              <a:pPr/>
              <a:t>10/31/2015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6ED1F4A-B282-4831-A9E1-2C4A7738B847}" type="slidenum">
              <a:rPr lang="en-US" smtClean="0"/>
              <a:pPr/>
              <a:t>‹#›</a:t>
            </a:fld>
            <a:endParaRPr lang="en-US" dirty="0"/>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2636B6A-C86F-4C86-B020-6C216B5D3AAF}" type="datetimeFigureOut">
              <a:rPr lang="en-US" smtClean="0"/>
              <a:pPr/>
              <a:t>10/31/2015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6ED1F4A-B282-4831-A9E1-2C4A7738B847}" type="slidenum">
              <a:rPr lang="en-US" smtClean="0"/>
              <a:pPr/>
              <a:t>‹#›</a:t>
            </a:fld>
            <a:endParaRPr lang="en-US" dirty="0"/>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2636B6A-C86F-4C86-B020-6C216B5D3AAF}" type="datetimeFigureOut">
              <a:rPr lang="en-US" smtClean="0"/>
              <a:pPr/>
              <a:t>10/31/2015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6ED1F4A-B282-4831-A9E1-2C4A7738B847}" type="slidenum">
              <a:rPr lang="en-US" smtClean="0"/>
              <a:pPr/>
              <a:t>‹#›</a:t>
            </a:fld>
            <a:endParaRPr lang="en-US" dirty="0"/>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2636B6A-C86F-4C86-B020-6C216B5D3AAF}" type="datetimeFigureOut">
              <a:rPr lang="en-US" smtClean="0"/>
              <a:pPr/>
              <a:t>10/31/2015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6ED1F4A-B282-4831-A9E1-2C4A7738B847}" type="slidenum">
              <a:rPr lang="en-US" smtClean="0"/>
              <a:pPr/>
              <a:t>‹#›</a:t>
            </a:fld>
            <a:endParaRPr lang="en-US" dirty="0"/>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2636B6A-C86F-4C86-B020-6C216B5D3AAF}" type="datetimeFigureOut">
              <a:rPr lang="en-US" smtClean="0"/>
              <a:pPr/>
              <a:t>10/31/2015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6ED1F4A-B282-4831-A9E1-2C4A7738B847}" type="slidenum">
              <a:rPr lang="en-US" smtClean="0"/>
              <a:pPr/>
              <a:t>‹#›</a:t>
            </a:fld>
            <a:endParaRPr lang="en-US" dirty="0"/>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2636B6A-C86F-4C86-B020-6C216B5D3AAF}" type="datetimeFigureOut">
              <a:rPr lang="en-US" smtClean="0"/>
              <a:pPr/>
              <a:t>10/31/2015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6ED1F4A-B282-4831-A9E1-2C4A7738B847}" type="slidenum">
              <a:rPr lang="en-US" smtClean="0"/>
              <a:pPr/>
              <a:t>‹#›</a:t>
            </a:fld>
            <a:endParaRPr lang="en-US" dirty="0"/>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2636B6A-C86F-4C86-B020-6C216B5D3AAF}" type="datetimeFigureOut">
              <a:rPr lang="en-US" smtClean="0"/>
              <a:pPr/>
              <a:t>10/31/2015</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6ED1F4A-B282-4831-A9E1-2C4A7738B847}" type="slidenum">
              <a:rPr lang="en-US" smtClean="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3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 y="228601"/>
            <a:ext cx="8991600" cy="1828799"/>
          </a:xfrm>
        </p:spPr>
        <p:txBody>
          <a:bodyPr>
            <a:normAutofit/>
          </a:bodyPr>
          <a:lstStyle/>
          <a:p>
            <a:r>
              <a:rPr lang="en-US" sz="5400" b="1" cap="small" dirty="0"/>
              <a:t>Why the Child of God Should </a:t>
            </a:r>
            <a:r>
              <a:rPr lang="en-US" sz="5400" b="1" cap="small" dirty="0" smtClean="0"/>
              <a:t/>
            </a:r>
            <a:br>
              <a:rPr lang="en-US" sz="5400" b="1" cap="small" dirty="0" smtClean="0"/>
            </a:br>
            <a:r>
              <a:rPr lang="en-US" sz="5400" b="1" cap="small" dirty="0" smtClean="0"/>
              <a:t>Study  Bible Doctrine?</a:t>
            </a:r>
            <a:endParaRPr lang="en-US" sz="5400" dirty="0"/>
          </a:p>
        </p:txBody>
      </p:sp>
      <p:sp>
        <p:nvSpPr>
          <p:cNvPr id="3" name="Subtitle 2"/>
          <p:cNvSpPr>
            <a:spLocks noGrp="1"/>
          </p:cNvSpPr>
          <p:nvPr>
            <p:ph type="subTitle" idx="1"/>
          </p:nvPr>
        </p:nvSpPr>
        <p:spPr>
          <a:xfrm>
            <a:off x="3581400" y="2286000"/>
            <a:ext cx="5562600" cy="4572000"/>
          </a:xfrm>
        </p:spPr>
        <p:txBody>
          <a:bodyPr>
            <a:noAutofit/>
          </a:bodyPr>
          <a:lstStyle/>
          <a:p>
            <a:r>
              <a:rPr lang="en-US" sz="3600" i="1" dirty="0" smtClean="0"/>
              <a:t>“</a:t>
            </a:r>
            <a:r>
              <a:rPr lang="en-US" sz="3600" i="1" dirty="0"/>
              <a:t>G</a:t>
            </a:r>
            <a:r>
              <a:rPr lang="en-US" sz="3600" i="1" dirty="0" smtClean="0"/>
              <a:t>ive attendance to reading, </a:t>
            </a:r>
          </a:p>
          <a:p>
            <a:r>
              <a:rPr lang="en-US" sz="3600" i="1" dirty="0" smtClean="0"/>
              <a:t>to exhortation, to doctrine…”</a:t>
            </a:r>
          </a:p>
          <a:p>
            <a:r>
              <a:rPr lang="en-US" sz="3600" i="1" dirty="0" smtClean="0"/>
              <a:t>(I Tim. 4:13)</a:t>
            </a:r>
            <a:endParaRPr lang="en-US" sz="3600" i="1" dirty="0"/>
          </a:p>
        </p:txBody>
      </p:sp>
      <p:pic>
        <p:nvPicPr>
          <p:cNvPr id="1026" name="Picture 2"/>
          <p:cNvPicPr>
            <a:picLocks noChangeAspect="1" noChangeArrowheads="1"/>
          </p:cNvPicPr>
          <p:nvPr/>
        </p:nvPicPr>
        <p:blipFill>
          <a:blip r:embed="rId3" cstate="print"/>
          <a:srcRect/>
          <a:stretch>
            <a:fillRect/>
          </a:stretch>
        </p:blipFill>
        <p:spPr bwMode="auto">
          <a:xfrm rot="21084081">
            <a:off x="158242" y="3290993"/>
            <a:ext cx="3429000" cy="2374583"/>
          </a:xfrm>
          <a:prstGeom prst="rect">
            <a:avLst/>
          </a:prstGeom>
          <a:ln>
            <a:noFill/>
          </a:ln>
          <a:effectLst>
            <a:softEdge rad="112500"/>
          </a:effectLst>
        </p:spPr>
      </p:pic>
      <p:pic>
        <p:nvPicPr>
          <p:cNvPr id="1027" name="Picture 3"/>
          <p:cNvPicPr>
            <a:picLocks noChangeAspect="1" noChangeArrowheads="1"/>
          </p:cNvPicPr>
          <p:nvPr/>
        </p:nvPicPr>
        <p:blipFill>
          <a:blip r:embed="rId4" cstate="print"/>
          <a:srcRect/>
          <a:stretch>
            <a:fillRect/>
          </a:stretch>
        </p:blipFill>
        <p:spPr bwMode="auto">
          <a:xfrm>
            <a:off x="4648200" y="4307883"/>
            <a:ext cx="4191000" cy="2550117"/>
          </a:xfrm>
          <a:prstGeom prst="rect">
            <a:avLst/>
          </a:prstGeom>
          <a:ln>
            <a:noFill/>
          </a:ln>
          <a:effectLst>
            <a:softEdge rad="112500"/>
          </a:effectLst>
        </p:spPr>
      </p:pic>
    </p:spTree>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lnSpcReduction="10000"/>
          </a:bodyPr>
          <a:lstStyle/>
          <a:p>
            <a:pPr lvl="0" algn="ctr">
              <a:buNone/>
            </a:pPr>
            <a:r>
              <a:rPr lang="en-US" sz="3600" dirty="0" smtClean="0">
                <a:solidFill>
                  <a:srgbClr val="FFFF00"/>
                </a:solidFill>
              </a:rPr>
              <a:t>Because sinners </a:t>
            </a:r>
            <a:r>
              <a:rPr lang="en-US" sz="3600" dirty="0">
                <a:solidFill>
                  <a:srgbClr val="FFFF00"/>
                </a:solidFill>
              </a:rPr>
              <a:t>are saved </a:t>
            </a:r>
            <a:r>
              <a:rPr lang="en-US" sz="3600" dirty="0" smtClean="0">
                <a:solidFill>
                  <a:srgbClr val="FFFF00"/>
                </a:solidFill>
              </a:rPr>
              <a:t>                                 through the message </a:t>
            </a:r>
            <a:r>
              <a:rPr lang="en-US" sz="3600" dirty="0">
                <a:solidFill>
                  <a:srgbClr val="FFFF00"/>
                </a:solidFill>
              </a:rPr>
              <a:t>of the </a:t>
            </a:r>
            <a:r>
              <a:rPr lang="en-US" sz="3600" dirty="0" smtClean="0">
                <a:solidFill>
                  <a:srgbClr val="FFFF00"/>
                </a:solidFill>
              </a:rPr>
              <a:t>Bible </a:t>
            </a:r>
            <a:endParaRPr lang="en-US" sz="3600" dirty="0">
              <a:solidFill>
                <a:srgbClr val="FFFF00"/>
              </a:solidFill>
            </a:endParaRPr>
          </a:p>
          <a:p>
            <a:pPr algn="ctr">
              <a:buNone/>
            </a:pPr>
            <a:r>
              <a:rPr lang="en-US" i="1" dirty="0" smtClean="0"/>
              <a:t>   "</a:t>
            </a:r>
            <a:r>
              <a:rPr lang="en-US" i="1" dirty="0"/>
              <a:t>For whosoever shall call upon the name of the Lord shall be </a:t>
            </a:r>
            <a:r>
              <a:rPr lang="en-US" i="1" dirty="0" smtClean="0"/>
              <a:t>saved. How </a:t>
            </a:r>
            <a:r>
              <a:rPr lang="en-US" i="1" dirty="0"/>
              <a:t>then shall they call on him in whom they have not believed? and how shall they believe in him of whom they have not heard? and how shall they hear without a preacher? And how shall they preach, except they be sent? as it is written, How beautiful are the feet of them that preach the gospel of peace, and bring glad tidings of good things! But they have not all obeyed the gospel. For Esaias saith, Lord, who hath believed our report? So then faith cometh by hearing, and hearing by the word of God" </a:t>
            </a:r>
            <a:r>
              <a:rPr lang="en-US" i="1" dirty="0" smtClean="0"/>
              <a:t>(Rom. 10:13-17)</a:t>
            </a:r>
            <a:endParaRPr lang="en-US" i="1" dirty="0"/>
          </a:p>
          <a:p>
            <a:pPr algn="ctr"/>
            <a:endParaRPr lang="en-US"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to="" calcmode="lin" valueType="num">
                                      <p:cBhvr>
                                        <p:cTn id="7" dur="1" fill="hold"/>
                                        <p:tgtEl>
                                          <p:spTgt spid="3">
                                            <p:txEl>
                                              <p:pRg st="1" end="1"/>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Autofit/>
          </a:bodyPr>
          <a:lstStyle/>
          <a:p>
            <a:pPr lvl="0" algn="ctr">
              <a:buNone/>
            </a:pPr>
            <a:r>
              <a:rPr lang="en-US" sz="3600" dirty="0" smtClean="0">
                <a:solidFill>
                  <a:srgbClr val="FFFF00"/>
                </a:solidFill>
              </a:rPr>
              <a:t>Because saints </a:t>
            </a:r>
            <a:r>
              <a:rPr lang="en-US" sz="3600" dirty="0">
                <a:solidFill>
                  <a:srgbClr val="FFFF00"/>
                </a:solidFill>
              </a:rPr>
              <a:t>are sanctified </a:t>
            </a:r>
            <a:r>
              <a:rPr lang="en-US" sz="3600" dirty="0" smtClean="0">
                <a:solidFill>
                  <a:srgbClr val="FFFF00"/>
                </a:solidFill>
              </a:rPr>
              <a:t>                     through the message </a:t>
            </a:r>
            <a:r>
              <a:rPr lang="en-US" sz="3600" dirty="0">
                <a:solidFill>
                  <a:srgbClr val="FFFF00"/>
                </a:solidFill>
              </a:rPr>
              <a:t>of the </a:t>
            </a:r>
            <a:r>
              <a:rPr lang="en-US" sz="3600" dirty="0" smtClean="0">
                <a:solidFill>
                  <a:srgbClr val="FFFF00"/>
                </a:solidFill>
              </a:rPr>
              <a:t>Bible </a:t>
            </a:r>
          </a:p>
          <a:p>
            <a:pPr lvl="0" algn="ctr">
              <a:buNone/>
            </a:pPr>
            <a:endParaRPr lang="en-US" sz="3600" dirty="0">
              <a:solidFill>
                <a:srgbClr val="FFFF00"/>
              </a:solidFill>
            </a:endParaRPr>
          </a:p>
          <a:p>
            <a:r>
              <a:rPr lang="en-US" sz="3600" i="1" dirty="0"/>
              <a:t>"Sanctify them through thy truth: thy word is </a:t>
            </a:r>
            <a:r>
              <a:rPr lang="en-US" sz="3600" i="1" dirty="0" smtClean="0"/>
              <a:t>truth." </a:t>
            </a:r>
            <a:r>
              <a:rPr lang="en-US" sz="3600" i="1" dirty="0"/>
              <a:t>(</a:t>
            </a:r>
            <a:r>
              <a:rPr lang="en-US" sz="3600" i="1" dirty="0" smtClean="0"/>
              <a:t>John 17:17)</a:t>
            </a:r>
            <a:endParaRPr lang="en-US" sz="3600" i="1" dirty="0"/>
          </a:p>
          <a:p>
            <a:r>
              <a:rPr lang="en-US" sz="3600" i="1" dirty="0"/>
              <a:t>"As newborn babies, desire the sincere milk of the word, that ye may grow </a:t>
            </a:r>
            <a:r>
              <a:rPr lang="en-US" sz="3600" i="1" dirty="0" smtClean="0"/>
              <a:t>thereby.“                (I </a:t>
            </a:r>
            <a:r>
              <a:rPr lang="en-US" sz="3600" i="1" dirty="0"/>
              <a:t>Pet. 2:2</a:t>
            </a:r>
            <a:r>
              <a:rPr lang="en-US" sz="3600" i="1" dirty="0" smtClean="0"/>
              <a:t>)</a:t>
            </a:r>
            <a:endParaRPr lang="en-US" sz="3600" i="1" dirty="0"/>
          </a:p>
          <a:p>
            <a:r>
              <a:rPr lang="en-US" sz="3600" i="1" dirty="0" smtClean="0"/>
              <a:t>"</a:t>
            </a:r>
            <a:r>
              <a:rPr lang="en-US" sz="3600" i="1" dirty="0"/>
              <a:t>Wherewithal shall a young man cleanse his way? by taking heed thereto according to thy </a:t>
            </a:r>
            <a:r>
              <a:rPr lang="en-US" sz="3600" i="1" dirty="0" smtClean="0"/>
              <a:t>word.” (Psalm 119:9)</a:t>
            </a:r>
            <a:endParaRPr lang="en-US" sz="3600" i="1"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to="" calcmode="lin" valueType="num">
                                      <p:cBhvr>
                                        <p:cTn id="7" dur="1" fill="hold"/>
                                        <p:tgtEl>
                                          <p:spTgt spid="3">
                                            <p:txEl>
                                              <p:pRg st="2" end="2"/>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 to="" calcmode="lin" valueType="num">
                                      <p:cBhvr>
                                        <p:cTn id="12" dur="1" fill="hold"/>
                                        <p:tgtEl>
                                          <p:spTgt spid="3">
                                            <p:txEl>
                                              <p:pRg st="3" end="3"/>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 to="" calcmode="lin" valueType="num">
                                      <p:cBhvr>
                                        <p:cTn id="17" dur="1" fill="hold"/>
                                        <p:tgtEl>
                                          <p:spTgt spid="3">
                                            <p:txEl>
                                              <p:pRg st="4" end="4"/>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457200"/>
            <a:ext cx="9144000" cy="6400800"/>
          </a:xfrm>
        </p:spPr>
        <p:txBody>
          <a:bodyPr>
            <a:normAutofit/>
          </a:bodyPr>
          <a:lstStyle/>
          <a:p>
            <a:r>
              <a:rPr lang="en-US" i="1" dirty="0" smtClean="0"/>
              <a:t>"Every word of God is pure: he is a shield unto them that put their trust in him. Add thou not unto his words, lest he reprove thee, and thou be found a liar." (Prov. 30:5-6)</a:t>
            </a:r>
          </a:p>
          <a:p>
            <a:r>
              <a:rPr lang="en-US" i="1" dirty="0" smtClean="0"/>
              <a:t>"If ye abide in me, and my words abide in you, ye shall ask what ye will, and it shall be done unto you." (John 15:7)</a:t>
            </a:r>
          </a:p>
          <a:p>
            <a:r>
              <a:rPr lang="en-US" i="1" dirty="0" smtClean="0"/>
              <a:t>"And now, brethren, I commend you to God, and to the word of his grace, which is able to build you up, and to give you an inheritance among all them which are sanctified." (Acts 20:32)</a:t>
            </a:r>
          </a:p>
          <a:p>
            <a:endParaRPr lang="en-US" i="1"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to="" calcmode="lin" valueType="num">
                                      <p:cBhvr>
                                        <p:cTn id="7" dur="1" fill="hold"/>
                                        <p:tgtEl>
                                          <p:spTgt spid="3">
                                            <p:txEl>
                                              <p:pRg st="1" end="1"/>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 to="" calcmode="lin" valueType="num">
                                      <p:cBhvr>
                                        <p:cTn id="12" dur="1" fill="hold"/>
                                        <p:tgtEl>
                                          <p:spTgt spid="3">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pPr algn="ctr">
              <a:buNone/>
            </a:pPr>
            <a:r>
              <a:rPr lang="en-US" sz="3600" dirty="0" smtClean="0">
                <a:solidFill>
                  <a:srgbClr val="FFFF00"/>
                </a:solidFill>
              </a:rPr>
              <a:t>Because our enemy the devil knows                    the Bible and uses the Bible</a:t>
            </a:r>
          </a:p>
          <a:p>
            <a:pPr algn="ctr">
              <a:buNone/>
            </a:pPr>
            <a:r>
              <a:rPr lang="en-US" sz="3600" dirty="0" smtClean="0">
                <a:solidFill>
                  <a:srgbClr val="FFFF00"/>
                </a:solidFill>
              </a:rPr>
              <a:t> </a:t>
            </a:r>
            <a:r>
              <a:rPr lang="en-US" sz="3600" i="1" dirty="0" smtClean="0">
                <a:solidFill>
                  <a:srgbClr val="FFFF00"/>
                </a:solidFill>
              </a:rPr>
              <a:t>(Matthew 4)</a:t>
            </a:r>
          </a:p>
          <a:p>
            <a:r>
              <a:rPr lang="en-US" sz="3600" dirty="0" smtClean="0"/>
              <a:t>Christ was tempted three times by the devil.</a:t>
            </a:r>
          </a:p>
          <a:p>
            <a:r>
              <a:rPr lang="en-US" sz="3600" dirty="0" smtClean="0"/>
              <a:t> On each occasion the Savior answered Satan with the phrase, </a:t>
            </a:r>
            <a:r>
              <a:rPr lang="en-US" sz="3600" i="1" dirty="0" smtClean="0"/>
              <a:t>"It is written," </a:t>
            </a:r>
            <a:r>
              <a:rPr lang="en-US" sz="3600" dirty="0" smtClean="0"/>
              <a:t>and then proceeded to quote from the Word of God as found in the book of Deuteronomy.</a:t>
            </a:r>
          </a:p>
          <a:p>
            <a:r>
              <a:rPr lang="en-US" sz="3600" dirty="0" smtClean="0"/>
              <a:t>The phrase </a:t>
            </a:r>
            <a:r>
              <a:rPr lang="en-US" sz="3600" i="1" dirty="0" smtClean="0"/>
              <a:t>"it is written" </a:t>
            </a:r>
            <a:r>
              <a:rPr lang="en-US" sz="3600" dirty="0" smtClean="0"/>
              <a:t>is repeated four times, and the fourth time it is the devil using it to quote Scripture to Christ.</a:t>
            </a:r>
            <a:endParaRPr lang="en-US" sz="3600"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to="" calcmode="lin" valueType="num">
                                      <p:cBhvr>
                                        <p:cTn id="7" dur="1" fill="hold"/>
                                        <p:tgtEl>
                                          <p:spTgt spid="3">
                                            <p:txEl>
                                              <p:pRg st="2" end="2"/>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 to="" calcmode="lin" valueType="num">
                                      <p:cBhvr>
                                        <p:cTn id="12" dur="1" fill="hold"/>
                                        <p:tgtEl>
                                          <p:spTgt spid="3">
                                            <p:txEl>
                                              <p:pRg st="3" end="3"/>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 to="" calcmode="lin" valueType="num">
                                      <p:cBhvr>
                                        <p:cTn id="17" dur="1" fill="hold"/>
                                        <p:tgtEl>
                                          <p:spTgt spid="3">
                                            <p:txEl>
                                              <p:pRg st="4" end="4"/>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2400" y="1066800"/>
            <a:ext cx="5486400" cy="4648200"/>
          </a:xfrm>
        </p:spPr>
        <p:txBody>
          <a:bodyPr>
            <a:noAutofit/>
          </a:bodyPr>
          <a:lstStyle/>
          <a:p>
            <a:r>
              <a:rPr lang="en-US" sz="3600" i="1" dirty="0" smtClean="0"/>
              <a:t>"Then the devil taketh him up into the holy city, and setteth him on a pinnacle of the temple, and saith unto him, If thou be the Son of God, cast thyself down: </a:t>
            </a:r>
            <a:r>
              <a:rPr lang="en-US" sz="3600" i="1" u="sng" dirty="0" smtClean="0">
                <a:solidFill>
                  <a:srgbClr val="FFFF00"/>
                </a:solidFill>
              </a:rPr>
              <a:t>for it is written</a:t>
            </a:r>
            <a:r>
              <a:rPr lang="en-US" sz="3600" i="1" dirty="0" smtClean="0"/>
              <a:t>, He shall give his angels charge concerning thee: and in their hands they shall bear thee up, lest at any time thou dash thy foot against a stone."</a:t>
            </a:r>
            <a:endParaRPr lang="en-US" sz="3600" i="1" dirty="0"/>
          </a:p>
        </p:txBody>
      </p:sp>
      <p:pic>
        <p:nvPicPr>
          <p:cNvPr id="2" name="Picture 3"/>
          <p:cNvPicPr>
            <a:picLocks noChangeAspect="1" noChangeArrowheads="1"/>
          </p:cNvPicPr>
          <p:nvPr/>
        </p:nvPicPr>
        <p:blipFill>
          <a:blip r:embed="rId3" cstate="print"/>
          <a:srcRect r="26160" b="1587"/>
          <a:stretch>
            <a:fillRect/>
          </a:stretch>
        </p:blipFill>
        <p:spPr bwMode="auto">
          <a:xfrm flipH="1">
            <a:off x="5704629" y="304800"/>
            <a:ext cx="3439371" cy="5715000"/>
          </a:xfrm>
          <a:prstGeom prst="rect">
            <a:avLst/>
          </a:prstGeom>
          <a:ln>
            <a:noFill/>
          </a:ln>
          <a:effectLst>
            <a:softEdge rad="112500"/>
          </a:effectLst>
        </p:spPr>
      </p:pic>
    </p:spTree>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17638"/>
          </a:xfrm>
        </p:spPr>
        <p:txBody>
          <a:bodyPr>
            <a:normAutofit fontScale="90000"/>
          </a:bodyPr>
          <a:lstStyle/>
          <a:p>
            <a:r>
              <a:rPr lang="en-US" dirty="0" smtClean="0">
                <a:solidFill>
                  <a:srgbClr val="FFFF00"/>
                </a:solidFill>
              </a:rPr>
              <a:t>Because Satan’s lies and temptations are resisted through the Word of God</a:t>
            </a:r>
            <a:endParaRPr lang="en-US" dirty="0">
              <a:solidFill>
                <a:srgbClr val="FFFF00"/>
              </a:solidFill>
            </a:endParaRPr>
          </a:p>
        </p:txBody>
      </p:sp>
      <p:sp>
        <p:nvSpPr>
          <p:cNvPr id="3" name="Content Placeholder 2"/>
          <p:cNvSpPr>
            <a:spLocks noGrp="1"/>
          </p:cNvSpPr>
          <p:nvPr>
            <p:ph idx="1"/>
          </p:nvPr>
        </p:nvSpPr>
        <p:spPr>
          <a:xfrm>
            <a:off x="0" y="1600200"/>
            <a:ext cx="9144000" cy="5257800"/>
          </a:xfrm>
        </p:spPr>
        <p:txBody>
          <a:bodyPr>
            <a:normAutofit/>
          </a:bodyPr>
          <a:lstStyle/>
          <a:p>
            <a:r>
              <a:rPr lang="en-US" sz="3600" i="1" dirty="0" smtClean="0"/>
              <a:t> I John 2:14 “I have written unto you, fathers, because ye have known him that is from the beginning. I have written unto you, young men, because ye are strong, and the word of God abideth in you, and ye have overcome the wicked one.”</a:t>
            </a:r>
          </a:p>
          <a:p>
            <a:r>
              <a:rPr lang="en-US" sz="3600" i="1" dirty="0" smtClean="0"/>
              <a:t> Eph 6:11 “Put on the whole armour of God, that ye may be able to stand against the wiles of the devil.”</a:t>
            </a:r>
            <a:endParaRPr lang="en-US" sz="3600" i="1"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cstate="print"/>
          <a:srcRect/>
          <a:stretch>
            <a:fillRect/>
          </a:stretch>
        </p:blipFill>
        <p:spPr bwMode="auto">
          <a:xfrm>
            <a:off x="-4212" y="4309"/>
            <a:ext cx="9148212" cy="6884383"/>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cstate="print"/>
          <a:srcRect/>
          <a:stretch>
            <a:fillRect/>
          </a:stretch>
        </p:blipFill>
        <p:spPr bwMode="auto">
          <a:xfrm>
            <a:off x="1295400" y="228600"/>
            <a:ext cx="6902214" cy="6629400"/>
          </a:xfrm>
          <a:prstGeom prst="rect">
            <a:avLst/>
          </a:prstGeom>
          <a:noFill/>
          <a:ln w="9525">
            <a:noFill/>
            <a:miter lim="800000"/>
            <a:headEnd/>
            <a:tailEnd/>
          </a:ln>
        </p:spPr>
      </p:pic>
      <p:pic>
        <p:nvPicPr>
          <p:cNvPr id="2050" name="Picture 2"/>
          <p:cNvPicPr>
            <a:picLocks noChangeAspect="1" noChangeArrowheads="1"/>
          </p:cNvPicPr>
          <p:nvPr/>
        </p:nvPicPr>
        <p:blipFill>
          <a:blip r:embed="rId4" cstate="print">
            <a:lum bright="-10000"/>
          </a:blip>
          <a:srcRect/>
          <a:stretch>
            <a:fillRect/>
          </a:stretch>
        </p:blipFill>
        <p:spPr bwMode="auto">
          <a:xfrm>
            <a:off x="1066800" y="0"/>
            <a:ext cx="7247659" cy="6858000"/>
          </a:xfrm>
          <a:prstGeom prst="ellipse">
            <a:avLst/>
          </a:prstGeom>
          <a:ln>
            <a:noFill/>
          </a:ln>
          <a:effectLst>
            <a:softEdge rad="112500"/>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p:cTn id="7" dur="1000" fill="hold"/>
                                        <p:tgtEl>
                                          <p:spTgt spid="2050"/>
                                        </p:tgtEl>
                                        <p:attrNameLst>
                                          <p:attrName>ppt_w</p:attrName>
                                        </p:attrNameLst>
                                      </p:cBhvr>
                                      <p:tavLst>
                                        <p:tav tm="0">
                                          <p:val>
                                            <p:strVal val="#ppt_w*0.70"/>
                                          </p:val>
                                        </p:tav>
                                        <p:tav tm="100000">
                                          <p:val>
                                            <p:strVal val="#ppt_w"/>
                                          </p:val>
                                        </p:tav>
                                      </p:tavLst>
                                    </p:anim>
                                    <p:anim calcmode="lin" valueType="num">
                                      <p:cBhvr>
                                        <p:cTn id="8" dur="1000" fill="hold"/>
                                        <p:tgtEl>
                                          <p:spTgt spid="2050"/>
                                        </p:tgtEl>
                                        <p:attrNameLst>
                                          <p:attrName>ppt_h</p:attrName>
                                        </p:attrNameLst>
                                      </p:cBhvr>
                                      <p:tavLst>
                                        <p:tav tm="0">
                                          <p:val>
                                            <p:strVal val="#ppt_h"/>
                                          </p:val>
                                        </p:tav>
                                        <p:tav tm="100000">
                                          <p:val>
                                            <p:strVal val="#ppt_h"/>
                                          </p:val>
                                        </p:tav>
                                      </p:tavLst>
                                    </p:anim>
                                    <p:animEffect transition="in" filter="fade">
                                      <p:cBhvr>
                                        <p:cTn id="9" dur="10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3" cstate="print"/>
          <a:srcRect/>
          <a:stretch>
            <a:fillRect/>
          </a:stretch>
        </p:blipFill>
        <p:spPr bwMode="auto">
          <a:xfrm>
            <a:off x="1422399" y="0"/>
            <a:ext cx="6883401" cy="6858000"/>
          </a:xfrm>
          <a:prstGeom prst="rect">
            <a:avLst/>
          </a:prstGeom>
          <a:ln>
            <a:noFill/>
          </a:ln>
          <a:effectLst>
            <a:softEdge rad="112500"/>
          </a:effectLst>
        </p:spPr>
      </p:pic>
    </p:spTree>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17638"/>
          </a:xfrm>
        </p:spPr>
        <p:txBody>
          <a:bodyPr>
            <a:noAutofit/>
          </a:bodyPr>
          <a:lstStyle/>
          <a:p>
            <a:r>
              <a:rPr lang="en-US" sz="3600" dirty="0" smtClean="0">
                <a:solidFill>
                  <a:srgbClr val="FFFF00"/>
                </a:solidFill>
              </a:rPr>
              <a:t>Because of the example of the Apostle Paul</a:t>
            </a:r>
            <a:endParaRPr lang="en-US" sz="3600" dirty="0">
              <a:solidFill>
                <a:srgbClr val="FFFF00"/>
              </a:solidFill>
            </a:endParaRPr>
          </a:p>
        </p:txBody>
      </p:sp>
      <p:sp>
        <p:nvSpPr>
          <p:cNvPr id="3" name="Content Placeholder 2"/>
          <p:cNvSpPr>
            <a:spLocks noGrp="1"/>
          </p:cNvSpPr>
          <p:nvPr>
            <p:ph idx="1"/>
          </p:nvPr>
        </p:nvSpPr>
        <p:spPr>
          <a:xfrm>
            <a:off x="0" y="1371600"/>
            <a:ext cx="9144000" cy="5486400"/>
          </a:xfrm>
        </p:spPr>
        <p:txBody>
          <a:bodyPr>
            <a:normAutofit fontScale="92500"/>
          </a:bodyPr>
          <a:lstStyle/>
          <a:p>
            <a:r>
              <a:rPr lang="en-US" dirty="0" smtClean="0"/>
              <a:t>Paul was probably the greatest Christian that ever lived.</a:t>
            </a:r>
          </a:p>
          <a:p>
            <a:r>
              <a:rPr lang="en-US" dirty="0" smtClean="0"/>
              <a:t> His spiritual accomplishments are nothing short of staggering. </a:t>
            </a:r>
          </a:p>
          <a:p>
            <a:r>
              <a:rPr lang="en-US" dirty="0" smtClean="0"/>
              <a:t>Here was a man who made the first three missionary journeys.</a:t>
            </a:r>
          </a:p>
          <a:p>
            <a:r>
              <a:rPr lang="en-US" dirty="0" smtClean="0"/>
              <a:t>Founded and pastored the first fifty or more churches.</a:t>
            </a:r>
          </a:p>
          <a:p>
            <a:r>
              <a:rPr lang="en-US" dirty="0" smtClean="0"/>
              <a:t>Wrote over half of the New Testament. </a:t>
            </a:r>
          </a:p>
          <a:p>
            <a:r>
              <a:rPr lang="en-US" dirty="0" smtClean="0"/>
              <a:t>On five occasions saw the resurrected Christ.</a:t>
            </a:r>
          </a:p>
          <a:p>
            <a:r>
              <a:rPr lang="en-US" dirty="0" smtClean="0"/>
              <a:t>Once was actually caught up into the third heaven itself! </a:t>
            </a:r>
            <a:endParaRPr lang="en-US"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to="" calcmode="lin" valueType="num">
                                      <p:cBhvr>
                                        <p:cTn id="17" dur="1" fill="hold"/>
                                        <p:tgtEl>
                                          <p:spTgt spid="3">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to="" calcmode="lin" valueType="num">
                                      <p:cBhvr>
                                        <p:cTn id="22" dur="1" fill="hold"/>
                                        <p:tgtEl>
                                          <p:spTgt spid="3">
                                            <p:txEl>
                                              <p:pRg st="3" end="3"/>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to="" calcmode="lin" valueType="num">
                                      <p:cBhvr>
                                        <p:cTn id="27" dur="1" fill="hold"/>
                                        <p:tgtEl>
                                          <p:spTgt spid="3">
                                            <p:txEl>
                                              <p:pRg st="4" end="4"/>
                                            </p:txEl>
                                          </p:spTgt>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 to="" calcmode="lin" valueType="num">
                                      <p:cBhvr>
                                        <p:cTn id="32" dur="1" fill="hold"/>
                                        <p:tgtEl>
                                          <p:spTgt spid="3">
                                            <p:txEl>
                                              <p:pRg st="5" end="5"/>
                                            </p:txEl>
                                          </p:spTgt>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to="" calcmode="lin" valueType="num">
                                      <p:cBhvr>
                                        <p:cTn id="37" dur="1" fill="hold"/>
                                        <p:tgtEl>
                                          <p:spTgt spid="3">
                                            <p:txEl>
                                              <p:pRg st="6" end="6"/>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09600"/>
            <a:ext cx="9144000" cy="1143000"/>
          </a:xfrm>
        </p:spPr>
        <p:txBody>
          <a:bodyPr>
            <a:noAutofit/>
          </a:bodyPr>
          <a:lstStyle/>
          <a:p>
            <a:r>
              <a:rPr lang="en-US" dirty="0" smtClean="0"/>
              <a:t>Most </a:t>
            </a:r>
            <a:r>
              <a:rPr lang="en-US" dirty="0"/>
              <a:t>Christians know very </a:t>
            </a:r>
            <a:r>
              <a:rPr lang="en-US" dirty="0" smtClean="0"/>
              <a:t/>
            </a:r>
            <a:br>
              <a:rPr lang="en-US" dirty="0" smtClean="0"/>
            </a:br>
            <a:r>
              <a:rPr lang="en-US" dirty="0" smtClean="0"/>
              <a:t>little </a:t>
            </a:r>
            <a:r>
              <a:rPr lang="en-US" dirty="0"/>
              <a:t>about the </a:t>
            </a:r>
            <a:r>
              <a:rPr lang="en-US" dirty="0" smtClean="0"/>
              <a:t>Bible and </a:t>
            </a:r>
            <a:br>
              <a:rPr lang="en-US" dirty="0" smtClean="0"/>
            </a:br>
            <a:r>
              <a:rPr lang="en-US" dirty="0" smtClean="0"/>
              <a:t>Bible Doctrine! </a:t>
            </a:r>
            <a:endParaRPr lang="en-US" dirty="0"/>
          </a:p>
        </p:txBody>
      </p:sp>
      <p:pic>
        <p:nvPicPr>
          <p:cNvPr id="3075" name="Picture 3"/>
          <p:cNvPicPr>
            <a:picLocks noChangeAspect="1" noChangeArrowheads="1"/>
          </p:cNvPicPr>
          <p:nvPr/>
        </p:nvPicPr>
        <p:blipFill>
          <a:blip r:embed="rId3" cstate="print"/>
          <a:srcRect/>
          <a:stretch>
            <a:fillRect/>
          </a:stretch>
        </p:blipFill>
        <p:spPr bwMode="auto">
          <a:xfrm>
            <a:off x="2362200" y="3886200"/>
            <a:ext cx="4533900" cy="2667000"/>
          </a:xfrm>
          <a:prstGeom prst="rect">
            <a:avLst/>
          </a:prstGeom>
          <a:ln>
            <a:noFill/>
          </a:ln>
          <a:effectLst>
            <a:softEdge rad="112500"/>
          </a:effectLst>
        </p:spPr>
      </p:pic>
      <p:pic>
        <p:nvPicPr>
          <p:cNvPr id="3074" name="Picture 2"/>
          <p:cNvPicPr>
            <a:picLocks noGrp="1" noChangeAspect="1" noChangeArrowheads="1"/>
          </p:cNvPicPr>
          <p:nvPr>
            <p:ph idx="1"/>
          </p:nvPr>
        </p:nvPicPr>
        <p:blipFill>
          <a:blip r:embed="rId4" cstate="print"/>
          <a:srcRect/>
          <a:stretch>
            <a:fillRect/>
          </a:stretch>
        </p:blipFill>
        <p:spPr bwMode="auto">
          <a:xfrm>
            <a:off x="2895600" y="2286000"/>
            <a:ext cx="3429000" cy="3429000"/>
          </a:xfrm>
          <a:prstGeom prst="ellipse">
            <a:avLst/>
          </a:prstGeom>
          <a:ln>
            <a:noFill/>
          </a:ln>
          <a:effectLst>
            <a:softEdge rad="112500"/>
          </a:effectLst>
        </p:spPr>
      </p:pic>
    </p:spTree>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r>
              <a:rPr lang="en-US" dirty="0" smtClean="0"/>
              <a:t>When he was arrested, condemned to death, and placed in prison his final words to Timothy just prior to his execution were –</a:t>
            </a:r>
          </a:p>
          <a:p>
            <a:pPr algn="ctr">
              <a:buNone/>
            </a:pPr>
            <a:r>
              <a:rPr lang="en-US" i="1" dirty="0" smtClean="0"/>
              <a:t>   "For I am now ready to be offered, and the time of my departure is at hand. I have fought a good fight, I have finished my course, I have kept the faith: Henceforth there is laid up for me a crown of righteousness, which the Lord, the righteous judge, shall give me at that day: and not to me only, but unto all them also that love his appearing. The cloak that I left at Troas with Carpus, when thou comest, bring with thee, and the books, but especially       the parchments." (II Tim. 4:6-8)</a:t>
            </a:r>
            <a:endParaRPr lang="en-US" i="1"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to="" calcmode="lin" valueType="num">
                                      <p:cBhvr>
                                        <p:cTn id="7" dur="1" fill="hold"/>
                                        <p:tgtEl>
                                          <p:spTgt spid="3">
                                            <p:txEl>
                                              <p:pRg st="1" end="1"/>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990600"/>
          </a:xfrm>
        </p:spPr>
        <p:txBody>
          <a:bodyPr>
            <a:normAutofit/>
          </a:bodyPr>
          <a:lstStyle/>
          <a:p>
            <a:r>
              <a:rPr lang="en-US" dirty="0" smtClean="0"/>
              <a:t>What were the parchments? </a:t>
            </a:r>
            <a:endParaRPr lang="en-US" dirty="0"/>
          </a:p>
        </p:txBody>
      </p:sp>
      <p:sp>
        <p:nvSpPr>
          <p:cNvPr id="3" name="Content Placeholder 2"/>
          <p:cNvSpPr>
            <a:spLocks noGrp="1"/>
          </p:cNvSpPr>
          <p:nvPr>
            <p:ph idx="1"/>
          </p:nvPr>
        </p:nvSpPr>
        <p:spPr>
          <a:xfrm>
            <a:off x="0" y="1447800"/>
            <a:ext cx="5257800" cy="5410200"/>
          </a:xfrm>
        </p:spPr>
        <p:txBody>
          <a:bodyPr>
            <a:normAutofit/>
          </a:bodyPr>
          <a:lstStyle/>
          <a:p>
            <a:r>
              <a:rPr lang="en-US" sz="3600" dirty="0" smtClean="0"/>
              <a:t>They were his copies of the Old Testament scrolls. </a:t>
            </a:r>
          </a:p>
          <a:p>
            <a:r>
              <a:rPr lang="en-US" sz="3600" dirty="0" smtClean="0"/>
              <a:t>The point to be made here is that old apostle still felt he could profit from studying the Word of God on the eve of his death.</a:t>
            </a:r>
            <a:endParaRPr lang="en-US" sz="3600" dirty="0"/>
          </a:p>
        </p:txBody>
      </p:sp>
      <p:pic>
        <p:nvPicPr>
          <p:cNvPr id="2050" name="Picture 2"/>
          <p:cNvPicPr>
            <a:picLocks noChangeAspect="1" noChangeArrowheads="1"/>
          </p:cNvPicPr>
          <p:nvPr/>
        </p:nvPicPr>
        <p:blipFill>
          <a:blip r:embed="rId3" cstate="print"/>
          <a:srcRect l="4030" t="3200" r="1259"/>
          <a:stretch>
            <a:fillRect/>
          </a:stretch>
        </p:blipFill>
        <p:spPr bwMode="auto">
          <a:xfrm>
            <a:off x="5296215" y="1524000"/>
            <a:ext cx="3847785" cy="4953000"/>
          </a:xfrm>
          <a:prstGeom prst="rect">
            <a:avLst/>
          </a:prstGeom>
          <a:ln>
            <a:noFill/>
          </a:ln>
          <a:effectLst>
            <a:softEdge rad="112500"/>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Autofit/>
          </a:bodyPr>
          <a:lstStyle/>
          <a:p>
            <a:r>
              <a:rPr lang="en-US" sz="3600" dirty="0" smtClean="0">
                <a:solidFill>
                  <a:srgbClr val="FFFF00"/>
                </a:solidFill>
              </a:rPr>
              <a:t>Because it keeps the believer </a:t>
            </a:r>
            <a:br>
              <a:rPr lang="en-US" sz="3600" dirty="0" smtClean="0">
                <a:solidFill>
                  <a:srgbClr val="FFFF00"/>
                </a:solidFill>
              </a:rPr>
            </a:br>
            <a:r>
              <a:rPr lang="en-US" sz="3600" dirty="0" smtClean="0">
                <a:solidFill>
                  <a:srgbClr val="FFFF00"/>
                </a:solidFill>
              </a:rPr>
              <a:t>from being tossed to and fro</a:t>
            </a:r>
            <a:endParaRPr lang="en-US" sz="3600" dirty="0">
              <a:solidFill>
                <a:srgbClr val="FFFF00"/>
              </a:solidFill>
            </a:endParaRPr>
          </a:p>
        </p:txBody>
      </p:sp>
      <p:sp>
        <p:nvSpPr>
          <p:cNvPr id="3" name="Content Placeholder 2"/>
          <p:cNvSpPr>
            <a:spLocks noGrp="1"/>
          </p:cNvSpPr>
          <p:nvPr>
            <p:ph idx="1"/>
          </p:nvPr>
        </p:nvSpPr>
        <p:spPr>
          <a:xfrm>
            <a:off x="0" y="1295400"/>
            <a:ext cx="9144000" cy="5562600"/>
          </a:xfrm>
        </p:spPr>
        <p:txBody>
          <a:bodyPr>
            <a:normAutofit fontScale="92500" lnSpcReduction="10000"/>
          </a:bodyPr>
          <a:lstStyle/>
          <a:p>
            <a:pPr algn="ctr">
              <a:buNone/>
            </a:pPr>
            <a:r>
              <a:rPr lang="en-US" i="1" dirty="0" smtClean="0"/>
              <a:t>    “And he gave some, apostles; and some, prophets; and some, evangelists; and some, pastors and teachers; For the perfecting of the saints, for the work of the ministry, for the edifying of the body of Christ: Till we all come in the unity of the faith, and of the knowledge of the Son of God, unto a perfect man, unto the measure of the stature of the fullness of Christ: That we henceforth be no more children, tossed to and fro, and carried about with every wind of doctrine, by the sleight of men, and cunning craftiness, whereby they lie in wait to deceive; But speaking the truth in love, may grow up into him in all things, which is the head, even Christ.”  </a:t>
            </a:r>
          </a:p>
          <a:p>
            <a:pPr algn="ctr">
              <a:buNone/>
            </a:pPr>
            <a:r>
              <a:rPr lang="en-US" i="1" dirty="0" smtClean="0"/>
              <a:t>     (Ephesians 4:11-15)</a:t>
            </a:r>
            <a:endParaRPr lang="en-US" i="1"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par>
                                <p:cTn id="8" presetID="24"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 to="" calcmode="lin" valueType="num">
                                      <p:cBhvr>
                                        <p:cTn id="10" dur="1" fill="hold"/>
                                        <p:tgtEl>
                                          <p:spTgt spid="3">
                                            <p:txEl>
                                              <p:pRg st="1" end="1"/>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676400"/>
          </a:xfrm>
        </p:spPr>
        <p:txBody>
          <a:bodyPr>
            <a:noAutofit/>
          </a:bodyPr>
          <a:lstStyle/>
          <a:p>
            <a:r>
              <a:rPr lang="en-US" sz="4000" dirty="0" smtClean="0">
                <a:solidFill>
                  <a:srgbClr val="FFFF00"/>
                </a:solidFill>
              </a:rPr>
              <a:t>Because it produces </a:t>
            </a:r>
            <a:br>
              <a:rPr lang="en-US" sz="4000" dirty="0" smtClean="0">
                <a:solidFill>
                  <a:srgbClr val="FFFF00"/>
                </a:solidFill>
              </a:rPr>
            </a:br>
            <a:r>
              <a:rPr lang="en-US" sz="4000" dirty="0" smtClean="0">
                <a:solidFill>
                  <a:srgbClr val="FFFF00"/>
                </a:solidFill>
              </a:rPr>
              <a:t>spiritually mature believers</a:t>
            </a:r>
            <a:endParaRPr lang="en-US" sz="4000" dirty="0">
              <a:solidFill>
                <a:srgbClr val="FFFF00"/>
              </a:solidFill>
            </a:endParaRPr>
          </a:p>
        </p:txBody>
      </p:sp>
      <p:sp>
        <p:nvSpPr>
          <p:cNvPr id="3" name="Content Placeholder 2"/>
          <p:cNvSpPr>
            <a:spLocks noGrp="1"/>
          </p:cNvSpPr>
          <p:nvPr>
            <p:ph idx="1"/>
          </p:nvPr>
        </p:nvSpPr>
        <p:spPr>
          <a:xfrm>
            <a:off x="0" y="2133600"/>
            <a:ext cx="9144000" cy="4724400"/>
          </a:xfrm>
        </p:spPr>
        <p:txBody>
          <a:bodyPr/>
          <a:lstStyle/>
          <a:p>
            <a:r>
              <a:rPr lang="en-US" i="1" dirty="0" smtClean="0"/>
              <a:t> I Tim. 4:6 “If thou put the brethren in remembrance of these things, thou shalt be a good minister of Jesus Christ, nourished up in the words of faith and of good doctrine, whereunto thou hast attained.”</a:t>
            </a:r>
          </a:p>
          <a:p>
            <a:r>
              <a:rPr lang="en-US" i="1" dirty="0" smtClean="0"/>
              <a:t>I Peter 3:15 “But sanctify the Lord God in your hearts: and be ready always to give an answer to every man that asketh you a reason of the hope that is in you.”</a:t>
            </a:r>
            <a:endParaRPr lang="en-US" i="1" dirty="0"/>
          </a:p>
        </p:txBody>
      </p:sp>
      <p:pic>
        <p:nvPicPr>
          <p:cNvPr id="1026" name="Picture 2"/>
          <p:cNvPicPr>
            <a:picLocks noChangeAspect="1" noChangeArrowheads="1"/>
          </p:cNvPicPr>
          <p:nvPr/>
        </p:nvPicPr>
        <p:blipFill>
          <a:blip r:embed="rId3" cstate="print">
            <a:lum bright="-10000"/>
          </a:blip>
          <a:srcRect/>
          <a:stretch>
            <a:fillRect/>
          </a:stretch>
        </p:blipFill>
        <p:spPr bwMode="auto">
          <a:xfrm>
            <a:off x="-457200" y="0"/>
            <a:ext cx="10058400" cy="6858001"/>
          </a:xfrm>
          <a:prstGeom prst="rect">
            <a:avLst/>
          </a:prstGeom>
          <a:noFill/>
          <a:ln w="9525">
            <a:noFill/>
            <a:miter lim="800000"/>
            <a:headEnd/>
            <a:tailEnd/>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53" presetClass="entr" presetSubtype="0"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 calcmode="lin" valueType="num">
                                      <p:cBhvr>
                                        <p:cTn id="17" dur="1000" fill="hold"/>
                                        <p:tgtEl>
                                          <p:spTgt spid="1026"/>
                                        </p:tgtEl>
                                        <p:attrNameLst>
                                          <p:attrName>ppt_w</p:attrName>
                                        </p:attrNameLst>
                                      </p:cBhvr>
                                      <p:tavLst>
                                        <p:tav tm="0">
                                          <p:val>
                                            <p:fltVal val="0"/>
                                          </p:val>
                                        </p:tav>
                                        <p:tav tm="100000">
                                          <p:val>
                                            <p:strVal val="#ppt_w"/>
                                          </p:val>
                                        </p:tav>
                                      </p:tavLst>
                                    </p:anim>
                                    <p:anim calcmode="lin" valueType="num">
                                      <p:cBhvr>
                                        <p:cTn id="18" dur="1000" fill="hold"/>
                                        <p:tgtEl>
                                          <p:spTgt spid="1026"/>
                                        </p:tgtEl>
                                        <p:attrNameLst>
                                          <p:attrName>ppt_h</p:attrName>
                                        </p:attrNameLst>
                                      </p:cBhvr>
                                      <p:tavLst>
                                        <p:tav tm="0">
                                          <p:val>
                                            <p:fltVal val="0"/>
                                          </p:val>
                                        </p:tav>
                                        <p:tav tm="100000">
                                          <p:val>
                                            <p:strVal val="#ppt_h"/>
                                          </p:val>
                                        </p:tav>
                                      </p:tavLst>
                                    </p:anim>
                                    <p:animEffect transition="in" filter="fade">
                                      <p:cBhvr>
                                        <p:cTn id="19" dur="1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0"/>
            <a:ext cx="8763000" cy="6740307"/>
          </a:xfrm>
          <a:prstGeom prst="rect">
            <a:avLst/>
          </a:prstGeom>
        </p:spPr>
        <p:txBody>
          <a:bodyPr wrap="square">
            <a:spAutoFit/>
          </a:bodyPr>
          <a:lstStyle/>
          <a:p>
            <a:pPr algn="ctr"/>
            <a:r>
              <a:rPr lang="en-US" sz="3600" i="1" dirty="0" smtClean="0"/>
              <a:t>“ For when for the time ye ought to be teachers, ye have need that one teach you again which be the first principles of the oracles of God; and are become such as have need of milk, and not of strong meat. For every one that </a:t>
            </a:r>
            <a:r>
              <a:rPr lang="en-US" sz="3600" i="1" dirty="0" err="1" smtClean="0"/>
              <a:t>useth</a:t>
            </a:r>
            <a:r>
              <a:rPr lang="en-US" sz="3600" i="1" dirty="0" smtClean="0"/>
              <a:t> milk is </a:t>
            </a:r>
            <a:r>
              <a:rPr lang="en-US" sz="3600" i="1" dirty="0" err="1" smtClean="0"/>
              <a:t>unskilful</a:t>
            </a:r>
            <a:r>
              <a:rPr lang="en-US" sz="3600" i="1" dirty="0" smtClean="0"/>
              <a:t> in the word of righteousness: for he is a babe. But strong meat </a:t>
            </a:r>
            <a:r>
              <a:rPr lang="en-US" sz="3600" i="1" dirty="0" err="1" smtClean="0"/>
              <a:t>belongeth</a:t>
            </a:r>
            <a:r>
              <a:rPr lang="en-US" sz="3600" i="1" dirty="0" smtClean="0"/>
              <a:t> to them that are of full age, even those who by reason of use have their senses exercised to discern             </a:t>
            </a:r>
          </a:p>
          <a:p>
            <a:pPr algn="ctr"/>
            <a:r>
              <a:rPr lang="en-US" sz="3600" i="1" dirty="0" smtClean="0"/>
              <a:t>both good and evil.” </a:t>
            </a:r>
          </a:p>
          <a:p>
            <a:pPr algn="ctr"/>
            <a:r>
              <a:rPr lang="en-US" sz="3600" i="1" dirty="0" smtClean="0"/>
              <a:t>(Hebrews 5:12-14)</a:t>
            </a:r>
            <a:endParaRPr lang="en-US" sz="3600" i="1" dirty="0"/>
          </a:p>
        </p:txBody>
      </p:sp>
    </p:spTree>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srcRect/>
          <a:stretch>
            <a:fillRect/>
          </a:stretch>
        </p:blipFill>
        <p:spPr bwMode="auto">
          <a:xfrm>
            <a:off x="2133600" y="914400"/>
            <a:ext cx="5153378" cy="4910866"/>
          </a:xfrm>
          <a:prstGeom prst="rect">
            <a:avLst/>
          </a:prstGeom>
          <a:noFill/>
          <a:ln w="9525">
            <a:noFill/>
            <a:miter lim="800000"/>
            <a:headEnd/>
            <a:tailEnd/>
          </a:ln>
        </p:spPr>
      </p:pic>
      <p:pic>
        <p:nvPicPr>
          <p:cNvPr id="2" name="Picture 2"/>
          <p:cNvPicPr>
            <a:picLocks noChangeAspect="1" noChangeArrowheads="1"/>
          </p:cNvPicPr>
          <p:nvPr/>
        </p:nvPicPr>
        <p:blipFill>
          <a:blip r:embed="rId4" cstate="print"/>
          <a:srcRect/>
          <a:stretch>
            <a:fillRect/>
          </a:stretch>
        </p:blipFill>
        <p:spPr bwMode="auto">
          <a:xfrm>
            <a:off x="609600" y="1219200"/>
            <a:ext cx="7659710" cy="4648200"/>
          </a:xfrm>
          <a:prstGeom prst="rect">
            <a:avLst/>
          </a:prstGeom>
          <a:noFill/>
          <a:ln w="9525">
            <a:noFill/>
            <a:miter lim="800000"/>
            <a:headEnd/>
            <a:tailEnd/>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000"/>
                                        <p:tgtEl>
                                          <p:spTgt spid="2"/>
                                        </p:tgtEl>
                                      </p:cBhvr>
                                    </p:animEffect>
                                    <p:set>
                                      <p:cBhvr>
                                        <p:cTn id="7" dur="1" fill="hold">
                                          <p:stCondLst>
                                            <p:cond delay="1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839200" cy="990600"/>
          </a:xfrm>
        </p:spPr>
        <p:txBody>
          <a:bodyPr>
            <a:normAutofit fontScale="90000"/>
          </a:bodyPr>
          <a:lstStyle/>
          <a:p>
            <a:r>
              <a:rPr lang="en-US" dirty="0" smtClean="0">
                <a:solidFill>
                  <a:srgbClr val="FFFF00"/>
                </a:solidFill>
              </a:rPr>
              <a:t>Because it produces unity in the Church </a:t>
            </a:r>
            <a:endParaRPr lang="en-US" dirty="0">
              <a:solidFill>
                <a:srgbClr val="FFFF00"/>
              </a:solidFill>
            </a:endParaRPr>
          </a:p>
        </p:txBody>
      </p:sp>
      <p:sp>
        <p:nvSpPr>
          <p:cNvPr id="3" name="Content Placeholder 2"/>
          <p:cNvSpPr>
            <a:spLocks noGrp="1"/>
          </p:cNvSpPr>
          <p:nvPr>
            <p:ph idx="1"/>
          </p:nvPr>
        </p:nvSpPr>
        <p:spPr>
          <a:xfrm>
            <a:off x="0" y="1295400"/>
            <a:ext cx="9144000" cy="5562600"/>
          </a:xfrm>
        </p:spPr>
        <p:txBody>
          <a:bodyPr>
            <a:noAutofit/>
          </a:bodyPr>
          <a:lstStyle/>
          <a:p>
            <a:r>
              <a:rPr lang="en-US" sz="3300" i="1" dirty="0" smtClean="0"/>
              <a:t> Phil. 3:16 “Nevertheless, whereto we have already attained, let us walk by the same rule, let us mind the same thing.”</a:t>
            </a:r>
          </a:p>
          <a:p>
            <a:r>
              <a:rPr lang="en-US" sz="3300" i="1" dirty="0" smtClean="0"/>
              <a:t> I Cor. 1:10 “Now I beseech you, brethren, by the name of our Lord Jesus Christ, that ye all speak the same thing, and that there be no divisions among you; but that ye be perfectly joined together in the same mind and in the same judgment.”</a:t>
            </a:r>
          </a:p>
          <a:p>
            <a:r>
              <a:rPr lang="en-US" sz="3300" i="1" dirty="0" smtClean="0"/>
              <a:t> Amos 3:3 “Can two walk together, except they be agreed?”</a:t>
            </a:r>
            <a:endParaRPr lang="en-US" sz="3300" i="1"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to="" calcmode="lin" valueType="num">
                                      <p:cBhvr>
                                        <p:cTn id="17" dur="1" fill="hold"/>
                                        <p:tgtEl>
                                          <p:spTgt spid="3">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cstate="print"/>
          <a:srcRect/>
          <a:stretch>
            <a:fillRect/>
          </a:stretch>
        </p:blipFill>
        <p:spPr bwMode="auto">
          <a:xfrm>
            <a:off x="152400" y="-274012"/>
            <a:ext cx="8610600" cy="7132012"/>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686800" cy="1143000"/>
          </a:xfrm>
        </p:spPr>
        <p:txBody>
          <a:bodyPr>
            <a:noAutofit/>
          </a:bodyPr>
          <a:lstStyle/>
          <a:p>
            <a:r>
              <a:rPr lang="en-US" sz="3600" dirty="0" smtClean="0">
                <a:solidFill>
                  <a:srgbClr val="FFFF00"/>
                </a:solidFill>
              </a:rPr>
              <a:t>Because the Bible alone provides answers to life’s three most important questions</a:t>
            </a:r>
            <a:endParaRPr lang="en-US" sz="3600" dirty="0">
              <a:solidFill>
                <a:srgbClr val="FFFF00"/>
              </a:solidFill>
            </a:endParaRPr>
          </a:p>
        </p:txBody>
      </p:sp>
      <p:sp>
        <p:nvSpPr>
          <p:cNvPr id="3" name="Content Placeholder 2"/>
          <p:cNvSpPr>
            <a:spLocks noGrp="1"/>
          </p:cNvSpPr>
          <p:nvPr>
            <p:ph idx="1"/>
          </p:nvPr>
        </p:nvSpPr>
        <p:spPr>
          <a:xfrm>
            <a:off x="0" y="1600200"/>
            <a:ext cx="9144000" cy="5257800"/>
          </a:xfrm>
        </p:spPr>
        <p:txBody>
          <a:bodyPr>
            <a:normAutofit fontScale="92500" lnSpcReduction="10000"/>
          </a:bodyPr>
          <a:lstStyle/>
          <a:p>
            <a:pPr>
              <a:buNone/>
            </a:pPr>
            <a:r>
              <a:rPr lang="en-US" dirty="0" smtClean="0"/>
              <a:t>1. Where did I come from? </a:t>
            </a:r>
          </a:p>
          <a:p>
            <a:pPr>
              <a:buNone/>
            </a:pPr>
            <a:r>
              <a:rPr lang="en-US" i="1" dirty="0" smtClean="0"/>
              <a:t>    "And God said, Let us make man in our image, after our likeness: and let them have dominion over the fish of the sea, and over the fowl of the air, and over the cattle, and over all the earth, and over every creeping thing that creepeth upon the earth. So God created man in his own image, in the image of God created he him; male and female created he them" (Gen. 1:26, 27).</a:t>
            </a:r>
          </a:p>
          <a:p>
            <a:pPr>
              <a:buNone/>
            </a:pPr>
            <a:r>
              <a:rPr lang="en-US" i="1" dirty="0" smtClean="0"/>
              <a:t>   "Know ye that the Lord he is God: it is he that hath made us, and not we ourselves; we are his people, and the sheep of his pasture" (Ps. 100:3).</a:t>
            </a:r>
          </a:p>
        </p:txBody>
      </p:sp>
      <p:pic>
        <p:nvPicPr>
          <p:cNvPr id="3074" name="Picture 2"/>
          <p:cNvPicPr>
            <a:picLocks noChangeAspect="1" noChangeArrowheads="1"/>
          </p:cNvPicPr>
          <p:nvPr/>
        </p:nvPicPr>
        <p:blipFill>
          <a:blip r:embed="rId3" cstate="print">
            <a:lum bright="-10000"/>
          </a:blip>
          <a:srcRect/>
          <a:stretch>
            <a:fillRect/>
          </a:stretch>
        </p:blipFill>
        <p:spPr bwMode="auto">
          <a:xfrm>
            <a:off x="0" y="-152400"/>
            <a:ext cx="9246118" cy="7010400"/>
          </a:xfrm>
          <a:prstGeom prst="rect">
            <a:avLst/>
          </a:prstGeom>
          <a:noFill/>
          <a:ln w="9525">
            <a:noFill/>
            <a:miter lim="800000"/>
            <a:headEnd/>
            <a:tailEnd/>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par>
                                <p:cTn id="13" presetID="24" presetClass="entr" presetSubtype="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to="" calcmode="lin" valueType="num">
                                      <p:cBhvr>
                                        <p:cTn id="15" dur="1" fill="hold"/>
                                        <p:tgtEl>
                                          <p:spTgt spid="3">
                                            <p:txEl>
                                              <p:pRg st="2" end="2"/>
                                            </p:txEl>
                                          </p:spTgt>
                                        </p:tgtEl>
                                        <p:attrNameLst>
                                          <p:attrName/>
                                        </p:attrNameLst>
                                      </p:cBhvr>
                                    </p:anim>
                                  </p:childTnLst>
                                </p:cTn>
                              </p:par>
                            </p:childTnLst>
                          </p:cTn>
                        </p:par>
                      </p:childTnLst>
                    </p:cTn>
                  </p:par>
                  <p:par>
                    <p:cTn id="16" fill="hold">
                      <p:stCondLst>
                        <p:cond delay="indefinite"/>
                      </p:stCondLst>
                      <p:childTnLst>
                        <p:par>
                          <p:cTn id="17" fill="hold">
                            <p:stCondLst>
                              <p:cond delay="0"/>
                            </p:stCondLst>
                            <p:childTnLst>
                              <p:par>
                                <p:cTn id="18" presetID="24" presetClass="entr" presetSubtype="0" fill="hold" nodeType="clickEffect">
                                  <p:stCondLst>
                                    <p:cond delay="0"/>
                                  </p:stCondLst>
                                  <p:childTnLst>
                                    <p:set>
                                      <p:cBhvr>
                                        <p:cTn id="19" dur="1" fill="hold">
                                          <p:stCondLst>
                                            <p:cond delay="0"/>
                                          </p:stCondLst>
                                        </p:cTn>
                                        <p:tgtEl>
                                          <p:spTgt spid="3074"/>
                                        </p:tgtEl>
                                        <p:attrNameLst>
                                          <p:attrName>style.visibility</p:attrName>
                                        </p:attrNameLst>
                                      </p:cBhvr>
                                      <p:to>
                                        <p:strVal val="visible"/>
                                      </p:to>
                                    </p:set>
                                    <p:anim to="" calcmode="lin" valueType="num">
                                      <p:cBhvr>
                                        <p:cTn id="20" dur="1" fill="hold"/>
                                        <p:tgtEl>
                                          <p:spTgt spid="3074"/>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0" y="0"/>
            <a:ext cx="6096000" cy="6126163"/>
          </a:xfrm>
        </p:spPr>
        <p:txBody>
          <a:bodyPr>
            <a:noAutofit/>
          </a:bodyPr>
          <a:lstStyle/>
          <a:p>
            <a:pPr>
              <a:buNone/>
            </a:pPr>
            <a:r>
              <a:rPr lang="en-US" sz="3600" dirty="0" smtClean="0"/>
              <a:t>2. Why am I here? </a:t>
            </a:r>
          </a:p>
          <a:p>
            <a:pPr>
              <a:buNone/>
            </a:pPr>
            <a:r>
              <a:rPr lang="en-US" sz="3600" i="1" dirty="0" smtClean="0"/>
              <a:t>   "Let us hear the conclusion of the whole matter: Fear God, and keep his commandments: for this is the whole duty of man." (Eccl. 12:13)</a:t>
            </a:r>
          </a:p>
          <a:p>
            <a:pPr>
              <a:buNone/>
            </a:pPr>
            <a:r>
              <a:rPr lang="en-US" sz="3600" i="1" dirty="0" smtClean="0"/>
              <a:t>  </a:t>
            </a:r>
          </a:p>
        </p:txBody>
      </p:sp>
      <p:sp>
        <p:nvSpPr>
          <p:cNvPr id="6" name="Content Placeholder 5"/>
          <p:cNvSpPr>
            <a:spLocks noGrp="1"/>
          </p:cNvSpPr>
          <p:nvPr>
            <p:ph sz="half" idx="2"/>
          </p:nvPr>
        </p:nvSpPr>
        <p:spPr>
          <a:xfrm>
            <a:off x="0" y="3733800"/>
            <a:ext cx="9144000" cy="2971800"/>
          </a:xfrm>
        </p:spPr>
        <p:txBody>
          <a:bodyPr>
            <a:normAutofit/>
          </a:bodyPr>
          <a:lstStyle/>
          <a:p>
            <a:pPr>
              <a:buNone/>
            </a:pPr>
            <a:r>
              <a:rPr lang="en-US" sz="3600" i="1" dirty="0" smtClean="0"/>
              <a:t>  "Thou are worthy, O Lord, to receive glory and honour and power: for thou hast created all things, and for thy pleasure they are and were created." (Rev. 4:11)</a:t>
            </a:r>
          </a:p>
          <a:p>
            <a:endParaRPr lang="en-US" sz="3600" dirty="0"/>
          </a:p>
        </p:txBody>
      </p:sp>
      <p:pic>
        <p:nvPicPr>
          <p:cNvPr id="4098" name="Picture 2"/>
          <p:cNvPicPr>
            <a:picLocks noChangeAspect="1" noChangeArrowheads="1"/>
          </p:cNvPicPr>
          <p:nvPr/>
        </p:nvPicPr>
        <p:blipFill>
          <a:blip r:embed="rId3" cstate="print">
            <a:lum bright="-20000" contrast="10000"/>
          </a:blip>
          <a:srcRect b="13978"/>
          <a:stretch>
            <a:fillRect/>
          </a:stretch>
        </p:blipFill>
        <p:spPr bwMode="auto">
          <a:xfrm>
            <a:off x="6096000" y="609600"/>
            <a:ext cx="2857500" cy="2743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to="" calcmode="lin" valueType="num">
                                      <p:cBhvr>
                                        <p:cTn id="7" dur="1" fill="hold"/>
                                        <p:tgtEl>
                                          <p:spTgt spid="3">
                                            <p:txEl>
                                              <p:pRg st="1" end="1"/>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 to="" calcmode="lin" valueType="num">
                                      <p:cBhvr>
                                        <p:cTn id="12" dur="1" fill="hold"/>
                                        <p:tgtEl>
                                          <p:spTgt spid="6">
                                            <p:txEl>
                                              <p:pRg st="0" end="0"/>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4098"/>
                                        </p:tgtEl>
                                        <p:attrNameLst>
                                          <p:attrName>style.visibility</p:attrName>
                                        </p:attrNameLst>
                                      </p:cBhvr>
                                      <p:to>
                                        <p:strVal val="visible"/>
                                      </p:to>
                                    </p:set>
                                    <p:anim to="" calcmode="lin" valueType="num">
                                      <p:cBhvr>
                                        <p:cTn id="17" dur="1" fill="hold"/>
                                        <p:tgtEl>
                                          <p:spTgt spid="4098"/>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0" y="2967335"/>
            <a:ext cx="4572000" cy="369332"/>
          </a:xfrm>
          <a:prstGeom prst="rect">
            <a:avLst/>
          </a:prstGeom>
        </p:spPr>
        <p:txBody>
          <a:bodyPr>
            <a:spAutoFit/>
          </a:bodyPr>
          <a:lstStyle/>
          <a:p>
            <a:r>
              <a:rPr lang="en-US" dirty="0" smtClean="0"/>
              <a:t> </a:t>
            </a:r>
            <a:endParaRPr lang="en-US" dirty="0"/>
          </a:p>
        </p:txBody>
      </p:sp>
      <p:sp>
        <p:nvSpPr>
          <p:cNvPr id="3" name="Title 2"/>
          <p:cNvSpPr>
            <a:spLocks noGrp="1"/>
          </p:cNvSpPr>
          <p:nvPr>
            <p:ph type="title"/>
          </p:nvPr>
        </p:nvSpPr>
        <p:spPr>
          <a:xfrm>
            <a:off x="0" y="0"/>
            <a:ext cx="9144000" cy="2438400"/>
          </a:xfrm>
        </p:spPr>
        <p:txBody>
          <a:bodyPr>
            <a:normAutofit fontScale="90000"/>
          </a:bodyPr>
          <a:lstStyle/>
          <a:p>
            <a:r>
              <a:rPr lang="en-US" i="1" dirty="0" smtClean="0">
                <a:solidFill>
                  <a:srgbClr val="FFFF00"/>
                </a:solidFill>
              </a:rPr>
              <a:t>II Tim. 3:16 “All scripture is given by inspiration of God, and is profitable for doctrine, for reproof, for correction, for instruction in righteousness.”</a:t>
            </a:r>
            <a:endParaRPr lang="en-US" i="1" dirty="0">
              <a:solidFill>
                <a:srgbClr val="FFFF00"/>
              </a:solidFill>
            </a:endParaRPr>
          </a:p>
        </p:txBody>
      </p:sp>
      <p:sp>
        <p:nvSpPr>
          <p:cNvPr id="4" name="Content Placeholder 3"/>
          <p:cNvSpPr>
            <a:spLocks noGrp="1"/>
          </p:cNvSpPr>
          <p:nvPr>
            <p:ph idx="1"/>
          </p:nvPr>
        </p:nvSpPr>
        <p:spPr>
          <a:xfrm>
            <a:off x="0" y="2743200"/>
            <a:ext cx="5029200" cy="4114799"/>
          </a:xfrm>
        </p:spPr>
        <p:txBody>
          <a:bodyPr>
            <a:normAutofit/>
          </a:bodyPr>
          <a:lstStyle/>
          <a:p>
            <a:pPr marL="514350" indent="-514350">
              <a:buAutoNum type="arabicPeriod"/>
            </a:pPr>
            <a:r>
              <a:rPr lang="en-US" sz="3600" dirty="0" smtClean="0"/>
              <a:t>Doctrine</a:t>
            </a:r>
          </a:p>
          <a:p>
            <a:pPr marL="514350" indent="-514350">
              <a:buAutoNum type="arabicPeriod"/>
            </a:pPr>
            <a:r>
              <a:rPr lang="en-US" sz="3600" dirty="0" smtClean="0"/>
              <a:t>Reproof</a:t>
            </a:r>
          </a:p>
          <a:p>
            <a:pPr marL="514350" indent="-514350">
              <a:buAutoNum type="arabicPeriod"/>
            </a:pPr>
            <a:r>
              <a:rPr lang="en-US" sz="3600" dirty="0" smtClean="0"/>
              <a:t>Correction</a:t>
            </a:r>
          </a:p>
          <a:p>
            <a:pPr marL="514350" indent="-514350">
              <a:buAutoNum type="arabicPeriod"/>
            </a:pPr>
            <a:r>
              <a:rPr lang="en-US" sz="3600" dirty="0" smtClean="0"/>
              <a:t>Instruction in righteousness</a:t>
            </a:r>
            <a:endParaRPr lang="en-US" sz="3600" dirty="0"/>
          </a:p>
        </p:txBody>
      </p:sp>
      <p:pic>
        <p:nvPicPr>
          <p:cNvPr id="6146" name="Picture 2"/>
          <p:cNvPicPr>
            <a:picLocks noChangeAspect="1" noChangeArrowheads="1"/>
          </p:cNvPicPr>
          <p:nvPr/>
        </p:nvPicPr>
        <p:blipFill>
          <a:blip r:embed="rId3" cstate="print"/>
          <a:srcRect/>
          <a:stretch>
            <a:fillRect/>
          </a:stretch>
        </p:blipFill>
        <p:spPr bwMode="auto">
          <a:xfrm>
            <a:off x="4343400" y="2971800"/>
            <a:ext cx="4381500" cy="32670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to="" calcmode="lin" valueType="num">
                                      <p:cBhvr>
                                        <p:cTn id="7" dur="1" fill="hold"/>
                                        <p:tgtEl>
                                          <p:spTgt spid="4">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 to="" calcmode="lin" valueType="num">
                                      <p:cBhvr>
                                        <p:cTn id="12" dur="1" fill="hold"/>
                                        <p:tgtEl>
                                          <p:spTgt spid="4">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 to="" calcmode="lin" valueType="num">
                                      <p:cBhvr>
                                        <p:cTn id="17" dur="1" fill="hold"/>
                                        <p:tgtEl>
                                          <p:spTgt spid="4">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 to="" calcmode="lin" valueType="num">
                                      <p:cBhvr>
                                        <p:cTn id="22" dur="1" fill="hold"/>
                                        <p:tgtEl>
                                          <p:spTgt spid="4">
                                            <p:txEl>
                                              <p:pRg st="3" end="3"/>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52400"/>
            <a:ext cx="9144000" cy="6705600"/>
          </a:xfrm>
        </p:spPr>
        <p:txBody>
          <a:bodyPr>
            <a:noAutofit/>
          </a:bodyPr>
          <a:lstStyle/>
          <a:p>
            <a:pPr>
              <a:buNone/>
            </a:pPr>
            <a:r>
              <a:rPr lang="en-US" sz="3600" dirty="0" smtClean="0"/>
              <a:t>3. Where am I going? </a:t>
            </a:r>
          </a:p>
          <a:p>
            <a:pPr>
              <a:buNone/>
            </a:pPr>
            <a:r>
              <a:rPr lang="en-US" sz="3600" i="1" dirty="0" smtClean="0"/>
              <a:t>   "For God so loved the world, that he gave his only begotten Son, that whosoever believeth in him should not perish, but have everlasting life. For God sent not his Son into the world to condemn the world; but that the world through him might be saved. He that believeth on him is not condemned: but he that believeth not is condemned already, because he hath not believed in the name of the only begotten Son of God." (John 3:16-18)</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to="" calcmode="lin" valueType="num">
                                      <p:cBhvr>
                                        <p:cTn id="7" dur="1" fill="hold"/>
                                        <p:tgtEl>
                                          <p:spTgt spid="3">
                                            <p:txEl>
                                              <p:pRg st="1" end="1"/>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381000"/>
            <a:ext cx="4724400" cy="6477000"/>
          </a:xfrm>
        </p:spPr>
        <p:txBody>
          <a:bodyPr/>
          <a:lstStyle/>
          <a:p>
            <a:r>
              <a:rPr lang="en-US" i="1" dirty="0" smtClean="0"/>
              <a:t>"The Lord is my shepherd; I shall not want. Surely goodness and mercy shall follow me all the days of my life: and I will dwell in the house of the Lord for ever." (Psalm 23:1, 6)</a:t>
            </a:r>
          </a:p>
          <a:p>
            <a:r>
              <a:rPr lang="en-US" i="1" dirty="0" smtClean="0"/>
              <a:t>"And whosoever was not found written in the book of life was cast into the lake of fire." (Rev. 20:15)</a:t>
            </a:r>
          </a:p>
          <a:p>
            <a:endParaRPr lang="en-US" dirty="0"/>
          </a:p>
        </p:txBody>
      </p:sp>
      <p:pic>
        <p:nvPicPr>
          <p:cNvPr id="5122" name="Picture 2"/>
          <p:cNvPicPr>
            <a:picLocks noChangeAspect="1" noChangeArrowheads="1"/>
          </p:cNvPicPr>
          <p:nvPr/>
        </p:nvPicPr>
        <p:blipFill>
          <a:blip r:embed="rId3" cstate="print"/>
          <a:srcRect/>
          <a:stretch>
            <a:fillRect/>
          </a:stretch>
        </p:blipFill>
        <p:spPr bwMode="auto">
          <a:xfrm>
            <a:off x="4724400" y="3543300"/>
            <a:ext cx="4419600" cy="33147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123" name="Picture 3"/>
          <p:cNvPicPr>
            <a:picLocks noChangeAspect="1" noChangeArrowheads="1"/>
          </p:cNvPicPr>
          <p:nvPr/>
        </p:nvPicPr>
        <p:blipFill>
          <a:blip r:embed="rId4" cstate="print"/>
          <a:srcRect/>
          <a:stretch>
            <a:fillRect/>
          </a:stretch>
        </p:blipFill>
        <p:spPr bwMode="auto">
          <a:xfrm>
            <a:off x="4627351" y="457200"/>
            <a:ext cx="4516649" cy="3048000"/>
          </a:xfrm>
          <a:prstGeom prst="rect">
            <a:avLst/>
          </a:prstGeom>
          <a:noFill/>
          <a:ln w="9525">
            <a:noFill/>
            <a:miter lim="800000"/>
            <a:headEnd/>
            <a:tailEnd/>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5123"/>
                                        </p:tgtEl>
                                        <p:attrNameLst>
                                          <p:attrName>style.visibility</p:attrName>
                                        </p:attrNameLst>
                                      </p:cBhvr>
                                      <p:to>
                                        <p:strVal val="visible"/>
                                      </p:to>
                                    </p:set>
                                    <p:anim to="" calcmode="lin" valueType="num">
                                      <p:cBhvr>
                                        <p:cTn id="7" dur="1" fill="hold"/>
                                        <p:tgtEl>
                                          <p:spTgt spid="5123"/>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5122"/>
                                        </p:tgtEl>
                                        <p:attrNameLst>
                                          <p:attrName>style.visibility</p:attrName>
                                        </p:attrNameLst>
                                      </p:cBhvr>
                                      <p:to>
                                        <p:strVal val="visible"/>
                                      </p:to>
                                    </p:set>
                                    <p:anim to="" calcmode="lin" valueType="num">
                                      <p:cBhvr>
                                        <p:cTn id="17" dur="1" fill="hold"/>
                                        <p:tgtEl>
                                          <p:spTgt spid="512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1"/>
          </p:nvPr>
        </p:nvSpPr>
        <p:spPr>
          <a:xfrm>
            <a:off x="0" y="1"/>
            <a:ext cx="4267200" cy="3200400"/>
          </a:xfrm>
        </p:spPr>
        <p:txBody>
          <a:bodyPr>
            <a:normAutofit/>
          </a:bodyPr>
          <a:lstStyle/>
          <a:p>
            <a:pPr>
              <a:buNone/>
            </a:pPr>
            <a:r>
              <a:rPr lang="en-US" sz="3200" i="1" dirty="0" smtClean="0"/>
              <a:t>    Mark 1:22 “And they were astonished at his doctrine: for he taught them as one that had authority, and not as the scribes.”</a:t>
            </a:r>
            <a:endParaRPr lang="en-US" sz="3200" i="1" dirty="0"/>
          </a:p>
        </p:txBody>
      </p:sp>
      <p:sp>
        <p:nvSpPr>
          <p:cNvPr id="5" name="Content Placeholder 4"/>
          <p:cNvSpPr>
            <a:spLocks noGrp="1"/>
          </p:cNvSpPr>
          <p:nvPr>
            <p:ph sz="half" idx="2"/>
          </p:nvPr>
        </p:nvSpPr>
        <p:spPr>
          <a:xfrm>
            <a:off x="0" y="2971800"/>
            <a:ext cx="9144000" cy="3886200"/>
          </a:xfrm>
        </p:spPr>
        <p:txBody>
          <a:bodyPr>
            <a:normAutofit/>
          </a:bodyPr>
          <a:lstStyle/>
          <a:p>
            <a:r>
              <a:rPr lang="en-US" i="1" dirty="0" smtClean="0"/>
              <a:t> Mark 11:18 “And the scribes and chief priests heard it, and sought how they might destroy him: for they feared him, because all the people was astonished at his doctrine”</a:t>
            </a:r>
          </a:p>
          <a:p>
            <a:r>
              <a:rPr lang="en-US" i="1" dirty="0" smtClean="0"/>
              <a:t>John 7:16 “Jesus answered them, and said, My doctrine is not mine, but his that sent me.”</a:t>
            </a:r>
          </a:p>
          <a:p>
            <a:r>
              <a:rPr lang="en-US" i="1" dirty="0" smtClean="0"/>
              <a:t>Matt. 16:12 “Then understood they how that he bade them not beware of the leaven of bread, but of the doctrine of the Pharisees and of the Sadducees.”</a:t>
            </a:r>
          </a:p>
          <a:p>
            <a:endParaRPr lang="en-US" dirty="0"/>
          </a:p>
        </p:txBody>
      </p:sp>
      <p:pic>
        <p:nvPicPr>
          <p:cNvPr id="8195" name="Picture 3"/>
          <p:cNvPicPr>
            <a:picLocks noChangeAspect="1" noChangeArrowheads="1"/>
          </p:cNvPicPr>
          <p:nvPr/>
        </p:nvPicPr>
        <p:blipFill>
          <a:blip r:embed="rId3" cstate="print"/>
          <a:srcRect/>
          <a:stretch>
            <a:fillRect/>
          </a:stretch>
        </p:blipFill>
        <p:spPr bwMode="auto">
          <a:xfrm>
            <a:off x="4724400" y="0"/>
            <a:ext cx="4419600" cy="2833077"/>
          </a:xfrm>
          <a:prstGeom prst="rect">
            <a:avLst/>
          </a:prstGeom>
          <a:noFill/>
          <a:ln w="9525">
            <a:noFill/>
            <a:miter lim="800000"/>
            <a:headEnd/>
            <a:tailEnd/>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to="" calcmode="lin" valueType="num">
                                      <p:cBhvr>
                                        <p:cTn id="7" dur="1" fill="hold"/>
                                        <p:tgtEl>
                                          <p:spTgt spid="5">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 to="" calcmode="lin" valueType="num">
                                      <p:cBhvr>
                                        <p:cTn id="12" dur="1" fill="hold"/>
                                        <p:tgtEl>
                                          <p:spTgt spid="5">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 to="" calcmode="lin" valueType="num">
                                      <p:cBhvr>
                                        <p:cTn id="17" dur="1" fill="hold"/>
                                        <p:tgtEl>
                                          <p:spTgt spid="5">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 y="838200"/>
            <a:ext cx="4495800" cy="5016758"/>
          </a:xfrm>
          <a:prstGeom prst="rect">
            <a:avLst/>
          </a:prstGeom>
        </p:spPr>
        <p:txBody>
          <a:bodyPr wrap="square">
            <a:spAutoFit/>
          </a:bodyPr>
          <a:lstStyle/>
          <a:p>
            <a:pPr algn="ctr"/>
            <a:r>
              <a:rPr lang="en-US" sz="4000" i="1" dirty="0" smtClean="0"/>
              <a:t>“And they (early church)  continued stedfastly in the apostles' </a:t>
            </a:r>
            <a:r>
              <a:rPr lang="en-US" sz="4000" i="1" dirty="0" smtClean="0">
                <a:solidFill>
                  <a:srgbClr val="FFFF00"/>
                </a:solidFill>
              </a:rPr>
              <a:t>doctrine</a:t>
            </a:r>
            <a:r>
              <a:rPr lang="en-US" sz="4000" i="1" dirty="0" smtClean="0"/>
              <a:t> and fellowship, and in breaking of bread, and in prayers” </a:t>
            </a:r>
          </a:p>
          <a:p>
            <a:pPr algn="ctr"/>
            <a:r>
              <a:rPr lang="en-US" sz="4000" i="1" dirty="0" smtClean="0"/>
              <a:t>(Acts 2:42) </a:t>
            </a:r>
            <a:endParaRPr lang="en-US" sz="4000" i="1" dirty="0"/>
          </a:p>
        </p:txBody>
      </p:sp>
      <p:pic>
        <p:nvPicPr>
          <p:cNvPr id="9219" name="Picture 3"/>
          <p:cNvPicPr>
            <a:picLocks noChangeAspect="1" noChangeArrowheads="1"/>
          </p:cNvPicPr>
          <p:nvPr/>
        </p:nvPicPr>
        <p:blipFill>
          <a:blip r:embed="rId3" cstate="print"/>
          <a:srcRect/>
          <a:stretch>
            <a:fillRect/>
          </a:stretch>
        </p:blipFill>
        <p:spPr bwMode="auto">
          <a:xfrm>
            <a:off x="5029200" y="533400"/>
            <a:ext cx="3739770" cy="54102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3"/>
          <p:cNvPicPr>
            <a:picLocks noChangeAspect="1" noChangeArrowheads="1"/>
          </p:cNvPicPr>
          <p:nvPr/>
        </p:nvPicPr>
        <p:blipFill>
          <a:blip r:embed="rId3" cstate="print"/>
          <a:srcRect/>
          <a:stretch>
            <a:fillRect/>
          </a:stretch>
        </p:blipFill>
        <p:spPr bwMode="auto">
          <a:xfrm>
            <a:off x="4800600" y="228600"/>
            <a:ext cx="4165600" cy="3124200"/>
          </a:xfrm>
          <a:prstGeom prst="rect">
            <a:avLst/>
          </a:prstGeom>
          <a:noFill/>
          <a:ln w="9525">
            <a:noFill/>
            <a:miter lim="800000"/>
            <a:headEnd/>
            <a:tailEnd/>
          </a:ln>
        </p:spPr>
      </p:pic>
      <p:sp>
        <p:nvSpPr>
          <p:cNvPr id="4" name="Title 3"/>
          <p:cNvSpPr>
            <a:spLocks noGrp="1"/>
          </p:cNvSpPr>
          <p:nvPr>
            <p:ph type="title"/>
          </p:nvPr>
        </p:nvSpPr>
        <p:spPr>
          <a:xfrm>
            <a:off x="0" y="274638"/>
            <a:ext cx="4648200" cy="6583362"/>
          </a:xfrm>
        </p:spPr>
        <p:txBody>
          <a:bodyPr>
            <a:noAutofit/>
          </a:bodyPr>
          <a:lstStyle/>
          <a:p>
            <a:r>
              <a:rPr lang="en-US" sz="4000" dirty="0" smtClean="0"/>
              <a:t>“</a:t>
            </a:r>
            <a:r>
              <a:rPr lang="en-US" sz="4000" i="1" dirty="0" smtClean="0"/>
              <a:t>Now I beseech you, brethren, mark them which cause divisions and offences contrary to the doctrine which ye have learned; and avoid them.” (Romans 16:17)</a:t>
            </a:r>
            <a:endParaRPr lang="en-US" sz="4000" i="1" dirty="0"/>
          </a:p>
        </p:txBody>
      </p:sp>
    </p:spTree>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lnSpcReduction="10000"/>
          </a:bodyPr>
          <a:lstStyle/>
          <a:p>
            <a:r>
              <a:rPr lang="en-US" i="1" dirty="0" smtClean="0"/>
              <a:t> I Tim. 4:13 “Till I come, give attendance to reading, to exhortation, to doctrine.”</a:t>
            </a:r>
          </a:p>
          <a:p>
            <a:r>
              <a:rPr lang="en-US" i="1" dirty="0" smtClean="0"/>
              <a:t> I Tim. 4:16 “Take heed unto thyself, and unto the doctrine; continue in them: for in doing this thou shalt both save thyself, and them that hear thee”</a:t>
            </a:r>
          </a:p>
          <a:p>
            <a:r>
              <a:rPr lang="en-US" i="1" dirty="0" smtClean="0"/>
              <a:t> I Tim. 5:17 “Let the elders that rule well be counted worthy of double honour, especially they who labour in the word and doctrine.”</a:t>
            </a:r>
          </a:p>
          <a:p>
            <a:r>
              <a:rPr lang="en-US" i="1" dirty="0" smtClean="0"/>
              <a:t> II Tim. 4:2-3 “Preach the word; be instant in season, out of season; reprove, rebuke, exhort with all longsuffering and doctrine. For the time will come when they will not endure sound doctrine; but after their own lusts shall they heap to themselves teachers, having itching ears.”</a:t>
            </a:r>
          </a:p>
          <a:p>
            <a:endParaRPr lang="en-US" i="1"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to="" calcmode="lin" valueType="num">
                                      <p:cBhvr>
                                        <p:cTn id="7" dur="1" fill="hold"/>
                                        <p:tgtEl>
                                          <p:spTgt spid="3">
                                            <p:txEl>
                                              <p:pRg st="1" end="1"/>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 to="" calcmode="lin" valueType="num">
                                      <p:cBhvr>
                                        <p:cTn id="12" dur="1" fill="hold"/>
                                        <p:tgtEl>
                                          <p:spTgt spid="3">
                                            <p:txEl>
                                              <p:pRg st="2" end="2"/>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to="" calcmode="lin" valueType="num">
                                      <p:cBhvr>
                                        <p:cTn id="17" dur="1" fill="hold"/>
                                        <p:tgtEl>
                                          <p:spTgt spid="3">
                                            <p:txEl>
                                              <p:pRg st="3" end="3"/>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52400" y="274638"/>
            <a:ext cx="4800600" cy="6354762"/>
          </a:xfrm>
        </p:spPr>
        <p:txBody>
          <a:bodyPr/>
          <a:lstStyle/>
          <a:p>
            <a:r>
              <a:rPr lang="en-US" i="1" dirty="0" smtClean="0"/>
              <a:t>“Holding fast the faithful word as he hath been taught, that he may be able by sound doctrine both to exhort and to convince the gainsayers.” </a:t>
            </a:r>
            <a:br>
              <a:rPr lang="en-US" i="1" dirty="0" smtClean="0"/>
            </a:br>
            <a:r>
              <a:rPr lang="en-US" i="1" dirty="0" smtClean="0"/>
              <a:t>(Titus 1:9)</a:t>
            </a:r>
            <a:endParaRPr lang="en-US" i="1" dirty="0"/>
          </a:p>
        </p:txBody>
      </p:sp>
      <p:pic>
        <p:nvPicPr>
          <p:cNvPr id="1028" name="Picture 4" descr="c:\Users\Ptr. Daniel White\Desktop\Bible pictures\Bible pictures New Testament\PAUL\Writing\Paul writing 76-32.jpg"/>
          <p:cNvPicPr>
            <a:picLocks noChangeAspect="1" noChangeArrowheads="1"/>
          </p:cNvPicPr>
          <p:nvPr/>
        </p:nvPicPr>
        <p:blipFill>
          <a:blip r:embed="rId3" cstate="print"/>
          <a:srcRect/>
          <a:stretch>
            <a:fillRect/>
          </a:stretch>
        </p:blipFill>
        <p:spPr bwMode="auto">
          <a:xfrm>
            <a:off x="4953000" y="457200"/>
            <a:ext cx="3949277" cy="57912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ransition>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0" y="274638"/>
            <a:ext cx="4572000" cy="6202362"/>
          </a:xfrm>
        </p:spPr>
        <p:txBody>
          <a:bodyPr>
            <a:normAutofit/>
          </a:bodyPr>
          <a:lstStyle/>
          <a:p>
            <a:r>
              <a:rPr lang="en-US" sz="3600" i="1" dirty="0" smtClean="0"/>
              <a:t> “But speak thou the things which become sound doctrine: In all things shewing thyself a pattern of good works: in doctrine shewing uncorruptness, gravity, sincerity.”</a:t>
            </a:r>
            <a:br>
              <a:rPr lang="en-US" sz="3600" i="1" dirty="0" smtClean="0"/>
            </a:br>
            <a:r>
              <a:rPr lang="en-US" sz="3600" i="1" dirty="0" smtClean="0"/>
              <a:t>(Titus 2:1,7)</a:t>
            </a:r>
            <a:endParaRPr lang="en-US" sz="3600" i="1" dirty="0"/>
          </a:p>
        </p:txBody>
      </p:sp>
      <p:pic>
        <p:nvPicPr>
          <p:cNvPr id="2051" name="Picture 3" descr="c:\Users\Ptr. Daniel White\Desktop\Bible pictures\Bible pictures New Testament\PAUL\Writing\Paul writing letter 1073-8.jpg"/>
          <p:cNvPicPr>
            <a:picLocks noChangeAspect="1" noChangeArrowheads="1"/>
          </p:cNvPicPr>
          <p:nvPr/>
        </p:nvPicPr>
        <p:blipFill>
          <a:blip r:embed="rId3" cstate="print"/>
          <a:srcRect/>
          <a:stretch>
            <a:fillRect/>
          </a:stretch>
        </p:blipFill>
        <p:spPr bwMode="auto">
          <a:xfrm>
            <a:off x="437195" y="389802"/>
            <a:ext cx="3982405" cy="585859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ransition>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457200"/>
            <a:ext cx="4724400" cy="6154043"/>
          </a:xfrm>
          <a:prstGeom prst="rect">
            <a:avLst/>
          </a:prstGeom>
        </p:spPr>
        <p:txBody>
          <a:bodyPr wrap="square">
            <a:spAutoFit/>
          </a:bodyPr>
          <a:lstStyle/>
          <a:p>
            <a:pPr algn="ctr"/>
            <a:r>
              <a:rPr lang="en-US" sz="3200" i="1" dirty="0" smtClean="0"/>
              <a:t>“Whosoever transgresseth, and abideth not in the doctrine of Christ, hath not God. He that abideth in the doctrine of Christ, he hath both the Father and the Son. If there come any unto you, and bring not this doctrine, receive him not into your house, neither bid him God speed.” </a:t>
            </a:r>
          </a:p>
          <a:p>
            <a:pPr algn="ctr"/>
            <a:r>
              <a:rPr lang="en-US" sz="3200" i="1" dirty="0" smtClean="0"/>
              <a:t>(II John 1:9-10)</a:t>
            </a:r>
            <a:endParaRPr lang="en-US" sz="3200" i="1" dirty="0"/>
          </a:p>
        </p:txBody>
      </p:sp>
      <p:pic>
        <p:nvPicPr>
          <p:cNvPr id="3074" name="Picture 2"/>
          <p:cNvPicPr>
            <a:picLocks noChangeAspect="1" noChangeArrowheads="1"/>
          </p:cNvPicPr>
          <p:nvPr/>
        </p:nvPicPr>
        <p:blipFill>
          <a:blip r:embed="rId3" cstate="print"/>
          <a:srcRect l="14928" t="1818"/>
          <a:stretch>
            <a:fillRect/>
          </a:stretch>
        </p:blipFill>
        <p:spPr bwMode="auto">
          <a:xfrm>
            <a:off x="5105400" y="838200"/>
            <a:ext cx="3715373" cy="5029200"/>
          </a:xfrm>
          <a:prstGeom prst="rect">
            <a:avLst/>
          </a:prstGeom>
          <a:ln>
            <a:noFill/>
          </a:ln>
          <a:effectLst>
            <a:softEdge rad="112500"/>
          </a:effectLst>
        </p:spPr>
      </p:pic>
    </p:spTree>
  </p:cSld>
  <p:clrMapOvr>
    <a:masterClrMapping/>
  </p:clrMapOvr>
  <p:transition>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cstate="print"/>
          <a:srcRect/>
          <a:stretch>
            <a:fillRect/>
          </a:stretch>
        </p:blipFill>
        <p:spPr bwMode="auto">
          <a:xfrm>
            <a:off x="2209800" y="-3233"/>
            <a:ext cx="4876800" cy="3254829"/>
          </a:xfrm>
          <a:prstGeom prst="rect">
            <a:avLst/>
          </a:prstGeom>
          <a:noFill/>
          <a:ln w="9525">
            <a:noFill/>
            <a:miter lim="800000"/>
            <a:headEnd/>
            <a:tailEnd/>
          </a:ln>
        </p:spPr>
      </p:pic>
      <p:sp>
        <p:nvSpPr>
          <p:cNvPr id="3" name="Title 2"/>
          <p:cNvSpPr>
            <a:spLocks noGrp="1"/>
          </p:cNvSpPr>
          <p:nvPr>
            <p:ph type="title"/>
          </p:nvPr>
        </p:nvSpPr>
        <p:spPr>
          <a:xfrm>
            <a:off x="0" y="3810000"/>
            <a:ext cx="9144000" cy="2743200"/>
          </a:xfrm>
        </p:spPr>
        <p:txBody>
          <a:bodyPr>
            <a:noAutofit/>
          </a:bodyPr>
          <a:lstStyle/>
          <a:p>
            <a:r>
              <a:rPr lang="en-US" dirty="0" smtClean="0"/>
              <a:t>Study (Greek) = To make effort, to be diligent, to labor in study, to be eager or earnest to do something, to strive.</a:t>
            </a:r>
            <a:br>
              <a:rPr lang="en-US" dirty="0" smtClean="0"/>
            </a:br>
            <a:r>
              <a:rPr lang="en-US" dirty="0" smtClean="0"/>
              <a:t> </a:t>
            </a:r>
            <a:endParaRPr lang="en-US" dirty="0"/>
          </a:p>
        </p:txBody>
      </p:sp>
    </p:spTree>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944562"/>
          </a:xfrm>
        </p:spPr>
        <p:txBody>
          <a:bodyPr>
            <a:noAutofit/>
          </a:bodyPr>
          <a:lstStyle/>
          <a:p>
            <a:r>
              <a:rPr lang="en-US" dirty="0" smtClean="0">
                <a:solidFill>
                  <a:srgbClr val="FFFF00"/>
                </a:solidFill>
              </a:rPr>
              <a:t>Reasons for Studying Biblical Doctrine</a:t>
            </a:r>
            <a:endParaRPr lang="en-US" dirty="0">
              <a:solidFill>
                <a:srgbClr val="FFFF00"/>
              </a:solidFill>
            </a:endParaRPr>
          </a:p>
        </p:txBody>
      </p:sp>
      <p:pic>
        <p:nvPicPr>
          <p:cNvPr id="7170" name="Picture 2"/>
          <p:cNvPicPr>
            <a:picLocks noChangeAspect="1" noChangeArrowheads="1"/>
          </p:cNvPicPr>
          <p:nvPr/>
        </p:nvPicPr>
        <p:blipFill>
          <a:blip r:embed="rId3" cstate="print"/>
          <a:srcRect/>
          <a:stretch>
            <a:fillRect/>
          </a:stretch>
        </p:blipFill>
        <p:spPr bwMode="auto">
          <a:xfrm>
            <a:off x="2362200" y="1600200"/>
            <a:ext cx="5088835" cy="48768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00"/>
                </a:solidFill>
              </a:rPr>
              <a:t>Nine Major Bible Doctrines</a:t>
            </a:r>
            <a:endParaRPr lang="en-US" dirty="0">
              <a:solidFill>
                <a:srgbClr val="FFFF00"/>
              </a:solidFill>
            </a:endParaRPr>
          </a:p>
        </p:txBody>
      </p:sp>
      <p:sp>
        <p:nvSpPr>
          <p:cNvPr id="3" name="Content Placeholder 2"/>
          <p:cNvSpPr>
            <a:spLocks noGrp="1"/>
          </p:cNvSpPr>
          <p:nvPr>
            <p:ph idx="1"/>
          </p:nvPr>
        </p:nvSpPr>
        <p:spPr>
          <a:xfrm>
            <a:off x="304800" y="1600200"/>
            <a:ext cx="8382000" cy="5257800"/>
          </a:xfrm>
        </p:spPr>
        <p:txBody>
          <a:bodyPr>
            <a:normAutofit lnSpcReduction="10000"/>
          </a:bodyPr>
          <a:lstStyle/>
          <a:p>
            <a:r>
              <a:rPr lang="en-US" dirty="0" err="1" smtClean="0"/>
              <a:t>Bibliology</a:t>
            </a:r>
            <a:r>
              <a:rPr lang="en-US" dirty="0" smtClean="0"/>
              <a:t> – Doctrine of the Scriptures</a:t>
            </a:r>
          </a:p>
          <a:p>
            <a:r>
              <a:rPr lang="en-US" dirty="0" smtClean="0"/>
              <a:t>Theology – Doctrine of God</a:t>
            </a:r>
          </a:p>
          <a:p>
            <a:r>
              <a:rPr lang="en-US" dirty="0" smtClean="0"/>
              <a:t>Christology – Doctrine of Christ</a:t>
            </a:r>
          </a:p>
          <a:p>
            <a:r>
              <a:rPr lang="en-US" dirty="0" err="1" smtClean="0"/>
              <a:t>Pneumatology</a:t>
            </a:r>
            <a:r>
              <a:rPr lang="en-US" dirty="0" smtClean="0"/>
              <a:t> – Doctrine of  Man</a:t>
            </a:r>
          </a:p>
          <a:p>
            <a:r>
              <a:rPr lang="en-US" dirty="0" err="1" smtClean="0"/>
              <a:t>Hamartiology</a:t>
            </a:r>
            <a:r>
              <a:rPr lang="en-US" dirty="0" smtClean="0"/>
              <a:t> – Doctrine of Sin</a:t>
            </a:r>
          </a:p>
          <a:p>
            <a:r>
              <a:rPr lang="en-US" dirty="0" err="1" smtClean="0"/>
              <a:t>Soteriology</a:t>
            </a:r>
            <a:r>
              <a:rPr lang="en-US" dirty="0" smtClean="0"/>
              <a:t> – Doctrine of Salvation</a:t>
            </a:r>
          </a:p>
          <a:p>
            <a:r>
              <a:rPr lang="en-US" dirty="0" smtClean="0"/>
              <a:t>Ecclesiology – Doctrine of the Church</a:t>
            </a:r>
          </a:p>
          <a:p>
            <a:r>
              <a:rPr lang="en-US" dirty="0" smtClean="0"/>
              <a:t>Angelology – Doctrine of Angels</a:t>
            </a:r>
          </a:p>
          <a:p>
            <a:r>
              <a:rPr lang="en-US" dirty="0" smtClean="0"/>
              <a:t>Eschatology – Doctrine of Prophecy</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to="" calcmode="lin" valueType="num">
                                      <p:cBhvr>
                                        <p:cTn id="17" dur="1" fill="hold"/>
                                        <p:tgtEl>
                                          <p:spTgt spid="3">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to="" calcmode="lin" valueType="num">
                                      <p:cBhvr>
                                        <p:cTn id="22" dur="1" fill="hold"/>
                                        <p:tgtEl>
                                          <p:spTgt spid="3">
                                            <p:txEl>
                                              <p:pRg st="3" end="3"/>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to="" calcmode="lin" valueType="num">
                                      <p:cBhvr>
                                        <p:cTn id="27" dur="1" fill="hold"/>
                                        <p:tgtEl>
                                          <p:spTgt spid="3">
                                            <p:txEl>
                                              <p:pRg st="4" end="4"/>
                                            </p:txEl>
                                          </p:spTgt>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 to="" calcmode="lin" valueType="num">
                                      <p:cBhvr>
                                        <p:cTn id="32" dur="1" fill="hold"/>
                                        <p:tgtEl>
                                          <p:spTgt spid="3">
                                            <p:txEl>
                                              <p:pRg st="5" end="5"/>
                                            </p:txEl>
                                          </p:spTgt>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to="" calcmode="lin" valueType="num">
                                      <p:cBhvr>
                                        <p:cTn id="37" dur="1" fill="hold"/>
                                        <p:tgtEl>
                                          <p:spTgt spid="3">
                                            <p:txEl>
                                              <p:pRg st="6" end="6"/>
                                            </p:txEl>
                                          </p:spTgt>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 to="" calcmode="lin" valueType="num">
                                      <p:cBhvr>
                                        <p:cTn id="42" dur="1" fill="hold"/>
                                        <p:tgtEl>
                                          <p:spTgt spid="3">
                                            <p:txEl>
                                              <p:pRg st="7" end="7"/>
                                            </p:txEl>
                                          </p:spTgt>
                                        </p:tgtEl>
                                        <p:attrNameLst>
                                          <p:attrName/>
                                        </p:attrNameLst>
                                      </p:cBhvr>
                                    </p:anim>
                                  </p:childTnLst>
                                </p:cTn>
                              </p:par>
                            </p:childTnLst>
                          </p:cTn>
                        </p:par>
                      </p:childTnLst>
                    </p:cTn>
                  </p:par>
                  <p:par>
                    <p:cTn id="43" fill="hold">
                      <p:stCondLst>
                        <p:cond delay="indefinite"/>
                      </p:stCondLst>
                      <p:childTnLst>
                        <p:par>
                          <p:cTn id="44" fill="hold">
                            <p:stCondLst>
                              <p:cond delay="0"/>
                            </p:stCondLst>
                            <p:childTnLst>
                              <p:par>
                                <p:cTn id="45" presetID="24" presetClass="entr" presetSubtype="0" fill="hold" grpId="0"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 to="" calcmode="lin" valueType="num">
                                      <p:cBhvr>
                                        <p:cTn id="47" dur="1" fill="hold"/>
                                        <p:tgtEl>
                                          <p:spTgt spid="3">
                                            <p:txEl>
                                              <p:pRg st="8" end="8"/>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0"/>
            <a:ext cx="8229600" cy="1295400"/>
          </a:xfrm>
        </p:spPr>
        <p:txBody>
          <a:bodyPr/>
          <a:lstStyle/>
          <a:p>
            <a:r>
              <a:rPr lang="en-US" b="1" i="1" dirty="0" smtClean="0"/>
              <a:t>24 Fundamentals of the Faith</a:t>
            </a:r>
            <a:endParaRPr lang="en-US" b="1" i="1" dirty="0"/>
          </a:p>
        </p:txBody>
      </p:sp>
      <p:sp>
        <p:nvSpPr>
          <p:cNvPr id="3" name="Content Placeholder 2"/>
          <p:cNvSpPr>
            <a:spLocks noGrp="1"/>
          </p:cNvSpPr>
          <p:nvPr>
            <p:ph idx="1"/>
          </p:nvPr>
        </p:nvSpPr>
        <p:spPr>
          <a:xfrm>
            <a:off x="0" y="1600200"/>
            <a:ext cx="9144000" cy="5257800"/>
          </a:xfrm>
        </p:spPr>
        <p:txBody>
          <a:bodyPr>
            <a:normAutofit/>
          </a:bodyPr>
          <a:lstStyle/>
          <a:p>
            <a:pPr lvl="0"/>
            <a:r>
              <a:rPr lang="en-US" dirty="0" smtClean="0"/>
              <a:t>The inspiration and preservation of the Bible</a:t>
            </a:r>
          </a:p>
          <a:p>
            <a:pPr lvl="0"/>
            <a:r>
              <a:rPr lang="en-US" dirty="0" smtClean="0"/>
              <a:t>The Trinity</a:t>
            </a:r>
          </a:p>
          <a:p>
            <a:pPr lvl="0"/>
            <a:r>
              <a:rPr lang="en-US" dirty="0" smtClean="0"/>
              <a:t>The attributes of God – </a:t>
            </a:r>
            <a:r>
              <a:rPr lang="en-US" i="1" dirty="0" smtClean="0">
                <a:solidFill>
                  <a:srgbClr val="FFFF00"/>
                </a:solidFill>
              </a:rPr>
              <a:t>Omniscience, omnipotence, omnipresent, eternal, immutable, sovereign, holy, righteous, loving, gracious, just and truth.</a:t>
            </a:r>
            <a:endParaRPr lang="en-US" dirty="0" smtClean="0">
              <a:solidFill>
                <a:srgbClr val="FFFF00"/>
              </a:solidFill>
            </a:endParaRPr>
          </a:p>
          <a:p>
            <a:pPr lvl="0"/>
            <a:r>
              <a:rPr lang="en-US" dirty="0" smtClean="0"/>
              <a:t>The virgin birth</a:t>
            </a:r>
          </a:p>
          <a:p>
            <a:pPr lvl="0"/>
            <a:r>
              <a:rPr lang="en-US" dirty="0" smtClean="0"/>
              <a:t>The deity of Christ</a:t>
            </a:r>
          </a:p>
          <a:p>
            <a:pPr lvl="0"/>
            <a:r>
              <a:rPr lang="en-US" dirty="0" smtClean="0"/>
              <a:t>The resurrection of Jesus Christ</a:t>
            </a:r>
          </a:p>
          <a:p>
            <a:pPr lvl="0"/>
            <a:r>
              <a:rPr lang="en-US" dirty="0" smtClean="0"/>
              <a:t>The existence of angels </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to="" calcmode="lin" valueType="num">
                                      <p:cBhvr>
                                        <p:cTn id="17" dur="1" fill="hold"/>
                                        <p:tgtEl>
                                          <p:spTgt spid="3">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to="" calcmode="lin" valueType="num">
                                      <p:cBhvr>
                                        <p:cTn id="22" dur="1" fill="hold"/>
                                        <p:tgtEl>
                                          <p:spTgt spid="3">
                                            <p:txEl>
                                              <p:pRg st="3" end="3"/>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to="" calcmode="lin" valueType="num">
                                      <p:cBhvr>
                                        <p:cTn id="27" dur="1" fill="hold"/>
                                        <p:tgtEl>
                                          <p:spTgt spid="3">
                                            <p:txEl>
                                              <p:pRg st="4" end="4"/>
                                            </p:txEl>
                                          </p:spTgt>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 to="" calcmode="lin" valueType="num">
                                      <p:cBhvr>
                                        <p:cTn id="32" dur="1" fill="hold"/>
                                        <p:tgtEl>
                                          <p:spTgt spid="3">
                                            <p:txEl>
                                              <p:pRg st="5" end="5"/>
                                            </p:txEl>
                                          </p:spTgt>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to="" calcmode="lin" valueType="num">
                                      <p:cBhvr>
                                        <p:cTn id="37" dur="1" fill="hold"/>
                                        <p:tgtEl>
                                          <p:spTgt spid="3">
                                            <p:txEl>
                                              <p:pRg st="6" end="6"/>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304800"/>
            <a:ext cx="8915400" cy="6553200"/>
          </a:xfrm>
        </p:spPr>
        <p:txBody>
          <a:bodyPr>
            <a:noAutofit/>
          </a:bodyPr>
          <a:lstStyle/>
          <a:p>
            <a:r>
              <a:rPr lang="en-US" dirty="0" smtClean="0"/>
              <a:t>The existence of Satan</a:t>
            </a:r>
          </a:p>
          <a:p>
            <a:pPr lvl="0"/>
            <a:r>
              <a:rPr lang="en-US" dirty="0" smtClean="0"/>
              <a:t>The existence of Demons</a:t>
            </a:r>
          </a:p>
          <a:p>
            <a:r>
              <a:rPr lang="en-US" dirty="0" smtClean="0"/>
              <a:t>A literal heaven</a:t>
            </a:r>
          </a:p>
          <a:p>
            <a:r>
              <a:rPr lang="en-US" dirty="0" smtClean="0"/>
              <a:t>A literal hell</a:t>
            </a:r>
          </a:p>
          <a:p>
            <a:r>
              <a:rPr lang="en-US" dirty="0" smtClean="0"/>
              <a:t>The depravity of man</a:t>
            </a:r>
          </a:p>
          <a:p>
            <a:pPr lvl="0"/>
            <a:r>
              <a:rPr lang="en-US" dirty="0" smtClean="0"/>
              <a:t>Salvation by grace through faith apart from the works of the law</a:t>
            </a:r>
          </a:p>
          <a:p>
            <a:r>
              <a:rPr lang="en-US" dirty="0" smtClean="0"/>
              <a:t> Ordinances of Baptism and the Lord’s Table</a:t>
            </a:r>
          </a:p>
          <a:p>
            <a:r>
              <a:rPr lang="en-US" dirty="0" smtClean="0"/>
              <a:t> Separation from worldliness</a:t>
            </a:r>
          </a:p>
          <a:p>
            <a:r>
              <a:rPr lang="en-US" dirty="0" smtClean="0"/>
              <a:t> Separation from religious apostasy</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to="" calcmode="lin" valueType="num">
                                      <p:cBhvr>
                                        <p:cTn id="7" dur="1" fill="hold"/>
                                        <p:tgtEl>
                                          <p:spTgt spid="3">
                                            <p:txEl>
                                              <p:pRg st="1" end="1"/>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 to="" calcmode="lin" valueType="num">
                                      <p:cBhvr>
                                        <p:cTn id="12" dur="1" fill="hold"/>
                                        <p:tgtEl>
                                          <p:spTgt spid="3">
                                            <p:txEl>
                                              <p:pRg st="2" end="2"/>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to="" calcmode="lin" valueType="num">
                                      <p:cBhvr>
                                        <p:cTn id="17" dur="1" fill="hold"/>
                                        <p:tgtEl>
                                          <p:spTgt spid="3">
                                            <p:txEl>
                                              <p:pRg st="3" end="3"/>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 to="" calcmode="lin" valueType="num">
                                      <p:cBhvr>
                                        <p:cTn id="22" dur="1" fill="hold"/>
                                        <p:tgtEl>
                                          <p:spTgt spid="3">
                                            <p:txEl>
                                              <p:pRg st="4" end="4"/>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 to="" calcmode="lin" valueType="num">
                                      <p:cBhvr>
                                        <p:cTn id="27" dur="1" fill="hold"/>
                                        <p:tgtEl>
                                          <p:spTgt spid="3">
                                            <p:txEl>
                                              <p:pRg st="5" end="5"/>
                                            </p:txEl>
                                          </p:spTgt>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 to="" calcmode="lin" valueType="num">
                                      <p:cBhvr>
                                        <p:cTn id="32" dur="1" fill="hold"/>
                                        <p:tgtEl>
                                          <p:spTgt spid="3">
                                            <p:txEl>
                                              <p:pRg st="6" end="6"/>
                                            </p:txEl>
                                          </p:spTgt>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 to="" calcmode="lin" valueType="num">
                                      <p:cBhvr>
                                        <p:cTn id="37" dur="1" fill="hold"/>
                                        <p:tgtEl>
                                          <p:spTgt spid="3">
                                            <p:txEl>
                                              <p:pRg st="7" end="7"/>
                                            </p:txEl>
                                          </p:spTgt>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grpId="0" nodeType="clickEffect">
                                  <p:stCondLst>
                                    <p:cond delay="0"/>
                                  </p:stCondLst>
                                  <p:childTnLst>
                                    <p:set>
                                      <p:cBhvr>
                                        <p:cTn id="41" dur="1" fill="hold">
                                          <p:stCondLst>
                                            <p:cond delay="0"/>
                                          </p:stCondLst>
                                        </p:cTn>
                                        <p:tgtEl>
                                          <p:spTgt spid="3">
                                            <p:txEl>
                                              <p:pRg st="8" end="8"/>
                                            </p:txEl>
                                          </p:spTgt>
                                        </p:tgtEl>
                                        <p:attrNameLst>
                                          <p:attrName>style.visibility</p:attrName>
                                        </p:attrNameLst>
                                      </p:cBhvr>
                                      <p:to>
                                        <p:strVal val="visible"/>
                                      </p:to>
                                    </p:set>
                                    <p:anim to="" calcmode="lin" valueType="num">
                                      <p:cBhvr>
                                        <p:cTn id="42" dur="1" fill="hold"/>
                                        <p:tgtEl>
                                          <p:spTgt spid="3">
                                            <p:txEl>
                                              <p:pRg st="8" end="8"/>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lstStyle/>
          <a:p>
            <a:pPr lvl="0"/>
            <a:r>
              <a:rPr lang="en-US" dirty="0" smtClean="0"/>
              <a:t>Autonomy of the local church –</a:t>
            </a:r>
            <a:r>
              <a:rPr lang="en-US" i="1" dirty="0" smtClean="0"/>
              <a:t> </a:t>
            </a:r>
            <a:r>
              <a:rPr lang="en-US" i="1" dirty="0" smtClean="0">
                <a:solidFill>
                  <a:srgbClr val="FFFF00"/>
                </a:solidFill>
              </a:rPr>
              <a:t>The church as the absolute right of self-government free from any interference of any hierarchy, individuals, or organization. The one and only head being the Lord Jesus Christ.</a:t>
            </a:r>
            <a:endParaRPr lang="en-US" dirty="0" smtClean="0">
              <a:solidFill>
                <a:srgbClr val="FFFF00"/>
              </a:solidFill>
            </a:endParaRPr>
          </a:p>
          <a:p>
            <a:r>
              <a:rPr lang="en-US" dirty="0" smtClean="0"/>
              <a:t>Separation of church and state</a:t>
            </a:r>
          </a:p>
          <a:p>
            <a:r>
              <a:rPr lang="en-US" dirty="0" smtClean="0"/>
              <a:t>Priesthood of the believer</a:t>
            </a:r>
          </a:p>
          <a:p>
            <a:r>
              <a:rPr lang="en-US" dirty="0" smtClean="0"/>
              <a:t>Soul liberty</a:t>
            </a:r>
          </a:p>
          <a:p>
            <a:r>
              <a:rPr lang="en-US" dirty="0" smtClean="0"/>
              <a:t>The sovereignty of God</a:t>
            </a:r>
          </a:p>
          <a:p>
            <a:r>
              <a:rPr lang="en-US" dirty="0" smtClean="0"/>
              <a:t>The pre-millennial rapture of the church</a:t>
            </a:r>
          </a:p>
          <a:p>
            <a:r>
              <a:rPr lang="en-US" dirty="0" smtClean="0"/>
              <a:t>The Second Advent of Jesus Christ</a:t>
            </a:r>
          </a:p>
          <a:p>
            <a:r>
              <a:rPr lang="en-US" dirty="0" smtClean="0"/>
              <a:t>The millennial reign of Jesus Christ</a:t>
            </a:r>
          </a:p>
          <a:p>
            <a:endParaRPr lang="en-US" dirty="0" smtClean="0"/>
          </a:p>
          <a:p>
            <a:endParaRPr lang="en-US"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to="" calcmode="lin" valueType="num">
                                      <p:cBhvr>
                                        <p:cTn id="7" dur="1" fill="hold"/>
                                        <p:tgtEl>
                                          <p:spTgt spid="3">
                                            <p:txEl>
                                              <p:pRg st="1" end="1"/>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 to="" calcmode="lin" valueType="num">
                                      <p:cBhvr>
                                        <p:cTn id="12" dur="1" fill="hold"/>
                                        <p:tgtEl>
                                          <p:spTgt spid="3">
                                            <p:txEl>
                                              <p:pRg st="2" end="2"/>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to="" calcmode="lin" valueType="num">
                                      <p:cBhvr>
                                        <p:cTn id="17" dur="1" fill="hold"/>
                                        <p:tgtEl>
                                          <p:spTgt spid="3">
                                            <p:txEl>
                                              <p:pRg st="3" end="3"/>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 to="" calcmode="lin" valueType="num">
                                      <p:cBhvr>
                                        <p:cTn id="22" dur="1" fill="hold"/>
                                        <p:tgtEl>
                                          <p:spTgt spid="3">
                                            <p:txEl>
                                              <p:pRg st="4" end="4"/>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 to="" calcmode="lin" valueType="num">
                                      <p:cBhvr>
                                        <p:cTn id="27" dur="1" fill="hold"/>
                                        <p:tgtEl>
                                          <p:spTgt spid="3">
                                            <p:txEl>
                                              <p:pRg st="5" end="5"/>
                                            </p:txEl>
                                          </p:spTgt>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 to="" calcmode="lin" valueType="num">
                                      <p:cBhvr>
                                        <p:cTn id="32" dur="1" fill="hold"/>
                                        <p:tgtEl>
                                          <p:spTgt spid="3">
                                            <p:txEl>
                                              <p:pRg st="6" end="6"/>
                                            </p:txEl>
                                          </p:spTgt>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 to="" calcmode="lin" valueType="num">
                                      <p:cBhvr>
                                        <p:cTn id="37" dur="1" fill="hold"/>
                                        <p:tgtEl>
                                          <p:spTgt spid="3">
                                            <p:txEl>
                                              <p:pRg st="7" end="7"/>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457200"/>
            <a:ext cx="8763000" cy="1295400"/>
          </a:xfrm>
        </p:spPr>
        <p:txBody>
          <a:bodyPr>
            <a:normAutofit fontScale="90000"/>
          </a:bodyPr>
          <a:lstStyle/>
          <a:p>
            <a:r>
              <a:rPr lang="en-US" dirty="0" smtClean="0">
                <a:solidFill>
                  <a:srgbClr val="FFFF00"/>
                </a:solidFill>
              </a:rPr>
              <a:t>Because of its Author </a:t>
            </a:r>
            <a:br>
              <a:rPr lang="en-US" dirty="0" smtClean="0">
                <a:solidFill>
                  <a:srgbClr val="FFFF00"/>
                </a:solidFill>
              </a:rPr>
            </a:br>
            <a:r>
              <a:rPr lang="en-US" dirty="0" smtClean="0">
                <a:solidFill>
                  <a:srgbClr val="FFFF00"/>
                </a:solidFill>
              </a:rPr>
              <a:t>(</a:t>
            </a:r>
            <a:r>
              <a:rPr lang="en-US" i="1" dirty="0" smtClean="0">
                <a:solidFill>
                  <a:srgbClr val="FFFF00"/>
                </a:solidFill>
              </a:rPr>
              <a:t>II Tim.3:16)</a:t>
            </a:r>
            <a:r>
              <a:rPr lang="en-US" i="1" dirty="0" smtClean="0"/>
              <a:t/>
            </a:r>
            <a:br>
              <a:rPr lang="en-US" i="1" dirty="0" smtClean="0"/>
            </a:br>
            <a:endParaRPr lang="en-US" dirty="0"/>
          </a:p>
        </p:txBody>
      </p:sp>
      <p:sp>
        <p:nvSpPr>
          <p:cNvPr id="3" name="Content Placeholder 2"/>
          <p:cNvSpPr>
            <a:spLocks noGrp="1"/>
          </p:cNvSpPr>
          <p:nvPr>
            <p:ph idx="1"/>
          </p:nvPr>
        </p:nvSpPr>
        <p:spPr>
          <a:xfrm>
            <a:off x="152400" y="1981200"/>
            <a:ext cx="8991600" cy="4876800"/>
          </a:xfrm>
        </p:spPr>
        <p:txBody>
          <a:bodyPr>
            <a:normAutofit/>
          </a:bodyPr>
          <a:lstStyle/>
          <a:p>
            <a:pPr marL="514350" indent="-514350">
              <a:buFont typeface="Arial" charset="0"/>
              <a:buChar char="•"/>
            </a:pPr>
            <a:r>
              <a:rPr lang="en-US" sz="3600" dirty="0" smtClean="0"/>
              <a:t>God </a:t>
            </a:r>
            <a:r>
              <a:rPr lang="en-US" sz="3600" dirty="0"/>
              <a:t>has written a book, and that profound and priceless book is the Bible</a:t>
            </a:r>
            <a:r>
              <a:rPr lang="en-US" sz="3600" dirty="0" smtClean="0"/>
              <a:t>.</a:t>
            </a:r>
          </a:p>
          <a:p>
            <a:pPr marL="514350" indent="-514350">
              <a:buFont typeface="Arial" charset="0"/>
              <a:buChar char="•"/>
            </a:pPr>
            <a:r>
              <a:rPr lang="en-US" sz="3600" dirty="0" smtClean="0"/>
              <a:t>The </a:t>
            </a:r>
            <a:r>
              <a:rPr lang="en-US" sz="3600" dirty="0"/>
              <a:t>nicest thing one can say to an author is, </a:t>
            </a:r>
            <a:r>
              <a:rPr lang="en-US" sz="3600" i="1" dirty="0"/>
              <a:t>"Oh, yes, I’ve read your book</a:t>
            </a:r>
            <a:r>
              <a:rPr lang="en-US" sz="3600" i="1" dirty="0" smtClean="0"/>
              <a:t>.“</a:t>
            </a:r>
          </a:p>
          <a:p>
            <a:pPr marL="514350" indent="-514350">
              <a:buFont typeface="Arial" charset="0"/>
              <a:buChar char="•"/>
            </a:pPr>
            <a:r>
              <a:rPr lang="en-US" sz="3600" dirty="0" smtClean="0"/>
              <a:t>The Judgment seat </a:t>
            </a:r>
            <a:r>
              <a:rPr lang="en-US" sz="3600" i="1" dirty="0" smtClean="0"/>
              <a:t>– Romans 14:10</a:t>
            </a:r>
          </a:p>
          <a:p>
            <a:pPr marL="514350" indent="-514350">
              <a:buFont typeface="Arial" charset="0"/>
              <a:buChar char="•"/>
            </a:pPr>
            <a:r>
              <a:rPr lang="en-US" sz="3600" i="1" dirty="0" smtClean="0"/>
              <a:t>Dear Jesus, I am so sorry that I did not take time to read your book.</a:t>
            </a:r>
          </a:p>
          <a:p>
            <a:pPr marL="514350" indent="-514350">
              <a:buNone/>
            </a:pPr>
            <a:endParaRPr lang="en-US" sz="3600" i="1" dirty="0"/>
          </a:p>
          <a:p>
            <a:pPr marL="514350" indent="-514350">
              <a:buFont typeface="Arial" charset="0"/>
              <a:buChar char="•"/>
            </a:pPr>
            <a:endParaRPr lang="en-US" sz="3600" dirty="0" smtClean="0"/>
          </a:p>
          <a:p>
            <a:pPr marL="514350" indent="-514350">
              <a:buNone/>
            </a:pPr>
            <a:endParaRPr lang="en-US" sz="3600" i="1" dirty="0"/>
          </a:p>
        </p:txBody>
      </p:sp>
      <p:pic>
        <p:nvPicPr>
          <p:cNvPr id="4098" name="Picture 2"/>
          <p:cNvPicPr>
            <a:picLocks noChangeAspect="1" noChangeArrowheads="1"/>
          </p:cNvPicPr>
          <p:nvPr/>
        </p:nvPicPr>
        <p:blipFill>
          <a:blip r:embed="rId3" cstate="print">
            <a:lum bright="-10000"/>
          </a:blip>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to="" calcmode="lin" valueType="num">
                                      <p:cBhvr>
                                        <p:cTn id="17" dur="1" fill="hold"/>
                                        <p:tgtEl>
                                          <p:spTgt spid="3">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to="" calcmode="lin" valueType="num">
                                      <p:cBhvr>
                                        <p:cTn id="22" dur="1" fill="hold"/>
                                        <p:tgtEl>
                                          <p:spTgt spid="3">
                                            <p:txEl>
                                              <p:pRg st="3" end="3"/>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098"/>
                                        </p:tgtEl>
                                        <p:attrNameLst>
                                          <p:attrName>style.visibility</p:attrName>
                                        </p:attrNameLst>
                                      </p:cBhvr>
                                      <p:to>
                                        <p:strVal val="visible"/>
                                      </p:to>
                                    </p:set>
                                    <p:animEffect transition="in" filter="fade">
                                      <p:cBhvr>
                                        <p:cTn id="27" dur="20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52400" y="274638"/>
            <a:ext cx="8991600" cy="1143000"/>
          </a:xfrm>
        </p:spPr>
        <p:txBody>
          <a:bodyPr>
            <a:normAutofit fontScale="90000"/>
          </a:bodyPr>
          <a:lstStyle/>
          <a:p>
            <a:pPr lvl="0"/>
            <a:r>
              <a:rPr lang="en-US" dirty="0" smtClean="0">
                <a:solidFill>
                  <a:srgbClr val="FFFF00"/>
                </a:solidFill>
              </a:rPr>
              <a:t>Because of the often repeated</a:t>
            </a:r>
            <a:br>
              <a:rPr lang="en-US" dirty="0" smtClean="0">
                <a:solidFill>
                  <a:srgbClr val="FFFF00"/>
                </a:solidFill>
              </a:rPr>
            </a:br>
            <a:r>
              <a:rPr lang="en-US" dirty="0" smtClean="0">
                <a:solidFill>
                  <a:srgbClr val="FFFF00"/>
                </a:solidFill>
              </a:rPr>
              <a:t> command to read it. </a:t>
            </a:r>
            <a:r>
              <a:rPr lang="en-US" dirty="0" smtClean="0"/>
              <a:t/>
            </a:r>
            <a:br>
              <a:rPr lang="en-US" dirty="0" smtClean="0"/>
            </a:br>
            <a:endParaRPr lang="en-US" dirty="0"/>
          </a:p>
        </p:txBody>
      </p:sp>
      <p:sp>
        <p:nvSpPr>
          <p:cNvPr id="3" name="Content Placeholder 2"/>
          <p:cNvSpPr>
            <a:spLocks noGrp="1"/>
          </p:cNvSpPr>
          <p:nvPr>
            <p:ph idx="1"/>
          </p:nvPr>
        </p:nvSpPr>
        <p:spPr>
          <a:xfrm>
            <a:off x="0" y="1295400"/>
            <a:ext cx="5181600" cy="4830763"/>
          </a:xfrm>
        </p:spPr>
        <p:txBody>
          <a:bodyPr>
            <a:noAutofit/>
          </a:bodyPr>
          <a:lstStyle/>
          <a:p>
            <a:pPr algn="ctr">
              <a:buNone/>
            </a:pPr>
            <a:r>
              <a:rPr lang="en-US" i="1" dirty="0" smtClean="0"/>
              <a:t>  "</a:t>
            </a:r>
            <a:r>
              <a:rPr lang="en-US" i="1" dirty="0"/>
              <a:t>This book of the law shall not depart out of thy mouth; but thou shalt meditate therein day and night, that thou mayest observe to do according to all that is written therein: for then thou shalt make thy way prosperous, and then thou shalt have good </a:t>
            </a:r>
            <a:r>
              <a:rPr lang="en-US" i="1" dirty="0" smtClean="0"/>
              <a:t>success." (Josh. 1:8)</a:t>
            </a:r>
            <a:endParaRPr lang="en-US" i="1" dirty="0"/>
          </a:p>
          <a:p>
            <a:pPr algn="ctr"/>
            <a:endParaRPr lang="en-US" dirty="0"/>
          </a:p>
        </p:txBody>
      </p:sp>
      <p:pic>
        <p:nvPicPr>
          <p:cNvPr id="5122" name="Picture 2"/>
          <p:cNvPicPr>
            <a:picLocks noChangeAspect="1" noChangeArrowheads="1"/>
          </p:cNvPicPr>
          <p:nvPr/>
        </p:nvPicPr>
        <p:blipFill>
          <a:blip r:embed="rId3" cstate="print"/>
          <a:srcRect/>
          <a:stretch>
            <a:fillRect/>
          </a:stretch>
        </p:blipFill>
        <p:spPr bwMode="auto">
          <a:xfrm>
            <a:off x="5105400" y="1524000"/>
            <a:ext cx="3733800" cy="4874683"/>
          </a:xfrm>
          <a:prstGeom prst="rect">
            <a:avLst/>
          </a:prstGeom>
          <a:ln>
            <a:noFill/>
          </a:ln>
          <a:effectLst>
            <a:softEdge rad="112500"/>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800600" y="1371600"/>
            <a:ext cx="4343400" cy="3970318"/>
          </a:xfrm>
          <a:prstGeom prst="rect">
            <a:avLst/>
          </a:prstGeom>
        </p:spPr>
        <p:txBody>
          <a:bodyPr wrap="square">
            <a:spAutoFit/>
          </a:bodyPr>
          <a:lstStyle/>
          <a:p>
            <a:pPr algn="ctr"/>
            <a:r>
              <a:rPr lang="en-US" sz="3600" i="1" dirty="0" smtClean="0"/>
              <a:t>"But he answered and said, It is written, Man shall not live by bread alone, but by every word that proceedeth out of the mouth of God." (Matt. 4:4)</a:t>
            </a:r>
            <a:endParaRPr lang="en-US" sz="3600" i="1" dirty="0"/>
          </a:p>
        </p:txBody>
      </p:sp>
      <p:pic>
        <p:nvPicPr>
          <p:cNvPr id="6146" name="Picture 2"/>
          <p:cNvPicPr>
            <a:picLocks noChangeAspect="1" noChangeArrowheads="1"/>
          </p:cNvPicPr>
          <p:nvPr/>
        </p:nvPicPr>
        <p:blipFill>
          <a:blip r:embed="rId3" cstate="print"/>
          <a:srcRect/>
          <a:stretch>
            <a:fillRect/>
          </a:stretch>
        </p:blipFill>
        <p:spPr bwMode="auto">
          <a:xfrm>
            <a:off x="381000" y="990600"/>
            <a:ext cx="4114800" cy="4662751"/>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57200"/>
            <a:ext cx="8686800" cy="1676400"/>
          </a:xfrm>
        </p:spPr>
        <p:txBody>
          <a:bodyPr>
            <a:normAutofit fontScale="90000"/>
          </a:bodyPr>
          <a:lstStyle/>
          <a:p>
            <a:pPr lvl="0"/>
            <a:r>
              <a:rPr lang="en-US" dirty="0" smtClean="0">
                <a:solidFill>
                  <a:srgbClr val="FFFF00"/>
                </a:solidFill>
              </a:rPr>
              <a:t> Because </a:t>
            </a:r>
            <a:r>
              <a:rPr lang="en-US" dirty="0">
                <a:solidFill>
                  <a:srgbClr val="FFFF00"/>
                </a:solidFill>
              </a:rPr>
              <a:t>the Bible is God’s chosen </a:t>
            </a:r>
            <a:r>
              <a:rPr lang="en-US" dirty="0" smtClean="0">
                <a:solidFill>
                  <a:srgbClr val="FFFF00"/>
                </a:solidFill>
              </a:rPr>
              <a:t/>
            </a:r>
            <a:br>
              <a:rPr lang="en-US" dirty="0" smtClean="0">
                <a:solidFill>
                  <a:srgbClr val="FFFF00"/>
                </a:solidFill>
              </a:rPr>
            </a:br>
            <a:r>
              <a:rPr lang="en-US" dirty="0" smtClean="0">
                <a:solidFill>
                  <a:srgbClr val="FFFF00"/>
                </a:solidFill>
              </a:rPr>
              <a:t>way </a:t>
            </a:r>
            <a:r>
              <a:rPr lang="en-US" dirty="0">
                <a:solidFill>
                  <a:srgbClr val="FFFF00"/>
                </a:solidFill>
              </a:rPr>
              <a:t>to </a:t>
            </a:r>
            <a:r>
              <a:rPr lang="en-US" dirty="0" smtClean="0">
                <a:solidFill>
                  <a:srgbClr val="FFFF00"/>
                </a:solidFill>
              </a:rPr>
              <a:t>discover His </a:t>
            </a:r>
            <a:r>
              <a:rPr lang="en-US" dirty="0">
                <a:solidFill>
                  <a:srgbClr val="FFFF00"/>
                </a:solidFill>
              </a:rPr>
              <a:t>divine </a:t>
            </a:r>
            <a:r>
              <a:rPr lang="en-US" dirty="0" smtClean="0">
                <a:solidFill>
                  <a:srgbClr val="FFFF00"/>
                </a:solidFill>
              </a:rPr>
              <a:t>will </a:t>
            </a:r>
            <a:br>
              <a:rPr lang="en-US" dirty="0" smtClean="0">
                <a:solidFill>
                  <a:srgbClr val="FFFF00"/>
                </a:solidFill>
              </a:rPr>
            </a:br>
            <a:r>
              <a:rPr lang="en-US" i="1" dirty="0" smtClean="0">
                <a:solidFill>
                  <a:srgbClr val="FFFF00"/>
                </a:solidFill>
              </a:rPr>
              <a:t>(I Cor. 2:1-16)</a:t>
            </a:r>
            <a:r>
              <a:rPr lang="en-US" dirty="0"/>
              <a:t/>
            </a:r>
            <a:br>
              <a:rPr lang="en-US" dirty="0"/>
            </a:br>
            <a:endParaRPr lang="en-US" dirty="0"/>
          </a:p>
        </p:txBody>
      </p:sp>
      <p:pic>
        <p:nvPicPr>
          <p:cNvPr id="8194" name="Picture 2"/>
          <p:cNvPicPr>
            <a:picLocks noGrp="1" noChangeAspect="1" noChangeArrowheads="1"/>
          </p:cNvPicPr>
          <p:nvPr>
            <p:ph idx="1"/>
          </p:nvPr>
        </p:nvPicPr>
        <p:blipFill>
          <a:blip r:embed="rId3" cstate="print"/>
          <a:srcRect/>
          <a:stretch>
            <a:fillRect/>
          </a:stretch>
        </p:blipFill>
        <p:spPr bwMode="auto">
          <a:xfrm>
            <a:off x="1828800" y="2209800"/>
            <a:ext cx="5734050" cy="4300538"/>
          </a:xfrm>
          <a:prstGeom prst="rect">
            <a:avLst/>
          </a:prstGeom>
          <a:ln>
            <a:noFill/>
          </a:ln>
          <a:effectLst>
            <a:softEdge rad="112500"/>
          </a:effectLst>
        </p:spPr>
      </p:pic>
    </p:spTree>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172</TotalTime>
  <Words>2710</Words>
  <Application>Microsoft Office PowerPoint</Application>
  <PresentationFormat>On-screen Show (4:3)</PresentationFormat>
  <Paragraphs>172</Paragraphs>
  <Slides>43</Slides>
  <Notes>42</Notes>
  <HiddenSlides>0</HiddenSlides>
  <MMClips>0</MMClips>
  <ScaleCrop>false</ScaleCrop>
  <HeadingPairs>
    <vt:vector size="4" baseType="variant">
      <vt:variant>
        <vt:lpstr>Theme</vt:lpstr>
      </vt:variant>
      <vt:variant>
        <vt:i4>1</vt:i4>
      </vt:variant>
      <vt:variant>
        <vt:lpstr>Slide Titles</vt:lpstr>
      </vt:variant>
      <vt:variant>
        <vt:i4>43</vt:i4>
      </vt:variant>
    </vt:vector>
  </HeadingPairs>
  <TitlesOfParts>
    <vt:vector size="44" baseType="lpstr">
      <vt:lpstr>Office Theme</vt:lpstr>
      <vt:lpstr>Why the Child of God Should  Study  Bible Doctrine?</vt:lpstr>
      <vt:lpstr>Most Christians know very  little about the Bible and  Bible Doctrine! </vt:lpstr>
      <vt:lpstr>II Tim. 3:16 “All scripture is given by inspiration of God, and is profitable for doctrine, for reproof, for correction, for instruction in righteousness.”</vt:lpstr>
      <vt:lpstr>Reasons for Studying Biblical Doctrine</vt:lpstr>
      <vt:lpstr>Because of its Author  (II Tim.3:16) </vt:lpstr>
      <vt:lpstr>Because of the often repeated  command to read it.  </vt:lpstr>
      <vt:lpstr>Slide 7</vt:lpstr>
      <vt:lpstr>Slide 8</vt:lpstr>
      <vt:lpstr> Because the Bible is God’s chosen  way to discover His divine will  (I Cor. 2:1-16) </vt:lpstr>
      <vt:lpstr>Slide 10</vt:lpstr>
      <vt:lpstr>Slide 11</vt:lpstr>
      <vt:lpstr>Slide 12</vt:lpstr>
      <vt:lpstr>Slide 13</vt:lpstr>
      <vt:lpstr>"Then the devil taketh him up into the holy city, and setteth him on a pinnacle of the temple, and saith unto him, If thou be the Son of God, cast thyself down: for it is written, He shall give his angels charge concerning thee: and in their hands they shall bear thee up, lest at any time thou dash thy foot against a stone."</vt:lpstr>
      <vt:lpstr>Because Satan’s lies and temptations are resisted through the Word of God</vt:lpstr>
      <vt:lpstr>Slide 16</vt:lpstr>
      <vt:lpstr>Slide 17</vt:lpstr>
      <vt:lpstr>Slide 18</vt:lpstr>
      <vt:lpstr>Because of the example of the Apostle Paul</vt:lpstr>
      <vt:lpstr>Slide 20</vt:lpstr>
      <vt:lpstr>What were the parchments? </vt:lpstr>
      <vt:lpstr>Because it keeps the believer  from being tossed to and fro</vt:lpstr>
      <vt:lpstr>Because it produces  spiritually mature believers</vt:lpstr>
      <vt:lpstr>Slide 24</vt:lpstr>
      <vt:lpstr>Slide 25</vt:lpstr>
      <vt:lpstr>Because it produces unity in the Church </vt:lpstr>
      <vt:lpstr>Slide 27</vt:lpstr>
      <vt:lpstr>Because the Bible alone provides answers to life’s three most important questions</vt:lpstr>
      <vt:lpstr>Slide 29</vt:lpstr>
      <vt:lpstr>Slide 30</vt:lpstr>
      <vt:lpstr>Slide 31</vt:lpstr>
      <vt:lpstr>Slide 32</vt:lpstr>
      <vt:lpstr>Slide 33</vt:lpstr>
      <vt:lpstr>“Now I beseech you, brethren, mark them which cause divisions and offences contrary to the doctrine which ye have learned; and avoid them.” (Romans 16:17)</vt:lpstr>
      <vt:lpstr>Slide 35</vt:lpstr>
      <vt:lpstr>“Holding fast the faithful word as he hath been taught, that he may be able by sound doctrine both to exhort and to convince the gainsayers.”  (Titus 1:9)</vt:lpstr>
      <vt:lpstr> “But speak thou the things which become sound doctrine: In all things shewing thyself a pattern of good works: in doctrine shewing uncorruptness, gravity, sincerity.” (Titus 2:1,7)</vt:lpstr>
      <vt:lpstr>Slide 38</vt:lpstr>
      <vt:lpstr>Study (Greek) = To make effort, to be diligent, to labor in study, to be eager or earnest to do something, to strive.  </vt:lpstr>
      <vt:lpstr>Nine Major Bible Doctrines</vt:lpstr>
      <vt:lpstr>24 Fundamentals of the Faith</vt:lpstr>
      <vt:lpstr>Slide 42</vt:lpstr>
      <vt:lpstr>Slide 43</vt:lpstr>
    </vt:vector>
  </TitlesOfParts>
  <Company>Toshiba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Why the Child of God Should  Study  Bible Doctrine?</dc:title>
  <dc:creator>Ptr. Daniel White</dc:creator>
  <cp:lastModifiedBy>-Hp-</cp:lastModifiedBy>
  <cp:revision>15</cp:revision>
  <dcterms:created xsi:type="dcterms:W3CDTF">2011-06-20T14:52:17Z</dcterms:created>
  <dcterms:modified xsi:type="dcterms:W3CDTF">2015-10-31T02:44:34Z</dcterms:modified>
</cp:coreProperties>
</file>