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328" r:id="rId3"/>
    <p:sldId id="329" r:id="rId4"/>
    <p:sldId id="330" r:id="rId5"/>
    <p:sldId id="331" r:id="rId6"/>
    <p:sldId id="332" r:id="rId7"/>
    <p:sldId id="333" r:id="rId8"/>
    <p:sldId id="337" r:id="rId9"/>
    <p:sldId id="339" r:id="rId10"/>
    <p:sldId id="340" r:id="rId11"/>
    <p:sldId id="341" r:id="rId12"/>
    <p:sldId id="349" r:id="rId13"/>
    <p:sldId id="343" r:id="rId14"/>
    <p:sldId id="344" r:id="rId15"/>
    <p:sldId id="345" r:id="rId16"/>
    <p:sldId id="346" r:id="rId17"/>
    <p:sldId id="347" r:id="rId18"/>
    <p:sldId id="338" r:id="rId19"/>
    <p:sldId id="350" r:id="rId20"/>
    <p:sldId id="351" r:id="rId21"/>
    <p:sldId id="354" r:id="rId22"/>
    <p:sldId id="353" r:id="rId23"/>
    <p:sldId id="355" r:id="rId24"/>
    <p:sldId id="356" r:id="rId25"/>
    <p:sldId id="357" r:id="rId26"/>
    <p:sldId id="358" r:id="rId27"/>
    <p:sldId id="335" r:id="rId28"/>
    <p:sldId id="336" r:id="rId29"/>
    <p:sldId id="334" r:id="rId30"/>
    <p:sldId id="359" r:id="rId31"/>
    <p:sldId id="361" r:id="rId32"/>
    <p:sldId id="362" r:id="rId33"/>
    <p:sldId id="360" r:id="rId34"/>
    <p:sldId id="363" r:id="rId35"/>
    <p:sldId id="365" r:id="rId36"/>
    <p:sldId id="366" r:id="rId37"/>
    <p:sldId id="369" r:id="rId38"/>
    <p:sldId id="367" r:id="rId39"/>
    <p:sldId id="368" r:id="rId40"/>
    <p:sldId id="36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AB420D-5C75-4E76-8B3C-2E861994A0F9}" type="datetimeFigureOut">
              <a:rPr lang="en-US" smtClean="0"/>
              <a:pPr/>
              <a:t>3/3/2014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651035-5496-4341-81C7-934459856C06}"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9F3C9D-1D97-4001-BD47-AF8620A6D038}"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537EAA-336E-490F-A31F-8AED0D1D69B2}" type="datetimeFigureOut">
              <a:rPr lang="en-US" smtClean="0"/>
              <a:pPr/>
              <a:t>3/3/2014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5E569F-DE80-450A-927D-68B83E71F09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537EAA-336E-490F-A31F-8AED0D1D69B2}" type="datetimeFigureOut">
              <a:rPr lang="en-US" smtClean="0"/>
              <a:pPr/>
              <a:t>3/3/2014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5E569F-DE80-450A-927D-68B83E71F09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537EAA-336E-490F-A31F-8AED0D1D69B2}" type="datetimeFigureOut">
              <a:rPr lang="en-US" smtClean="0"/>
              <a:pPr/>
              <a:t>3/3/2014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5E569F-DE80-450A-927D-68B83E71F09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537EAA-336E-490F-A31F-8AED0D1D69B2}" type="datetimeFigureOut">
              <a:rPr lang="en-US" smtClean="0"/>
              <a:pPr/>
              <a:t>3/3/2014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5E569F-DE80-450A-927D-68B83E71F09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537EAA-336E-490F-A31F-8AED0D1D69B2}" type="datetimeFigureOut">
              <a:rPr lang="en-US" smtClean="0"/>
              <a:pPr/>
              <a:t>3/3/2014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5E569F-DE80-450A-927D-68B83E71F09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537EAA-336E-490F-A31F-8AED0D1D69B2}" type="datetimeFigureOut">
              <a:rPr lang="en-US" smtClean="0"/>
              <a:pPr/>
              <a:t>3/3/2014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5E569F-DE80-450A-927D-68B83E71F09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537EAA-336E-490F-A31F-8AED0D1D69B2}" type="datetimeFigureOut">
              <a:rPr lang="en-US" smtClean="0"/>
              <a:pPr/>
              <a:t>3/3/2014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75E569F-DE80-450A-927D-68B83E71F09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537EAA-336E-490F-A31F-8AED0D1D69B2}" type="datetimeFigureOut">
              <a:rPr lang="en-US" smtClean="0"/>
              <a:pPr/>
              <a:t>3/3/2014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75E569F-DE80-450A-927D-68B83E71F09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537EAA-336E-490F-A31F-8AED0D1D69B2}" type="datetimeFigureOut">
              <a:rPr lang="en-US" smtClean="0"/>
              <a:pPr/>
              <a:t>3/3/2014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75E569F-DE80-450A-927D-68B83E71F09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537EAA-336E-490F-A31F-8AED0D1D69B2}" type="datetimeFigureOut">
              <a:rPr lang="en-US" smtClean="0"/>
              <a:pPr/>
              <a:t>3/3/2014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5E569F-DE80-450A-927D-68B83E71F09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537EAA-336E-490F-A31F-8AED0D1D69B2}" type="datetimeFigureOut">
              <a:rPr lang="en-US" smtClean="0"/>
              <a:pPr/>
              <a:t>3/3/2014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5E569F-DE80-450A-927D-68B83E71F09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537EAA-336E-490F-A31F-8AED0D1D69B2}" type="datetimeFigureOut">
              <a:rPr lang="en-US" smtClean="0"/>
              <a:pPr/>
              <a:t>3/3/2014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5E569F-DE80-450A-927D-68B83E71F09D}"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1676399"/>
          </a:xfrm>
        </p:spPr>
        <p:txBody>
          <a:bodyPr/>
          <a:lstStyle/>
          <a:p>
            <a:r>
              <a:rPr lang="en-US" dirty="0" smtClean="0">
                <a:latin typeface="Adobe Garamond Pro Bold" pitchFamily="18" charset="0"/>
              </a:rPr>
              <a:t>The Doctrine of the Church</a:t>
            </a:r>
            <a:br>
              <a:rPr lang="en-US" dirty="0" smtClean="0">
                <a:latin typeface="Adobe Garamond Pro Bold" pitchFamily="18" charset="0"/>
              </a:rPr>
            </a:br>
            <a:endParaRPr lang="en-US" i="1" dirty="0"/>
          </a:p>
        </p:txBody>
      </p:sp>
      <p:sp>
        <p:nvSpPr>
          <p:cNvPr id="8" name="Subtitle 7"/>
          <p:cNvSpPr>
            <a:spLocks noGrp="1"/>
          </p:cNvSpPr>
          <p:nvPr>
            <p:ph type="subTitle" idx="1"/>
          </p:nvPr>
        </p:nvSpPr>
        <p:spPr>
          <a:xfrm>
            <a:off x="0" y="5410200"/>
            <a:ext cx="9144000" cy="1219200"/>
          </a:xfrm>
        </p:spPr>
        <p:txBody>
          <a:bodyPr>
            <a:noAutofit/>
            <a:scene3d>
              <a:camera prst="orthographicFront"/>
              <a:lightRig rig="threePt" dir="t"/>
            </a:scene3d>
            <a:sp3d extrusionH="57150">
              <a:bevelT w="38100" h="38100" prst="convex"/>
            </a:sp3d>
          </a:bodyPr>
          <a:lstStyle/>
          <a:p>
            <a:r>
              <a:rPr lang="en-US" sz="3600" b="1" dirty="0" smtClean="0">
                <a:effectLst>
                  <a:reflection blurRad="6350" stA="55000" endA="300" endPos="45500" dir="5400000" sy="-100000" algn="bl" rotWithShape="0"/>
                </a:effectLst>
                <a:latin typeface="Times New Roman" pitchFamily="18" charset="0"/>
                <a:cs typeface="Times New Roman" pitchFamily="18" charset="0"/>
              </a:rPr>
              <a:t>The Organization and Officers of the Church</a:t>
            </a:r>
          </a:p>
          <a:p>
            <a:endParaRPr lang="en-US" sz="3600" b="1" dirty="0" smtClean="0">
              <a:effectLst>
                <a:reflection blurRad="6350" stA="55000" endA="300" endPos="45500" dir="5400000" sy="-100000" algn="bl" rotWithShape="0"/>
              </a:effectLst>
              <a:latin typeface="Times New Roman" pitchFamily="18" charset="0"/>
              <a:cs typeface="Times New Roman" pitchFamily="18" charset="0"/>
            </a:endParaRPr>
          </a:p>
          <a:p>
            <a:endParaRPr lang="en-US" sz="3600" b="1" dirty="0" smtClean="0">
              <a:effectLst>
                <a:reflection blurRad="6350" stA="55000" endA="300" endPos="45500" dir="5400000" sy="-100000" algn="bl" rotWithShape="0"/>
              </a:effectLst>
              <a:latin typeface="Times New Roman" pitchFamily="18" charset="0"/>
              <a:cs typeface="Times New Roman" pitchFamily="18" charset="0"/>
            </a:endParaRPr>
          </a:p>
        </p:txBody>
      </p:sp>
      <p:sp>
        <p:nvSpPr>
          <p:cNvPr id="11266" name="AutoShape 2" descr="http://webmaila.juno.com/webmail/new/21?folder=Inbox&amp;msgNum=0000Bl00:001IsMQl00003MfH&amp;count=1390569328&amp;randid=800678004&amp;attachId=4&amp;prevId=-2&amp;action=photoviewer&amp;userinfo=be8e80ed594ee2d3b66a19dbba371081&amp;randid=80067800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268" name="AutoShape 4" descr="http://webmaila.juno.com/webmail/new/21?folder=Inbox&amp;msgNum=0000Bl00:001IsMQl00003MfH&amp;count=1390569328&amp;randid=800678004&amp;attachId=4&amp;prevId=-2&amp;action=photoviewer&amp;userinfo=be8e80ed594ee2d3b66a19dbba371081&amp;randid=80067800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270" name="AutoShape 6" descr="http://webmaila.juno.com/webmail/new/21?folder=Inbox&amp;msgNum=0000Bl00:001IsMQl00003MfH&amp;count=1390569328&amp;randid=800678004&amp;attachId=4&amp;prevId=-2&amp;action=photoviewer&amp;userinfo=be8e80ed594ee2d3b66a19dbba371081&amp;randid=80067800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1271" name="Picture 7" descr="C:\Users\Dan White\Documents\Fellowship Baptist\Church.jpg"/>
          <p:cNvPicPr>
            <a:picLocks noChangeAspect="1" noChangeArrowheads="1"/>
          </p:cNvPicPr>
          <p:nvPr/>
        </p:nvPicPr>
        <p:blipFill>
          <a:blip r:embed="rId3" cstate="print">
            <a:lum bright="-10000" contrast="20000"/>
          </a:blip>
          <a:srcRect/>
          <a:stretch>
            <a:fillRect/>
          </a:stretch>
        </p:blipFill>
        <p:spPr bwMode="auto">
          <a:xfrm>
            <a:off x="2133600" y="1905000"/>
            <a:ext cx="4831456"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lgn="ctr" rtl="0">
              <a:spcBef>
                <a:spcPct val="0"/>
              </a:spcBef>
            </a:pPr>
            <a:r>
              <a:rPr lang="en-US" dirty="0"/>
              <a:t>The pastor is your Shepherd – </a:t>
            </a:r>
            <a:r>
              <a:rPr lang="en-US" i="1" dirty="0"/>
              <a:t>Eph. 4:12; Jeremiah 3:15; Acts 20:28-31; I Pet. 5:1-4</a:t>
            </a:r>
            <a:r>
              <a:rPr lang="en-US" dirty="0"/>
              <a:t/>
            </a:r>
            <a:br>
              <a:rPr lang="en-US" dirty="0"/>
            </a:br>
            <a:r>
              <a:rPr lang="en-US" dirty="0"/>
              <a:t>The pastor is The pastor is your Shepherd – </a:t>
            </a:r>
            <a:r>
              <a:rPr lang="en-US" i="1" dirty="0"/>
              <a:t>Eph. 4:12; Jeremiah 3:15; Acts 20:28-31; I Pet. 5:1-4</a:t>
            </a:r>
            <a:r>
              <a:rPr lang="en-US" dirty="0"/>
              <a:t/>
            </a:r>
            <a:br>
              <a:rPr lang="en-US" dirty="0"/>
            </a:br>
            <a:r>
              <a:rPr lang="en-US" dirty="0" smtClean="0"/>
              <a:t>your </a:t>
            </a:r>
            <a:r>
              <a:rPr lang="en-US" dirty="0"/>
              <a:t>Shepherd – </a:t>
            </a:r>
            <a:r>
              <a:rPr lang="en-US" i="1" dirty="0"/>
              <a:t>Eph. 4:12; Jeremiah 3:15; Acts 20:28-31; I Pet. 5:1-4</a:t>
            </a:r>
            <a:r>
              <a:rPr lang="en-US" dirty="0"/>
              <a:t/>
            </a:r>
            <a:br>
              <a:rPr lang="en-US" dirty="0"/>
            </a:br>
            <a:endParaRPr lang="en-US" dirty="0"/>
          </a:p>
        </p:txBody>
      </p:sp>
      <p:sp>
        <p:nvSpPr>
          <p:cNvPr id="3" name="Content Placeholder 2"/>
          <p:cNvSpPr>
            <a:spLocks noGrp="1"/>
          </p:cNvSpPr>
          <p:nvPr>
            <p:ph idx="1"/>
          </p:nvPr>
        </p:nvSpPr>
        <p:spPr>
          <a:xfrm>
            <a:off x="0" y="2209800"/>
            <a:ext cx="9144000" cy="4648200"/>
          </a:xfrm>
        </p:spPr>
        <p:txBody>
          <a:bodyPr>
            <a:normAutofit/>
          </a:bodyPr>
          <a:lstStyle/>
          <a:p>
            <a:r>
              <a:rPr lang="en-US" dirty="0" smtClean="0"/>
              <a:t>Jesus </a:t>
            </a:r>
            <a:r>
              <a:rPr lang="en-US" dirty="0"/>
              <a:t>Christ is the </a:t>
            </a:r>
            <a:r>
              <a:rPr lang="en-US" i="1" dirty="0"/>
              <a:t>“Great Shepherd of the sheep”</a:t>
            </a:r>
            <a:r>
              <a:rPr lang="en-US" dirty="0"/>
              <a:t> and in </a:t>
            </a:r>
            <a:r>
              <a:rPr lang="en-US" i="1" dirty="0"/>
              <a:t>John 10:1-18</a:t>
            </a:r>
            <a:r>
              <a:rPr lang="en-US" dirty="0"/>
              <a:t> Jesus is called </a:t>
            </a:r>
            <a:r>
              <a:rPr lang="en-US" i="1" dirty="0"/>
              <a:t>“the good shepherd”- </a:t>
            </a:r>
            <a:r>
              <a:rPr lang="en-US" dirty="0"/>
              <a:t>The Pastor then is the “Under Shepherd” of Jesus Christ – Christ is the head of the church!</a:t>
            </a:r>
          </a:p>
          <a:p>
            <a:r>
              <a:rPr lang="en-US" dirty="0" smtClean="0"/>
              <a:t>Following </a:t>
            </a:r>
            <a:r>
              <a:rPr lang="en-US" dirty="0"/>
              <a:t>the example of Jesus Christ in </a:t>
            </a:r>
            <a:r>
              <a:rPr lang="en-US" i="1" dirty="0"/>
              <a:t>John 10:1-18</a:t>
            </a:r>
            <a:r>
              <a:rPr lang="en-US" dirty="0"/>
              <a:t> a “good shepherd” has the following responsibility concerning his flock –</a:t>
            </a:r>
          </a:p>
          <a:p>
            <a:endParaRPr lang="en-US" dirty="0"/>
          </a:p>
        </p:txBody>
      </p:sp>
      <p:sp>
        <p:nvSpPr>
          <p:cNvPr id="78849" name="Rectangle 1"/>
          <p:cNvSpPr>
            <a:spLocks noChangeArrowheads="1"/>
          </p:cNvSpPr>
          <p:nvPr/>
        </p:nvSpPr>
        <p:spPr bwMode="auto">
          <a:xfrm>
            <a:off x="0" y="192054"/>
            <a:ext cx="91440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ctr" defTabSz="914400" rtl="0" eaLnBrk="1" fontAlgn="base" latinLnBrk="0" hangingPunct="1">
              <a:lnSpc>
                <a:spcPct val="100000"/>
              </a:lnSpc>
              <a:spcBef>
                <a:spcPct val="0"/>
              </a:spcBef>
              <a:spcAft>
                <a:spcPct val="0"/>
              </a:spcAft>
              <a:buClrTx/>
              <a:buSzTx/>
              <a:tabLst>
                <a:tab pos="1171575" algn="l"/>
              </a:tabLst>
            </a:pPr>
            <a:r>
              <a:rPr kumimoji="0" lang="en-US"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Pastor as a Shepherd </a:t>
            </a:r>
          </a:p>
          <a:p>
            <a:pPr marL="457200" marR="0" lvl="1" indent="0" algn="ctr" defTabSz="914400" rtl="0" eaLnBrk="1" fontAlgn="base" latinLnBrk="0" hangingPunct="1">
              <a:lnSpc>
                <a:spcPct val="100000"/>
              </a:lnSpc>
              <a:spcBef>
                <a:spcPct val="0"/>
              </a:spcBef>
              <a:spcAft>
                <a:spcPct val="0"/>
              </a:spcAft>
              <a:buClrTx/>
              <a:buSzTx/>
              <a:tabLst>
                <a:tab pos="1171575" algn="l"/>
              </a:tabLst>
            </a:pPr>
            <a:r>
              <a:rPr kumimoji="0" lang="en-US" sz="3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(Eph. 4:12; Jeremiah 3:15; </a:t>
            </a:r>
          </a:p>
          <a:p>
            <a:pPr marL="457200" marR="0" lvl="1" indent="0" algn="ctr" defTabSz="914400" rtl="0" eaLnBrk="1" fontAlgn="base" latinLnBrk="0" hangingPunct="1">
              <a:lnSpc>
                <a:spcPct val="100000"/>
              </a:lnSpc>
              <a:spcBef>
                <a:spcPct val="0"/>
              </a:spcBef>
              <a:spcAft>
                <a:spcPct val="0"/>
              </a:spcAft>
              <a:buClrTx/>
              <a:buSzTx/>
              <a:tabLst>
                <a:tab pos="1171575" algn="l"/>
              </a:tabLst>
            </a:pPr>
            <a:r>
              <a:rPr kumimoji="0" lang="en-US" sz="3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Acts 20:28-31; I Pet. 5:1-4)</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629400"/>
          </a:xfrm>
        </p:spPr>
        <p:txBody>
          <a:bodyPr>
            <a:normAutofit/>
          </a:bodyPr>
          <a:lstStyle/>
          <a:p>
            <a:pPr lvl="0">
              <a:buNone/>
            </a:pPr>
            <a:r>
              <a:rPr lang="en-US" sz="3400" b="1" i="1" dirty="0" smtClean="0"/>
              <a:t>1. Know </a:t>
            </a:r>
            <a:r>
              <a:rPr lang="en-US" sz="3400" b="1" i="1" dirty="0"/>
              <a:t>the sheep</a:t>
            </a:r>
            <a:r>
              <a:rPr lang="en-US" sz="3400" i="1" dirty="0"/>
              <a:t> – “…he </a:t>
            </a:r>
            <a:r>
              <a:rPr lang="en-US" sz="3400" i="1" dirty="0" err="1"/>
              <a:t>calleth</a:t>
            </a:r>
            <a:r>
              <a:rPr lang="en-US" sz="3400" i="1" dirty="0"/>
              <a:t> his own sheep by name</a:t>
            </a:r>
            <a:r>
              <a:rPr lang="en-US" sz="3400" i="1" dirty="0" smtClean="0"/>
              <a:t>…”</a:t>
            </a:r>
            <a:endParaRPr lang="en-US" sz="3400" dirty="0"/>
          </a:p>
          <a:p>
            <a:pPr lvl="0">
              <a:buNone/>
            </a:pPr>
            <a:r>
              <a:rPr lang="en-US" sz="3400" b="1" i="1" dirty="0" smtClean="0"/>
              <a:t>2. Lead </a:t>
            </a:r>
            <a:r>
              <a:rPr lang="en-US" sz="3400" b="1" i="1" dirty="0"/>
              <a:t>the sheep</a:t>
            </a:r>
            <a:r>
              <a:rPr lang="en-US" sz="3400" i="1" dirty="0"/>
              <a:t> – “…he </a:t>
            </a:r>
            <a:r>
              <a:rPr lang="en-US" sz="3400" i="1" dirty="0" err="1"/>
              <a:t>leadeth</a:t>
            </a:r>
            <a:r>
              <a:rPr lang="en-US" sz="3400" i="1" dirty="0"/>
              <a:t> them out. And when he </a:t>
            </a:r>
            <a:r>
              <a:rPr lang="en-US" sz="3400" i="1" dirty="0" err="1"/>
              <a:t>putteth</a:t>
            </a:r>
            <a:r>
              <a:rPr lang="en-US" sz="3400" i="1" dirty="0"/>
              <a:t> forth his own sheep, he goeth before them</a:t>
            </a:r>
            <a:r>
              <a:rPr lang="en-US" sz="3400" i="1" dirty="0" smtClean="0"/>
              <a:t>…”</a:t>
            </a:r>
            <a:r>
              <a:rPr lang="en-US" sz="3400" i="1" dirty="0"/>
              <a:t> </a:t>
            </a:r>
            <a:endParaRPr lang="en-US" sz="3400" dirty="0"/>
          </a:p>
          <a:p>
            <a:pPr lvl="0">
              <a:buNone/>
            </a:pPr>
            <a:r>
              <a:rPr lang="en-US" sz="3400" b="1" i="1" dirty="0" smtClean="0"/>
              <a:t>3. Train </a:t>
            </a:r>
            <a:r>
              <a:rPr lang="en-US" sz="3400" b="1" i="1" dirty="0"/>
              <a:t>the sheep</a:t>
            </a:r>
            <a:r>
              <a:rPr lang="en-US" sz="3400" i="1" dirty="0"/>
              <a:t> – “…and the sheep follow him: for they know his voice. A stranger will they not follow, but will flee from him: for they know not the voice of strangers</a:t>
            </a:r>
            <a:r>
              <a:rPr lang="en-US" sz="3400" i="1" dirty="0" smtClean="0"/>
              <a:t>…”</a:t>
            </a:r>
            <a:endParaRPr lang="en-US" sz="3400" dirty="0"/>
          </a:p>
          <a:p>
            <a:pPr lvl="0">
              <a:buNone/>
            </a:pPr>
            <a:r>
              <a:rPr lang="en-US" sz="3400" b="1" i="1" dirty="0" smtClean="0"/>
              <a:t>4. Feed </a:t>
            </a:r>
            <a:r>
              <a:rPr lang="en-US" sz="3400" b="1" i="1" dirty="0"/>
              <a:t>the sheep</a:t>
            </a:r>
            <a:r>
              <a:rPr lang="en-US" sz="3400" i="1" dirty="0"/>
              <a:t> – “…and shall go in and out and find pasture…”</a:t>
            </a:r>
            <a:endParaRPr lang="en-US" sz="3400" dirty="0"/>
          </a:p>
          <a:p>
            <a:endParaRPr lang="en-US" sz="3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705600"/>
          </a:xfrm>
        </p:spPr>
        <p:txBody>
          <a:bodyPr>
            <a:normAutofit/>
          </a:bodyPr>
          <a:lstStyle/>
          <a:p>
            <a:pPr lvl="0">
              <a:buNone/>
            </a:pPr>
            <a:r>
              <a:rPr lang="en-US" sz="3600" b="1" i="1" dirty="0" smtClean="0"/>
              <a:t>5. Protect </a:t>
            </a:r>
            <a:r>
              <a:rPr lang="en-US" sz="3600" b="1" i="1" dirty="0"/>
              <a:t>the sheep</a:t>
            </a:r>
            <a:r>
              <a:rPr lang="en-US" sz="3600" i="1" dirty="0"/>
              <a:t> – John </a:t>
            </a:r>
            <a:r>
              <a:rPr lang="en-US" sz="3600" i="1" dirty="0" smtClean="0"/>
              <a:t>10:8-13</a:t>
            </a:r>
            <a:r>
              <a:rPr lang="en-US" sz="3600" i="1" dirty="0"/>
              <a:t> </a:t>
            </a:r>
            <a:endParaRPr lang="en-US" sz="3600" dirty="0"/>
          </a:p>
          <a:p>
            <a:pPr lvl="1"/>
            <a:r>
              <a:rPr lang="en-US" sz="3600" dirty="0"/>
              <a:t>Thieves and robbers (false teachers)</a:t>
            </a:r>
          </a:p>
          <a:p>
            <a:pPr lvl="1"/>
            <a:r>
              <a:rPr lang="en-US" sz="3600" dirty="0"/>
              <a:t>Wolves (world, flesh and the devil)</a:t>
            </a:r>
          </a:p>
          <a:p>
            <a:pPr>
              <a:buNone/>
            </a:pPr>
            <a:r>
              <a:rPr lang="en-US" sz="3600" b="1" i="1" dirty="0" smtClean="0"/>
              <a:t>6. Love </a:t>
            </a:r>
            <a:r>
              <a:rPr lang="en-US" sz="3600" b="1" i="1" dirty="0"/>
              <a:t>the sheep – </a:t>
            </a:r>
            <a:r>
              <a:rPr lang="en-US" sz="3600" i="1" dirty="0"/>
              <a:t>“…the good shepherd giveth his life for the sheep</a:t>
            </a:r>
            <a:r>
              <a:rPr lang="en-US" sz="3600" i="1" dirty="0" smtClean="0"/>
              <a:t>…”</a:t>
            </a:r>
            <a:r>
              <a:rPr lang="en-US" sz="3600" i="1" dirty="0"/>
              <a:t> </a:t>
            </a:r>
            <a:endParaRPr lang="en-US" sz="3600" dirty="0"/>
          </a:p>
          <a:p>
            <a:pPr>
              <a:buNone/>
            </a:pPr>
            <a:r>
              <a:rPr lang="en-US" sz="3600" b="1" dirty="0" smtClean="0"/>
              <a:t>   </a:t>
            </a:r>
            <a:r>
              <a:rPr lang="en-US" sz="3600" b="1" dirty="0" smtClean="0">
                <a:solidFill>
                  <a:srgbClr val="FFFF00"/>
                </a:solidFill>
              </a:rPr>
              <a:t>Note</a:t>
            </a:r>
            <a:r>
              <a:rPr lang="en-US" sz="3600" b="1" dirty="0">
                <a:solidFill>
                  <a:srgbClr val="FFFF00"/>
                </a:solidFill>
              </a:rPr>
              <a:t>: </a:t>
            </a:r>
            <a:r>
              <a:rPr lang="en-US" sz="3600" dirty="0"/>
              <a:t>The pastor is not to pastor </a:t>
            </a:r>
            <a:r>
              <a:rPr lang="en-US" sz="3600" dirty="0" smtClean="0"/>
              <a:t>out </a:t>
            </a:r>
            <a:r>
              <a:rPr lang="en-US" sz="3600" dirty="0"/>
              <a:t>of - </a:t>
            </a:r>
            <a:r>
              <a:rPr lang="en-US" sz="3600" i="1" dirty="0"/>
              <a:t>compulsion but</a:t>
            </a:r>
            <a:r>
              <a:rPr lang="en-US" sz="3600" dirty="0"/>
              <a:t> </a:t>
            </a:r>
            <a:r>
              <a:rPr lang="en-US" sz="3600" i="1" dirty="0"/>
              <a:t>voluntarily</a:t>
            </a:r>
            <a:r>
              <a:rPr lang="en-US" sz="3600" dirty="0"/>
              <a:t> / He is not to pastor for - </a:t>
            </a:r>
            <a:r>
              <a:rPr lang="en-US" sz="3600" i="1" dirty="0"/>
              <a:t>filthy lucre sake but out of a ready mind</a:t>
            </a:r>
            <a:r>
              <a:rPr lang="en-US" sz="3600" dirty="0"/>
              <a:t> / He is not to - </a:t>
            </a:r>
            <a:r>
              <a:rPr lang="en-US" sz="3600" i="1" dirty="0"/>
              <a:t>Lord over the flock but lead by personal </a:t>
            </a:r>
            <a:r>
              <a:rPr lang="en-US" sz="3600" i="1" dirty="0" smtClean="0"/>
              <a:t>example</a:t>
            </a:r>
            <a:r>
              <a:rPr lang="en-US" sz="3600" dirty="0" smtClean="0"/>
              <a:t> </a:t>
            </a:r>
            <a:r>
              <a:rPr lang="en-US" sz="3600" i="1" dirty="0" smtClean="0"/>
              <a:t>I Peter 5:2-4</a:t>
            </a:r>
            <a:r>
              <a:rPr lang="en-US" sz="3600" dirty="0" smtClean="0"/>
              <a:t> </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to="" calcmode="lin" valueType="num">
                                      <p:cBhvr>
                                        <p:cTn id="13" dur="1" fill="hold"/>
                                        <p:tgtEl>
                                          <p:spTgt spid="3">
                                            <p:txEl>
                                              <p:pRg st="2" end="2"/>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to="" calcmode="lin" valueType="num">
                                      <p:cBhvr>
                                        <p:cTn id="18" dur="1" fill="hold"/>
                                        <p:tgtEl>
                                          <p:spTgt spid="3">
                                            <p:txEl>
                                              <p:pRg st="3" end="3"/>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to="" calcmode="lin" valueType="num">
                                      <p:cBhvr>
                                        <p:cTn id="23"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91600" cy="1143000"/>
          </a:xfrm>
        </p:spPr>
        <p:txBody>
          <a:bodyPr>
            <a:normAutofit/>
          </a:bodyPr>
          <a:lstStyle/>
          <a:p>
            <a:r>
              <a:rPr lang="en-US" dirty="0"/>
              <a:t>S</a:t>
            </a:r>
            <a:r>
              <a:rPr lang="en-US" dirty="0" smtClean="0"/>
              <a:t>peaking Ministry of the Pastor</a:t>
            </a:r>
            <a:endParaRPr lang="en-US" dirty="0"/>
          </a:p>
        </p:txBody>
      </p:sp>
      <p:pic>
        <p:nvPicPr>
          <p:cNvPr id="88066" name="Picture 2" descr="http://www.grbc.net/images/gary.jpg"/>
          <p:cNvPicPr>
            <a:picLocks noChangeAspect="1" noChangeArrowheads="1"/>
          </p:cNvPicPr>
          <p:nvPr/>
        </p:nvPicPr>
        <p:blipFill>
          <a:blip r:embed="rId2" cstate="print"/>
          <a:srcRect/>
          <a:stretch>
            <a:fillRect/>
          </a:stretch>
        </p:blipFill>
        <p:spPr bwMode="auto">
          <a:xfrm>
            <a:off x="2743200" y="1676400"/>
            <a:ext cx="3951862" cy="4953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6781800"/>
          </a:xfrm>
        </p:spPr>
        <p:txBody>
          <a:bodyPr>
            <a:normAutofit/>
          </a:bodyPr>
          <a:lstStyle/>
          <a:p>
            <a:pPr hangingPunct="0">
              <a:buNone/>
            </a:pPr>
            <a:r>
              <a:rPr lang="en-US" sz="3300" b="1" dirty="0"/>
              <a:t>[ 1 </a:t>
            </a:r>
            <a:r>
              <a:rPr lang="en-US" sz="3300" b="1" dirty="0" smtClean="0"/>
              <a:t>]</a:t>
            </a:r>
            <a:r>
              <a:rPr lang="en-US" sz="3300" dirty="0" smtClean="0"/>
              <a:t> </a:t>
            </a:r>
            <a:r>
              <a:rPr lang="en-US" sz="3300" cap="all" dirty="0" smtClean="0"/>
              <a:t>Admonish</a:t>
            </a:r>
            <a:r>
              <a:rPr lang="en-US" sz="3300" dirty="0" smtClean="0"/>
              <a:t> </a:t>
            </a:r>
            <a:r>
              <a:rPr lang="en-US" sz="3300" dirty="0"/>
              <a:t>(</a:t>
            </a:r>
            <a:r>
              <a:rPr lang="en-US" sz="3300" b="1" cap="small" dirty="0" err="1"/>
              <a:t>niytgetei</a:t>
            </a:r>
            <a:r>
              <a:rPr lang="en-US" sz="3300" dirty="0"/>
              <a:t>)  -  </a:t>
            </a:r>
            <a:r>
              <a:rPr lang="en-US" sz="3300" i="1" dirty="0"/>
              <a:t>I Thessalonians 5:12</a:t>
            </a:r>
          </a:p>
          <a:p>
            <a:pPr hangingPunct="0">
              <a:buNone/>
            </a:pPr>
            <a:r>
              <a:rPr lang="en-US" sz="3300" dirty="0" smtClean="0"/>
              <a:t>     To </a:t>
            </a:r>
            <a:r>
              <a:rPr lang="en-US" sz="3300" dirty="0"/>
              <a:t>warn or caution against specific faults;  to inform or remind by way of </a:t>
            </a:r>
            <a:r>
              <a:rPr lang="en-US" sz="3300" dirty="0" smtClean="0"/>
              <a:t> warning</a:t>
            </a:r>
            <a:r>
              <a:rPr lang="en-US" sz="3300" dirty="0"/>
              <a:t>;  to </a:t>
            </a:r>
            <a:r>
              <a:rPr lang="en-US" sz="3300" dirty="0" smtClean="0"/>
              <a:t>reprove </a:t>
            </a:r>
            <a:r>
              <a:rPr lang="en-US" sz="3300" dirty="0"/>
              <a:t>or counsel</a:t>
            </a:r>
          </a:p>
          <a:p>
            <a:pPr hangingPunct="0">
              <a:buNone/>
            </a:pPr>
            <a:r>
              <a:rPr lang="en-US" sz="3300" b="1" dirty="0" smtClean="0"/>
              <a:t>[ </a:t>
            </a:r>
            <a:r>
              <a:rPr lang="en-US" sz="3300" b="1" dirty="0"/>
              <a:t>2 </a:t>
            </a:r>
            <a:r>
              <a:rPr lang="en-US" sz="3300" b="1" dirty="0" smtClean="0"/>
              <a:t>]</a:t>
            </a:r>
            <a:r>
              <a:rPr lang="en-US" sz="3300" dirty="0" smtClean="0"/>
              <a:t> EDIFY </a:t>
            </a:r>
            <a:r>
              <a:rPr lang="en-US" sz="3300" dirty="0"/>
              <a:t>(</a:t>
            </a:r>
            <a:r>
              <a:rPr lang="en-US" sz="3300" b="1" cap="small" dirty="0" err="1"/>
              <a:t>oikodomeo</a:t>
            </a:r>
            <a:r>
              <a:rPr lang="en-US" sz="3300" dirty="0"/>
              <a:t>)  -  </a:t>
            </a:r>
            <a:r>
              <a:rPr lang="en-US" sz="3300" i="1" dirty="0"/>
              <a:t>I Corinthians 14:3</a:t>
            </a:r>
          </a:p>
          <a:p>
            <a:pPr hangingPunct="0">
              <a:buNone/>
            </a:pPr>
            <a:r>
              <a:rPr lang="en-US" sz="3300" dirty="0" smtClean="0"/>
              <a:t>     To </a:t>
            </a:r>
            <a:r>
              <a:rPr lang="en-US" sz="3300" dirty="0"/>
              <a:t>build up; to instruct and improve morally or </a:t>
            </a:r>
            <a:r>
              <a:rPr lang="en-US" sz="3300" dirty="0" smtClean="0"/>
              <a:t>spiritually</a:t>
            </a:r>
            <a:r>
              <a:rPr lang="en-US" sz="3300" dirty="0"/>
              <a:t> </a:t>
            </a:r>
          </a:p>
          <a:p>
            <a:pPr hangingPunct="0">
              <a:buNone/>
            </a:pPr>
            <a:r>
              <a:rPr lang="en-US" sz="3300" b="1" dirty="0"/>
              <a:t>[ 3 </a:t>
            </a:r>
            <a:r>
              <a:rPr lang="en-US" sz="3300" b="1" dirty="0" smtClean="0"/>
              <a:t>]</a:t>
            </a:r>
            <a:r>
              <a:rPr lang="en-US" sz="3300" dirty="0" smtClean="0"/>
              <a:t> EXHORT </a:t>
            </a:r>
            <a:r>
              <a:rPr lang="en-US" sz="3300" dirty="0"/>
              <a:t>(</a:t>
            </a:r>
            <a:r>
              <a:rPr lang="en-US" sz="3300" b="1" cap="small" dirty="0" err="1"/>
              <a:t>paraklaleo</a:t>
            </a:r>
            <a:r>
              <a:rPr lang="en-US" sz="3300" dirty="0"/>
              <a:t>)  </a:t>
            </a:r>
            <a:r>
              <a:rPr lang="en-US" sz="3300" i="1" dirty="0"/>
              <a:t>-  I Corinthians 14:3</a:t>
            </a:r>
          </a:p>
          <a:p>
            <a:pPr hangingPunct="0">
              <a:buNone/>
            </a:pPr>
            <a:r>
              <a:rPr lang="en-US" sz="3300" dirty="0" smtClean="0"/>
              <a:t>     To </a:t>
            </a:r>
            <a:r>
              <a:rPr lang="en-US" sz="3300" dirty="0"/>
              <a:t>urge or incite to good works;  to encourage through advice or counsel that which is </a:t>
            </a:r>
            <a:r>
              <a:rPr lang="en-US" sz="3300" dirty="0" smtClean="0"/>
              <a:t>commendable</a:t>
            </a:r>
            <a:endParaRPr lang="en-US" sz="3300" dirty="0"/>
          </a:p>
          <a:p>
            <a:endParaRPr lang="en-US" sz="3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to="" calcmode="lin" valueType="num">
                                      <p:cBhvr>
                                        <p:cTn id="27"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hangingPunct="0">
              <a:buNone/>
            </a:pPr>
            <a:r>
              <a:rPr lang="en-US" sz="3300" b="1" dirty="0" smtClean="0"/>
              <a:t>[ 4 ]</a:t>
            </a:r>
            <a:r>
              <a:rPr lang="en-US" sz="3300" dirty="0" smtClean="0"/>
              <a:t> </a:t>
            </a:r>
            <a:r>
              <a:rPr lang="en-US" sz="3300" cap="all" dirty="0" smtClean="0"/>
              <a:t>Comfort</a:t>
            </a:r>
            <a:r>
              <a:rPr lang="en-US" sz="3300" dirty="0" smtClean="0"/>
              <a:t> (</a:t>
            </a:r>
            <a:r>
              <a:rPr lang="en-US" sz="3300" b="1" cap="small" dirty="0" err="1" smtClean="0"/>
              <a:t>paraklesis</a:t>
            </a:r>
            <a:r>
              <a:rPr lang="en-US" sz="3300" dirty="0" smtClean="0"/>
              <a:t>)  -  </a:t>
            </a:r>
            <a:r>
              <a:rPr lang="en-US" sz="3300" i="1" dirty="0" smtClean="0"/>
              <a:t>I Corinthians 14:3</a:t>
            </a:r>
          </a:p>
          <a:p>
            <a:pPr hangingPunct="0">
              <a:buNone/>
            </a:pPr>
            <a:r>
              <a:rPr lang="en-US" sz="3300" dirty="0" smtClean="0"/>
              <a:t>     To come along side of to help;  to ease from worry or  pain;  to console</a:t>
            </a:r>
          </a:p>
          <a:p>
            <a:pPr hangingPunct="0">
              <a:buNone/>
            </a:pPr>
            <a:r>
              <a:rPr lang="en-US" sz="3300" b="1" dirty="0" smtClean="0"/>
              <a:t>[ 5 ]</a:t>
            </a:r>
            <a:r>
              <a:rPr lang="en-US" sz="3300" dirty="0" smtClean="0"/>
              <a:t> </a:t>
            </a:r>
            <a:r>
              <a:rPr lang="en-US" sz="3300" cap="all" dirty="0" smtClean="0"/>
              <a:t>preach</a:t>
            </a:r>
            <a:r>
              <a:rPr lang="en-US" sz="3300" dirty="0" smtClean="0"/>
              <a:t> (</a:t>
            </a:r>
            <a:r>
              <a:rPr lang="en-US" sz="3300" b="1" cap="small" dirty="0" err="1" smtClean="0"/>
              <a:t>kataggello</a:t>
            </a:r>
            <a:r>
              <a:rPr lang="en-US" sz="3300" dirty="0" smtClean="0"/>
              <a:t>)  -  </a:t>
            </a:r>
            <a:r>
              <a:rPr lang="en-US" sz="3300" i="1" dirty="0" smtClean="0"/>
              <a:t>Colossians 1:28</a:t>
            </a:r>
          </a:p>
          <a:p>
            <a:pPr hangingPunct="0">
              <a:buNone/>
            </a:pPr>
            <a:r>
              <a:rPr lang="en-US" sz="3300" dirty="0" smtClean="0"/>
              <a:t>     To tell thoroughly;  to cry or proclaim as a herald;  to speak forcefully</a:t>
            </a:r>
          </a:p>
          <a:p>
            <a:pPr hangingPunct="0">
              <a:buNone/>
            </a:pPr>
            <a:r>
              <a:rPr lang="en-US" sz="3300" b="1" dirty="0" smtClean="0"/>
              <a:t>[ 6 ] </a:t>
            </a:r>
            <a:r>
              <a:rPr lang="en-US" sz="3300" cap="all" dirty="0" smtClean="0"/>
              <a:t>warning</a:t>
            </a:r>
            <a:r>
              <a:rPr lang="en-US" sz="3300" dirty="0" smtClean="0"/>
              <a:t> (</a:t>
            </a:r>
            <a:r>
              <a:rPr lang="en-US" sz="3300" b="1" cap="small" dirty="0" err="1" smtClean="0"/>
              <a:t>nou</a:t>
            </a:r>
            <a:r>
              <a:rPr lang="en-US" sz="3300" dirty="0" smtClean="0"/>
              <a:t>)  -  </a:t>
            </a:r>
            <a:r>
              <a:rPr lang="en-US" sz="3300" i="1" dirty="0" smtClean="0"/>
              <a:t>Colossians 1:28</a:t>
            </a:r>
          </a:p>
          <a:p>
            <a:pPr hangingPunct="0">
              <a:buNone/>
            </a:pPr>
            <a:r>
              <a:rPr lang="en-US" sz="3300" dirty="0" smtClean="0"/>
              <a:t>     To protest strongly;  to testify against</a:t>
            </a:r>
          </a:p>
          <a:p>
            <a:pPr hangingPunct="0">
              <a:buNone/>
            </a:pPr>
            <a:r>
              <a:rPr lang="en-US" sz="3300" b="1" dirty="0"/>
              <a:t>[ 7 </a:t>
            </a:r>
            <a:r>
              <a:rPr lang="en-US" sz="3300" b="1" dirty="0" smtClean="0"/>
              <a:t>]</a:t>
            </a:r>
            <a:r>
              <a:rPr lang="en-US" sz="3300" dirty="0" smtClean="0"/>
              <a:t> </a:t>
            </a:r>
            <a:r>
              <a:rPr lang="en-US" sz="3300" cap="all" dirty="0" smtClean="0"/>
              <a:t>teaching</a:t>
            </a:r>
            <a:r>
              <a:rPr lang="en-US" sz="3300" dirty="0" smtClean="0"/>
              <a:t> </a:t>
            </a:r>
            <a:r>
              <a:rPr lang="en-US" sz="3300" dirty="0"/>
              <a:t>(</a:t>
            </a:r>
            <a:r>
              <a:rPr lang="en-US" sz="3300" b="1" cap="small" dirty="0" err="1"/>
              <a:t>didasko</a:t>
            </a:r>
            <a:r>
              <a:rPr lang="en-US" sz="3300" dirty="0"/>
              <a:t>)  -  </a:t>
            </a:r>
            <a:r>
              <a:rPr lang="en-US" sz="3300" i="1" dirty="0"/>
              <a:t>Colossians 1:28</a:t>
            </a:r>
          </a:p>
          <a:p>
            <a:pPr hangingPunct="0">
              <a:buNone/>
            </a:pPr>
            <a:r>
              <a:rPr lang="en-US" sz="3300" dirty="0" smtClean="0"/>
              <a:t>    To </a:t>
            </a:r>
            <a:r>
              <a:rPr lang="en-US" sz="3300" dirty="0"/>
              <a:t>provide with knowledge;  to give lessons or instruction;  to explain how to </a:t>
            </a:r>
            <a:r>
              <a:rPr lang="en-US" sz="3300" dirty="0" smtClean="0"/>
              <a:t>do something</a:t>
            </a:r>
            <a:endParaRPr lang="en-US" sz="3300" dirty="0"/>
          </a:p>
          <a:p>
            <a:pPr hangingPunct="0">
              <a:buNone/>
            </a:pPr>
            <a:endParaRPr lang="en-US" sz="3300" dirty="0" smtClean="0"/>
          </a:p>
          <a:p>
            <a:endParaRPr lang="en-US" sz="3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to="" calcmode="lin" valueType="num">
                                      <p:cBhvr>
                                        <p:cTn id="27" dur="1" fill="hold"/>
                                        <p:tgtEl>
                                          <p:spTgt spid="3">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to="" calcmode="lin" valueType="num">
                                      <p:cBhvr>
                                        <p:cTn id="32" dur="1" fill="hold"/>
                                        <p:tgtEl>
                                          <p:spTgt spid="3">
                                            <p:txEl>
                                              <p:pRg st="6" end="6"/>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to="" calcmode="lin" valueType="num">
                                      <p:cBhvr>
                                        <p:cTn id="37" dur="1" fill="hold"/>
                                        <p:tgtEl>
                                          <p:spTgt spid="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lstStyle/>
          <a:p>
            <a:pPr hangingPunct="0">
              <a:buNone/>
            </a:pPr>
            <a:r>
              <a:rPr lang="en-US" b="1" dirty="0"/>
              <a:t>[ 8 </a:t>
            </a:r>
            <a:r>
              <a:rPr lang="en-US" b="1" dirty="0" smtClean="0"/>
              <a:t>] </a:t>
            </a:r>
            <a:r>
              <a:rPr lang="en-US" cap="all" dirty="0" smtClean="0"/>
              <a:t>reprove</a:t>
            </a:r>
            <a:r>
              <a:rPr lang="en-US" dirty="0" smtClean="0"/>
              <a:t> </a:t>
            </a:r>
            <a:r>
              <a:rPr lang="en-US" dirty="0"/>
              <a:t>(</a:t>
            </a:r>
            <a:r>
              <a:rPr lang="en-US" b="1" cap="small" dirty="0" err="1"/>
              <a:t>elegcho</a:t>
            </a:r>
            <a:r>
              <a:rPr lang="en-US" dirty="0"/>
              <a:t>)  -  </a:t>
            </a:r>
            <a:r>
              <a:rPr lang="en-US" i="1" dirty="0"/>
              <a:t>II Timothy 4:2</a:t>
            </a:r>
          </a:p>
          <a:p>
            <a:pPr hangingPunct="0">
              <a:buNone/>
            </a:pPr>
            <a:r>
              <a:rPr lang="en-US" dirty="0" smtClean="0"/>
              <a:t>     To </a:t>
            </a:r>
            <a:r>
              <a:rPr lang="en-US" dirty="0"/>
              <a:t>convict;  to point out error;  to find fault with;  to condemn;  to speak with disapproval</a:t>
            </a:r>
          </a:p>
          <a:p>
            <a:pPr hangingPunct="0">
              <a:buNone/>
            </a:pPr>
            <a:r>
              <a:rPr lang="en-US" b="1" dirty="0"/>
              <a:t>[ 9 </a:t>
            </a:r>
            <a:r>
              <a:rPr lang="en-US" b="1" dirty="0" smtClean="0"/>
              <a:t>]</a:t>
            </a:r>
            <a:r>
              <a:rPr lang="en-US" dirty="0" smtClean="0"/>
              <a:t> </a:t>
            </a:r>
            <a:r>
              <a:rPr lang="en-US" cap="all" dirty="0" smtClean="0"/>
              <a:t>Rebuke </a:t>
            </a:r>
            <a:r>
              <a:rPr lang="en-US" dirty="0"/>
              <a:t>(</a:t>
            </a:r>
            <a:r>
              <a:rPr lang="en-US" b="1" cap="small" dirty="0" err="1"/>
              <a:t>epitimao</a:t>
            </a:r>
            <a:r>
              <a:rPr lang="en-US" dirty="0"/>
              <a:t>)  </a:t>
            </a:r>
            <a:r>
              <a:rPr lang="en-US" i="1" dirty="0"/>
              <a:t>-  II Timothy 4:2</a:t>
            </a:r>
          </a:p>
          <a:p>
            <a:pPr hangingPunct="0">
              <a:buNone/>
            </a:pPr>
            <a:r>
              <a:rPr lang="en-US" dirty="0" smtClean="0"/>
              <a:t>     To </a:t>
            </a:r>
            <a:r>
              <a:rPr lang="en-US" dirty="0"/>
              <a:t>set a weight upon;  to chide with;  to strike blame upon;  to convince of wrong doing; </a:t>
            </a:r>
            <a:r>
              <a:rPr lang="en-US" dirty="0" smtClean="0"/>
              <a:t>to </a:t>
            </a:r>
            <a:r>
              <a:rPr lang="en-US" dirty="0"/>
              <a:t>address in sharp and severe disapproval;  to force back;  to beat down;  to bruise</a:t>
            </a:r>
          </a:p>
          <a:p>
            <a:pPr hangingPunct="0">
              <a:buNone/>
            </a:pPr>
            <a:r>
              <a:rPr lang="en-US" b="1" dirty="0" smtClean="0"/>
              <a:t>[10] </a:t>
            </a:r>
            <a:r>
              <a:rPr lang="en-US" cap="all" dirty="0" smtClean="0"/>
              <a:t>charge </a:t>
            </a:r>
            <a:r>
              <a:rPr lang="en-US" dirty="0"/>
              <a:t>(</a:t>
            </a:r>
            <a:r>
              <a:rPr lang="en-US" b="1" cap="small" dirty="0" err="1"/>
              <a:t>paraggello</a:t>
            </a:r>
            <a:r>
              <a:rPr lang="en-US" dirty="0"/>
              <a:t>)  -  </a:t>
            </a:r>
            <a:r>
              <a:rPr lang="en-US" i="1" dirty="0"/>
              <a:t>I Timothy 1:3</a:t>
            </a:r>
          </a:p>
          <a:p>
            <a:pPr hangingPunct="0">
              <a:buNone/>
            </a:pPr>
            <a:r>
              <a:rPr lang="en-US" dirty="0" smtClean="0"/>
              <a:t>     To </a:t>
            </a:r>
            <a:r>
              <a:rPr lang="en-US" dirty="0"/>
              <a:t>tell apart;  to bear down upon;  to give a command</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to="" calcmode="lin" valueType="num">
                                      <p:cBhvr>
                                        <p:cTn id="27"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hangingPunct="0">
              <a:buNone/>
            </a:pPr>
            <a:r>
              <a:rPr lang="en-US" sz="3300" b="1" dirty="0"/>
              <a:t>[</a:t>
            </a:r>
            <a:r>
              <a:rPr lang="en-US" sz="3300" b="1" dirty="0" smtClean="0"/>
              <a:t>11] </a:t>
            </a:r>
            <a:r>
              <a:rPr lang="en-US" sz="3300" cap="all" dirty="0" smtClean="0"/>
              <a:t>counsel </a:t>
            </a:r>
            <a:r>
              <a:rPr lang="en-US" sz="3300" dirty="0"/>
              <a:t>(</a:t>
            </a:r>
            <a:r>
              <a:rPr lang="en-US" sz="3300" b="1" dirty="0"/>
              <a:t>Hebrew  -  </a:t>
            </a:r>
            <a:r>
              <a:rPr lang="en-US" sz="3300" b="1" cap="small" dirty="0" err="1"/>
              <a:t>tachbuloth</a:t>
            </a:r>
            <a:r>
              <a:rPr lang="en-US" sz="3300" dirty="0"/>
              <a:t>)  </a:t>
            </a:r>
            <a:r>
              <a:rPr lang="en-US" sz="3300" dirty="0" smtClean="0"/>
              <a:t>-                  Proverbs 11:14</a:t>
            </a:r>
            <a:endParaRPr lang="en-US" sz="3300" dirty="0"/>
          </a:p>
          <a:p>
            <a:pPr hangingPunct="0">
              <a:buNone/>
            </a:pPr>
            <a:r>
              <a:rPr lang="en-US" sz="3300" dirty="0" smtClean="0"/>
              <a:t>     To </a:t>
            </a:r>
            <a:r>
              <a:rPr lang="en-US" sz="3300" dirty="0"/>
              <a:t>give wise advice;  to exhort, warn, admonish, or instruct</a:t>
            </a:r>
          </a:p>
          <a:p>
            <a:pPr hangingPunct="0">
              <a:buNone/>
            </a:pPr>
            <a:r>
              <a:rPr lang="en-US" sz="3300" b="1" dirty="0" smtClean="0"/>
              <a:t>[12] </a:t>
            </a:r>
            <a:r>
              <a:rPr lang="en-US" sz="3300" cap="all" dirty="0" smtClean="0"/>
              <a:t>doctrine </a:t>
            </a:r>
            <a:r>
              <a:rPr lang="en-US" sz="3300" dirty="0"/>
              <a:t>(</a:t>
            </a:r>
            <a:r>
              <a:rPr lang="en-US" sz="3300" b="1" cap="small" dirty="0" err="1"/>
              <a:t>didaskalia</a:t>
            </a:r>
            <a:r>
              <a:rPr lang="en-US" sz="3300" dirty="0"/>
              <a:t>)  -  Titus 1:9</a:t>
            </a:r>
          </a:p>
          <a:p>
            <a:pPr hangingPunct="0">
              <a:buNone/>
            </a:pPr>
            <a:r>
              <a:rPr lang="en-US" sz="3300" dirty="0" smtClean="0"/>
              <a:t>     The </a:t>
            </a:r>
            <a:r>
              <a:rPr lang="en-US" sz="3300" dirty="0"/>
              <a:t>act of teaching or instruction</a:t>
            </a:r>
          </a:p>
          <a:p>
            <a:pPr hangingPunct="0">
              <a:buNone/>
            </a:pPr>
            <a:r>
              <a:rPr lang="en-US" sz="3300" b="1" dirty="0" smtClean="0"/>
              <a:t>[13] </a:t>
            </a:r>
            <a:r>
              <a:rPr lang="en-US" sz="3300" cap="all" dirty="0" smtClean="0"/>
              <a:t>correction</a:t>
            </a:r>
            <a:r>
              <a:rPr lang="en-US" sz="3300" dirty="0" smtClean="0"/>
              <a:t> </a:t>
            </a:r>
            <a:r>
              <a:rPr lang="en-US" sz="3300" dirty="0"/>
              <a:t>(</a:t>
            </a:r>
            <a:r>
              <a:rPr lang="en-US" sz="3300" b="1" cap="small" dirty="0" err="1"/>
              <a:t>epanorihasis</a:t>
            </a:r>
            <a:r>
              <a:rPr lang="en-US" sz="3300" dirty="0"/>
              <a:t>)  -  II Timothy 3:16</a:t>
            </a:r>
          </a:p>
          <a:p>
            <a:pPr hangingPunct="0">
              <a:buNone/>
            </a:pPr>
            <a:r>
              <a:rPr lang="en-US" sz="3300" dirty="0" smtClean="0"/>
              <a:t>     To </a:t>
            </a:r>
            <a:r>
              <a:rPr lang="en-US" sz="3300" dirty="0"/>
              <a:t>set aright according to just standards of truth;  to point out </a:t>
            </a:r>
            <a:r>
              <a:rPr lang="en-US" sz="3300" dirty="0" smtClean="0"/>
              <a:t>error</a:t>
            </a:r>
            <a:endParaRPr lang="en-US" sz="3300" dirty="0"/>
          </a:p>
          <a:p>
            <a:pPr hangingPunct="0">
              <a:buNone/>
            </a:pPr>
            <a:r>
              <a:rPr lang="en-US" sz="3300" b="1" dirty="0"/>
              <a:t>[</a:t>
            </a:r>
            <a:r>
              <a:rPr lang="en-US" sz="3300" b="1" dirty="0" smtClean="0"/>
              <a:t>14]</a:t>
            </a:r>
            <a:r>
              <a:rPr lang="en-US" sz="3300" dirty="0" smtClean="0"/>
              <a:t> </a:t>
            </a:r>
            <a:r>
              <a:rPr lang="en-US" sz="3300" cap="all" dirty="0" smtClean="0"/>
              <a:t>instruction</a:t>
            </a:r>
            <a:r>
              <a:rPr lang="en-US" sz="3300" dirty="0" smtClean="0"/>
              <a:t> </a:t>
            </a:r>
            <a:r>
              <a:rPr lang="en-US" sz="3300" dirty="0"/>
              <a:t>(</a:t>
            </a:r>
            <a:r>
              <a:rPr lang="en-US" sz="3300" b="1" cap="small" dirty="0" err="1"/>
              <a:t>paideia</a:t>
            </a:r>
            <a:r>
              <a:rPr lang="en-US" sz="3300" dirty="0"/>
              <a:t>)  -  II Timothy 3:16</a:t>
            </a:r>
          </a:p>
          <a:p>
            <a:pPr hangingPunct="0">
              <a:buNone/>
            </a:pPr>
            <a:r>
              <a:rPr lang="en-US" sz="3300" dirty="0" smtClean="0"/>
              <a:t>    To </a:t>
            </a:r>
            <a:r>
              <a:rPr lang="en-US" sz="3300" dirty="0"/>
              <a:t>nourish (feed) with knowledge</a:t>
            </a:r>
          </a:p>
          <a:p>
            <a:endParaRPr lang="en-US" sz="3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to="" calcmode="lin" valueType="num">
                                      <p:cBhvr>
                                        <p:cTn id="27" dur="1" fill="hold"/>
                                        <p:tgtEl>
                                          <p:spTgt spid="3">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to="" calcmode="lin" valueType="num">
                                      <p:cBhvr>
                                        <p:cTn id="32" dur="1" fill="hold"/>
                                        <p:tgtEl>
                                          <p:spTgt spid="3">
                                            <p:txEl>
                                              <p:pRg st="6" end="6"/>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to="" calcmode="lin" valueType="num">
                                      <p:cBhvr>
                                        <p:cTn id="37" dur="1" fill="hold"/>
                                        <p:tgtEl>
                                          <p:spTgt spid="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Pastor must Preach in order to</a:t>
            </a:r>
            <a:br>
              <a:rPr lang="en-US" dirty="0" smtClean="0"/>
            </a:br>
            <a:r>
              <a:rPr lang="en-US" dirty="0"/>
              <a:t>(</a:t>
            </a:r>
            <a:r>
              <a:rPr lang="en-US" i="1" dirty="0" smtClean="0"/>
              <a:t>Heb. 13:20-21)</a:t>
            </a:r>
            <a:endParaRPr lang="en-US" dirty="0"/>
          </a:p>
        </p:txBody>
      </p:sp>
      <p:sp>
        <p:nvSpPr>
          <p:cNvPr id="3" name="Content Placeholder 2"/>
          <p:cNvSpPr>
            <a:spLocks noGrp="1"/>
          </p:cNvSpPr>
          <p:nvPr>
            <p:ph idx="1"/>
          </p:nvPr>
        </p:nvSpPr>
        <p:spPr>
          <a:xfrm>
            <a:off x="0" y="1676400"/>
            <a:ext cx="9144000" cy="5181600"/>
          </a:xfrm>
        </p:spPr>
        <p:txBody>
          <a:bodyPr>
            <a:normAutofit/>
          </a:bodyPr>
          <a:lstStyle/>
          <a:p>
            <a:pPr marL="514350" indent="-514350">
              <a:buNone/>
            </a:pPr>
            <a:r>
              <a:rPr lang="en-US" i="1" dirty="0" smtClean="0"/>
              <a:t>   </a:t>
            </a:r>
            <a:r>
              <a:rPr lang="en-US" i="1" dirty="0" smtClean="0">
                <a:solidFill>
                  <a:srgbClr val="FFFF00"/>
                </a:solidFill>
              </a:rPr>
              <a:t>&gt;</a:t>
            </a:r>
            <a:r>
              <a:rPr lang="en-US" i="1" dirty="0" smtClean="0"/>
              <a:t> </a:t>
            </a:r>
            <a:r>
              <a:rPr lang="en-US" i="1" dirty="0" smtClean="0">
                <a:solidFill>
                  <a:srgbClr val="FFFF00"/>
                </a:solidFill>
              </a:rPr>
              <a:t>Perfect the sheep </a:t>
            </a:r>
            <a:r>
              <a:rPr lang="en-US" i="1" dirty="0" smtClean="0"/>
              <a:t>– “make you perfect in every good work…”</a:t>
            </a:r>
          </a:p>
          <a:p>
            <a:pPr lvl="0">
              <a:buNone/>
            </a:pPr>
            <a:r>
              <a:rPr lang="en-US" i="1" dirty="0" smtClean="0">
                <a:solidFill>
                  <a:srgbClr val="FFFF00"/>
                </a:solidFill>
              </a:rPr>
              <a:t>    &gt; Exhort the sheep </a:t>
            </a:r>
            <a:r>
              <a:rPr lang="en-US" i="1" dirty="0" smtClean="0"/>
              <a:t>-    </a:t>
            </a:r>
            <a:endParaRPr lang="en-US" dirty="0" smtClean="0"/>
          </a:p>
          <a:p>
            <a:pPr lvl="1"/>
            <a:r>
              <a:rPr lang="en-US" sz="3200" i="1" dirty="0" smtClean="0"/>
              <a:t>Be obedient to the Lord – “…to do his will…”</a:t>
            </a:r>
            <a:endParaRPr lang="en-US" sz="3200" dirty="0" smtClean="0"/>
          </a:p>
          <a:p>
            <a:pPr lvl="1"/>
            <a:r>
              <a:rPr lang="en-US" sz="3200" i="1" dirty="0" smtClean="0"/>
              <a:t>Sensitive to the Holy Spirit – “…working in you…”</a:t>
            </a:r>
            <a:endParaRPr lang="en-US" sz="3200" dirty="0" smtClean="0"/>
          </a:p>
          <a:p>
            <a:pPr lvl="1"/>
            <a:r>
              <a:rPr lang="en-US" sz="3200" i="1" dirty="0" smtClean="0"/>
              <a:t>Live a life well pleasing to God – “…that which is well pleasing in his sight…”</a:t>
            </a:r>
            <a:endParaRPr lang="en-US" sz="3200" dirty="0"/>
          </a:p>
          <a:p>
            <a:pPr lvl="1"/>
            <a:r>
              <a:rPr lang="en-US" sz="3200" i="1" dirty="0" smtClean="0"/>
              <a:t>Glorify God – “…to whom be glory forever and ever…”</a:t>
            </a:r>
            <a:endParaRPr lang="en-US" sz="320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to="" calcmode="lin" valueType="num">
                                      <p:cBhvr>
                                        <p:cTn id="15" dur="1" fill="hold"/>
                                        <p:tgtEl>
                                          <p:spTgt spid="3">
                                            <p:txEl>
                                              <p:pRg st="2" end="2"/>
                                            </p:txEl>
                                          </p:spTgt>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to="" calcmode="lin" valueType="num">
                                      <p:cBhvr>
                                        <p:cTn id="18" dur="1" fill="hold"/>
                                        <p:tgtEl>
                                          <p:spTgt spid="3">
                                            <p:txEl>
                                              <p:pRg st="3" end="3"/>
                                            </p:txEl>
                                          </p:spTgt>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to="" calcmode="lin" valueType="num">
                                      <p:cBhvr>
                                        <p:cTn id="21" dur="1" fill="hold"/>
                                        <p:tgtEl>
                                          <p:spTgt spid="3">
                                            <p:txEl>
                                              <p:pRg st="4" end="4"/>
                                            </p:txEl>
                                          </p:spTgt>
                                        </p:tgtEl>
                                        <p:attrNameLst>
                                          <p:attrName/>
                                        </p:attrNameLst>
                                      </p:cBhvr>
                                    </p:anim>
                                  </p:childTnLst>
                                </p:cTn>
                              </p:par>
                              <p:par>
                                <p:cTn id="22" presetID="24"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 to="" calcmode="lin" valueType="num">
                                      <p:cBhvr>
                                        <p:cTn id="24"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Pastor as a Teacher</a:t>
            </a:r>
            <a:r>
              <a:rPr lang="en-US" dirty="0"/>
              <a:t/>
            </a:r>
            <a:br>
              <a:rPr lang="en-US" dirty="0"/>
            </a:br>
            <a:r>
              <a:rPr lang="en-US" sz="4000" i="1" dirty="0" smtClean="0"/>
              <a:t>(Eph. 4:11-12)</a:t>
            </a:r>
            <a:endParaRPr lang="en-US" sz="4000" i="1" dirty="0"/>
          </a:p>
        </p:txBody>
      </p:sp>
      <p:pic>
        <p:nvPicPr>
          <p:cNvPr id="91138" name="Picture 2" descr="http://www.ronedmondson.com/wp-content/uploads/2011/01/preacher-bible.jpg"/>
          <p:cNvPicPr>
            <a:picLocks noChangeAspect="1" noChangeArrowheads="1"/>
          </p:cNvPicPr>
          <p:nvPr/>
        </p:nvPicPr>
        <p:blipFill>
          <a:blip r:embed="rId2" cstate="print"/>
          <a:srcRect/>
          <a:stretch>
            <a:fillRect/>
          </a:stretch>
        </p:blipFill>
        <p:spPr bwMode="auto">
          <a:xfrm>
            <a:off x="533400" y="1905000"/>
            <a:ext cx="3990975" cy="2724151"/>
          </a:xfrm>
          <a:prstGeom prst="rect">
            <a:avLst/>
          </a:prstGeom>
          <a:noFill/>
        </p:spPr>
      </p:pic>
      <p:pic>
        <p:nvPicPr>
          <p:cNvPr id="91140" name="Picture 4" descr="http://spiritualhealingsource.com/wp-content/uploads/2012/02/Pointing-preacher-with-bible.jpg"/>
          <p:cNvPicPr>
            <a:picLocks noChangeAspect="1" noChangeArrowheads="1"/>
          </p:cNvPicPr>
          <p:nvPr/>
        </p:nvPicPr>
        <p:blipFill>
          <a:blip r:embed="rId3" cstate="print"/>
          <a:srcRect/>
          <a:stretch>
            <a:fillRect/>
          </a:stretch>
        </p:blipFill>
        <p:spPr bwMode="auto">
          <a:xfrm>
            <a:off x="4724400" y="4038600"/>
            <a:ext cx="4048125" cy="268605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7"/>
          <p:cNvSpPr>
            <a:spLocks noGrp="1"/>
          </p:cNvSpPr>
          <p:nvPr>
            <p:ph type="title"/>
          </p:nvPr>
        </p:nvSpPr>
        <p:spPr>
          <a:xfrm>
            <a:off x="0" y="609600"/>
            <a:ext cx="9144000" cy="1447800"/>
          </a:xfrm>
        </p:spPr>
        <p:txBody>
          <a:bodyPr>
            <a:noAutofit/>
            <a:scene3d>
              <a:camera prst="orthographicFront"/>
              <a:lightRig rig="threePt" dir="t"/>
            </a:scene3d>
            <a:sp3d extrusionH="57150">
              <a:bevelT w="38100" h="38100" prst="convex"/>
            </a:sp3d>
          </a:bodyPr>
          <a:lstStyle/>
          <a:p>
            <a:r>
              <a:rPr lang="en-US" sz="4800" b="1" dirty="0" smtClean="0">
                <a:effectLst>
                  <a:reflection blurRad="6350" stA="55000" endA="300" endPos="45500" dir="5400000" sy="-100000" algn="bl" rotWithShape="0"/>
                </a:effectLst>
                <a:latin typeface="Times New Roman" pitchFamily="18" charset="0"/>
                <a:cs typeface="Times New Roman" pitchFamily="18" charset="0"/>
              </a:rPr>
              <a:t>The Organization of the Church</a:t>
            </a:r>
          </a:p>
          <a:p>
            <a:endParaRPr lang="en-US" sz="4800" b="1" dirty="0" smtClean="0">
              <a:effectLst>
                <a:reflection blurRad="6350" stA="55000" endA="300" endPos="45500" dir="5400000" sy="-100000" algn="bl" rotWithShape="0"/>
              </a:effectLst>
              <a:latin typeface="Times New Roman" pitchFamily="18" charset="0"/>
              <a:cs typeface="Times New Roman" pitchFamily="18" charset="0"/>
            </a:endParaRPr>
          </a:p>
          <a:p>
            <a:endParaRPr lang="en-US" sz="4800" b="1" dirty="0" smtClean="0">
              <a:effectLst>
                <a:reflection blurRad="6350" stA="55000" endA="300" endPos="45500" dir="5400000" sy="-100000" algn="bl" rotWithShape="0"/>
              </a:effectLst>
              <a:latin typeface="Times New Roman" pitchFamily="18" charset="0"/>
              <a:cs typeface="Times New Roman" pitchFamily="18" charset="0"/>
            </a:endParaRPr>
          </a:p>
        </p:txBody>
      </p:sp>
      <p:pic>
        <p:nvPicPr>
          <p:cNvPr id="1026" name="Picture 2" descr="http://nataleeallendesigns.com/wp-content/uploads/2009/07/img_3783-cropped.jpg"/>
          <p:cNvPicPr>
            <a:picLocks noChangeAspect="1" noChangeArrowheads="1"/>
          </p:cNvPicPr>
          <p:nvPr/>
        </p:nvPicPr>
        <p:blipFill>
          <a:blip r:embed="rId2" cstate="print"/>
          <a:srcRect/>
          <a:stretch>
            <a:fillRect/>
          </a:stretch>
        </p:blipFill>
        <p:spPr bwMode="auto">
          <a:xfrm>
            <a:off x="2133600" y="1524000"/>
            <a:ext cx="5105400" cy="507251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sz="3600" dirty="0" smtClean="0"/>
              <a:t>The </a:t>
            </a:r>
            <a:r>
              <a:rPr lang="en-US" sz="3600" dirty="0"/>
              <a:t>qualifications of a pastor – </a:t>
            </a:r>
            <a:r>
              <a:rPr lang="en-US" sz="3600" i="1" dirty="0"/>
              <a:t>Read (I Tim. 3:1-7) “…apt to teach…” (see II Tim. </a:t>
            </a:r>
            <a:r>
              <a:rPr lang="en-US" sz="3600" i="1" dirty="0" smtClean="0"/>
              <a:t>2:24)</a:t>
            </a:r>
          </a:p>
          <a:p>
            <a:r>
              <a:rPr lang="en-US" sz="3600" dirty="0" smtClean="0"/>
              <a:t>It </a:t>
            </a:r>
            <a:r>
              <a:rPr lang="en-US" sz="3600" dirty="0"/>
              <a:t>is imperative that a pastor not only be able to “preach” - (motivational)  </a:t>
            </a:r>
            <a:endParaRPr lang="en-US" sz="3600" dirty="0" smtClean="0"/>
          </a:p>
          <a:p>
            <a:r>
              <a:rPr lang="en-US" sz="3600" i="1" dirty="0" smtClean="0"/>
              <a:t>Hebrews </a:t>
            </a:r>
            <a:r>
              <a:rPr lang="en-US" sz="3600" i="1" dirty="0"/>
              <a:t>13:20-21 </a:t>
            </a:r>
            <a:r>
              <a:rPr lang="en-US" sz="3600" b="1" i="1" dirty="0"/>
              <a:t>Exhorting his people to</a:t>
            </a:r>
            <a:r>
              <a:rPr lang="en-US" sz="3600" i="1" dirty="0"/>
              <a:t> – </a:t>
            </a:r>
            <a:r>
              <a:rPr lang="en-US" sz="3600" i="1" dirty="0" smtClean="0"/>
              <a:t> 1</a:t>
            </a:r>
            <a:r>
              <a:rPr lang="en-US" sz="3600" i="1" dirty="0"/>
              <a:t>. Be obedient to the Lord 2. Sensitive to the Holy Spirit 3. Live a life well pleasing to God </a:t>
            </a:r>
            <a:r>
              <a:rPr lang="en-US" sz="3600" i="1" dirty="0" smtClean="0"/>
              <a:t>  4</a:t>
            </a:r>
            <a:r>
              <a:rPr lang="en-US" sz="3600" i="1" dirty="0"/>
              <a:t>. Glorify God in their lives</a:t>
            </a:r>
            <a:endParaRPr lang="en-US" sz="3600" dirty="0"/>
          </a:p>
          <a:p>
            <a:r>
              <a:rPr lang="en-US" sz="3600" dirty="0" smtClean="0"/>
              <a:t>He </a:t>
            </a:r>
            <a:r>
              <a:rPr lang="en-US" sz="3600" dirty="0"/>
              <a:t>must also be able to “teach” (instructional) </a:t>
            </a:r>
            <a:r>
              <a:rPr lang="en-US" sz="3600" dirty="0" smtClean="0"/>
              <a:t>– </a:t>
            </a:r>
            <a:r>
              <a:rPr lang="en-US" sz="3600" i="1" dirty="0" smtClean="0"/>
              <a:t>Acts </a:t>
            </a:r>
            <a:r>
              <a:rPr lang="en-US" sz="3600" i="1" dirty="0"/>
              <a:t>15:35 </a:t>
            </a:r>
            <a:r>
              <a:rPr lang="en-US" sz="3600" dirty="0"/>
              <a:t>speaks of </a:t>
            </a:r>
            <a:r>
              <a:rPr lang="en-US" sz="3600" i="1" dirty="0"/>
              <a:t>“Preaching and </a:t>
            </a:r>
            <a:r>
              <a:rPr lang="en-US" sz="3600" i="1" u="sng" dirty="0"/>
              <a:t>Teaching</a:t>
            </a:r>
            <a:r>
              <a:rPr lang="en-US" sz="3600" i="1" dirty="0"/>
              <a:t> the Word of God…”</a:t>
            </a:r>
            <a:endParaRPr lang="en-US" sz="3600" dirty="0"/>
          </a:p>
          <a:p>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0" y="457200"/>
            <a:ext cx="4800600" cy="6186309"/>
          </a:xfrm>
          <a:prstGeom prst="rect">
            <a:avLst/>
          </a:prstGeom>
        </p:spPr>
        <p:txBody>
          <a:bodyPr wrap="square">
            <a:spAutoFit/>
          </a:bodyPr>
          <a:lstStyle/>
          <a:p>
            <a:pPr algn="ctr"/>
            <a:r>
              <a:rPr lang="en-US" sz="3600" dirty="0">
                <a:solidFill>
                  <a:srgbClr val="FFFF00"/>
                </a:solidFill>
              </a:rPr>
              <a:t>Paul told </a:t>
            </a:r>
            <a:r>
              <a:rPr lang="en-US" sz="3600" dirty="0" smtClean="0">
                <a:solidFill>
                  <a:srgbClr val="FFFF00"/>
                </a:solidFill>
              </a:rPr>
              <a:t>young </a:t>
            </a:r>
          </a:p>
          <a:p>
            <a:pPr algn="ctr"/>
            <a:r>
              <a:rPr lang="en-US" sz="3600" dirty="0" smtClean="0">
                <a:solidFill>
                  <a:srgbClr val="FFFF00"/>
                </a:solidFill>
              </a:rPr>
              <a:t>Pastor </a:t>
            </a:r>
            <a:r>
              <a:rPr lang="en-US" sz="3600" dirty="0">
                <a:solidFill>
                  <a:srgbClr val="FFFF00"/>
                </a:solidFill>
              </a:rPr>
              <a:t>Timothy </a:t>
            </a:r>
            <a:endParaRPr lang="en-US" sz="3600" dirty="0" smtClean="0">
              <a:solidFill>
                <a:srgbClr val="FFFF00"/>
              </a:solidFill>
            </a:endParaRPr>
          </a:p>
          <a:p>
            <a:pPr algn="ctr"/>
            <a:r>
              <a:rPr lang="en-US" sz="3600" i="1" dirty="0" smtClean="0"/>
              <a:t>“</a:t>
            </a:r>
            <a:r>
              <a:rPr lang="en-US" sz="3600" i="1" dirty="0"/>
              <a:t>Give attendance to </a:t>
            </a:r>
            <a:r>
              <a:rPr lang="en-US" sz="3600" b="1" i="1" dirty="0"/>
              <a:t>reading</a:t>
            </a:r>
            <a:r>
              <a:rPr lang="en-US" sz="3600" i="1" dirty="0"/>
              <a:t>, to </a:t>
            </a:r>
            <a:r>
              <a:rPr lang="en-US" sz="3600" b="1" i="1" dirty="0"/>
              <a:t>exhortation,</a:t>
            </a:r>
            <a:r>
              <a:rPr lang="en-US" sz="3600" i="1" dirty="0"/>
              <a:t> to </a:t>
            </a:r>
            <a:r>
              <a:rPr lang="en-US" sz="3600" b="1" i="1" dirty="0"/>
              <a:t>doctrine</a:t>
            </a:r>
            <a:r>
              <a:rPr lang="en-US" sz="3600" i="1" dirty="0"/>
              <a:t>…take heed unto thyself and unto the doctrine; continue in them: for in doing this thou shalt both save thyself and them that hear thee…”</a:t>
            </a:r>
            <a:endParaRPr lang="en-US" sz="3600" dirty="0"/>
          </a:p>
        </p:txBody>
      </p:sp>
      <p:pic>
        <p:nvPicPr>
          <p:cNvPr id="92162" name="Picture 2" descr="http://assets.jw.org/assets/l/my/my_E/110.jpg"/>
          <p:cNvPicPr>
            <a:picLocks noChangeAspect="1" noChangeArrowheads="1"/>
          </p:cNvPicPr>
          <p:nvPr/>
        </p:nvPicPr>
        <p:blipFill>
          <a:blip r:embed="rId2" cstate="print"/>
          <a:srcRect/>
          <a:stretch>
            <a:fillRect/>
          </a:stretch>
        </p:blipFill>
        <p:spPr bwMode="auto">
          <a:xfrm>
            <a:off x="228600" y="838200"/>
            <a:ext cx="3738091" cy="32766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152400"/>
            <a:ext cx="4800600" cy="6705600"/>
          </a:xfrm>
        </p:spPr>
        <p:txBody>
          <a:bodyPr>
            <a:noAutofit/>
          </a:bodyPr>
          <a:lstStyle/>
          <a:p>
            <a:r>
              <a:rPr lang="en-US" sz="4000" dirty="0"/>
              <a:t> </a:t>
            </a:r>
            <a:r>
              <a:rPr lang="en-US" sz="4000" i="1" dirty="0" smtClean="0"/>
              <a:t>“The things </a:t>
            </a:r>
            <a:r>
              <a:rPr lang="en-US" sz="4000" i="1" dirty="0"/>
              <a:t>that thou hast heard of me among many witnesses, the same commit thou to faithful men, who shall be able to teach others </a:t>
            </a:r>
            <a:r>
              <a:rPr lang="en-US" sz="4000" i="1" dirty="0" smtClean="0"/>
              <a:t>also…”</a:t>
            </a:r>
            <a:endParaRPr lang="en-US" sz="4000" dirty="0"/>
          </a:p>
        </p:txBody>
      </p:sp>
      <p:pic>
        <p:nvPicPr>
          <p:cNvPr id="3" name="Picture 2" descr="http://assets.jw.org/assets/l/my/my_E/110.jpg"/>
          <p:cNvPicPr>
            <a:picLocks noChangeAspect="1" noChangeArrowheads="1"/>
          </p:cNvPicPr>
          <p:nvPr/>
        </p:nvPicPr>
        <p:blipFill>
          <a:blip r:embed="rId2" cstate="print"/>
          <a:srcRect/>
          <a:stretch>
            <a:fillRect/>
          </a:stretch>
        </p:blipFill>
        <p:spPr bwMode="auto">
          <a:xfrm>
            <a:off x="228600" y="914400"/>
            <a:ext cx="3738091" cy="32766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a:t>
            </a:r>
            <a:r>
              <a:rPr lang="en-US" dirty="0" smtClean="0"/>
              <a:t>Pastor </a:t>
            </a:r>
            <a:r>
              <a:rPr lang="en-US" dirty="0"/>
              <a:t>as </a:t>
            </a:r>
            <a:r>
              <a:rPr lang="en-US" dirty="0" smtClean="0"/>
              <a:t>an Elder </a:t>
            </a:r>
            <a:br>
              <a:rPr lang="en-US" dirty="0" smtClean="0"/>
            </a:br>
            <a:r>
              <a:rPr lang="en-US" sz="4000" dirty="0" smtClean="0"/>
              <a:t> (</a:t>
            </a:r>
            <a:r>
              <a:rPr lang="en-US" sz="4000" i="1" dirty="0" smtClean="0"/>
              <a:t>I </a:t>
            </a:r>
            <a:r>
              <a:rPr lang="en-US" sz="4000" i="1" dirty="0"/>
              <a:t>Tim. 5:17, Titus </a:t>
            </a:r>
            <a:r>
              <a:rPr lang="en-US" sz="4000" i="1" dirty="0" smtClean="0"/>
              <a:t>1:5)</a:t>
            </a:r>
            <a:endParaRPr lang="en-US" sz="4000" dirty="0"/>
          </a:p>
        </p:txBody>
      </p:sp>
      <p:sp>
        <p:nvSpPr>
          <p:cNvPr id="3" name="Content Placeholder 2"/>
          <p:cNvSpPr>
            <a:spLocks noGrp="1"/>
          </p:cNvSpPr>
          <p:nvPr>
            <p:ph idx="1"/>
          </p:nvPr>
        </p:nvSpPr>
        <p:spPr>
          <a:xfrm>
            <a:off x="228600" y="1676400"/>
            <a:ext cx="8839200" cy="5181600"/>
          </a:xfrm>
        </p:spPr>
        <p:txBody>
          <a:bodyPr>
            <a:normAutofit fontScale="92500" lnSpcReduction="10000"/>
          </a:bodyPr>
          <a:lstStyle/>
          <a:p>
            <a:pPr>
              <a:buNone/>
            </a:pPr>
            <a:r>
              <a:rPr lang="en-US" dirty="0" smtClean="0">
                <a:solidFill>
                  <a:srgbClr val="FFFF00"/>
                </a:solidFill>
              </a:rPr>
              <a:t>    The </a:t>
            </a:r>
            <a:r>
              <a:rPr lang="en-US" dirty="0">
                <a:solidFill>
                  <a:srgbClr val="FFFF00"/>
                </a:solidFill>
              </a:rPr>
              <a:t>word “elder” refers to the “maturity required to hold the </a:t>
            </a:r>
            <a:r>
              <a:rPr lang="en-US" dirty="0" smtClean="0">
                <a:solidFill>
                  <a:srgbClr val="FFFF00"/>
                </a:solidFill>
              </a:rPr>
              <a:t>office of a pastor” </a:t>
            </a:r>
            <a:r>
              <a:rPr lang="en-US" i="1" dirty="0" smtClean="0">
                <a:solidFill>
                  <a:srgbClr val="FFFF00"/>
                </a:solidFill>
              </a:rPr>
              <a:t>-  “…Not a novice…”</a:t>
            </a:r>
            <a:endParaRPr lang="en-US" sz="2800" dirty="0">
              <a:solidFill>
                <a:srgbClr val="FFFF00"/>
              </a:solidFill>
            </a:endParaRPr>
          </a:p>
          <a:p>
            <a:pPr marL="514350" indent="-514350">
              <a:buAutoNum type="alphaLcPeriod"/>
            </a:pPr>
            <a:r>
              <a:rPr lang="en-US" dirty="0" smtClean="0"/>
              <a:t>Pastors </a:t>
            </a:r>
            <a:r>
              <a:rPr lang="en-US" dirty="0"/>
              <a:t>are to have the </a:t>
            </a:r>
            <a:r>
              <a:rPr lang="en-US" u="sng" dirty="0"/>
              <a:t>conduct</a:t>
            </a:r>
            <a:r>
              <a:rPr lang="en-US" dirty="0"/>
              <a:t> of  </a:t>
            </a:r>
            <a:r>
              <a:rPr lang="en-US" dirty="0" smtClean="0"/>
              <a:t>elders </a:t>
            </a:r>
            <a:r>
              <a:rPr lang="en-US" dirty="0"/>
              <a:t>– </a:t>
            </a:r>
            <a:r>
              <a:rPr lang="en-US" dirty="0" smtClean="0"/>
              <a:t>           </a:t>
            </a:r>
            <a:r>
              <a:rPr lang="en-US" i="1" dirty="0" smtClean="0"/>
              <a:t>Titus</a:t>
            </a:r>
            <a:r>
              <a:rPr lang="en-US" i="1" dirty="0"/>
              <a:t>. 1:5-9, I Tim. 3:1-6 </a:t>
            </a:r>
            <a:r>
              <a:rPr lang="en-US" i="1" dirty="0" smtClean="0"/>
              <a:t>read</a:t>
            </a:r>
            <a:endParaRPr lang="en-US" sz="2800" dirty="0" smtClean="0"/>
          </a:p>
          <a:p>
            <a:pPr marL="514350" indent="-514350">
              <a:buAutoNum type="alphaLcPeriod"/>
            </a:pPr>
            <a:r>
              <a:rPr lang="en-US" dirty="0" smtClean="0"/>
              <a:t>Pastors </a:t>
            </a:r>
            <a:r>
              <a:rPr lang="en-US" dirty="0"/>
              <a:t>are to have the </a:t>
            </a:r>
            <a:r>
              <a:rPr lang="en-US" u="sng" dirty="0"/>
              <a:t>conviction</a:t>
            </a:r>
            <a:r>
              <a:rPr lang="en-US" dirty="0"/>
              <a:t> of </a:t>
            </a:r>
            <a:r>
              <a:rPr lang="en-US" dirty="0" smtClean="0"/>
              <a:t>elders </a:t>
            </a:r>
            <a:r>
              <a:rPr lang="en-US" dirty="0"/>
              <a:t>– </a:t>
            </a:r>
            <a:r>
              <a:rPr lang="en-US" i="1" dirty="0"/>
              <a:t>“Holding fast the faithful </a:t>
            </a:r>
            <a:r>
              <a:rPr lang="en-US" i="1" dirty="0" smtClean="0"/>
              <a:t> </a:t>
            </a:r>
            <a:r>
              <a:rPr lang="en-US" i="1" dirty="0"/>
              <a:t>word…”</a:t>
            </a:r>
            <a:endParaRPr lang="en-US" sz="2800" dirty="0"/>
          </a:p>
          <a:p>
            <a:pPr>
              <a:buNone/>
            </a:pPr>
            <a:r>
              <a:rPr lang="en-US" dirty="0" smtClean="0"/>
              <a:t>c.  </a:t>
            </a:r>
            <a:r>
              <a:rPr lang="en-US" dirty="0"/>
              <a:t>Pastors are to have the </a:t>
            </a:r>
            <a:r>
              <a:rPr lang="en-US" u="sng" dirty="0"/>
              <a:t>compassion</a:t>
            </a:r>
            <a:r>
              <a:rPr lang="en-US" dirty="0"/>
              <a:t> of </a:t>
            </a:r>
            <a:r>
              <a:rPr lang="en-US" dirty="0" smtClean="0"/>
              <a:t>elders </a:t>
            </a:r>
            <a:r>
              <a:rPr lang="en-US" dirty="0"/>
              <a:t>– </a:t>
            </a:r>
            <a:r>
              <a:rPr lang="en-US" i="1" dirty="0"/>
              <a:t>“…comforting every one of </a:t>
            </a:r>
            <a:r>
              <a:rPr lang="en-US" i="1" dirty="0" smtClean="0"/>
              <a:t>you </a:t>
            </a:r>
            <a:r>
              <a:rPr lang="en-US" i="1" dirty="0"/>
              <a:t>as a father doth his children…”</a:t>
            </a:r>
            <a:endParaRPr lang="en-US" sz="2800" dirty="0"/>
          </a:p>
          <a:p>
            <a:pPr>
              <a:buNone/>
            </a:pPr>
            <a:r>
              <a:rPr lang="en-US" dirty="0" smtClean="0"/>
              <a:t>d. </a:t>
            </a:r>
            <a:r>
              <a:rPr lang="en-US" dirty="0"/>
              <a:t>Pastors are to have the </a:t>
            </a:r>
            <a:r>
              <a:rPr lang="en-US" u="sng" dirty="0"/>
              <a:t>courage</a:t>
            </a:r>
            <a:r>
              <a:rPr lang="en-US" dirty="0"/>
              <a:t> of elders – </a:t>
            </a:r>
            <a:r>
              <a:rPr lang="en-US" i="1" dirty="0" smtClean="0"/>
              <a:t>“…</a:t>
            </a:r>
            <a:r>
              <a:rPr lang="en-US" i="1" dirty="0"/>
              <a:t>they spoke the word of God with </a:t>
            </a:r>
            <a:r>
              <a:rPr lang="en-US" i="1" dirty="0" smtClean="0"/>
              <a:t>boldness</a:t>
            </a:r>
            <a:r>
              <a:rPr lang="en-US" i="1" dirty="0"/>
              <a:t>…”</a:t>
            </a:r>
            <a:endParaRPr lang="en-US" sz="2800"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a:t>
            </a:r>
            <a:r>
              <a:rPr lang="en-US" dirty="0" smtClean="0"/>
              <a:t>Pastor </a:t>
            </a:r>
            <a:r>
              <a:rPr lang="en-US" dirty="0"/>
              <a:t>as </a:t>
            </a:r>
            <a:r>
              <a:rPr lang="en-US" dirty="0" smtClean="0"/>
              <a:t>a Bishop </a:t>
            </a:r>
            <a:r>
              <a:rPr lang="en-US" dirty="0"/>
              <a:t/>
            </a:r>
            <a:br>
              <a:rPr lang="en-US" dirty="0"/>
            </a:br>
            <a:r>
              <a:rPr lang="en-US" dirty="0" smtClean="0"/>
              <a:t>(</a:t>
            </a:r>
            <a:r>
              <a:rPr lang="en-US" i="1" dirty="0" smtClean="0"/>
              <a:t>Phil</a:t>
            </a:r>
            <a:r>
              <a:rPr lang="en-US" i="1" dirty="0"/>
              <a:t>. </a:t>
            </a:r>
            <a:r>
              <a:rPr lang="en-US" i="1" dirty="0" smtClean="0"/>
              <a:t>1:1)</a:t>
            </a:r>
            <a:endParaRPr lang="en-US" dirty="0"/>
          </a:p>
        </p:txBody>
      </p:sp>
      <p:sp>
        <p:nvSpPr>
          <p:cNvPr id="3" name="Content Placeholder 2"/>
          <p:cNvSpPr>
            <a:spLocks noGrp="1"/>
          </p:cNvSpPr>
          <p:nvPr>
            <p:ph idx="1"/>
          </p:nvPr>
        </p:nvSpPr>
        <p:spPr>
          <a:xfrm>
            <a:off x="0" y="1600200"/>
            <a:ext cx="9144000" cy="5257800"/>
          </a:xfrm>
        </p:spPr>
        <p:txBody>
          <a:bodyPr>
            <a:normAutofit/>
          </a:bodyPr>
          <a:lstStyle/>
          <a:p>
            <a:pPr>
              <a:buNone/>
            </a:pPr>
            <a:r>
              <a:rPr lang="en-US" dirty="0" smtClean="0">
                <a:solidFill>
                  <a:srgbClr val="FFFF00"/>
                </a:solidFill>
              </a:rPr>
              <a:t>   Bishop </a:t>
            </a:r>
            <a:r>
              <a:rPr lang="en-US" dirty="0">
                <a:solidFill>
                  <a:srgbClr val="FFFF00"/>
                </a:solidFill>
              </a:rPr>
              <a:t>means “overseer” = The pastor is to have the oversight </a:t>
            </a:r>
            <a:r>
              <a:rPr lang="en-US" dirty="0" smtClean="0">
                <a:solidFill>
                  <a:srgbClr val="FFFF00"/>
                </a:solidFill>
              </a:rPr>
              <a:t>of </a:t>
            </a:r>
            <a:r>
              <a:rPr lang="en-US" dirty="0">
                <a:solidFill>
                  <a:srgbClr val="FFFF00"/>
                </a:solidFill>
              </a:rPr>
              <a:t>every aspect of the ministry – </a:t>
            </a:r>
            <a:r>
              <a:rPr lang="en-US" i="1" dirty="0">
                <a:solidFill>
                  <a:srgbClr val="FFFF00"/>
                </a:solidFill>
              </a:rPr>
              <a:t>“Let the elders that rule</a:t>
            </a:r>
            <a:r>
              <a:rPr lang="en-US" i="1" dirty="0" smtClean="0">
                <a:solidFill>
                  <a:srgbClr val="FFFF00"/>
                </a:solidFill>
              </a:rPr>
              <a:t>…”</a:t>
            </a:r>
          </a:p>
          <a:p>
            <a:pPr lvl="0"/>
            <a:r>
              <a:rPr lang="en-US" i="1" dirty="0"/>
              <a:t>The word rule means “one set or place over” as the one place in authority he is to – </a:t>
            </a:r>
            <a:r>
              <a:rPr lang="en-US" b="1" i="1" dirty="0"/>
              <a:t>Titus 1:5 “set things in order</a:t>
            </a:r>
            <a:r>
              <a:rPr lang="en-US" b="1" i="1" dirty="0" smtClean="0"/>
              <a:t>…”</a:t>
            </a:r>
            <a:endParaRPr lang="en-US" dirty="0"/>
          </a:p>
          <a:p>
            <a:pPr lvl="0"/>
            <a:r>
              <a:rPr lang="en-US" i="1" dirty="0"/>
              <a:t>In most of our evangelical churches it is not the “Pastor” the is the “ruling bishop” it is – a board / committee / or some headstrong individual that is running the </a:t>
            </a:r>
            <a:r>
              <a:rPr lang="en-US" i="1" dirty="0" smtClean="0"/>
              <a:t>church.</a:t>
            </a:r>
            <a:endParaRPr lang="en-US" dirty="0"/>
          </a:p>
          <a:p>
            <a:pPr>
              <a:buNone/>
            </a:pPr>
            <a:endParaRPr lang="en-US" i="1" dirty="0" smtClean="0">
              <a:solidFill>
                <a:srgbClr val="FFFF00"/>
              </a:solidFill>
            </a:endParaRPr>
          </a:p>
          <a:p>
            <a:pPr>
              <a:buNone/>
            </a:pPr>
            <a:endParaRPr lang="en-US" dirty="0">
              <a:solidFill>
                <a:srgbClr val="FFFF00"/>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normAutofit fontScale="90000"/>
          </a:bodyPr>
          <a:lstStyle/>
          <a:p>
            <a:r>
              <a:rPr lang="en-US" dirty="0" smtClean="0"/>
              <a:t>Three things you will not find in the Bible that you will find in most </a:t>
            </a:r>
            <a:br>
              <a:rPr lang="en-US" dirty="0" smtClean="0"/>
            </a:br>
            <a:r>
              <a:rPr lang="en-US" dirty="0" smtClean="0"/>
              <a:t>Baptist Churches </a:t>
            </a:r>
            <a:endParaRPr lang="en-US" dirty="0"/>
          </a:p>
        </p:txBody>
      </p:sp>
      <p:sp>
        <p:nvSpPr>
          <p:cNvPr id="3" name="Content Placeholder 2"/>
          <p:cNvSpPr>
            <a:spLocks noGrp="1"/>
          </p:cNvSpPr>
          <p:nvPr>
            <p:ph idx="1"/>
          </p:nvPr>
        </p:nvSpPr>
        <p:spPr>
          <a:xfrm>
            <a:off x="0" y="2209800"/>
            <a:ext cx="9144000" cy="4495800"/>
          </a:xfrm>
        </p:spPr>
        <p:txBody>
          <a:bodyPr>
            <a:normAutofit/>
          </a:bodyPr>
          <a:lstStyle/>
          <a:p>
            <a:pPr>
              <a:buNone/>
            </a:pPr>
            <a:endParaRPr lang="en-US" sz="3600" dirty="0"/>
          </a:p>
          <a:p>
            <a:pPr lvl="0"/>
            <a:r>
              <a:rPr lang="en-US" sz="3600" dirty="0"/>
              <a:t>Deacon or elder boards</a:t>
            </a:r>
          </a:p>
          <a:p>
            <a:pPr lvl="0"/>
            <a:r>
              <a:rPr lang="en-US" sz="3600" dirty="0"/>
              <a:t>Business meetings</a:t>
            </a:r>
          </a:p>
          <a:p>
            <a:pPr lvl="0"/>
            <a:r>
              <a:rPr lang="en-US" sz="3600" dirty="0"/>
              <a:t>Majority rule </a:t>
            </a:r>
            <a:endParaRPr lang="en-US" sz="3600" dirty="0" smtClean="0"/>
          </a:p>
          <a:p>
            <a:pPr lvl="0"/>
            <a:r>
              <a:rPr lang="en-US" sz="3600" dirty="0" smtClean="0"/>
              <a:t>(</a:t>
            </a:r>
            <a:r>
              <a:rPr lang="en-US" sz="3600" dirty="0"/>
              <a:t>God never ruled through a majority vote</a:t>
            </a:r>
            <a:r>
              <a:rPr lang="en-US" sz="3600" dirty="0" smtClean="0"/>
              <a:t>)</a:t>
            </a:r>
            <a:endParaRPr lang="en-US" sz="3600" dirty="0"/>
          </a:p>
          <a:p>
            <a:pPr>
              <a:buNone/>
            </a:pP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29000"/>
            <a:ext cx="8229600" cy="3124200"/>
          </a:xfrm>
        </p:spPr>
        <p:txBody>
          <a:bodyPr>
            <a:normAutofit/>
          </a:bodyPr>
          <a:lstStyle/>
          <a:p>
            <a:r>
              <a:rPr lang="en-US" sz="3600" dirty="0" smtClean="0"/>
              <a:t>Pastor/Shepherd = </a:t>
            </a:r>
            <a:r>
              <a:rPr lang="en-US" sz="3600" u="sng" dirty="0" smtClean="0"/>
              <a:t>Design</a:t>
            </a:r>
            <a:r>
              <a:rPr lang="en-US" sz="3600" dirty="0" smtClean="0"/>
              <a:t> of the office </a:t>
            </a:r>
          </a:p>
          <a:p>
            <a:r>
              <a:rPr lang="en-US" sz="3600" dirty="0"/>
              <a:t>T</a:t>
            </a:r>
            <a:r>
              <a:rPr lang="en-US" sz="3600" dirty="0" smtClean="0"/>
              <a:t>eacher = </a:t>
            </a:r>
            <a:r>
              <a:rPr lang="en-US" sz="3600" u="sng" dirty="0" smtClean="0"/>
              <a:t>Duty </a:t>
            </a:r>
            <a:r>
              <a:rPr lang="en-US" sz="3600" dirty="0" smtClean="0"/>
              <a:t>of the office</a:t>
            </a:r>
          </a:p>
          <a:p>
            <a:r>
              <a:rPr lang="en-US" sz="3600" dirty="0" smtClean="0"/>
              <a:t>Elder = </a:t>
            </a:r>
            <a:r>
              <a:rPr lang="en-US" sz="3600" u="sng" dirty="0" smtClean="0"/>
              <a:t>Dignity</a:t>
            </a:r>
            <a:r>
              <a:rPr lang="en-US" sz="3600" dirty="0" smtClean="0"/>
              <a:t> of the office</a:t>
            </a:r>
          </a:p>
          <a:p>
            <a:r>
              <a:rPr lang="en-US" sz="3600" dirty="0" smtClean="0"/>
              <a:t>Bishop = </a:t>
            </a:r>
            <a:r>
              <a:rPr lang="en-US" sz="3600" u="sng" dirty="0" smtClean="0"/>
              <a:t>Demand</a:t>
            </a:r>
            <a:r>
              <a:rPr lang="en-US" sz="3600" dirty="0" smtClean="0"/>
              <a:t> of the office</a:t>
            </a:r>
          </a:p>
          <a:p>
            <a:endParaRPr lang="en-US" sz="3600" dirty="0"/>
          </a:p>
        </p:txBody>
      </p:sp>
      <p:pic>
        <p:nvPicPr>
          <p:cNvPr id="95234" name="Picture 2" descr="http://s3.amazonaws.com/churchplantmedia-cms/joy_community_fellowship/pray-for-pastor.jpg"/>
          <p:cNvPicPr>
            <a:picLocks noChangeAspect="1" noChangeArrowheads="1"/>
          </p:cNvPicPr>
          <p:nvPr/>
        </p:nvPicPr>
        <p:blipFill>
          <a:blip r:embed="rId2" cstate="print"/>
          <a:srcRect/>
          <a:stretch>
            <a:fillRect/>
          </a:stretch>
        </p:blipFill>
        <p:spPr bwMode="auto">
          <a:xfrm>
            <a:off x="1143000" y="304800"/>
            <a:ext cx="6543675" cy="27336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19200"/>
          </a:xfrm>
        </p:spPr>
        <p:txBody>
          <a:bodyPr>
            <a:normAutofit fontScale="90000"/>
            <a:scene3d>
              <a:camera prst="orthographicFront"/>
              <a:lightRig rig="threePt" dir="t"/>
            </a:scene3d>
            <a:sp3d extrusionH="57150">
              <a:bevelT w="38100" h="38100" prst="convex"/>
            </a:sp3d>
          </a:bodyPr>
          <a:lstStyle/>
          <a:p>
            <a:r>
              <a:rPr lang="en-US" b="1" dirty="0" smtClean="0">
                <a:solidFill>
                  <a:srgbClr val="FFFF00"/>
                </a:solidFill>
              </a:rPr>
              <a:t>Your Responsibility towards</a:t>
            </a:r>
            <a:br>
              <a:rPr lang="en-US" b="1" dirty="0" smtClean="0">
                <a:solidFill>
                  <a:srgbClr val="FFFF00"/>
                </a:solidFill>
              </a:rPr>
            </a:br>
            <a:r>
              <a:rPr lang="en-US" b="1" dirty="0" smtClean="0">
                <a:solidFill>
                  <a:srgbClr val="FFFF00"/>
                </a:solidFill>
              </a:rPr>
              <a:t>your Pastor</a:t>
            </a:r>
            <a:r>
              <a:rPr lang="en-US" dirty="0">
                <a:solidFill>
                  <a:srgbClr val="FFFF00"/>
                </a:solidFill>
              </a:rPr>
              <a:t/>
            </a:r>
            <a:br>
              <a:rPr lang="en-US" dirty="0">
                <a:solidFill>
                  <a:srgbClr val="FFFF00"/>
                </a:solidFill>
              </a:rPr>
            </a:br>
            <a:endParaRPr lang="en-US" dirty="0">
              <a:solidFill>
                <a:srgbClr val="FFFF00"/>
              </a:solidFill>
            </a:endParaRPr>
          </a:p>
        </p:txBody>
      </p:sp>
      <p:pic>
        <p:nvPicPr>
          <p:cNvPr id="16386" name="Picture 2" descr="http://www.harvestbiblechurch.org/site/user/images/Pastor%20Preaching%201Thumb.jpg"/>
          <p:cNvPicPr>
            <a:picLocks noChangeAspect="1" noChangeArrowheads="1"/>
          </p:cNvPicPr>
          <p:nvPr/>
        </p:nvPicPr>
        <p:blipFill>
          <a:blip r:embed="rId2" cstate="print"/>
          <a:srcRect/>
          <a:stretch>
            <a:fillRect/>
          </a:stretch>
        </p:blipFill>
        <p:spPr bwMode="auto">
          <a:xfrm>
            <a:off x="457200" y="1752600"/>
            <a:ext cx="8268509" cy="4572000"/>
          </a:xfrm>
          <a:prstGeom prst="rect">
            <a:avLst/>
          </a:prstGeom>
          <a:noFill/>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067800" cy="6705600"/>
          </a:xfrm>
        </p:spPr>
        <p:txBody>
          <a:bodyPr>
            <a:normAutofit lnSpcReduction="10000"/>
          </a:bodyPr>
          <a:lstStyle/>
          <a:p>
            <a:pPr lvl="0">
              <a:buNone/>
            </a:pPr>
            <a:r>
              <a:rPr lang="en-US" sz="3600" dirty="0" smtClean="0">
                <a:solidFill>
                  <a:srgbClr val="FFFF00"/>
                </a:solidFill>
              </a:rPr>
              <a:t>1. Treat </a:t>
            </a:r>
            <a:r>
              <a:rPr lang="en-US" sz="3600" dirty="0">
                <a:solidFill>
                  <a:srgbClr val="FFFF00"/>
                </a:solidFill>
              </a:rPr>
              <a:t>him as your Shepherd (Pastor) – </a:t>
            </a:r>
            <a:r>
              <a:rPr lang="en-US" sz="3600" i="1" dirty="0">
                <a:solidFill>
                  <a:srgbClr val="FFFF00"/>
                </a:solidFill>
              </a:rPr>
              <a:t>Ephesians 4:12; </a:t>
            </a:r>
            <a:r>
              <a:rPr lang="en-US" sz="3600" i="1" dirty="0" smtClean="0">
                <a:solidFill>
                  <a:srgbClr val="FFFF00"/>
                </a:solidFill>
              </a:rPr>
              <a:t>Jeremiah 3:15</a:t>
            </a:r>
            <a:endParaRPr lang="en-US" sz="3600" i="1" dirty="0">
              <a:solidFill>
                <a:srgbClr val="FFFF00"/>
              </a:solidFill>
            </a:endParaRPr>
          </a:p>
          <a:p>
            <a:r>
              <a:rPr lang="en-US" sz="3600" dirty="0"/>
              <a:t> </a:t>
            </a:r>
            <a:r>
              <a:rPr lang="en-US" sz="3600" dirty="0" smtClean="0"/>
              <a:t>Listen </a:t>
            </a:r>
            <a:r>
              <a:rPr lang="en-US" sz="3600" dirty="0"/>
              <a:t>to his voice (teachings) – </a:t>
            </a:r>
            <a:r>
              <a:rPr lang="en-US" sz="3600" i="1" dirty="0"/>
              <a:t>John 10:1-18; </a:t>
            </a:r>
            <a:r>
              <a:rPr lang="en-US" sz="3600" i="1" dirty="0" smtClean="0"/>
              <a:t>Hebrews 2:1-4</a:t>
            </a:r>
            <a:endParaRPr lang="en-US" sz="3600" i="1" dirty="0"/>
          </a:p>
          <a:p>
            <a:pPr lvl="0"/>
            <a:r>
              <a:rPr lang="en-US" sz="3600" dirty="0"/>
              <a:t>Follow his leadership </a:t>
            </a:r>
            <a:r>
              <a:rPr lang="en-US" sz="3600" i="1" dirty="0"/>
              <a:t>– Hebrews </a:t>
            </a:r>
            <a:r>
              <a:rPr lang="en-US" sz="3600" i="1" dirty="0" smtClean="0"/>
              <a:t>13:7</a:t>
            </a:r>
            <a:endParaRPr lang="en-US" sz="3600" i="1" dirty="0"/>
          </a:p>
          <a:p>
            <a:pPr lvl="0">
              <a:buNone/>
            </a:pPr>
            <a:r>
              <a:rPr lang="en-US" sz="3600" dirty="0" smtClean="0">
                <a:solidFill>
                  <a:srgbClr val="FFFF00"/>
                </a:solidFill>
              </a:rPr>
              <a:t>2. Treat </a:t>
            </a:r>
            <a:r>
              <a:rPr lang="en-US" sz="3600" dirty="0">
                <a:solidFill>
                  <a:srgbClr val="FFFF00"/>
                </a:solidFill>
              </a:rPr>
              <a:t>him as an Elder – </a:t>
            </a:r>
            <a:r>
              <a:rPr lang="en-US" sz="3600" i="1" dirty="0">
                <a:solidFill>
                  <a:srgbClr val="FFFF00"/>
                </a:solidFill>
              </a:rPr>
              <a:t>I Timothy </a:t>
            </a:r>
            <a:r>
              <a:rPr lang="en-US" sz="3600" i="1" dirty="0" smtClean="0">
                <a:solidFill>
                  <a:srgbClr val="FFFF00"/>
                </a:solidFill>
              </a:rPr>
              <a:t>5:17</a:t>
            </a:r>
            <a:endParaRPr lang="en-US" sz="3600" i="1" dirty="0">
              <a:solidFill>
                <a:srgbClr val="FFFF00"/>
              </a:solidFill>
            </a:endParaRPr>
          </a:p>
          <a:p>
            <a:pPr lvl="0"/>
            <a:r>
              <a:rPr lang="en-US" sz="3600" dirty="0"/>
              <a:t>Honor him – </a:t>
            </a:r>
            <a:r>
              <a:rPr lang="en-US" sz="3600" i="1" dirty="0"/>
              <a:t>“Double honor”</a:t>
            </a:r>
          </a:p>
          <a:p>
            <a:pPr lvl="0"/>
            <a:r>
              <a:rPr lang="en-US" sz="3600" dirty="0"/>
              <a:t>Do not rebuke him – </a:t>
            </a:r>
            <a:r>
              <a:rPr lang="en-US" sz="3600" i="1" dirty="0"/>
              <a:t>I Timothy 5:1</a:t>
            </a:r>
          </a:p>
          <a:p>
            <a:pPr lvl="0"/>
            <a:r>
              <a:rPr lang="en-US" sz="3600" dirty="0"/>
              <a:t>Do not speak evil against him – </a:t>
            </a:r>
            <a:r>
              <a:rPr lang="en-US" sz="3600" i="1" dirty="0"/>
              <a:t>Exodus </a:t>
            </a:r>
            <a:r>
              <a:rPr lang="en-US" sz="3600" i="1" dirty="0" smtClean="0"/>
              <a:t>22:28</a:t>
            </a:r>
          </a:p>
          <a:p>
            <a:pPr lvl="0">
              <a:buNone/>
            </a:pPr>
            <a:r>
              <a:rPr lang="en-US" sz="3600" dirty="0" smtClean="0">
                <a:solidFill>
                  <a:srgbClr val="FFFF00"/>
                </a:solidFill>
              </a:rPr>
              <a:t>3. Treat him as an Overseer – </a:t>
            </a:r>
            <a:r>
              <a:rPr lang="en-US" sz="3600" i="1" dirty="0" smtClean="0">
                <a:solidFill>
                  <a:srgbClr val="FFFF00"/>
                </a:solidFill>
              </a:rPr>
              <a:t>Acts 20:28</a:t>
            </a:r>
          </a:p>
          <a:p>
            <a:r>
              <a:rPr lang="en-US" sz="3600" dirty="0" smtClean="0"/>
              <a:t>Submit to his authority – </a:t>
            </a:r>
            <a:r>
              <a:rPr lang="en-US" sz="3600" i="1" dirty="0" smtClean="0"/>
              <a:t>Hebrews 13:17</a:t>
            </a:r>
          </a:p>
          <a:p>
            <a:pPr lvl="0">
              <a:buNone/>
            </a:pPr>
            <a:endParaRPr lang="en-US" sz="3600" i="1" dirty="0"/>
          </a:p>
          <a:p>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to="" calcmode="lin" valueType="num">
                                      <p:cBhvr>
                                        <p:cTn id="27" dur="1" fill="hold"/>
                                        <p:tgtEl>
                                          <p:spTgt spid="3">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to="" calcmode="lin" valueType="num">
                                      <p:cBhvr>
                                        <p:cTn id="32" dur="1" fill="hold"/>
                                        <p:tgtEl>
                                          <p:spTgt spid="3">
                                            <p:txEl>
                                              <p:pRg st="6" end="6"/>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to="" calcmode="lin" valueType="num">
                                      <p:cBhvr>
                                        <p:cTn id="37" dur="1" fill="hold"/>
                                        <p:tgtEl>
                                          <p:spTgt spid="3">
                                            <p:txEl>
                                              <p:pRg st="7" end="7"/>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to="" calcmode="lin" valueType="num">
                                      <p:cBhvr>
                                        <p:cTn id="42" dur="1" fill="hold"/>
                                        <p:tgtEl>
                                          <p:spTgt spid="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lvl="0"/>
            <a:r>
              <a:rPr lang="en-US" dirty="0" smtClean="0"/>
              <a:t>Keep </a:t>
            </a:r>
            <a:r>
              <a:rPr lang="en-US" dirty="0"/>
              <a:t>him informed – </a:t>
            </a:r>
            <a:r>
              <a:rPr lang="en-US" i="1" dirty="0"/>
              <a:t>I Timothy 3:1</a:t>
            </a:r>
          </a:p>
          <a:p>
            <a:pPr lvl="0"/>
            <a:r>
              <a:rPr lang="en-US" dirty="0"/>
              <a:t>Ask his permission –</a:t>
            </a:r>
            <a:r>
              <a:rPr lang="en-US" i="1" dirty="0"/>
              <a:t> I Timothy </a:t>
            </a:r>
            <a:r>
              <a:rPr lang="en-US" i="1" dirty="0" smtClean="0"/>
              <a:t>3:5</a:t>
            </a:r>
          </a:p>
          <a:p>
            <a:pPr lvl="0">
              <a:buNone/>
            </a:pPr>
            <a:r>
              <a:rPr lang="en-US" dirty="0" smtClean="0">
                <a:solidFill>
                  <a:srgbClr val="FFFF00"/>
                </a:solidFill>
              </a:rPr>
              <a:t>4. </a:t>
            </a:r>
            <a:r>
              <a:rPr lang="en-US" dirty="0">
                <a:solidFill>
                  <a:srgbClr val="FFFF00"/>
                </a:solidFill>
              </a:rPr>
              <a:t>Treat him very highly in love – </a:t>
            </a:r>
            <a:r>
              <a:rPr lang="en-US" i="1" dirty="0">
                <a:solidFill>
                  <a:srgbClr val="FFFF00"/>
                </a:solidFill>
              </a:rPr>
              <a:t>I Thessalonians </a:t>
            </a:r>
            <a:r>
              <a:rPr lang="en-US" i="1" dirty="0" smtClean="0">
                <a:solidFill>
                  <a:srgbClr val="FFFF00"/>
                </a:solidFill>
              </a:rPr>
              <a:t>  5:12-13</a:t>
            </a:r>
            <a:endParaRPr lang="en-US" i="1" dirty="0">
              <a:solidFill>
                <a:srgbClr val="FFFF00"/>
              </a:solidFill>
            </a:endParaRPr>
          </a:p>
          <a:p>
            <a:r>
              <a:rPr lang="en-US" dirty="0"/>
              <a:t> </a:t>
            </a:r>
            <a:r>
              <a:rPr lang="en-US" dirty="0" smtClean="0"/>
              <a:t>Respect </a:t>
            </a:r>
            <a:r>
              <a:rPr lang="en-US" dirty="0"/>
              <a:t>his work – </a:t>
            </a:r>
            <a:r>
              <a:rPr lang="en-US" i="1" dirty="0"/>
              <a:t>I Thessalonians 5:13</a:t>
            </a:r>
          </a:p>
          <a:p>
            <a:pPr lvl="0"/>
            <a:r>
              <a:rPr lang="en-US" dirty="0"/>
              <a:t>Love him – </a:t>
            </a:r>
            <a:r>
              <a:rPr lang="en-US" i="1" dirty="0"/>
              <a:t>I Corinthians 13:1-8</a:t>
            </a:r>
          </a:p>
          <a:p>
            <a:pPr lvl="0"/>
            <a:r>
              <a:rPr lang="en-US" dirty="0"/>
              <a:t>Love his wife – </a:t>
            </a:r>
            <a:r>
              <a:rPr lang="en-US" i="1" dirty="0"/>
              <a:t>Ephesians 5:28</a:t>
            </a:r>
          </a:p>
          <a:p>
            <a:pPr lvl="0"/>
            <a:r>
              <a:rPr lang="en-US" dirty="0"/>
              <a:t>Love his children – </a:t>
            </a:r>
            <a:r>
              <a:rPr lang="en-US" i="1" dirty="0"/>
              <a:t>Titus 1:6</a:t>
            </a:r>
          </a:p>
          <a:p>
            <a:pPr lvl="0"/>
            <a:r>
              <a:rPr lang="en-US" dirty="0"/>
              <a:t>Support </a:t>
            </a:r>
            <a:r>
              <a:rPr lang="en-US" dirty="0" smtClean="0"/>
              <a:t>him financially – </a:t>
            </a:r>
            <a:r>
              <a:rPr lang="en-US" i="1" dirty="0" smtClean="0"/>
              <a:t>I </a:t>
            </a:r>
            <a:r>
              <a:rPr lang="en-US" i="1" dirty="0"/>
              <a:t>Corinthians 9:7-14</a:t>
            </a:r>
          </a:p>
          <a:p>
            <a:pPr lvl="0"/>
            <a:r>
              <a:rPr lang="en-US" dirty="0"/>
              <a:t>Avoid a challenging spirit towards him – </a:t>
            </a:r>
            <a:r>
              <a:rPr lang="en-US" i="1" dirty="0"/>
              <a:t>I Peter 2:13-18</a:t>
            </a:r>
          </a:p>
          <a:p>
            <a:pPr lvl="0"/>
            <a:r>
              <a:rPr lang="en-US" dirty="0"/>
              <a:t>Pray for him – </a:t>
            </a:r>
            <a:r>
              <a:rPr lang="en-US" i="1" dirty="0"/>
              <a:t>Ephesians 6:18-19</a:t>
            </a:r>
          </a:p>
          <a:p>
            <a:pPr lvl="0"/>
            <a:r>
              <a:rPr lang="en-US" dirty="0"/>
              <a:t>Work with him – </a:t>
            </a:r>
            <a:r>
              <a:rPr lang="en-US" i="1" dirty="0"/>
              <a:t>I Corinthians 3:9</a:t>
            </a:r>
          </a:p>
          <a:p>
            <a:pPr lvl="0">
              <a:buNone/>
            </a:pP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to="" calcmode="lin" valueType="num">
                                      <p:cBhvr>
                                        <p:cTn id="27" dur="1" fill="hold"/>
                                        <p:tgtEl>
                                          <p:spTgt spid="3">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to="" calcmode="lin" valueType="num">
                                      <p:cBhvr>
                                        <p:cTn id="32" dur="1" fill="hold"/>
                                        <p:tgtEl>
                                          <p:spTgt spid="3">
                                            <p:txEl>
                                              <p:pRg st="6" end="6"/>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to="" calcmode="lin" valueType="num">
                                      <p:cBhvr>
                                        <p:cTn id="37" dur="1" fill="hold"/>
                                        <p:tgtEl>
                                          <p:spTgt spid="3">
                                            <p:txEl>
                                              <p:pRg st="7" end="7"/>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to="" calcmode="lin" valueType="num">
                                      <p:cBhvr>
                                        <p:cTn id="42" dur="1" fill="hold"/>
                                        <p:tgtEl>
                                          <p:spTgt spid="3">
                                            <p:txEl>
                                              <p:pRg st="8" end="8"/>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to="" calcmode="lin" valueType="num">
                                      <p:cBhvr>
                                        <p:cTn id="47" dur="1" fill="hold"/>
                                        <p:tgtEl>
                                          <p:spTgt spid="3">
                                            <p:txEl>
                                              <p:pRg st="9" end="9"/>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 to="" calcmode="lin" valueType="num">
                                      <p:cBhvr>
                                        <p:cTn id="52" dur="1" fill="hold"/>
                                        <p:tgtEl>
                                          <p:spTgt spid="3">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6705600"/>
          </a:xfrm>
        </p:spPr>
        <p:txBody>
          <a:bodyPr>
            <a:normAutofit/>
          </a:bodyPr>
          <a:lstStyle/>
          <a:p>
            <a:r>
              <a:rPr lang="en-US" dirty="0"/>
              <a:t>There have been </a:t>
            </a:r>
            <a:r>
              <a:rPr lang="en-US" dirty="0" smtClean="0"/>
              <a:t>groups and individuals who </a:t>
            </a:r>
            <a:r>
              <a:rPr lang="en-US" dirty="0"/>
              <a:t>have taught that the Scriptures give no warrant for our present-day organized </a:t>
            </a:r>
            <a:r>
              <a:rPr lang="en-US" dirty="0" smtClean="0"/>
              <a:t>church. </a:t>
            </a:r>
            <a:r>
              <a:rPr lang="en-US" dirty="0"/>
              <a:t>It is held that believers should get together, observe the Lord’s Supper, study God’s Word, and cooperate in Christian service without anything resembling a formal organization.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219200"/>
          </a:xfrm>
        </p:spPr>
        <p:txBody>
          <a:bodyPr/>
          <a:lstStyle/>
          <a:p>
            <a:r>
              <a:rPr lang="en-US" dirty="0" smtClean="0"/>
              <a:t>The Office of a Deacon</a:t>
            </a:r>
            <a:endParaRPr lang="en-US" dirty="0"/>
          </a:p>
        </p:txBody>
      </p:sp>
      <p:pic>
        <p:nvPicPr>
          <p:cNvPr id="1026" name="Picture 2" descr="http://s3.amazonaws.com/churchplantmedia-cms/first-baptist-church-la/pageheader_deaconministry.jpg"/>
          <p:cNvPicPr>
            <a:picLocks noChangeAspect="1" noChangeArrowheads="1"/>
          </p:cNvPicPr>
          <p:nvPr/>
        </p:nvPicPr>
        <p:blipFill>
          <a:blip r:embed="rId2" cstate="print"/>
          <a:srcRect/>
          <a:stretch>
            <a:fillRect/>
          </a:stretch>
        </p:blipFill>
        <p:spPr bwMode="auto">
          <a:xfrm>
            <a:off x="0" y="4757614"/>
            <a:ext cx="9144000" cy="2100386"/>
          </a:xfrm>
          <a:prstGeom prst="rect">
            <a:avLst/>
          </a:prstGeom>
          <a:noFill/>
        </p:spPr>
      </p:pic>
      <p:pic>
        <p:nvPicPr>
          <p:cNvPr id="6" name="Picture 7" descr="C:\Users\Dan White\Documents\Fellowship Baptist\Church.jpg"/>
          <p:cNvPicPr>
            <a:picLocks noChangeAspect="1" noChangeArrowheads="1"/>
          </p:cNvPicPr>
          <p:nvPr/>
        </p:nvPicPr>
        <p:blipFill>
          <a:blip r:embed="rId3" cstate="print">
            <a:lum bright="-10000" contrast="20000"/>
          </a:blip>
          <a:srcRect/>
          <a:stretch>
            <a:fillRect/>
          </a:stretch>
        </p:blipFill>
        <p:spPr bwMode="auto">
          <a:xfrm>
            <a:off x="2057400" y="1524000"/>
            <a:ext cx="4831456" cy="3200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fontScale="90000"/>
          </a:bodyPr>
          <a:lstStyle/>
          <a:p>
            <a:r>
              <a:rPr lang="en-US" cap="all" dirty="0" smtClean="0">
                <a:solidFill>
                  <a:srgbClr val="FFFF00"/>
                </a:solidFill>
              </a:rPr>
              <a:t>The Ministry of Deacons</a:t>
            </a:r>
            <a:br>
              <a:rPr lang="en-US" cap="all" dirty="0" smtClean="0">
                <a:solidFill>
                  <a:srgbClr val="FFFF00"/>
                </a:solidFill>
              </a:rPr>
            </a:br>
            <a:r>
              <a:rPr lang="en-US" sz="4000" i="1" cap="all" dirty="0" smtClean="0">
                <a:solidFill>
                  <a:srgbClr val="FFFF00"/>
                </a:solidFill>
              </a:rPr>
              <a:t>(</a:t>
            </a:r>
            <a:r>
              <a:rPr lang="en-US" sz="4000" i="1" dirty="0" smtClean="0">
                <a:solidFill>
                  <a:srgbClr val="FFFF00"/>
                </a:solidFill>
              </a:rPr>
              <a:t>Acts 6:1-7)</a:t>
            </a:r>
            <a:endParaRPr lang="en-US" sz="4000" i="1" dirty="0">
              <a:solidFill>
                <a:srgbClr val="FFFF00"/>
              </a:solidFill>
            </a:endParaRPr>
          </a:p>
        </p:txBody>
      </p:sp>
      <p:sp>
        <p:nvSpPr>
          <p:cNvPr id="4" name="Content Placeholder 3"/>
          <p:cNvSpPr>
            <a:spLocks noGrp="1"/>
          </p:cNvSpPr>
          <p:nvPr>
            <p:ph idx="1"/>
          </p:nvPr>
        </p:nvSpPr>
        <p:spPr>
          <a:xfrm>
            <a:off x="0" y="1600200"/>
            <a:ext cx="9144000" cy="5257800"/>
          </a:xfrm>
        </p:spPr>
        <p:txBody>
          <a:bodyPr>
            <a:normAutofit fontScale="92500"/>
          </a:bodyPr>
          <a:lstStyle/>
          <a:p>
            <a:pPr algn="ctr">
              <a:buNone/>
            </a:pPr>
            <a:r>
              <a:rPr lang="en-US" i="1" dirty="0" smtClean="0"/>
              <a:t>     “And in those days, when the number of the disciples was multiplied, there arose a murmuring of the Grecians against the Hebrews, because their widows were neglected in the daily ministration. Then the twelve called the multitude of the disciples unto them, and said, It is not reason that we should leave the word of God, and serve tables. Wherefore, brethren, look ye out among you seven men of honest report, full of the Holy Ghost and wisdom, whom we may appoint over this business. But we will give ourselves continually to prayer, and to the ministry of the word. </a:t>
            </a:r>
            <a:endParaRPr lang="en-US" i="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6354762"/>
          </a:xfrm>
        </p:spPr>
        <p:txBody>
          <a:bodyPr>
            <a:noAutofit/>
          </a:bodyPr>
          <a:lstStyle/>
          <a:p>
            <a:r>
              <a:rPr lang="en-US" sz="3200" i="1" dirty="0" smtClean="0"/>
              <a:t>And the saying pleased the whole multitude: and they chose Stephen, a man full of faith and of the Holy Ghost, and Philip, and </a:t>
            </a:r>
            <a:r>
              <a:rPr lang="en-US" sz="3200" i="1" dirty="0" err="1" smtClean="0"/>
              <a:t>Prochorus</a:t>
            </a:r>
            <a:r>
              <a:rPr lang="en-US" sz="3200" i="1" dirty="0" smtClean="0"/>
              <a:t>, and </a:t>
            </a:r>
            <a:r>
              <a:rPr lang="en-US" sz="3200" i="1" dirty="0" err="1" smtClean="0"/>
              <a:t>Nicanor</a:t>
            </a:r>
            <a:r>
              <a:rPr lang="en-US" sz="3200" i="1" dirty="0" smtClean="0"/>
              <a:t>, and </a:t>
            </a:r>
            <a:r>
              <a:rPr lang="en-US" sz="3200" i="1" dirty="0" err="1" smtClean="0"/>
              <a:t>Timon</a:t>
            </a:r>
            <a:r>
              <a:rPr lang="en-US" sz="3200" i="1" dirty="0" smtClean="0"/>
              <a:t>, and </a:t>
            </a:r>
            <a:r>
              <a:rPr lang="en-US" sz="3200" i="1" dirty="0" err="1" smtClean="0"/>
              <a:t>Parmenas</a:t>
            </a:r>
            <a:r>
              <a:rPr lang="en-US" sz="3200" i="1" dirty="0" smtClean="0"/>
              <a:t>, and Nicolas a proselyte of Antioch: Whom they set before the apostles: and when they had prayed, they laid their hands on them. And the word of God increased; and the number of the disciples multiplied in Jerusalem greatly; and a great company of the priests were obedient to the faith.”</a:t>
            </a:r>
            <a:endParaRPr lang="en-US" sz="3200" i="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781800"/>
          </a:xfrm>
        </p:spPr>
        <p:txBody>
          <a:bodyPr>
            <a:normAutofit fontScale="92500" lnSpcReduction="10000"/>
          </a:bodyPr>
          <a:lstStyle/>
          <a:p>
            <a:pPr hangingPunct="0"/>
            <a:r>
              <a:rPr lang="en-US" dirty="0" smtClean="0"/>
              <a:t>The meaning of the word </a:t>
            </a:r>
            <a:r>
              <a:rPr lang="en-US" b="1" cap="small" dirty="0" err="1" smtClean="0"/>
              <a:t>diakonos</a:t>
            </a:r>
            <a:r>
              <a:rPr lang="en-US" dirty="0" smtClean="0"/>
              <a:t>  =  servant (Vine's  -  one who renders free service)</a:t>
            </a:r>
          </a:p>
          <a:p>
            <a:pPr hangingPunct="0"/>
            <a:r>
              <a:rPr lang="en-US" b="1" dirty="0" smtClean="0"/>
              <a:t> </a:t>
            </a:r>
            <a:r>
              <a:rPr lang="en-US" dirty="0" smtClean="0"/>
              <a:t>Pastors are to be paid by the Church if possible  -            </a:t>
            </a:r>
            <a:r>
              <a:rPr lang="en-US" i="1" dirty="0" smtClean="0"/>
              <a:t>I Corinthians 9:9-14; I Timothy 5:17-18.</a:t>
            </a:r>
          </a:p>
          <a:p>
            <a:pPr hangingPunct="0"/>
            <a:r>
              <a:rPr lang="en-US" dirty="0" smtClean="0"/>
              <a:t>Deacons however are unpaid willing servants, serving only for eternal reward.</a:t>
            </a:r>
          </a:p>
          <a:p>
            <a:pPr hangingPunct="0"/>
            <a:r>
              <a:rPr lang="en-US" dirty="0" smtClean="0"/>
              <a:t>These men are to have four character qualities  -</a:t>
            </a:r>
          </a:p>
          <a:p>
            <a:pPr hangingPunct="0">
              <a:buNone/>
            </a:pPr>
            <a:r>
              <a:rPr lang="en-US" dirty="0" smtClean="0"/>
              <a:t>1.	Honest men</a:t>
            </a:r>
          </a:p>
          <a:p>
            <a:pPr hangingPunct="0">
              <a:buNone/>
            </a:pPr>
            <a:r>
              <a:rPr lang="en-US" dirty="0" smtClean="0"/>
              <a:t>2.	Spirit filled men (humble)</a:t>
            </a:r>
          </a:p>
          <a:p>
            <a:pPr marL="514350" indent="-514350" hangingPunct="0">
              <a:buNone/>
            </a:pPr>
            <a:r>
              <a:rPr lang="en-US" dirty="0" smtClean="0"/>
              <a:t>3. Wise men</a:t>
            </a:r>
          </a:p>
          <a:p>
            <a:pPr marL="514350" indent="-514350" hangingPunct="0">
              <a:buNone/>
            </a:pPr>
            <a:r>
              <a:rPr lang="en-US" dirty="0" smtClean="0"/>
              <a:t>4. Serving men  -  The word </a:t>
            </a:r>
            <a:r>
              <a:rPr lang="en-US" b="1" cap="small" dirty="0" err="1" smtClean="0"/>
              <a:t>diakonos</a:t>
            </a:r>
            <a:r>
              <a:rPr lang="en-US" dirty="0" smtClean="0"/>
              <a:t> (deacon) is only found three times in scripture. The words </a:t>
            </a:r>
            <a:r>
              <a:rPr lang="en-US" b="1" cap="small" dirty="0" err="1" smtClean="0"/>
              <a:t>diakonia</a:t>
            </a:r>
            <a:r>
              <a:rPr lang="en-US" dirty="0" smtClean="0"/>
              <a:t> (serve) and </a:t>
            </a:r>
            <a:r>
              <a:rPr lang="en-US" b="1" cap="small" dirty="0" err="1" smtClean="0"/>
              <a:t>diakoneo</a:t>
            </a:r>
            <a:r>
              <a:rPr lang="en-US" dirty="0" smtClean="0"/>
              <a:t> (servant) appear 103 times and always refer to the physical service.</a:t>
            </a:r>
          </a:p>
          <a:p>
            <a:pPr hangingPunct="0"/>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to="" calcmode="lin" valueType="num">
                                      <p:cBhvr>
                                        <p:cTn id="27" dur="1" fill="hold"/>
                                        <p:tgtEl>
                                          <p:spTgt spid="3">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to="" calcmode="lin" valueType="num">
                                      <p:cBhvr>
                                        <p:cTn id="32" dur="1" fill="hold"/>
                                        <p:tgtEl>
                                          <p:spTgt spid="3">
                                            <p:txEl>
                                              <p:pRg st="6" end="6"/>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to="" calcmode="lin" valueType="num">
                                      <p:cBhvr>
                                        <p:cTn id="37" dur="1" fill="hold"/>
                                        <p:tgtEl>
                                          <p:spTgt spid="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normAutofit fontScale="90000"/>
          </a:bodyPr>
          <a:lstStyle/>
          <a:p>
            <a:pPr lvl="0"/>
            <a:r>
              <a:rPr lang="en-US" dirty="0" smtClean="0"/>
              <a:t>Qualifications of a Pastor</a:t>
            </a:r>
            <a:br>
              <a:rPr lang="en-US" dirty="0" smtClean="0"/>
            </a:br>
            <a:r>
              <a:rPr lang="en-US" sz="4000" i="1" dirty="0" smtClean="0"/>
              <a:t>(I Tim. 3:1-7) </a:t>
            </a:r>
            <a:r>
              <a:rPr lang="en-US" dirty="0" smtClean="0"/>
              <a:t/>
            </a:r>
            <a:br>
              <a:rPr lang="en-US" dirty="0" smtClean="0"/>
            </a:br>
            <a:endParaRPr lang="en-US" dirty="0"/>
          </a:p>
        </p:txBody>
      </p:sp>
      <p:sp>
        <p:nvSpPr>
          <p:cNvPr id="3" name="Content Placeholder 2"/>
          <p:cNvSpPr>
            <a:spLocks noGrp="1"/>
          </p:cNvSpPr>
          <p:nvPr>
            <p:ph idx="1"/>
          </p:nvPr>
        </p:nvSpPr>
        <p:spPr>
          <a:xfrm>
            <a:off x="152400" y="1600200"/>
            <a:ext cx="8534400" cy="5105400"/>
          </a:xfrm>
        </p:spPr>
        <p:txBody>
          <a:bodyPr>
            <a:normAutofit/>
          </a:bodyPr>
          <a:lstStyle/>
          <a:p>
            <a:pPr lvl="0"/>
            <a:r>
              <a:rPr lang="en-US" dirty="0" smtClean="0"/>
              <a:t>He must be a male</a:t>
            </a:r>
          </a:p>
          <a:p>
            <a:pPr hangingPunct="0"/>
            <a:r>
              <a:rPr lang="en-US" dirty="0" smtClean="0"/>
              <a:t>Blameless  =  without reproach;  </a:t>
            </a:r>
            <a:r>
              <a:rPr lang="en-US" dirty="0" err="1" smtClean="0"/>
              <a:t>unrebukeable</a:t>
            </a:r>
            <a:endParaRPr lang="en-US" dirty="0" smtClean="0"/>
          </a:p>
          <a:p>
            <a:pPr hangingPunct="0"/>
            <a:r>
              <a:rPr lang="en-US" dirty="0" smtClean="0"/>
              <a:t>Husband of one wife  =  not divorced and remarried</a:t>
            </a:r>
          </a:p>
          <a:p>
            <a:pPr hangingPunct="0"/>
            <a:r>
              <a:rPr lang="en-US" dirty="0" smtClean="0"/>
              <a:t>Vigilant  =  watchful;  alert (spiritual danger and temptations)</a:t>
            </a:r>
          </a:p>
          <a:p>
            <a:pPr hangingPunct="0"/>
            <a:r>
              <a:rPr lang="en-US" dirty="0" smtClean="0"/>
              <a:t>Sober  =  sound-minded</a:t>
            </a:r>
          </a:p>
          <a:p>
            <a:pPr hangingPunct="0"/>
            <a:r>
              <a:rPr lang="en-US" dirty="0" smtClean="0"/>
              <a:t>Good Behavior  =  orderly</a:t>
            </a:r>
          </a:p>
          <a:p>
            <a:pPr hangingPunct="0"/>
            <a:r>
              <a:rPr lang="en-US" dirty="0" smtClean="0"/>
              <a:t>Given to Hospitality  =  friendly</a:t>
            </a:r>
          </a:p>
          <a:p>
            <a:pPr lvl="0"/>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858000"/>
          </a:xfrm>
        </p:spPr>
        <p:txBody>
          <a:bodyPr>
            <a:normAutofit/>
          </a:bodyPr>
          <a:lstStyle/>
          <a:p>
            <a:pPr hangingPunct="0"/>
            <a:r>
              <a:rPr lang="en-US" dirty="0" smtClean="0"/>
              <a:t> Able to Teach  =  capable teacher</a:t>
            </a:r>
          </a:p>
          <a:p>
            <a:pPr hangingPunct="0"/>
            <a:r>
              <a:rPr lang="en-US" dirty="0" smtClean="0"/>
              <a:t>Not </a:t>
            </a:r>
            <a:r>
              <a:rPr lang="en-US" cap="all" dirty="0" smtClean="0"/>
              <a:t>g</a:t>
            </a:r>
            <a:r>
              <a:rPr lang="en-US" dirty="0" smtClean="0"/>
              <a:t>iven to </a:t>
            </a:r>
            <a:r>
              <a:rPr lang="en-US" cap="all" dirty="0" smtClean="0"/>
              <a:t>w</a:t>
            </a:r>
            <a:r>
              <a:rPr lang="en-US" dirty="0" smtClean="0"/>
              <a:t>ine  =  not beside wine</a:t>
            </a:r>
          </a:p>
          <a:p>
            <a:pPr hangingPunct="0"/>
            <a:r>
              <a:rPr lang="en-US" dirty="0" smtClean="0"/>
              <a:t>Not a Striker  =  not violent</a:t>
            </a:r>
          </a:p>
          <a:p>
            <a:pPr hangingPunct="0"/>
            <a:r>
              <a:rPr lang="en-US" dirty="0" smtClean="0"/>
              <a:t>Not </a:t>
            </a:r>
            <a:r>
              <a:rPr lang="en-US" cap="all" dirty="0" smtClean="0"/>
              <a:t>G</a:t>
            </a:r>
            <a:r>
              <a:rPr lang="en-US" dirty="0" smtClean="0"/>
              <a:t>reedily of Money  =  not temporal valued</a:t>
            </a:r>
          </a:p>
          <a:p>
            <a:pPr hangingPunct="0"/>
            <a:r>
              <a:rPr lang="en-US" dirty="0" smtClean="0"/>
              <a:t>Patient  =  enduring</a:t>
            </a:r>
          </a:p>
          <a:p>
            <a:pPr hangingPunct="0"/>
            <a:r>
              <a:rPr lang="en-US" dirty="0" smtClean="0"/>
              <a:t>Not a Brawler  =  not a fighter</a:t>
            </a:r>
          </a:p>
          <a:p>
            <a:r>
              <a:rPr lang="en-US" dirty="0" smtClean="0"/>
              <a:t>Not Covetous  =  does not seek worldly pleasures, possessions, power or recognition</a:t>
            </a:r>
          </a:p>
          <a:p>
            <a:pPr hangingPunct="0"/>
            <a:r>
              <a:rPr lang="en-US" dirty="0" smtClean="0"/>
              <a:t>Not </a:t>
            </a:r>
            <a:r>
              <a:rPr lang="en-US" cap="all" dirty="0" smtClean="0"/>
              <a:t>s</a:t>
            </a:r>
            <a:r>
              <a:rPr lang="en-US" dirty="0" smtClean="0"/>
              <a:t>elf-willed  =  not stubborn;  not arrogant</a:t>
            </a:r>
          </a:p>
          <a:p>
            <a:pPr hangingPunct="0"/>
            <a:r>
              <a:rPr lang="en-US" dirty="0" smtClean="0"/>
              <a:t>Not </a:t>
            </a:r>
            <a:r>
              <a:rPr lang="en-US" cap="all" dirty="0" smtClean="0"/>
              <a:t>E</a:t>
            </a:r>
            <a:r>
              <a:rPr lang="en-US" dirty="0" smtClean="0"/>
              <a:t>asily Angered  =  not quick tempered;  not hotheaded</a:t>
            </a:r>
          </a:p>
          <a:p>
            <a:pPr hangingPunct="0"/>
            <a:r>
              <a:rPr lang="en-US" dirty="0" smtClean="0"/>
              <a:t>Lover of Good Men  =  godly friendships</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38800"/>
          </a:xfrm>
        </p:spPr>
        <p:txBody>
          <a:bodyPr/>
          <a:lstStyle/>
          <a:p>
            <a:pPr hangingPunct="0"/>
            <a:r>
              <a:rPr lang="en-US" dirty="0" smtClean="0"/>
              <a:t>Just  =  honest;  upright;  fair</a:t>
            </a:r>
          </a:p>
          <a:p>
            <a:pPr hangingPunct="0"/>
            <a:r>
              <a:rPr lang="en-US" dirty="0" smtClean="0"/>
              <a:t>Holy  =  morally pure</a:t>
            </a:r>
          </a:p>
          <a:p>
            <a:pPr hangingPunct="0"/>
            <a:r>
              <a:rPr lang="en-US" dirty="0" smtClean="0"/>
              <a:t>Rule </a:t>
            </a:r>
            <a:r>
              <a:rPr lang="en-US" cap="all" dirty="0" smtClean="0"/>
              <a:t>h</a:t>
            </a:r>
            <a:r>
              <a:rPr lang="en-US" dirty="0" smtClean="0"/>
              <a:t>is </a:t>
            </a:r>
            <a:r>
              <a:rPr lang="en-US" cap="all" dirty="0" smtClean="0"/>
              <a:t>o</a:t>
            </a:r>
            <a:r>
              <a:rPr lang="en-US" dirty="0" smtClean="0"/>
              <a:t>wn </a:t>
            </a:r>
            <a:r>
              <a:rPr lang="en-US" cap="all" dirty="0" smtClean="0"/>
              <a:t>h</a:t>
            </a:r>
            <a:r>
              <a:rPr lang="en-US" dirty="0" smtClean="0"/>
              <a:t>ouse  =  manages his household well</a:t>
            </a:r>
          </a:p>
          <a:p>
            <a:pPr hangingPunct="0"/>
            <a:r>
              <a:rPr lang="en-US" dirty="0" smtClean="0"/>
              <a:t>Children must be in Subjection  =  yielded to the father's headship</a:t>
            </a:r>
          </a:p>
          <a:p>
            <a:pPr hangingPunct="0"/>
            <a:r>
              <a:rPr lang="en-US" dirty="0" smtClean="0"/>
              <a:t>Not a Novice  =  spiritually mature</a:t>
            </a:r>
          </a:p>
          <a:p>
            <a:pPr hangingPunct="0"/>
            <a:r>
              <a:rPr lang="en-US" dirty="0" smtClean="0"/>
              <a:t>Not Lifted up with Pride  =  humble</a:t>
            </a:r>
          </a:p>
          <a:p>
            <a:pPr hangingPunct="0"/>
            <a:r>
              <a:rPr lang="en-US" dirty="0" smtClean="0"/>
              <a:t>Good Report</a:t>
            </a:r>
          </a:p>
          <a:p>
            <a:pPr hangingPunct="0"/>
            <a:r>
              <a:rPr lang="en-US" dirty="0" smtClean="0"/>
              <a:t>Without Reproach</a:t>
            </a:r>
          </a:p>
          <a:p>
            <a:pPr hangingPunct="0"/>
            <a:endParaRPr lang="en-US" dirty="0" smtClean="0"/>
          </a:p>
          <a:p>
            <a:pPr hangingPunct="0">
              <a:buNone/>
            </a:pPr>
            <a:endParaRPr lang="en-US" dirty="0" smtClean="0"/>
          </a:p>
          <a:p>
            <a:pPr>
              <a:buNone/>
            </a:pPr>
            <a:endParaRPr lang="en-US" dirty="0"/>
          </a:p>
        </p:txBody>
      </p:sp>
      <p:pic>
        <p:nvPicPr>
          <p:cNvPr id="93186" name="Picture 2" descr="http://img.modernghana.com/images/content/pastor_symbol_1.gif"/>
          <p:cNvPicPr>
            <a:picLocks noChangeAspect="1" noChangeArrowheads="1"/>
          </p:cNvPicPr>
          <p:nvPr/>
        </p:nvPicPr>
        <p:blipFill>
          <a:blip r:embed="rId2" cstate="print"/>
          <a:srcRect/>
          <a:stretch>
            <a:fillRect/>
          </a:stretch>
        </p:blipFill>
        <p:spPr bwMode="auto">
          <a:xfrm>
            <a:off x="6705600" y="3048000"/>
            <a:ext cx="2057708" cy="3505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http://fbcfoley.com/img/port/deacons-slide1.jpg"/>
          <p:cNvPicPr>
            <a:picLocks noChangeAspect="1" noChangeArrowheads="1"/>
          </p:cNvPicPr>
          <p:nvPr/>
        </p:nvPicPr>
        <p:blipFill>
          <a:blip r:embed="rId2" cstate="print"/>
          <a:srcRect/>
          <a:stretch>
            <a:fillRect/>
          </a:stretch>
        </p:blipFill>
        <p:spPr bwMode="auto">
          <a:xfrm>
            <a:off x="0" y="2407103"/>
            <a:ext cx="9144000" cy="2098222"/>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Qualifications of a Deacon</a:t>
            </a:r>
            <a:br>
              <a:rPr lang="en-US" dirty="0" smtClean="0"/>
            </a:br>
            <a:r>
              <a:rPr lang="en-US" sz="4000" i="1" dirty="0" smtClean="0"/>
              <a:t>(I Timothy 3:8-13;  Acts 6:1-6)</a:t>
            </a:r>
            <a:endParaRPr lang="en-US" sz="4000" i="1" dirty="0"/>
          </a:p>
        </p:txBody>
      </p:sp>
      <p:sp>
        <p:nvSpPr>
          <p:cNvPr id="3" name="Content Placeholder 2"/>
          <p:cNvSpPr>
            <a:spLocks noGrp="1"/>
          </p:cNvSpPr>
          <p:nvPr>
            <p:ph idx="1"/>
          </p:nvPr>
        </p:nvSpPr>
        <p:spPr>
          <a:xfrm>
            <a:off x="228600" y="1600200"/>
            <a:ext cx="8458200" cy="5486400"/>
          </a:xfrm>
        </p:spPr>
        <p:txBody>
          <a:bodyPr>
            <a:normAutofit lnSpcReduction="10000"/>
          </a:bodyPr>
          <a:lstStyle/>
          <a:p>
            <a:pPr hangingPunct="0"/>
            <a:r>
              <a:rPr lang="en-US" dirty="0" smtClean="0"/>
              <a:t>Grave  =  respect;  dignified</a:t>
            </a:r>
          </a:p>
          <a:p>
            <a:pPr hangingPunct="0"/>
            <a:r>
              <a:rPr lang="en-US" dirty="0" smtClean="0"/>
              <a:t>Not Doubled-tongued  =  truthful</a:t>
            </a:r>
          </a:p>
          <a:p>
            <a:pPr hangingPunct="0"/>
            <a:r>
              <a:rPr lang="en-US" dirty="0" smtClean="0"/>
              <a:t>Not Given to Much Wine  =  not addicted</a:t>
            </a:r>
          </a:p>
          <a:p>
            <a:pPr hangingPunct="0"/>
            <a:r>
              <a:rPr lang="en-US" dirty="0" smtClean="0"/>
              <a:t>Not Greedy of Filthy Lucre  =  not temporal valued</a:t>
            </a:r>
          </a:p>
          <a:p>
            <a:pPr hangingPunct="0"/>
            <a:r>
              <a:rPr lang="en-US" dirty="0" smtClean="0"/>
              <a:t>Blameless  =  without reproach</a:t>
            </a:r>
          </a:p>
          <a:p>
            <a:pPr hangingPunct="0"/>
            <a:r>
              <a:rPr lang="en-US" dirty="0" smtClean="0"/>
              <a:t>Servants Spirit -  </a:t>
            </a:r>
            <a:r>
              <a:rPr lang="en-US" i="1" dirty="0" smtClean="0"/>
              <a:t>Acts 6:2-3</a:t>
            </a:r>
          </a:p>
          <a:p>
            <a:pPr hangingPunct="0"/>
            <a:r>
              <a:rPr lang="en-US" dirty="0" smtClean="0"/>
              <a:t>Grave  =  respect;  dignified</a:t>
            </a:r>
          </a:p>
          <a:p>
            <a:pPr hangingPunct="0"/>
            <a:r>
              <a:rPr lang="en-US" dirty="0" smtClean="0"/>
              <a:t>Not Slanderous  =  "not an accuser";  false witness;  malicious gossip  -  </a:t>
            </a:r>
            <a:r>
              <a:rPr lang="en-US" i="1" dirty="0" smtClean="0"/>
              <a:t>James 3:2-12</a:t>
            </a:r>
          </a:p>
          <a:p>
            <a:pPr hangingPunct="0"/>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to="" calcmode="lin" valueType="num">
                                      <p:cBhvr>
                                        <p:cTn id="42" dur="1" fill="hold"/>
                                        <p:tgtEl>
                                          <p:spTgt spid="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hangingPunct="0"/>
            <a:r>
              <a:rPr lang="en-US" dirty="0" smtClean="0"/>
              <a:t>Sober  =  sound-minded;  spiritually alert</a:t>
            </a:r>
          </a:p>
          <a:p>
            <a:pPr hangingPunct="0"/>
            <a:r>
              <a:rPr lang="en-US" dirty="0" smtClean="0"/>
              <a:t>Faithful in all Things  =  dependable;  servant to her husband, children, and church</a:t>
            </a:r>
          </a:p>
          <a:p>
            <a:pPr hangingPunct="0"/>
            <a:r>
              <a:rPr lang="en-US" dirty="0" smtClean="0"/>
              <a:t>Husband of one wife  =  "one woman man. . . "; (not divorced and remarried)</a:t>
            </a:r>
          </a:p>
          <a:p>
            <a:pPr hangingPunct="0"/>
            <a:r>
              <a:rPr lang="en-US" dirty="0" smtClean="0"/>
              <a:t>Control of His Family  =  </a:t>
            </a:r>
            <a:r>
              <a:rPr lang="en-US" i="1" dirty="0" smtClean="0"/>
              <a:t>". . .  ruling [his] children and [his] own houses well."</a:t>
            </a:r>
            <a:r>
              <a:rPr lang="en-US" dirty="0" smtClean="0"/>
              <a:t> (children under subjection)</a:t>
            </a:r>
          </a:p>
          <a:p>
            <a:pPr hangingPunct="0"/>
            <a:r>
              <a:rPr lang="en-US" dirty="0" smtClean="0"/>
              <a:t>Firm in Biblical Convictions  -  </a:t>
            </a:r>
            <a:r>
              <a:rPr lang="en-US" i="1" dirty="0" smtClean="0"/>
              <a:t>"Holding the mystery of the faith. . . "</a:t>
            </a:r>
            <a:endParaRPr lang="en-US" dirty="0" smtClean="0"/>
          </a:p>
          <a:p>
            <a:pPr hangingPunct="0"/>
            <a:r>
              <a:rPr lang="en-US" dirty="0" smtClean="0"/>
              <a:t>Full of the Holy Spirit  =  spirit-filled</a:t>
            </a:r>
          </a:p>
          <a:p>
            <a:pPr hangingPunct="0"/>
            <a:r>
              <a:rPr lang="en-US" dirty="0" smtClean="0"/>
              <a:t>Wisdom  =  ability to see life from God's perspective (men strong in the Word  -  </a:t>
            </a:r>
            <a:r>
              <a:rPr lang="en-US" i="1" dirty="0" smtClean="0"/>
              <a:t>I John 2:13-14</a:t>
            </a:r>
            <a:r>
              <a:rPr lang="en-US" dirty="0" smtClean="0"/>
              <a:t>)</a:t>
            </a:r>
          </a:p>
          <a:p>
            <a:pPr hangingPunct="0"/>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www.goodnewsulc.com/house%20church.jpg"/>
          <p:cNvPicPr>
            <a:picLocks noChangeAspect="1" noChangeArrowheads="1"/>
          </p:cNvPicPr>
          <p:nvPr/>
        </p:nvPicPr>
        <p:blipFill>
          <a:blip r:embed="rId2" cstate="print"/>
          <a:srcRect/>
          <a:stretch>
            <a:fillRect/>
          </a:stretch>
        </p:blipFill>
        <p:spPr bwMode="auto">
          <a:xfrm>
            <a:off x="685800" y="3657600"/>
            <a:ext cx="7334250" cy="3009901"/>
          </a:xfrm>
          <a:prstGeom prst="rect">
            <a:avLst/>
          </a:prstGeom>
          <a:noFill/>
        </p:spPr>
      </p:pic>
      <p:pic>
        <p:nvPicPr>
          <p:cNvPr id="69636" name="Picture 4" descr="http://www.greenchurch.info/wp-content/uploads/HomeChurchWorship.jpg"/>
          <p:cNvPicPr>
            <a:picLocks noChangeAspect="1" noChangeArrowheads="1"/>
          </p:cNvPicPr>
          <p:nvPr/>
        </p:nvPicPr>
        <p:blipFill>
          <a:blip r:embed="rId3" cstate="print"/>
          <a:srcRect/>
          <a:stretch>
            <a:fillRect/>
          </a:stretch>
        </p:blipFill>
        <p:spPr bwMode="auto">
          <a:xfrm>
            <a:off x="152400" y="381000"/>
            <a:ext cx="3962400" cy="2971800"/>
          </a:xfrm>
          <a:prstGeom prst="rect">
            <a:avLst/>
          </a:prstGeom>
          <a:noFill/>
        </p:spPr>
      </p:pic>
      <p:pic>
        <p:nvPicPr>
          <p:cNvPr id="69638" name="Picture 6" descr="http://1.bp.blogspot.com/-R9SEIitR2kY/UQAwllvnUbI/AAAAAAAAC8I/R_GZN7umw-Q/s1600/playing%2Bchurch%2Bat%2Bhome.jpg"/>
          <p:cNvPicPr>
            <a:picLocks noChangeAspect="1" noChangeArrowheads="1"/>
          </p:cNvPicPr>
          <p:nvPr/>
        </p:nvPicPr>
        <p:blipFill>
          <a:blip r:embed="rId4" cstate="print"/>
          <a:srcRect/>
          <a:stretch>
            <a:fillRect/>
          </a:stretch>
        </p:blipFill>
        <p:spPr bwMode="auto">
          <a:xfrm>
            <a:off x="4343400" y="304800"/>
            <a:ext cx="4572000" cy="302895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http://ipdraughts.files.wordpress.com/2011/05/qualifications1.jpg"/>
          <p:cNvPicPr>
            <a:picLocks noChangeAspect="1" noChangeArrowheads="1"/>
          </p:cNvPicPr>
          <p:nvPr/>
        </p:nvPicPr>
        <p:blipFill>
          <a:blip r:embed="rId2" cstate="print"/>
          <a:srcRect/>
          <a:stretch>
            <a:fillRect/>
          </a:stretch>
        </p:blipFill>
        <p:spPr bwMode="auto">
          <a:xfrm>
            <a:off x="2057400" y="1219200"/>
            <a:ext cx="5347151" cy="41148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The First Church at Jerusalem </a:t>
            </a:r>
            <a:endParaRPr lang="en-US" dirty="0">
              <a:solidFill>
                <a:srgbClr val="FFFF00"/>
              </a:solidFill>
            </a:endParaRPr>
          </a:p>
        </p:txBody>
      </p:sp>
      <p:sp>
        <p:nvSpPr>
          <p:cNvPr id="3" name="Content Placeholder 2"/>
          <p:cNvSpPr>
            <a:spLocks noGrp="1"/>
          </p:cNvSpPr>
          <p:nvPr>
            <p:ph idx="1"/>
          </p:nvPr>
        </p:nvSpPr>
        <p:spPr>
          <a:xfrm>
            <a:off x="0" y="1600201"/>
            <a:ext cx="9144000" cy="1905000"/>
          </a:xfrm>
        </p:spPr>
        <p:txBody>
          <a:bodyPr>
            <a:normAutofit/>
          </a:bodyPr>
          <a:lstStyle/>
          <a:p>
            <a:r>
              <a:rPr lang="en-US" dirty="0" smtClean="0"/>
              <a:t>There was a simple form of organization in the Church at Jerusalem.</a:t>
            </a:r>
          </a:p>
          <a:p>
            <a:r>
              <a:rPr lang="en-US" dirty="0" smtClean="0"/>
              <a:t>This is clearly evident from a number of things.</a:t>
            </a:r>
            <a:endParaRPr lang="en-US" dirty="0"/>
          </a:p>
        </p:txBody>
      </p:sp>
      <p:pic>
        <p:nvPicPr>
          <p:cNvPr id="72706" name="Picture 2" descr="http://www.faithandworship.com/images/early_church.jpg"/>
          <p:cNvPicPr>
            <a:picLocks noChangeAspect="1" noChangeArrowheads="1"/>
          </p:cNvPicPr>
          <p:nvPr/>
        </p:nvPicPr>
        <p:blipFill>
          <a:blip r:embed="rId2" cstate="print"/>
          <a:srcRect/>
          <a:stretch>
            <a:fillRect/>
          </a:stretch>
        </p:blipFill>
        <p:spPr bwMode="auto">
          <a:xfrm>
            <a:off x="533400" y="3733800"/>
            <a:ext cx="4280370" cy="2971800"/>
          </a:xfrm>
          <a:prstGeom prst="rect">
            <a:avLst/>
          </a:prstGeom>
          <a:noFill/>
        </p:spPr>
      </p:pic>
      <p:sp>
        <p:nvSpPr>
          <p:cNvPr id="72708" name="AutoShape 4" descr="data:image/jpeg;base64,/9j/4AAQSkZJRgABAQAAAQABAAD/2wCEAAkGBhMSERUUExQWFRQVGRwaGBgYGBoYFxsaGh0YGBkaFxgXHCYeFxojHRkdHy8gIygpLCwsGB8xNTAqNSYrLCoBCQoKDgwOGg8PGiwkHyQsLDQsLCwsLCwsLCwsLSwsLCwsLCwsLCwsLCwsLCwsLCwsLCwsLCwsLCwsLCwsLCwsLP/AABEIAMYA/gMBIgACEQEDEQH/xAAbAAACAgMBAAAAAAAAAAAAAAAEBQMGAAECB//EAD4QAAECBAQDBgUDBAEDBAMAAAECEQADITEEBRJBUWFxBiKBkaHwEzKxwdEjQuEUUmLxciQzkgcVssJTY4L/xAAZAQADAQEBAAAAAAAAAAAAAAACAwQBAAX/xAAlEQACAgIDAAICAgMAAAAAAAAAAQIRAyESMUEiUQRhMrETI3H/2gAMAwEAAhEDEQA/AKMpKmsmIw7OUpryryaNTL3LNxr/AKjhTuzEtzpE1F6JBLcVSHHSOZai9h9o7luLrNOAseAIiWVlsxeooctUu9d3oKBt4Buuxq/QxxSFTEL7qQqSlJGkXSXBPkfSEc9IDUD0t5nwi44GZo+FiFAEJJkzU0sQ1fFi/CKzPwglzFy3JUlRSDRmBarbwrHLwOcRhmiG0pSH1S5Zc0/aHJPmBAnw3LFtKOPL/Z9YOx85KkoCQe6hKabmhDcqQHiCkUcEJqqvupof9Ribo5rZs4gMdRAFxTl6Bmp6PAOZZupY0pLJ2DAP4D7k+EBYzFmYp7JFh9zziMJFzZodHGlti3KyNKiTDzBZfqS+wBL+XFqjg7wnls/LaJ8QSW7zg2At670vBTV6R0dDDFZekpJSQzmrvZvzvCuYhjeO8MFpWwcOR41tEuLYqcU39/WMWtBPZHh8yWk3cDj9jeH2HxCZ1VLAOwVfUbBxQcHLCz8YrSkbxJh5xQdQ8RsRwI3EZOCl0DFtdjycCFEKJY0JA4V0l6OBbyhtKklemWTq7g+FyZ27zgghybGjwFh/1BcBC2qQSB/ib/KSObEQTlstaVKQyUmWkgPQm5ISSPmuW/xLXiaXQ+NdG8dIQZstISRMAImD9ruw0qepOn1hFihqmKc7hLnlarxc5eHBOssFaCFJIeoCmWHZnpzpFPlSe9WrmvQV+lY7FI5xoFAbgKWBcvS/vaBMYaQz+FVwKF97BxwsYWZke8QAzRTF2xUtRA0wyyrAqmqTLlpJWbV5n06wPlOWTMRNTLlJ1LU7VYDckk2AFXj1TKMnRg5ATJU81TGZPfSCHqEahSWn+87mjltPZsqgq9AxR5FUzDIpeHQlGvViAT8QAjQngkKI+fjsBAC8Ld0t/wD2l+dvOLHiVuvTKB7jkaQ/duSkWCdySCS5JO0AZtMJUf1FTH7xUK86UFhdonjNsocaEWJlgs7ijbbU8IHMqjpf0baClS1nj0+/S8DGbzqOXnFCFN0c6OR8xHIwxNn8o6VMPAePv28bSS2wfzrwgjOQKtLHjEKhEi18ojKoNAMbTFFwWbleIiCTuAeUSKqX8/4iWXJ7rtTlw/MBdGJWakYUmzXFBenAEXiwZbjAhIR3wFEawltRSKpTWoc35PtCfD4YEhzR+FXpT3S8MQSl2IJQCoVsxUToH7gGLjgCabonvQ+CoKzLEplKmJmJCRiElSUD9qtmYQjk/N8tQPHi9eLwbjJvxFqUoqUvcqZVWD8gHsAwZohwyXLkgO9fOBVJGvbCFSSEhbM1n52biKGvKFWbIKX3Jud+cWPEhJlYdL3BfkRx8B6xV8yA10NG9eHvjG49s59ACA4JNGiXDIG+96WHKNTEnwJt791jJUvav+opFVs1JkgVJFNvfSNgOr23SO0y6U3/AIjf9MXIDkjaBsJI1Kl1qa8OsZNTvtxESIkFJGoMK3cdIJlYVwRSz1PJ/o0C5UEkAKTSkYhMTqTVt/rGzQRtnUT5RPZQSX0qIdmfcBn6tFsGBIQicoAoABJoz1LVuxTUfw9Jk39Y9B7P6ZstctQ1a2I3SNTJKjzSWtXeJs+tjILwlnYeXKVM0lQRMlhQBDpJ7x/A6mKjPw7EFmFadYu2Okf9OkK1akS1XoCQWJKeDi/02Q4nAkEvpIayjRmBYkbOfTrE+KVDpxtAOBwoVWmkAqs1OP08oqONm6lKP+Ri+SEsmaoAH9IkgDSA+yWo38xQZqa0ckxbgdtslz6igrJZxTNQQ92IBIJBoRQh3dm3j1uVlqsQmUiW6pOoJUoOUpYW1O0xQtQFKLBzWPGkjSa0j1XsZ2+QmUiVMIStCVBCg5TXvJGkbuGqHreA/Kg3UkBjk6obSsvOHWoJAQEHSUJIWtYLAFdWG58YqWeYiX/UaQNMqUWCQxNtCgWfYWNbuYNzbNJuJmatKghSUiYlw6qgaiU1D92gNw9RHGIwMs4cLSFgomJ/cCNEwUIISKgiwYVO8TQXF2yhttFYzLEV0JBpuoNw8v8AVTCqYaBg434ee8Mpi3JKqkvU+73+kAqfgw4Ofe0ehDRPLZHLSONI5xMwMGggKYNXbf8AiJpeP0BtPHh4WvBgPSEyjGTECGM3MHbujy/DVeBJ019kvxZoMDl+g4Dj9YPly6U9Cb2sPCAkrBNSG6H8wwkTQSNJSrkQUl/NvSEzDgMJWRTCzAmh3rv5VPqInxY+EhaJqNEwuE2dpndY8UBJo1je8NcnzMSw80KSKmu7MO6RRY1aXG0I83nDFrKyQBZgpQ3JY9ypvaJE5OW+ip0o6ApsvvW2fhUj6RLI/bUEl6c2PWIl4WWkgFRBNLk9W7o4wZhMNKc99RKSClib710+3gn0ZEMxuFcYfSKFL+NAQd7lvGKdjvnVUULeVN7Wj0PKcuE1JHxFKSErShNdRoCySUs5IBalr3indp8rTKxC0pJIPeBP9qqgji4LxuGe6OlH0UCfUcvryiWcrvsBer+sdLw4CQefv8xKJSSxD/Lw68b+zFDaApkCZRYdenDf8wdg5OmclSqpcO3WobpHEuQ4HENb6+kRzJtT1b35QDd6CWh92vRJ1pTJVqDOa0CjdLGxDV4Qlw07Ys7MD+TBs3OJi5YRMfSB3QBQNy4kX6RiMMkgadQUDb7QqPxjTCk+TtCqeghZb3v+IjEvbw5eTQVj5YTMZ3PmP5iJKW8Kn2IenoX6RJl95rxdeyeKYpSSS4oA2xZjxDEHwioyMNqmXYM5J48A149B7Ndm1I700KRMA1y0AOqqafEfuy00FTWmxDQjO1xphwdOxvNxEtQRpJ74UhyP7DUkX3OweK7mmABM1tTBYGlLhX/bSe63/I7UcRacsnBQT8dlLBJAKmWlzsgJcJoKnnxgSdn2Hl6x8ICYVEkallRfuvq+GQHATbgOsefBuL0PbtUV7EynwuKmEWRLCdLsNWqh4kPX+Y85mKZVaR6vmWcyzKmShKUkTWK6ly1XrKPibmPNMzlJEzufIWbeviBa1o9H8Z92ibOnQJ8IqL8YZ5bN+CtK0gKIUCyg4NrjhAyEN19+/CCpaKhUUSdqhEVTPYJeWpmYNCJI0KASoKPedQALspySVA1BDAk1sUOb4BUoGWVEqUhhQaXSlK1MX2NQwgTst2qmyR8NR/b3HLU2QVl2ZmAtXa8axmazJmla/wBK5QVFyWU+oJSNSjRtQGkim0eaoSjIqT0VnO0fqFhpG273L04uDC0yh4/XaDsyLlypSnN1JAcJdrl94CExrFq/jga+UXw6EPs5Aoxv9oFmKJ98YNUlhXwbmbljWIpEpy38QVhxjfYAQY5cb/mGuIwjCo9/iBESwDWDUgJQN/FuPdI6KyaCvIRxIxAaoB259XifCpGoU6Db6wUtITC2xtInLl4aYhbqQopID1BerHgQ4I3pwgPB40kMbOetbeTwfj6YdfJqeIb3yhbgk7Gxr0pyieO02Pb3odS5oYuCSaA+XIn8AwVhQNQo5dqnzJ7o42feAJAdmG7BvqH3r6w1wWXKWopdKSBTVQFRHyuQzP8AQcBCJ0h0SyZTJkSkpXrShQd1r1KSCkKuEkglqAMk3Z3Mee9psZ8fFLUkNLCmQAANKRRIboPrFs7YYY4fDS0K1CYpRYKY90Faj3gO8kq0FtiBdnio4ZLX41ofXeBxLjcjXt0Cqklugf31iXDyiWA4+hD79Iaz8F8RQKXDirDu2sONBEScEUr0sX6Vdjwhn+S0a40dSMvUZa1gbXpsQCb/AOXtoiGFF7uPWgt4RZsHhwhCX+VRWkj/AJM7HyLnhA5wLA/ESQQTVmDVYg1veFKewpQE+EkAkarAHwAdvEkwDi5umYdNKdC5cbeEWOdgSAgW1geCXb1YGr+sJsZgP1Sdmfw2g4STYuSpCtMgvqVf7+FoIkywakbezBv9DRxxZ+Zt9I5ThSxuwNeFA8E52ConWSYVf9TK0nT3hWhUHd21AhJaympePV8swEyd/wBxLS7pQQSQT+4lX/c/5EcGZ48zw0oghRpUE/ht6RaeyPaUzlfBmTCEAlYSDsLI1kuE/uuwY2ES5k5b+g6paDs7xGHkFCUEBRGglKQsfDBLpBDpC3PK5hLJxUsBS0oVrrZPeYk8SwDfTnD3P8lk/C+IiUpagaGoCmVYks4oaineBrCReXBCWMtCXAFZg1WanDYUrUvVjCo1Q2IFPzEpQs91OlIFGBazBJuw+3CKRN/UUVE3sOlB4w6zdYX3QWua2cvRPB7bDyhbkskTJrKs9Wod3rF+JKMXITkfJ0QYfDkm34PjxhjszUv9WhnmeASkqSkD5ikDod9zveFqsFMDOPP7+94PmpbEuNG8LI+IUpAraparNV9n+sXTPsQvQkLISUpSCEqYKHys4qs2N2D0G8VTC4cByxLFvpYC71rD/PlfpS3IcolHbgS8KnuSO8KFnUwamAZr8+H1gKSvheC80DknnAMr6RbHoQ+ywTE/p+FvxHODkMK8eEESkgjoPd4HnFQ6ceH8RP3osqkQYqYH8IDKR02vHTKUo1oP9RqZhkpNLGu32h1VoTuWweTL3g/L0Vfr9oCQKCD8Aiog59CcfYzzPEfoqB/uS3+oSTsSwBG3u0Mc3U8pXUV8niug9WheOOhkp0WjK8xUUpoK0fZ3b7Rcezmk4iXrckkMNNNWzso2NftFDydLo0ji9f8AkIu/ZAk4uSGNF+gBf8xPmS2EpOgvtUlasQkz9JCCdISsq7js1R81K04WhNNlpQpRYV+U1vY0HiIJzvHf9bMBAShC1JAFLKNXvUuYjxapZQlQWNRcMaB+F7ty35GF8fsZzpDHKs1LJISnS7aQzpSaU3br9ocpkCZNB/dx7pHTyY+JisYbShIJBCgW0/5G3vnE5x5lEEPrUyeh5E2uIVLFvQSzOi3JnSZMoayh9QJoDsHpfwhuJKJyQxSoMHb3Shii5ZhHQrW9WdxuSW25ERYcowKQpKnU7DkzahUn5m84nnBL058mrGeIyaWCNKU90BqWZxuYWYzsxLMyqEgMHLCwJf6+sN5+OWky/wB2osQLkEEJej3vCfNceszzLl99Svm0hwE20na9He+0AuXjMhJ9MGRliFn4aZaVDVUkAUBbYW5wNmXZxCSmWhIDXbvBINtga2h7gp2iYEKStKiHANQeJdNDaNZhiApcxIqpOlwCygFWq1KAmMbmmOU7lSKLnGR/DYJIc+F6ANZ6+kJ8Dh1yppWE1AfSaJf7isWnNZeoBSmCSvvF6syhTm0AycAFVLAFJALOTRnI6G9gfKKoT+Ow3BNjnOe1SpktJTLWWFdVEpckMeJ7u20V3MMxnKQtSZfdushL1UNLvQpP8Q2yKWr+mx0s94ITLAfZiX9B6RznGL/6VVNOpIDDiHFd7faOilF0kT82rS8PPsTmOqZprpSG8dyeZMEdmyUzNQuHUH6i/DeEuILrUecPez7UetGbd3j0JpKImMnJjbFTXQgkGq3q3Dj4+pgcpq77vXn7eCMyT3AVXCtrVB/H8wHKwqlOsVHAVLDf3whKqhjJJcplWckgU5ltng/tNMGhOk0CEf8AxtU0gKTM76X/ALkvtuN9ok7TYbSKPQJuXLkRy3JWDPopuLXSkcymYGMxUs3jqSg6aRb4T+juRPdLFJLXpWwIrEGMnagxHg/18IZy8EqWkLYhNO8QRU/WvOFuKUCSXB5VaEQpvRRkbS2Dy5gBtwfwPDwiOasE+/tHBX1ERTJRO8O47FLJSo0gcIYYGYxrt/MAJEHYYNv1pZ/rGz6AgE5lLHwfFJLcLVhFLkEvFrx+HfCrVuAOW48+nKK/LQNLWfd94CD0G4psOyUd0Pz8tQ/EXnsSoDFS1EXUd7UI4RQcrWUpT4+heLJlM0pWC9QXfpX6wjKrs1dEmdKEzFlZBZalE7tUuH47xzNSgzBooBt9Gc35Ur1hpkBE/uqQLqIUCygS1N6DnHWc5aiQoKCaF3DlVmDvTYnyidz+XEqUaiCYRZMxIUQRYOWZwA/AMejb8YkzKVqIDulFi29HdulIlyiWuayCkiWrSSw+lPDe0XXD5CgKTQOA3Fx03PlC5ZeLBcF2yDJMBqSNQuKcQKFPTYxY5eCAQ3X7hq2vtEmEwaUPpDPcXA5dIMSBaAWKUmT5Mv0LFgpAJYaWAJsDYGnItx8ICxErdHEly1alza3pD+bLq0DzsOCGt0+0KnjlFnQyoQycSJZTV3oS1KjjwoOUdTsso5V3yLtcVNCK2fzMSYrCpTViQKBhTyu8EHEAoLulhUGhYceEKb0U300V6dg06dIqQxdrUNHPPj9oWT8OEgbqrUOabjo/Kwix4khKHNASL0c2qN6W+8LMVj9R7hJ5M2xs33g4tlMXYi7N40fDzE0BIBf/AMhXxN2hbmeK1SUO3yiwY0cAtbceXOApGJAm4lIcFeocHAd0nxbyjMQoCUNV/wBo99Y9BQ+V/wDP6IX6U/EqaYesWfsthwUpfwG5vxsIreII+MQU1ixZdMJQEpDm9BVhwinL/Ggca3Y6zvK1iSgywVEl1AAFhcMw2e8JsuxipcwNxYhrvt5H6RY8RmSpJCSFUSAQXYFu7UksC8YnEpmTpIUA5FTvqozeUSKTSpofJW7RXCim7/7grtFPDtezcgA3jBU7KVpm6HSWBL/4tvWhhJnq2mrQ4PwypNLFntxhsGpSFzVFexSq+MdySW8PxEE81iaUaNyi0lXZaprnSFKK2SKhTjl1IiFeDSE/KSeP++sdZch015PXgLgCIFrOrlu8TJtaHcUyGZhgRRFbXiH+ifZz7tT3SJkYwaiB5/WOkLDk/WGWzEl4KJS4YYAbM7mA5csADaDcrmd4Py5Wg57QMSxZthP+lWQ3d0nxfSBf28U9Sal9z9IumJlNhJpd3rcNf+IpNz52hWLoNheWWG1Te0NMIsgKI9+3hbh/kYXcwVIX3TVq18Kx0lZyLv2CQmupixp4u5r5ecH9r0ytUvWSA5AUKADSCxFxZ+EV/s7mCUaA707wNt/ufpE3bzGtLkMdSiokt0Fucee4N5SpNJWXbJES0lCUEEADn4vY3iyaA5A38o8b7PKxOHKDLGuoBQ5KhTUNXDfo3n6vlOcpnK0sygASDu4eh87xkcfGdXdk+W5fIbSZUECVEKsSBt75QLgc5E5LhK01NFBiWLfWPTjLHBVZC4yew2ah4DxQLML+6xOZ4cCtfKAZeZy5i1y0K1Ll/MA45XIa/CEZ+M06CgmiNZJcE+FSfrC7HylEFTl01a1nZ+IsYblHdcBj0eEuYLAXoWx1+Dtd35t4R5UsdF2J29EWLxR0AJIUQ3luwFz94VYfClTBSNNyAKA1etduPKJsIvSpSR8TQKJcBJDHvbOeI2Z43muMlpdAxCJc0uWOlRI0qUxS+43boLQUI+IpT4nnecYf4WLmJG5ffdILOb3iNatSSSahtNesDdopj4ha0uUqSkpqS4KUi5Ls4NDWBBiKO9RYPfa8eqo6TInLbR3g8qVMmEJBrQHnT9xtfwi69lJSZckOAZiQoswDMTvdVUjz84ez8mWuTq1hHf0BRISxNaOaljDDD5eqWEpKge+oM9Q7kaxdO9T9onyz5WmVY0l0GY7EJWoagCnS1Q7/ANhs12o1oSycnKpipwUEBDEBmcAMwDMDv4w2+AEpTRQSQChR3SXY9fe8AqlqOpCVAa2BF93BpCo60bWhfiJv60wsflIDbUAHrFb7TymxM3bvEtvWv3izrytaSoupR0F6NQXe/sxWO1JfEztgFN5UirDXLX0Jy9bK3iLxOlFKcIGmqdUdy1l2i4jTLhlZ0jvGrUPGkRz1VfjE+CLoTWoFfKNTwDTf3/ESelArOF7z1B8o6ljq/HiILmpYNcg+/GscfDf/AFB2ckIw5A97PE8hNB7vSOJbFABT3tVFuflZtLWvV2eCMOsaX6fUAw5sTXpaxLBwk0XAQX5GgB/8j1ilzcE3eKwCH90HIxahMfDTanw5mkV3Eyu4p/me3+LF/fPlCIaHpJrYPlOBVN0ywoDUr5jQDap2EMcfhly5kwKZKkqOpJoygai/PaA8oBS5qCK36EWht2kX8SeVaS7IBqO8oJSH8QB68YKT+R0Y6CcixZlqSoylKYOR8TSFUSQQQC1CDTjBeJ7QoWUpnSVBI7yCpWoPWvygjYU4c4Rzu0QSEpSA6QBS3ypT40SK8osEvOpasMJU+SFKUypZFCBq7zMTp1d6u/0U4etG8vEQ9lcxKDMmXZipIfUpzcU2PS8NMlzxf/uwVUa1aQHJdJokc6NFe+Lh5GJClBSRT9OWtWpJ4kkeIEcY+cZWP1INEKQUF7hgpPUVEY422/0atnqs/t/LRPKFB5ROnUHJ1JNS26fXeGGaZ/KwmG+MUqWl0sEs51EtcgWr5R41nM5KMRMSl9AUQHL78+cN+0+KWrC4WXMV3SlSgNwlLBOo7qYlLGwjfUKcD1NXaKQJAxWv9JQDEBy5LaWAfU9G5RRcp7Vn/wBwmTSCELopLftADM1XAF9603HPZvEhEkib8NUhYUpMpR1KUpLOQgiwa4uxdmioZPjlqUpEsALnHTqcABBcrD/tDXPAGAUbs1Ro9EzrtsEYjDzEzSmQEFcxDV/dQgUJLMK8+tcw/bPE4qelctKES1HSokawlPyglVDYuWI35xWcZiEaStCxMRLOiqWcs4dJ/aS7cW2hdmWdTEiXoUUAjUdJ0gqu5A3hiwqWjuShtHp4zFZUQoSSQaEoWf8A8Ic/qf8A7af8RxisY3M0S8wCmAIAQtIqErKAglIJ58bg1hfkfaNSUCYFCh+U1AUphqbqAeTCKzOxRVMK1GpU5MBDC02mU84uKZcsXmmpSkzESV6dTEoO7k2UHci3OMVi0hlGXK0pBOn4bBw1nL7/AEiuoW9fufe8ES1EuGHn/F4LiCuz0/AdmZeJka1kJlq0qARR1AkW1EVD7O5FdoD/APUPHSMFoKE6p8xCQUuQAkElK6BtV0vuLwgxPbyZhfhSpBSZYAJ1AElQDKBOzMwoNjU1h328lpx+CROShlgOmlWAJWHexam3nARilXL0B8nJ0AJ7eS8bJEtSBKUj5QFEhgwCUhr29YEyTMFTcSElI0pUE6hRJOoBJ1cxsTWkUDDYiZhpiVpAChUag4rxSaWi7ZVm8vHYUy9Blz8P+olEmiZiR/aku0wHrQ8mg8mKla6MhO/iWDN+0MpGImSUhRZ0OQUgK+VRs5HCno0UbtNNCsRN0mj3PrbpDvtECvG/2K/TKiblSgkq1DY1bhFWzhY+PNA2UocNyIzBBJ2vo3JJtUxIq8Ey0/SIyjvDnEyTFzJEWufMSlUrSKBICi1ybvy8oUZjiD8QgGgNGg3GYqTpSQovdrU+0J8TOK1Et5MPpvE+OI+bscZe60p1Elyws5/MT4mciWe8H5BQTWu5SobWoawPh8YpehIABs9AGrU8OcZm89BISGVp/e1zV7i0A1cqYa0rEOHm1rSD8Et033ZqezCoJ70H4MMpIsCQQfueXOKZoniWWWB/TkUDt0vx93ivy1JVNIPyd4ODTdi/lDacwkkVNGe4ud7WrCxOKAqzEWa1IQvRy6NZWO9UbsPTaJs3Q04uxIAqD/gTaCsqVrmoo2opLkhgKXIs0Hdps0J1pQgsos+gGlg1KE8ecC5fIYloqOHT+oNVoc4zOO8CRVAZJ3cGhhRJy+ao92Ws9AYbY+Qkyf1ELExqnQwDcVH8QyVWhaWmVvEz1KUVEkqJcnnFkwAXOly1XMuhc103S3Fu8PKKyaxZcCgCVqDsRUAcNLVHGCy9AYuyDPsSDiJu7zFM3C4hjnSipACQVEJAJqWFTU2DNcwmn4fvaglXlaLB/XJVhDLAKSoh+6ahjTVwHPjvCZa40NSu7EOMx6pUyRoUNUpN6kfOpbV27zeEH5jmMrDy1CRq1zksyqqlIUBqSFUClKD95vlU1yYT5rJCZxHR/H+ICxc4rWSd/bQ9RTpiG6tDDKpwMmbLI7xZQJ30Oop8Q7cxzgPHzHSjehiPDTFJUCLgu/A7HlEmaTtekm7VoB7pBpfICT+JLkmPMqYFC29HvSxiI3gbCXgmWkkjmWjJJJ2MxNtUORJJQCGbTuNwa73/AJiYKQlQN2JVYAcqnaLLmOcfCwKMIJa0FSSsrXpHdVVkhKiwU3Kg5xQJ84+D+/pCILkrY6c+L0S4eekzQVuUlXeo5Z6tZ+kXvF9oFyl/COkyWdDN8hHdKVi9CQXp5R5qC0PsBjR/TqCh3kvoLV7zagTwZyOZg8kE9gYpPoWZritayfAeEdZDjlSZ6JiTVKgfzAqhHEpVYZScaAv5WXLN8OtGJKlK+IoFKip3BJAUCfSghBj5jrJ3VXzrDaXi9RBJNQHruO7TlSFOZreYT09BCcdrTGT9aAJqu9E8hNohmip4wZgpTrSki5Apzpbxh7dIRFWw7NsCmXp0klw9erD6QvCaeMOc+0tLZLEBldQbj3tCgwuDtDZLYdlwdiaAGr/am0EYnD99iUuB+4tQ1F47yLDklwRSoBqP5qIizTDkLJ1GpN3FX5XgL+VBeWJRMs4Lv6Qfg5L1NlW5QDLQSAW5+EGSlBBCj15GHS6oRAfrwpGHmK+UaWYWLbt/cOPWKyudQcIsJzcTEaAlnow7oVqoxApzB4gbGK9NWaoIardOMKhfo5/oZZZOZDhxX36RtfabEIVpRM+GGqAXB3YncPCReKJDWD/SOEKjeG7YVppIvWXY3WAogBRuBvQnUPKF2fY95KnvYe+MA5BmyUky1WJ1JN2UNuhH2jO088EMGEJUP9gycvhoroi/djcAJ0tipqK2BdgA1eReKBLSXpHo3/prly1BSyrSh9NB0JP08oZ+S6gIwv5Eh7IJ1FJmgkDVSoA2CubbCA5qDLSQaAkNS4HAeXnHpqMpk6tTMrSx4KGzj9zfeKn2+yQiUFp/ablh3SdLP+1iQenSIY5OTSZT0tHmeOmGZNclzvw4QDjJQCvKGfwtMyoBINXt5bjfnC7FsT9Y9OJHJEANY3PLgPHKREs+SWS+8M9FtaO8vw5WvSBVizdKRKmSpKwFBiCAxu7xvKJpRNSRsfpX6CLv2ky2dInInzGmBWkuQkJIApRNvGsJyTqVD8UdCntc/wARSQsnToDM1BLSHfbpFY0u8WHtHmAnzdYSlBUA6UjSmlH4eMJAKK6j36x2PUUZk3JsDIglE0hLCIkpqY6hjAjoxUt44bzieaGSkh3NfO0dyppYh3HA1esdZvbHmXYVUwSkCiyWNHeqdIDVJdRhZmkspmrBoQog72oYtfY7MsKooQt5M1J7k0rOh3din9gNnDipdrxVc6cz5pNDrU44HUeMIhfNpjJ1x0BC/WDMIplCrVvAjUg3Bir0sx8QYbLoCC2Ms9FJYI/bq/8AIqNvH0hQovFu7b4BMsyUJHySJeokVJXqVcUpXziqiTZt4Via4jZ7dln7L4P4iC1S5Bb+0pb3waF2Z5ep9JoUk/yffKG/Y/ELlJWU6dGk6uOo0TpPV/COMTmCZZPxDqUpv29Xv4eYhKk1N0MaXFWVOStokxSgUBRuLe/CA5bsIkZleHtvWLWtkaMRqUCa2DN7vDHF4pc8WBWkAUABa1eJhfMmW5Qzw08KUD4E0fSQx63BrwhUvsdHTEE1FaxpL+cbnyilRSbgsesaRDDF2dy0kLSRtV/4gvH4gTFOzMKCJMOQUNuW8hGpuFHCA5WMca0DYfAFSgBu0et9nMu+DhglNCKkkMS9T6N4RUOy2TaipSgGYivPeLxglAJYF+Nd3bo3vnEX5OS9IbhxVsZS8SpLaQpmajc2d/bRxnswzMJMCQAopoDZxcHwgSbMSkVU9Bb6Nxbj94HTjRVJqA9C9iC42azeXCJI3djXFHns1X6ay3eZrVGx2iuTXVt+Ys3aTLFSk6wf05hLMCGaz9R9IrVVVePWxtVaI8i3TNS5Y4O0FTJLke/DlESJW8GYSXrIgpP02K8NSAEtpJCruKN4x6L2c7foVK+Hi0BWmmsp1At/ckCh5+fOuIydKkvUg2YfVxEOHwGktXp6h4lnKM1saoNE/b+dKXPSZISUBALobSaqO1mduNBFRenU/iLtmEuWZCypBBCSAaguaOTwiilLN5+UPwO419Cc8aZCVVPWOwqI5prEgVxpFDJ7Ni3HzjsW5GtYjWuzD7x3MFhZn9bxhqMlTWLD35wxxyviJSv95orm1AT1DeTm8K0Gphrl2GMxCkjYFZDt8pA/+3rAydbDhvQNKlixejxuSkpUkgWqXBbx5Rz8QigJF/5vGu9uXjA6LV2zzRMyeooVqSUS23b9NNKbgkuOMV1MyIkzGZ6jnWOlJYv78+EBCKiqCbbLl2TwBny1oTRQGoPYlJUG6VhvP7NHToUE1Or59+R0Wrx23hX2BnaVKUSw0Fi3BSfMxfpT1LA1s3Q7btHn5puM3RXBKk2eHpQ4YA2cU+4gaeKvsL/wIlky1kGtrAX34e6xJg8K/wAxej+/f0j1Lo89KwaWX5sYJwZCVcjRufDptAXwlamG33g3DEKfU9a23YxkujYgmYjv1uwff3RoEAhlPkgs5725Ln7RD/Taar4sw36PGqWgmvSKVimag53eGshDspRowZ7VhMmUd/fGGq54UlO34qPtaBkvo6DfpccDPUlGm45Dg1iPZifDzWBAqWoSdur/AMNAOHxAsf7RTavsekEKAcd7lTh+PERC0VqRMZil3I0jo9bimxiZEplJY0NfHpvwiGWEght67lyePKkMsOxAu5q4sLAtvcCFy0HFWKcyUqagjSdJP7tiHDgdIq2Ky0h+4UgXcc+nGPQcRIcEUNX6u2x8YSz8OkXJIfcdYLHkroyUN2VD+mPCGeVyDZ6Ctbfl94dJyhJOoNU1AsPKOE4IILgv4eFoa8nLQCx1sJkTilJD0IbujxBJ4dY4SQQxUxLBzvYvyiT4BShjY0O7jnwhNNUzgnoPXpCkrGcqOs2UUyZidmYl71G3VMU2f8w5CLHmc55RFiftwiszhXwi78dVEi/Ids4VE8qUClz4CIJd+sGmlLsPWHsQtgwQL8Y2U1+sbesbUkU4xxh1h5Go8vKGOTyFo/UNAX0c2N+YpAUtbkJ2N235QSqaoNUsDZzCp29D8arYzxMxM01CRR2szWY8IGm5anS6V1Z9LufHhAAxinBu3H78oz4pJNSPfKFqDXTGuaZ0cKePvaJFoUEFwGJpV/OBnJuTziWSWN+rwx2KuxrkGeHDrBao8XFCx2r7ePQst7cSJiXK0IO6dLNtcCr/AGjy1UwOftaIZswPTlwNoRPCsmx0cnFUzmdNILHnE2DVpUoX7r+hjIyKX0TIGQsX4uYJQe8DsIyMjpBRMxq+8P8AIeoccYDXOKjU+u1S0bjIxGsj2g3CZbrQVA2Bv6WjIyMyNpWjYJNliwlEi7gA3O7CCUJf68t/fgI1GRGypdE+GmsUg06AcvftoLwuOJBYsWf838IyMjGtAp7JZpY1UWIf0JZrcvCB5046QQd2qOFKVjIyBSOlJojxeJLAjfnU03jpM4gHyv1HjGRkc0cpNs4nzWJDkghqsWYPT3vCnES2JD7/AM+EbjIOJjF07AkkufbQmmSK3jIyKoPQiSR2mXpL0off0jlBd+MZGQ1C3/KjYlMfGIppJVpDB94yMjUZJUdBQ1MP209YKK7RkZAsOJGuU0dGS0ajIw2jtKI4ZzGoyOOZFMXWOVTDwEajINC22f/Z"/>
          <p:cNvSpPr>
            <a:spLocks noChangeAspect="1" noChangeArrowheads="1"/>
          </p:cNvSpPr>
          <p:nvPr/>
        </p:nvSpPr>
        <p:spPr bwMode="auto">
          <a:xfrm>
            <a:off x="155575" y="-898525"/>
            <a:ext cx="2419350" cy="18859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2710" name="AutoShape 6" descr="data:image/jpeg;base64,/9j/4AAQSkZJRgABAQAAAQABAAD/2wCEAAkGBhMSERUUExQWFRQVGRwaGBgYGBoYFxsaGh0YGBkaFxgXHCYeFxojHRkdHy8gIygpLCwsGB8xNTAqNSYrLCoBCQoKDgwOGg8PGiwkHyQsLDQsLCwsLCwsLCwsLSwsLCwsLCwsLCwsLCwsLCwsLCwsLCwsLCwsLCwsLCwsLCwsLP/AABEIAMYA/gMBIgACEQEDEQH/xAAbAAACAgMBAAAAAAAAAAAAAAAEBQMGAAECB//EAD4QAAECBAQDBgUDBAEDBAMAAAECEQADITEEBRJBUWFxBiKBkaHwEzKxwdEjQuEUUmLxciQzkgcVssJTY4L/xAAZAQADAQEBAAAAAAAAAAAAAAACAwQBAAX/xAAlEQACAgIDAAICAgMAAAAAAAAAAQIRAyESMUEiUQRhMrETI3H/2gAMAwEAAhEDEQA/AKMpKmsmIw7OUpryryaNTL3LNxr/AKjhTuzEtzpE1F6JBLcVSHHSOZai9h9o7luLrNOAseAIiWVlsxeooctUu9d3oKBt4Buuxq/QxxSFTEL7qQqSlJGkXSXBPkfSEc9IDUD0t5nwi44GZo+FiFAEJJkzU0sQ1fFi/CKzPwglzFy3JUlRSDRmBarbwrHLwOcRhmiG0pSH1S5Zc0/aHJPmBAnw3LFtKOPL/Z9YOx85KkoCQe6hKabmhDcqQHiCkUcEJqqvupof9Ribo5rZs4gMdRAFxTl6Bmp6PAOZZupY0pLJ2DAP4D7k+EBYzFmYp7JFh9zziMJFzZodHGlti3KyNKiTDzBZfqS+wBL+XFqjg7wnls/LaJ8QSW7zg2At670vBTV6R0dDDFZekpJSQzmrvZvzvCuYhjeO8MFpWwcOR41tEuLYqcU39/WMWtBPZHh8yWk3cDj9jeH2HxCZ1VLAOwVfUbBxQcHLCz8YrSkbxJh5xQdQ8RsRwI3EZOCl0DFtdjycCFEKJY0JA4V0l6OBbyhtKklemWTq7g+FyZ27zgghybGjwFh/1BcBC2qQSB/ib/KSObEQTlstaVKQyUmWkgPQm5ISSPmuW/xLXiaXQ+NdG8dIQZstISRMAImD9ruw0qepOn1hFihqmKc7hLnlarxc5eHBOssFaCFJIeoCmWHZnpzpFPlSe9WrmvQV+lY7FI5xoFAbgKWBcvS/vaBMYaQz+FVwKF97BxwsYWZke8QAzRTF2xUtRA0wyyrAqmqTLlpJWbV5n06wPlOWTMRNTLlJ1LU7VYDckk2AFXj1TKMnRg5ATJU81TGZPfSCHqEahSWn+87mjltPZsqgq9AxR5FUzDIpeHQlGvViAT8QAjQngkKI+fjsBAC8Ld0t/wD2l+dvOLHiVuvTKB7jkaQ/duSkWCdySCS5JO0AZtMJUf1FTH7xUK86UFhdonjNsocaEWJlgs7ijbbU8IHMqjpf0baClS1nj0+/S8DGbzqOXnFCFN0c6OR8xHIwxNn8o6VMPAePv28bSS2wfzrwgjOQKtLHjEKhEi18ojKoNAMbTFFwWbleIiCTuAeUSKqX8/4iWXJ7rtTlw/MBdGJWakYUmzXFBenAEXiwZbjAhIR3wFEawltRSKpTWoc35PtCfD4YEhzR+FXpT3S8MQSl2IJQCoVsxUToH7gGLjgCabonvQ+CoKzLEplKmJmJCRiElSUD9qtmYQjk/N8tQPHi9eLwbjJvxFqUoqUvcqZVWD8gHsAwZohwyXLkgO9fOBVJGvbCFSSEhbM1n52biKGvKFWbIKX3Jud+cWPEhJlYdL3BfkRx8B6xV8yA10NG9eHvjG49s59ACA4JNGiXDIG+96WHKNTEnwJt791jJUvav+opFVs1JkgVJFNvfSNgOr23SO0y6U3/AIjf9MXIDkjaBsJI1Kl1qa8OsZNTvtxESIkFJGoMK3cdIJlYVwRSz1PJ/o0C5UEkAKTSkYhMTqTVt/rGzQRtnUT5RPZQSX0qIdmfcBn6tFsGBIQicoAoABJoz1LVuxTUfw9Jk39Y9B7P6ZstctQ1a2I3SNTJKjzSWtXeJs+tjILwlnYeXKVM0lQRMlhQBDpJ7x/A6mKjPw7EFmFadYu2Okf9OkK1akS1XoCQWJKeDi/02Q4nAkEvpIayjRmBYkbOfTrE+KVDpxtAOBwoVWmkAqs1OP08oqONm6lKP+Ri+SEsmaoAH9IkgDSA+yWo38xQZqa0ckxbgdtslz6igrJZxTNQQ92IBIJBoRQh3dm3j1uVlqsQmUiW6pOoJUoOUpYW1O0xQtQFKLBzWPGkjSa0j1XsZ2+QmUiVMIStCVBCg5TXvJGkbuGqHreA/Kg3UkBjk6obSsvOHWoJAQEHSUJIWtYLAFdWG58YqWeYiX/UaQNMqUWCQxNtCgWfYWNbuYNzbNJuJmatKghSUiYlw6qgaiU1D92gNw9RHGIwMs4cLSFgomJ/cCNEwUIISKgiwYVO8TQXF2yhttFYzLEV0JBpuoNw8v8AVTCqYaBg434ee8Mpi3JKqkvU+73+kAqfgw4Ofe0ehDRPLZHLSONI5xMwMGggKYNXbf8AiJpeP0BtPHh4WvBgPSEyjGTECGM3MHbujy/DVeBJ019kvxZoMDl+g4Dj9YPly6U9Cb2sPCAkrBNSG6H8wwkTQSNJSrkQUl/NvSEzDgMJWRTCzAmh3rv5VPqInxY+EhaJqNEwuE2dpndY8UBJo1je8NcnzMSw80KSKmu7MO6RRY1aXG0I83nDFrKyQBZgpQ3JY9ypvaJE5OW+ip0o6ApsvvW2fhUj6RLI/bUEl6c2PWIl4WWkgFRBNLk9W7o4wZhMNKc99RKSClib710+3gn0ZEMxuFcYfSKFL+NAQd7lvGKdjvnVUULeVN7Wj0PKcuE1JHxFKSErShNdRoCySUs5IBalr3indp8rTKxC0pJIPeBP9qqgji4LxuGe6OlH0UCfUcvryiWcrvsBer+sdLw4CQefv8xKJSSxD/Lw68b+zFDaApkCZRYdenDf8wdg5OmclSqpcO3WobpHEuQ4HENb6+kRzJtT1b35QDd6CWh92vRJ1pTJVqDOa0CjdLGxDV4Qlw07Ys7MD+TBs3OJi5YRMfSB3QBQNy4kX6RiMMkgadQUDb7QqPxjTCk+TtCqeghZb3v+IjEvbw5eTQVj5YTMZ3PmP5iJKW8Kn2IenoX6RJl95rxdeyeKYpSSS4oA2xZjxDEHwioyMNqmXYM5J48A149B7Ndm1I700KRMA1y0AOqqafEfuy00FTWmxDQjO1xphwdOxvNxEtQRpJ74UhyP7DUkX3OweK7mmABM1tTBYGlLhX/bSe63/I7UcRacsnBQT8dlLBJAKmWlzsgJcJoKnnxgSdn2Hl6x8ICYVEkallRfuvq+GQHATbgOsefBuL0PbtUV7EynwuKmEWRLCdLsNWqh4kPX+Y85mKZVaR6vmWcyzKmShKUkTWK6ly1XrKPibmPNMzlJEzufIWbeviBa1o9H8Z92ibOnQJ8IqL8YZ5bN+CtK0gKIUCyg4NrjhAyEN19+/CCpaKhUUSdqhEVTPYJeWpmYNCJI0KASoKPedQALspySVA1BDAk1sUOb4BUoGWVEqUhhQaXSlK1MX2NQwgTst2qmyR8NR/b3HLU2QVl2ZmAtXa8axmazJmla/wBK5QVFyWU+oJSNSjRtQGkim0eaoSjIqT0VnO0fqFhpG273L04uDC0yh4/XaDsyLlypSnN1JAcJdrl94CExrFq/jga+UXw6EPs5Aoxv9oFmKJ98YNUlhXwbmbljWIpEpy38QVhxjfYAQY5cb/mGuIwjCo9/iBESwDWDUgJQN/FuPdI6KyaCvIRxIxAaoB259XifCpGoU6Db6wUtITC2xtInLl4aYhbqQopID1BerHgQ4I3pwgPB40kMbOetbeTwfj6YdfJqeIb3yhbgk7Gxr0pyieO02Pb3odS5oYuCSaA+XIn8AwVhQNQo5dqnzJ7o42feAJAdmG7BvqH3r6w1wWXKWopdKSBTVQFRHyuQzP8AQcBCJ0h0SyZTJkSkpXrShQd1r1KSCkKuEkglqAMk3Z3Mee9psZ8fFLUkNLCmQAANKRRIboPrFs7YYY4fDS0K1CYpRYKY90Faj3gO8kq0FtiBdnio4ZLX41ofXeBxLjcjXt0Cqklugf31iXDyiWA4+hD79Iaz8F8RQKXDirDu2sONBEScEUr0sX6Vdjwhn+S0a40dSMvUZa1gbXpsQCb/AOXtoiGFF7uPWgt4RZsHhwhCX+VRWkj/AJM7HyLnhA5wLA/ESQQTVmDVYg1veFKewpQE+EkAkarAHwAdvEkwDi5umYdNKdC5cbeEWOdgSAgW1geCXb1YGr+sJsZgP1Sdmfw2g4STYuSpCtMgvqVf7+FoIkywakbezBv9DRxxZ+Zt9I5ThSxuwNeFA8E52ConWSYVf9TK0nT3hWhUHd21AhJaympePV8swEyd/wBxLS7pQQSQT+4lX/c/5EcGZ48zw0oghRpUE/ht6RaeyPaUzlfBmTCEAlYSDsLI1kuE/uuwY2ES5k5b+g6paDs7xGHkFCUEBRGglKQsfDBLpBDpC3PK5hLJxUsBS0oVrrZPeYk8SwDfTnD3P8lk/C+IiUpagaGoCmVYks4oaineBrCReXBCWMtCXAFZg1WanDYUrUvVjCo1Q2IFPzEpQs91OlIFGBazBJuw+3CKRN/UUVE3sOlB4w6zdYX3QWua2cvRPB7bDyhbkskTJrKs9Wod3rF+JKMXITkfJ0QYfDkm34PjxhjszUv9WhnmeASkqSkD5ikDod9zveFqsFMDOPP7+94PmpbEuNG8LI+IUpAraparNV9n+sXTPsQvQkLISUpSCEqYKHys4qs2N2D0G8VTC4cByxLFvpYC71rD/PlfpS3IcolHbgS8KnuSO8KFnUwamAZr8+H1gKSvheC80DknnAMr6RbHoQ+ywTE/p+FvxHODkMK8eEESkgjoPd4HnFQ6ceH8RP3osqkQYqYH8IDKR02vHTKUo1oP9RqZhkpNLGu32h1VoTuWweTL3g/L0Vfr9oCQKCD8Aiog59CcfYzzPEfoqB/uS3+oSTsSwBG3u0Mc3U8pXUV8niug9WheOOhkp0WjK8xUUpoK0fZ3b7Rcezmk4iXrckkMNNNWzso2NftFDydLo0ji9f8AkIu/ZAk4uSGNF+gBf8xPmS2EpOgvtUlasQkz9JCCdISsq7js1R81K04WhNNlpQpRYV+U1vY0HiIJzvHf9bMBAShC1JAFLKNXvUuYjxapZQlQWNRcMaB+F7ty35GF8fsZzpDHKs1LJISnS7aQzpSaU3br9ocpkCZNB/dx7pHTyY+JisYbShIJBCgW0/5G3vnE5x5lEEPrUyeh5E2uIVLFvQSzOi3JnSZMoayh9QJoDsHpfwhuJKJyQxSoMHb3Shii5ZhHQrW9WdxuSW25ERYcowKQpKnU7DkzahUn5m84nnBL058mrGeIyaWCNKU90BqWZxuYWYzsxLMyqEgMHLCwJf6+sN5+OWky/wB2osQLkEEJej3vCfNceszzLl99Svm0hwE20na9He+0AuXjMhJ9MGRliFn4aZaVDVUkAUBbYW5wNmXZxCSmWhIDXbvBINtga2h7gp2iYEKStKiHANQeJdNDaNZhiApcxIqpOlwCygFWq1KAmMbmmOU7lSKLnGR/DYJIc+F6ANZ6+kJ8Dh1yppWE1AfSaJf7isWnNZeoBSmCSvvF6syhTm0AycAFVLAFJALOTRnI6G9gfKKoT+Ow3BNjnOe1SpktJTLWWFdVEpckMeJ7u20V3MMxnKQtSZfdushL1UNLvQpP8Q2yKWr+mx0s94ITLAfZiX9B6RznGL/6VVNOpIDDiHFd7faOilF0kT82rS8PPsTmOqZprpSG8dyeZMEdmyUzNQuHUH6i/DeEuILrUecPez7UetGbd3j0JpKImMnJjbFTXQgkGq3q3Dj4+pgcpq77vXn7eCMyT3AVXCtrVB/H8wHKwqlOsVHAVLDf3whKqhjJJcplWckgU5ltng/tNMGhOk0CEf8AxtU0gKTM76X/ALkvtuN9ok7TYbSKPQJuXLkRy3JWDPopuLXSkcymYGMxUs3jqSg6aRb4T+juRPdLFJLXpWwIrEGMnagxHg/18IZy8EqWkLYhNO8QRU/WvOFuKUCSXB5VaEQpvRRkbS2Dy5gBtwfwPDwiOasE+/tHBX1ERTJRO8O47FLJSo0gcIYYGYxrt/MAJEHYYNv1pZ/rGz6AgE5lLHwfFJLcLVhFLkEvFrx+HfCrVuAOW48+nKK/LQNLWfd94CD0G4psOyUd0Pz8tQ/EXnsSoDFS1EXUd7UI4RQcrWUpT4+heLJlM0pWC9QXfpX6wjKrs1dEmdKEzFlZBZalE7tUuH47xzNSgzBooBt9Gc35Ur1hpkBE/uqQLqIUCygS1N6DnHWc5aiQoKCaF3DlVmDvTYnyidz+XEqUaiCYRZMxIUQRYOWZwA/AMejb8YkzKVqIDulFi29HdulIlyiWuayCkiWrSSw+lPDe0XXD5CgKTQOA3Fx03PlC5ZeLBcF2yDJMBqSNQuKcQKFPTYxY5eCAQ3X7hq2vtEmEwaUPpDPcXA5dIMSBaAWKUmT5Mv0LFgpAJYaWAJsDYGnItx8ICxErdHEly1alza3pD+bLq0DzsOCGt0+0KnjlFnQyoQycSJZTV3oS1KjjwoOUdTsso5V3yLtcVNCK2fzMSYrCpTViQKBhTyu8EHEAoLulhUGhYceEKb0U300V6dg06dIqQxdrUNHPPj9oWT8OEgbqrUOabjo/Kwix4khKHNASL0c2qN6W+8LMVj9R7hJ5M2xs33g4tlMXYi7N40fDzE0BIBf/AMhXxN2hbmeK1SUO3yiwY0cAtbceXOApGJAm4lIcFeocHAd0nxbyjMQoCUNV/wBo99Y9BQ+V/wDP6IX6U/EqaYesWfsthwUpfwG5vxsIreII+MQU1ixZdMJQEpDm9BVhwinL/Ggca3Y6zvK1iSgywVEl1AAFhcMw2e8JsuxipcwNxYhrvt5H6RY8RmSpJCSFUSAQXYFu7UksC8YnEpmTpIUA5FTvqozeUSKTSpofJW7RXCim7/7grtFPDtezcgA3jBU7KVpm6HSWBL/4tvWhhJnq2mrQ4PwypNLFntxhsGpSFzVFexSq+MdySW8PxEE81iaUaNyi0lXZaprnSFKK2SKhTjl1IiFeDSE/KSeP++sdZch015PXgLgCIFrOrlu8TJtaHcUyGZhgRRFbXiH+ifZz7tT3SJkYwaiB5/WOkLDk/WGWzEl4KJS4YYAbM7mA5csADaDcrmd4Py5Wg57QMSxZthP+lWQ3d0nxfSBf28U9Sal9z9IumJlNhJpd3rcNf+IpNz52hWLoNheWWG1Te0NMIsgKI9+3hbh/kYXcwVIX3TVq18Kx0lZyLv2CQmupixp4u5r5ecH9r0ytUvWSA5AUKADSCxFxZ+EV/s7mCUaA707wNt/ufpE3bzGtLkMdSiokt0Fucee4N5SpNJWXbJES0lCUEEADn4vY3iyaA5A38o8b7PKxOHKDLGuoBQ5KhTUNXDfo3n6vlOcpnK0sygASDu4eh87xkcfGdXdk+W5fIbSZUECVEKsSBt75QLgc5E5LhK01NFBiWLfWPTjLHBVZC4yew2ah4DxQLML+6xOZ4cCtfKAZeZy5i1y0K1Ll/MA45XIa/CEZ+M06CgmiNZJcE+FSfrC7HylEFTl01a1nZ+IsYblHdcBj0eEuYLAXoWx1+Dtd35t4R5UsdF2J29EWLxR0AJIUQ3luwFz94VYfClTBSNNyAKA1etduPKJsIvSpSR8TQKJcBJDHvbOeI2Z43muMlpdAxCJc0uWOlRI0qUxS+43boLQUI+IpT4nnecYf4WLmJG5ffdILOb3iNatSSSahtNesDdopj4ha0uUqSkpqS4KUi5Ls4NDWBBiKO9RYPfa8eqo6TInLbR3g8qVMmEJBrQHnT9xtfwi69lJSZckOAZiQoswDMTvdVUjz84ez8mWuTq1hHf0BRISxNaOaljDDD5eqWEpKge+oM9Q7kaxdO9T9onyz5WmVY0l0GY7EJWoagCnS1Q7/ANhs12o1oSycnKpipwUEBDEBmcAMwDMDv4w2+AEpTRQSQChR3SXY9fe8AqlqOpCVAa2BF93BpCo60bWhfiJv60wsflIDbUAHrFb7TymxM3bvEtvWv3izrytaSoupR0F6NQXe/sxWO1JfEztgFN5UirDXLX0Jy9bK3iLxOlFKcIGmqdUdy1l2i4jTLhlZ0jvGrUPGkRz1VfjE+CLoTWoFfKNTwDTf3/ESelArOF7z1B8o6ljq/HiILmpYNcg+/GscfDf/AFB2ckIw5A97PE8hNB7vSOJbFABT3tVFuflZtLWvV2eCMOsaX6fUAw5sTXpaxLBwk0XAQX5GgB/8j1ilzcE3eKwCH90HIxahMfDTanw5mkV3Eyu4p/me3+LF/fPlCIaHpJrYPlOBVN0ywoDUr5jQDap2EMcfhly5kwKZKkqOpJoygai/PaA8oBS5qCK36EWht2kX8SeVaS7IBqO8oJSH8QB68YKT+R0Y6CcixZlqSoylKYOR8TSFUSQQQC1CDTjBeJ7QoWUpnSVBI7yCpWoPWvygjYU4c4Rzu0QSEpSA6QBS3ypT40SK8osEvOpasMJU+SFKUypZFCBq7zMTp1d6u/0U4etG8vEQ9lcxKDMmXZipIfUpzcU2PS8NMlzxf/uwVUa1aQHJdJokc6NFe+Lh5GJClBSRT9OWtWpJ4kkeIEcY+cZWP1INEKQUF7hgpPUVEY422/0atnqs/t/LRPKFB5ROnUHJ1JNS26fXeGGaZ/KwmG+MUqWl0sEs51EtcgWr5R41nM5KMRMSl9AUQHL78+cN+0+KWrC4WXMV3SlSgNwlLBOo7qYlLGwjfUKcD1NXaKQJAxWv9JQDEBy5LaWAfU9G5RRcp7Vn/wBwmTSCELopLftADM1XAF9603HPZvEhEkib8NUhYUpMpR1KUpLOQgiwa4uxdmioZPjlqUpEsALnHTqcABBcrD/tDXPAGAUbs1Ro9EzrtsEYjDzEzSmQEFcxDV/dQgUJLMK8+tcw/bPE4qelctKES1HSokawlPyglVDYuWI35xWcZiEaStCxMRLOiqWcs4dJ/aS7cW2hdmWdTEiXoUUAjUdJ0gqu5A3hiwqWjuShtHp4zFZUQoSSQaEoWf8A8Ic/qf8A7af8RxisY3M0S8wCmAIAQtIqErKAglIJ58bg1hfkfaNSUCYFCh+U1AUphqbqAeTCKzOxRVMK1GpU5MBDC02mU84uKZcsXmmpSkzESV6dTEoO7k2UHci3OMVi0hlGXK0pBOn4bBw1nL7/AEiuoW9fufe8ES1EuGHn/F4LiCuz0/AdmZeJka1kJlq0qARR1AkW1EVD7O5FdoD/APUPHSMFoKE6p8xCQUuQAkElK6BtV0vuLwgxPbyZhfhSpBSZYAJ1AElQDKBOzMwoNjU1h328lpx+CROShlgOmlWAJWHexam3nARilXL0B8nJ0AJ7eS8bJEtSBKUj5QFEhgwCUhr29YEyTMFTcSElI0pUE6hRJOoBJ1cxsTWkUDDYiZhpiVpAChUag4rxSaWi7ZVm8vHYUy9Blz8P+olEmiZiR/aku0wHrQ8mg8mKla6MhO/iWDN+0MpGImSUhRZ0OQUgK+VRs5HCno0UbtNNCsRN0mj3PrbpDvtECvG/2K/TKiblSgkq1DY1bhFWzhY+PNA2UocNyIzBBJ2vo3JJtUxIq8Ey0/SIyjvDnEyTFzJEWufMSlUrSKBICi1ybvy8oUZjiD8QgGgNGg3GYqTpSQovdrU+0J8TOK1Et5MPpvE+OI+bscZe60p1Elyws5/MT4mciWe8H5BQTWu5SobWoawPh8YpehIABs9AGrU8OcZm89BISGVp/e1zV7i0A1cqYa0rEOHm1rSD8Et033ZqezCoJ70H4MMpIsCQQfueXOKZoniWWWB/TkUDt0vx93ivy1JVNIPyd4ODTdi/lDacwkkVNGe4ud7WrCxOKAqzEWa1IQvRy6NZWO9UbsPTaJs3Q04uxIAqD/gTaCsqVrmoo2opLkhgKXIs0Hdps0J1pQgsos+gGlg1KE8ecC5fIYloqOHT+oNVoc4zOO8CRVAZJ3cGhhRJy+ao92Ws9AYbY+Qkyf1ELExqnQwDcVH8QyVWhaWmVvEz1KUVEkqJcnnFkwAXOly1XMuhc103S3Fu8PKKyaxZcCgCVqDsRUAcNLVHGCy9AYuyDPsSDiJu7zFM3C4hjnSipACQVEJAJqWFTU2DNcwmn4fvaglXlaLB/XJVhDLAKSoh+6ahjTVwHPjvCZa40NSu7EOMx6pUyRoUNUpN6kfOpbV27zeEH5jmMrDy1CRq1zksyqqlIUBqSFUClKD95vlU1yYT5rJCZxHR/H+ICxc4rWSd/bQ9RTpiG6tDDKpwMmbLI7xZQJ30Oop8Q7cxzgPHzHSjehiPDTFJUCLgu/A7HlEmaTtekm7VoB7pBpfICT+JLkmPMqYFC29HvSxiI3gbCXgmWkkjmWjJJJ2MxNtUORJJQCGbTuNwa73/AJiYKQlQN2JVYAcqnaLLmOcfCwKMIJa0FSSsrXpHdVVkhKiwU3Kg5xQJ84+D+/pCILkrY6c+L0S4eekzQVuUlXeo5Z6tZ+kXvF9oFyl/COkyWdDN8hHdKVi9CQXp5R5qC0PsBjR/TqCh3kvoLV7zagTwZyOZg8kE9gYpPoWZritayfAeEdZDjlSZ6JiTVKgfzAqhHEpVYZScaAv5WXLN8OtGJKlK+IoFKip3BJAUCfSghBj5jrJ3VXzrDaXi9RBJNQHruO7TlSFOZreYT09BCcdrTGT9aAJqu9E8hNohmip4wZgpTrSki5Apzpbxh7dIRFWw7NsCmXp0klw9erD6QvCaeMOc+0tLZLEBldQbj3tCgwuDtDZLYdlwdiaAGr/am0EYnD99iUuB+4tQ1F47yLDklwRSoBqP5qIizTDkLJ1GpN3FX5XgL+VBeWJRMs4Lv6Qfg5L1NlW5QDLQSAW5+EGSlBBCj15GHS6oRAfrwpGHmK+UaWYWLbt/cOPWKyudQcIsJzcTEaAlnow7oVqoxApzB4gbGK9NWaoIardOMKhfo5/oZZZOZDhxX36RtfabEIVpRM+GGqAXB3YncPCReKJDWD/SOEKjeG7YVppIvWXY3WAogBRuBvQnUPKF2fY95KnvYe+MA5BmyUky1WJ1JN2UNuhH2jO088EMGEJUP9gycvhoroi/djcAJ0tipqK2BdgA1eReKBLSXpHo3/prly1BSyrSh9NB0JP08oZ+S6gIwv5Eh7IJ1FJmgkDVSoA2CubbCA5qDLSQaAkNS4HAeXnHpqMpk6tTMrSx4KGzj9zfeKn2+yQiUFp/ablh3SdLP+1iQenSIY5OTSZT0tHmeOmGZNclzvw4QDjJQCvKGfwtMyoBINXt5bjfnC7FsT9Y9OJHJEANY3PLgPHKREs+SWS+8M9FtaO8vw5WvSBVizdKRKmSpKwFBiCAxu7xvKJpRNSRsfpX6CLv2ky2dInInzGmBWkuQkJIApRNvGsJyTqVD8UdCntc/wARSQsnToDM1BLSHfbpFY0u8WHtHmAnzdYSlBUA6UjSmlH4eMJAKK6j36x2PUUZk3JsDIglE0hLCIkpqY6hjAjoxUt44bzieaGSkh3NfO0dyppYh3HA1esdZvbHmXYVUwSkCiyWNHeqdIDVJdRhZmkspmrBoQog72oYtfY7MsKooQt5M1J7k0rOh3din9gNnDipdrxVc6cz5pNDrU44HUeMIhfNpjJ1x0BC/WDMIplCrVvAjUg3Bir0sx8QYbLoCC2Ms9FJYI/bq/8AIqNvH0hQovFu7b4BMsyUJHySJeokVJXqVcUpXziqiTZt4Via4jZ7dln7L4P4iC1S5Bb+0pb3waF2Z5ep9JoUk/yffKG/Y/ELlJWU6dGk6uOo0TpPV/COMTmCZZPxDqUpv29Xv4eYhKk1N0MaXFWVOStokxSgUBRuLe/CA5bsIkZleHtvWLWtkaMRqUCa2DN7vDHF4pc8WBWkAUABa1eJhfMmW5Qzw08KUD4E0fSQx63BrwhUvsdHTEE1FaxpL+cbnyilRSbgsesaRDDF2dy0kLSRtV/4gvH4gTFOzMKCJMOQUNuW8hGpuFHCA5WMca0DYfAFSgBu0et9nMu+DhglNCKkkMS9T6N4RUOy2TaipSgGYivPeLxglAJYF+Nd3bo3vnEX5OS9IbhxVsZS8SpLaQpmajc2d/bRxnswzMJMCQAopoDZxcHwgSbMSkVU9Bb6Nxbj94HTjRVJqA9C9iC42azeXCJI3djXFHns1X6ay3eZrVGx2iuTXVt+Ys3aTLFSk6wf05hLMCGaz9R9IrVVVePWxtVaI8i3TNS5Y4O0FTJLke/DlESJW8GYSXrIgpP02K8NSAEtpJCruKN4x6L2c7foVK+Hi0BWmmsp1At/ckCh5+fOuIydKkvUg2YfVxEOHwGktXp6h4lnKM1saoNE/b+dKXPSZISUBALobSaqO1mduNBFRenU/iLtmEuWZCypBBCSAaguaOTwiilLN5+UPwO419Cc8aZCVVPWOwqI5prEgVxpFDJ7Ni3HzjsW5GtYjWuzD7x3MFhZn9bxhqMlTWLD35wxxyviJSv95orm1AT1DeTm8K0Gphrl2GMxCkjYFZDt8pA/+3rAydbDhvQNKlixejxuSkpUkgWqXBbx5Rz8QigJF/5vGu9uXjA6LV2zzRMyeooVqSUS23b9NNKbgkuOMV1MyIkzGZ6jnWOlJYv78+EBCKiqCbbLl2TwBny1oTRQGoPYlJUG6VhvP7NHToUE1Or59+R0Wrx23hX2BnaVKUSw0Fi3BSfMxfpT1LA1s3Q7btHn5puM3RXBKk2eHpQ4YA2cU+4gaeKvsL/wIlky1kGtrAX34e6xJg8K/wAxej+/f0j1Lo89KwaWX5sYJwZCVcjRufDptAXwlamG33g3DEKfU9a23YxkujYgmYjv1uwff3RoEAhlPkgs5725Ln7RD/Taar4sw36PGqWgmvSKVimag53eGshDspRowZ7VhMmUd/fGGq54UlO34qPtaBkvo6DfpccDPUlGm45Dg1iPZifDzWBAqWoSdur/AMNAOHxAsf7RTavsekEKAcd7lTh+PERC0VqRMZil3I0jo9bimxiZEplJY0NfHpvwiGWEght67lyePKkMsOxAu5q4sLAtvcCFy0HFWKcyUqagjSdJP7tiHDgdIq2Ky0h+4UgXcc+nGPQcRIcEUNX6u2x8YSz8OkXJIfcdYLHkroyUN2VD+mPCGeVyDZ6Ctbfl94dJyhJOoNU1AsPKOE4IILgv4eFoa8nLQCx1sJkTilJD0IbujxBJ4dY4SQQxUxLBzvYvyiT4BShjY0O7jnwhNNUzgnoPXpCkrGcqOs2UUyZidmYl71G3VMU2f8w5CLHmc55RFiftwiszhXwi78dVEi/Ids4VE8qUClz4CIJd+sGmlLsPWHsQtgwQL8Y2U1+sbesbUkU4xxh1h5Go8vKGOTyFo/UNAX0c2N+YpAUtbkJ2N235QSqaoNUsDZzCp29D8arYzxMxM01CRR2szWY8IGm5anS6V1Z9LufHhAAxinBu3H78oz4pJNSPfKFqDXTGuaZ0cKePvaJFoUEFwGJpV/OBnJuTziWSWN+rwx2KuxrkGeHDrBao8XFCx2r7ePQst7cSJiXK0IO6dLNtcCr/AGjy1UwOftaIZswPTlwNoRPCsmx0cnFUzmdNILHnE2DVpUoX7r+hjIyKX0TIGQsX4uYJQe8DsIyMjpBRMxq+8P8AIeoccYDXOKjU+u1S0bjIxGsj2g3CZbrQVA2Bv6WjIyMyNpWjYJNliwlEi7gA3O7CCUJf68t/fgI1GRGypdE+GmsUg06AcvftoLwuOJBYsWf838IyMjGtAp7JZpY1UWIf0JZrcvCB5046QQd2qOFKVjIyBSOlJojxeJLAjfnU03jpM4gHyv1HjGRkc0cpNs4nzWJDkghqsWYPT3vCnES2JD7/AM+EbjIOJjF07AkkufbQmmSK3jIyKoPQiSR2mXpL0off0jlBd+MZGQ1C3/KjYlMfGIppJVpDB94yMjUZJUdBQ1MP209YKK7RkZAsOJGuU0dGS0ajIw2jtKI4ZzGoyOOZFMXWOVTDwEajINC22f/Z"/>
          <p:cNvSpPr>
            <a:spLocks noChangeAspect="1" noChangeArrowheads="1"/>
          </p:cNvSpPr>
          <p:nvPr/>
        </p:nvSpPr>
        <p:spPr bwMode="auto">
          <a:xfrm>
            <a:off x="155575" y="-898525"/>
            <a:ext cx="2419350" cy="18859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2712" name="AutoShape 8" descr="data:image/jpeg;base64,/9j/4AAQSkZJRgABAQAAAQABAAD/2wCEAAkGBhMSERUUExQWFRQVGRwaGBgYGBoYFxsaGh0YGBkaFxgXHCYeFxojHRkdHy8gIygpLCwsGB8xNTAqNSYrLCoBCQoKDgwOGg8PGiwkHyQsLDQsLCwsLCwsLCwsLSwsLCwsLCwsLCwsLCwsLCwsLCwsLCwsLCwsLCwsLCwsLCwsLP/AABEIAMYA/gMBIgACEQEDEQH/xAAbAAACAgMBAAAAAAAAAAAAAAAEBQMGAAECB//EAD4QAAECBAQDBgUDBAEDBAMAAAECEQADITEEBRJBUWFxBiKBkaHwEzKxwdEjQuEUUmLxciQzkgcVssJTY4L/xAAZAQADAQEBAAAAAAAAAAAAAAACAwQBAAX/xAAlEQACAgIDAAICAgMAAAAAAAAAAQIRAyESMUEiUQRhMrETI3H/2gAMAwEAAhEDEQA/AKMpKmsmIw7OUpryryaNTL3LNxr/AKjhTuzEtzpE1F6JBLcVSHHSOZai9h9o7luLrNOAseAIiWVlsxeooctUu9d3oKBt4Buuxq/QxxSFTEL7qQqSlJGkXSXBPkfSEc9IDUD0t5nwi44GZo+FiFAEJJkzU0sQ1fFi/CKzPwglzFy3JUlRSDRmBarbwrHLwOcRhmiG0pSH1S5Zc0/aHJPmBAnw3LFtKOPL/Z9YOx85KkoCQe6hKabmhDcqQHiCkUcEJqqvupof9Ribo5rZs4gMdRAFxTl6Bmp6PAOZZupY0pLJ2DAP4D7k+EBYzFmYp7JFh9zziMJFzZodHGlti3KyNKiTDzBZfqS+wBL+XFqjg7wnls/LaJ8QSW7zg2At670vBTV6R0dDDFZekpJSQzmrvZvzvCuYhjeO8MFpWwcOR41tEuLYqcU39/WMWtBPZHh8yWk3cDj9jeH2HxCZ1VLAOwVfUbBxQcHLCz8YrSkbxJh5xQdQ8RsRwI3EZOCl0DFtdjycCFEKJY0JA4V0l6OBbyhtKklemWTq7g+FyZ27zgghybGjwFh/1BcBC2qQSB/ib/KSObEQTlstaVKQyUmWkgPQm5ISSPmuW/xLXiaXQ+NdG8dIQZstISRMAImD9ruw0qepOn1hFihqmKc7hLnlarxc5eHBOssFaCFJIeoCmWHZnpzpFPlSe9WrmvQV+lY7FI5xoFAbgKWBcvS/vaBMYaQz+FVwKF97BxwsYWZke8QAzRTF2xUtRA0wyyrAqmqTLlpJWbV5n06wPlOWTMRNTLlJ1LU7VYDckk2AFXj1TKMnRg5ATJU81TGZPfSCHqEahSWn+87mjltPZsqgq9AxR5FUzDIpeHQlGvViAT8QAjQngkKI+fjsBAC8Ld0t/wD2l+dvOLHiVuvTKB7jkaQ/duSkWCdySCS5JO0AZtMJUf1FTH7xUK86UFhdonjNsocaEWJlgs7ijbbU8IHMqjpf0baClS1nj0+/S8DGbzqOXnFCFN0c6OR8xHIwxNn8o6VMPAePv28bSS2wfzrwgjOQKtLHjEKhEi18ojKoNAMbTFFwWbleIiCTuAeUSKqX8/4iWXJ7rtTlw/MBdGJWakYUmzXFBenAEXiwZbjAhIR3wFEawltRSKpTWoc35PtCfD4YEhzR+FXpT3S8MQSl2IJQCoVsxUToH7gGLjgCabonvQ+CoKzLEplKmJmJCRiElSUD9qtmYQjk/N8tQPHi9eLwbjJvxFqUoqUvcqZVWD8gHsAwZohwyXLkgO9fOBVJGvbCFSSEhbM1n52biKGvKFWbIKX3Jud+cWPEhJlYdL3BfkRx8B6xV8yA10NG9eHvjG49s59ACA4JNGiXDIG+96WHKNTEnwJt791jJUvav+opFVs1JkgVJFNvfSNgOr23SO0y6U3/AIjf9MXIDkjaBsJI1Kl1qa8OsZNTvtxESIkFJGoMK3cdIJlYVwRSz1PJ/o0C5UEkAKTSkYhMTqTVt/rGzQRtnUT5RPZQSX0qIdmfcBn6tFsGBIQicoAoABJoz1LVuxTUfw9Jk39Y9B7P6ZstctQ1a2I3SNTJKjzSWtXeJs+tjILwlnYeXKVM0lQRMlhQBDpJ7x/A6mKjPw7EFmFadYu2Okf9OkK1akS1XoCQWJKeDi/02Q4nAkEvpIayjRmBYkbOfTrE+KVDpxtAOBwoVWmkAqs1OP08oqONm6lKP+Ri+SEsmaoAH9IkgDSA+yWo38xQZqa0ckxbgdtslz6igrJZxTNQQ92IBIJBoRQh3dm3j1uVlqsQmUiW6pOoJUoOUpYW1O0xQtQFKLBzWPGkjSa0j1XsZ2+QmUiVMIStCVBCg5TXvJGkbuGqHreA/Kg3UkBjk6obSsvOHWoJAQEHSUJIWtYLAFdWG58YqWeYiX/UaQNMqUWCQxNtCgWfYWNbuYNzbNJuJmatKghSUiYlw6qgaiU1D92gNw9RHGIwMs4cLSFgomJ/cCNEwUIISKgiwYVO8TQXF2yhttFYzLEV0JBpuoNw8v8AVTCqYaBg434ee8Mpi3JKqkvU+73+kAqfgw4Ofe0ehDRPLZHLSONI5xMwMGggKYNXbf8AiJpeP0BtPHh4WvBgPSEyjGTECGM3MHbujy/DVeBJ019kvxZoMDl+g4Dj9YPly6U9Cb2sPCAkrBNSG6H8wwkTQSNJSrkQUl/NvSEzDgMJWRTCzAmh3rv5VPqInxY+EhaJqNEwuE2dpndY8UBJo1je8NcnzMSw80KSKmu7MO6RRY1aXG0I83nDFrKyQBZgpQ3JY9ypvaJE5OW+ip0o6ApsvvW2fhUj6RLI/bUEl6c2PWIl4WWkgFRBNLk9W7o4wZhMNKc99RKSClib710+3gn0ZEMxuFcYfSKFL+NAQd7lvGKdjvnVUULeVN7Wj0PKcuE1JHxFKSErShNdRoCySUs5IBalr3indp8rTKxC0pJIPeBP9qqgji4LxuGe6OlH0UCfUcvryiWcrvsBer+sdLw4CQefv8xKJSSxD/Lw68b+zFDaApkCZRYdenDf8wdg5OmclSqpcO3WobpHEuQ4HENb6+kRzJtT1b35QDd6CWh92vRJ1pTJVqDOa0CjdLGxDV4Qlw07Ys7MD+TBs3OJi5YRMfSB3QBQNy4kX6RiMMkgadQUDb7QqPxjTCk+TtCqeghZb3v+IjEvbw5eTQVj5YTMZ3PmP5iJKW8Kn2IenoX6RJl95rxdeyeKYpSSS4oA2xZjxDEHwioyMNqmXYM5J48A149B7Ndm1I700KRMA1y0AOqqafEfuy00FTWmxDQjO1xphwdOxvNxEtQRpJ74UhyP7DUkX3OweK7mmABM1tTBYGlLhX/bSe63/I7UcRacsnBQT8dlLBJAKmWlzsgJcJoKnnxgSdn2Hl6x8ICYVEkallRfuvq+GQHATbgOsefBuL0PbtUV7EynwuKmEWRLCdLsNWqh4kPX+Y85mKZVaR6vmWcyzKmShKUkTWK6ly1XrKPibmPNMzlJEzufIWbeviBa1o9H8Z92ibOnQJ8IqL8YZ5bN+CtK0gKIUCyg4NrjhAyEN19+/CCpaKhUUSdqhEVTPYJeWpmYNCJI0KASoKPedQALspySVA1BDAk1sUOb4BUoGWVEqUhhQaXSlK1MX2NQwgTst2qmyR8NR/b3HLU2QVl2ZmAtXa8axmazJmla/wBK5QVFyWU+oJSNSjRtQGkim0eaoSjIqT0VnO0fqFhpG273L04uDC0yh4/XaDsyLlypSnN1JAcJdrl94CExrFq/jga+UXw6EPs5Aoxv9oFmKJ98YNUlhXwbmbljWIpEpy38QVhxjfYAQY5cb/mGuIwjCo9/iBESwDWDUgJQN/FuPdI6KyaCvIRxIxAaoB259XifCpGoU6Db6wUtITC2xtInLl4aYhbqQopID1BerHgQ4I3pwgPB40kMbOetbeTwfj6YdfJqeIb3yhbgk7Gxr0pyieO02Pb3odS5oYuCSaA+XIn8AwVhQNQo5dqnzJ7o42feAJAdmG7BvqH3r6w1wWXKWopdKSBTVQFRHyuQzP8AQcBCJ0h0SyZTJkSkpXrShQd1r1KSCkKuEkglqAMk3Z3Mee9psZ8fFLUkNLCmQAANKRRIboPrFs7YYY4fDS0K1CYpRYKY90Faj3gO8kq0FtiBdnio4ZLX41ofXeBxLjcjXt0Cqklugf31iXDyiWA4+hD79Iaz8F8RQKXDirDu2sONBEScEUr0sX6Vdjwhn+S0a40dSMvUZa1gbXpsQCb/AOXtoiGFF7uPWgt4RZsHhwhCX+VRWkj/AJM7HyLnhA5wLA/ESQQTVmDVYg1veFKewpQE+EkAkarAHwAdvEkwDi5umYdNKdC5cbeEWOdgSAgW1geCXb1YGr+sJsZgP1Sdmfw2g4STYuSpCtMgvqVf7+FoIkywakbezBv9DRxxZ+Zt9I5ThSxuwNeFA8E52ConWSYVf9TK0nT3hWhUHd21AhJaympePV8swEyd/wBxLS7pQQSQT+4lX/c/5EcGZ48zw0oghRpUE/ht6RaeyPaUzlfBmTCEAlYSDsLI1kuE/uuwY2ES5k5b+g6paDs7xGHkFCUEBRGglKQsfDBLpBDpC3PK5hLJxUsBS0oVrrZPeYk8SwDfTnD3P8lk/C+IiUpagaGoCmVYks4oaineBrCReXBCWMtCXAFZg1WanDYUrUvVjCo1Q2IFPzEpQs91OlIFGBazBJuw+3CKRN/UUVE3sOlB4w6zdYX3QWua2cvRPB7bDyhbkskTJrKs9Wod3rF+JKMXITkfJ0QYfDkm34PjxhjszUv9WhnmeASkqSkD5ikDod9zveFqsFMDOPP7+94PmpbEuNG8LI+IUpAraparNV9n+sXTPsQvQkLISUpSCEqYKHys4qs2N2D0G8VTC4cByxLFvpYC71rD/PlfpS3IcolHbgS8KnuSO8KFnUwamAZr8+H1gKSvheC80DknnAMr6RbHoQ+ywTE/p+FvxHODkMK8eEESkgjoPd4HnFQ6ceH8RP3osqkQYqYH8IDKR02vHTKUo1oP9RqZhkpNLGu32h1VoTuWweTL3g/L0Vfr9oCQKCD8Aiog59CcfYzzPEfoqB/uS3+oSTsSwBG3u0Mc3U8pXUV8niug9WheOOhkp0WjK8xUUpoK0fZ3b7Rcezmk4iXrckkMNNNWzso2NftFDydLo0ji9f8AkIu/ZAk4uSGNF+gBf8xPmS2EpOgvtUlasQkz9JCCdISsq7js1R81K04WhNNlpQpRYV+U1vY0HiIJzvHf9bMBAShC1JAFLKNXvUuYjxapZQlQWNRcMaB+F7ty35GF8fsZzpDHKs1LJISnS7aQzpSaU3br9ocpkCZNB/dx7pHTyY+JisYbShIJBCgW0/5G3vnE5x5lEEPrUyeh5E2uIVLFvQSzOi3JnSZMoayh9QJoDsHpfwhuJKJyQxSoMHb3Shii5ZhHQrW9WdxuSW25ERYcowKQpKnU7DkzahUn5m84nnBL058mrGeIyaWCNKU90BqWZxuYWYzsxLMyqEgMHLCwJf6+sN5+OWky/wB2osQLkEEJej3vCfNceszzLl99Svm0hwE20na9He+0AuXjMhJ9MGRliFn4aZaVDVUkAUBbYW5wNmXZxCSmWhIDXbvBINtga2h7gp2iYEKStKiHANQeJdNDaNZhiApcxIqpOlwCygFWq1KAmMbmmOU7lSKLnGR/DYJIc+F6ANZ6+kJ8Dh1yppWE1AfSaJf7isWnNZeoBSmCSvvF6syhTm0AycAFVLAFJALOTRnI6G9gfKKoT+Ow3BNjnOe1SpktJTLWWFdVEpckMeJ7u20V3MMxnKQtSZfdushL1UNLvQpP8Q2yKWr+mx0s94ITLAfZiX9B6RznGL/6VVNOpIDDiHFd7faOilF0kT82rS8PPsTmOqZprpSG8dyeZMEdmyUzNQuHUH6i/DeEuILrUecPez7UetGbd3j0JpKImMnJjbFTXQgkGq3q3Dj4+pgcpq77vXn7eCMyT3AVXCtrVB/H8wHKwqlOsVHAVLDf3whKqhjJJcplWckgU5ltng/tNMGhOk0CEf8AxtU0gKTM76X/ALkvtuN9ok7TYbSKPQJuXLkRy3JWDPopuLXSkcymYGMxUs3jqSg6aRb4T+juRPdLFJLXpWwIrEGMnagxHg/18IZy8EqWkLYhNO8QRU/WvOFuKUCSXB5VaEQpvRRkbS2Dy5gBtwfwPDwiOasE+/tHBX1ERTJRO8O47FLJSo0gcIYYGYxrt/MAJEHYYNv1pZ/rGz6AgE5lLHwfFJLcLVhFLkEvFrx+HfCrVuAOW48+nKK/LQNLWfd94CD0G4psOyUd0Pz8tQ/EXnsSoDFS1EXUd7UI4RQcrWUpT4+heLJlM0pWC9QXfpX6wjKrs1dEmdKEzFlZBZalE7tUuH47xzNSgzBooBt9Gc35Ur1hpkBE/uqQLqIUCygS1N6DnHWc5aiQoKCaF3DlVmDvTYnyidz+XEqUaiCYRZMxIUQRYOWZwA/AMejb8YkzKVqIDulFi29HdulIlyiWuayCkiWrSSw+lPDe0XXD5CgKTQOA3Fx03PlC5ZeLBcF2yDJMBqSNQuKcQKFPTYxY5eCAQ3X7hq2vtEmEwaUPpDPcXA5dIMSBaAWKUmT5Mv0LFgpAJYaWAJsDYGnItx8ICxErdHEly1alza3pD+bLq0DzsOCGt0+0KnjlFnQyoQycSJZTV3oS1KjjwoOUdTsso5V3yLtcVNCK2fzMSYrCpTViQKBhTyu8EHEAoLulhUGhYceEKb0U300V6dg06dIqQxdrUNHPPj9oWT8OEgbqrUOabjo/Kwix4khKHNASL0c2qN6W+8LMVj9R7hJ5M2xs33g4tlMXYi7N40fDzE0BIBf/AMhXxN2hbmeK1SUO3yiwY0cAtbceXOApGJAm4lIcFeocHAd0nxbyjMQoCUNV/wBo99Y9BQ+V/wDP6IX6U/EqaYesWfsthwUpfwG5vxsIreII+MQU1ixZdMJQEpDm9BVhwinL/Ggca3Y6zvK1iSgywVEl1AAFhcMw2e8JsuxipcwNxYhrvt5H6RY8RmSpJCSFUSAQXYFu7UksC8YnEpmTpIUA5FTvqozeUSKTSpofJW7RXCim7/7grtFPDtezcgA3jBU7KVpm6HSWBL/4tvWhhJnq2mrQ4PwypNLFntxhsGpSFzVFexSq+MdySW8PxEE81iaUaNyi0lXZaprnSFKK2SKhTjl1IiFeDSE/KSeP++sdZch015PXgLgCIFrOrlu8TJtaHcUyGZhgRRFbXiH+ifZz7tT3SJkYwaiB5/WOkLDk/WGWzEl4KJS4YYAbM7mA5csADaDcrmd4Py5Wg57QMSxZthP+lWQ3d0nxfSBf28U9Sal9z9IumJlNhJpd3rcNf+IpNz52hWLoNheWWG1Te0NMIsgKI9+3hbh/kYXcwVIX3TVq18Kx0lZyLv2CQmupixp4u5r5ecH9r0ytUvWSA5AUKADSCxFxZ+EV/s7mCUaA707wNt/ufpE3bzGtLkMdSiokt0Fucee4N5SpNJWXbJES0lCUEEADn4vY3iyaA5A38o8b7PKxOHKDLGuoBQ5KhTUNXDfo3n6vlOcpnK0sygASDu4eh87xkcfGdXdk+W5fIbSZUECVEKsSBt75QLgc5E5LhK01NFBiWLfWPTjLHBVZC4yew2ah4DxQLML+6xOZ4cCtfKAZeZy5i1y0K1Ll/MA45XIa/CEZ+M06CgmiNZJcE+FSfrC7HylEFTl01a1nZ+IsYblHdcBj0eEuYLAXoWx1+Dtd35t4R5UsdF2J29EWLxR0AJIUQ3luwFz94VYfClTBSNNyAKA1etduPKJsIvSpSR8TQKJcBJDHvbOeI2Z43muMlpdAxCJc0uWOlRI0qUxS+43boLQUI+IpT4nnecYf4WLmJG5ffdILOb3iNatSSSahtNesDdopj4ha0uUqSkpqS4KUi5Ls4NDWBBiKO9RYPfa8eqo6TInLbR3g8qVMmEJBrQHnT9xtfwi69lJSZckOAZiQoswDMTvdVUjz84ez8mWuTq1hHf0BRISxNaOaljDDD5eqWEpKge+oM9Q7kaxdO9T9onyz5WmVY0l0GY7EJWoagCnS1Q7/ANhs12o1oSycnKpipwUEBDEBmcAMwDMDv4w2+AEpTRQSQChR3SXY9fe8AqlqOpCVAa2BF93BpCo60bWhfiJv60wsflIDbUAHrFb7TymxM3bvEtvWv3izrytaSoupR0F6NQXe/sxWO1JfEztgFN5UirDXLX0Jy9bK3iLxOlFKcIGmqdUdy1l2i4jTLhlZ0jvGrUPGkRz1VfjE+CLoTWoFfKNTwDTf3/ESelArOF7z1B8o6ljq/HiILmpYNcg+/GscfDf/AFB2ckIw5A97PE8hNB7vSOJbFABT3tVFuflZtLWvV2eCMOsaX6fUAw5sTXpaxLBwk0XAQX5GgB/8j1ilzcE3eKwCH90HIxahMfDTanw5mkV3Eyu4p/me3+LF/fPlCIaHpJrYPlOBVN0ywoDUr5jQDap2EMcfhly5kwKZKkqOpJoygai/PaA8oBS5qCK36EWht2kX8SeVaS7IBqO8oJSH8QB68YKT+R0Y6CcixZlqSoylKYOR8TSFUSQQQC1CDTjBeJ7QoWUpnSVBI7yCpWoPWvygjYU4c4Rzu0QSEpSA6QBS3ypT40SK8osEvOpasMJU+SFKUypZFCBq7zMTp1d6u/0U4etG8vEQ9lcxKDMmXZipIfUpzcU2PS8NMlzxf/uwVUa1aQHJdJokc6NFe+Lh5GJClBSRT9OWtWpJ4kkeIEcY+cZWP1INEKQUF7hgpPUVEY422/0atnqs/t/LRPKFB5ROnUHJ1JNS26fXeGGaZ/KwmG+MUqWl0sEs51EtcgWr5R41nM5KMRMSl9AUQHL78+cN+0+KWrC4WXMV3SlSgNwlLBOo7qYlLGwjfUKcD1NXaKQJAxWv9JQDEBy5LaWAfU9G5RRcp7Vn/wBwmTSCELopLftADM1XAF9603HPZvEhEkib8NUhYUpMpR1KUpLOQgiwa4uxdmioZPjlqUpEsALnHTqcABBcrD/tDXPAGAUbs1Ro9EzrtsEYjDzEzSmQEFcxDV/dQgUJLMK8+tcw/bPE4qelctKES1HSokawlPyglVDYuWI35xWcZiEaStCxMRLOiqWcs4dJ/aS7cW2hdmWdTEiXoUUAjUdJ0gqu5A3hiwqWjuShtHp4zFZUQoSSQaEoWf8A8Ic/qf8A7af8RxisY3M0S8wCmAIAQtIqErKAglIJ58bg1hfkfaNSUCYFCh+U1AUphqbqAeTCKzOxRVMK1GpU5MBDC02mU84uKZcsXmmpSkzESV6dTEoO7k2UHci3OMVi0hlGXK0pBOn4bBw1nL7/AEiuoW9fufe8ES1EuGHn/F4LiCuz0/AdmZeJka1kJlq0qARR1AkW1EVD7O5FdoD/APUPHSMFoKE6p8xCQUuQAkElK6BtV0vuLwgxPbyZhfhSpBSZYAJ1AElQDKBOzMwoNjU1h328lpx+CROShlgOmlWAJWHexam3nARilXL0B8nJ0AJ7eS8bJEtSBKUj5QFEhgwCUhr29YEyTMFTcSElI0pUE6hRJOoBJ1cxsTWkUDDYiZhpiVpAChUag4rxSaWi7ZVm8vHYUy9Blz8P+olEmiZiR/aku0wHrQ8mg8mKla6MhO/iWDN+0MpGImSUhRZ0OQUgK+VRs5HCno0UbtNNCsRN0mj3PrbpDvtECvG/2K/TKiblSgkq1DY1bhFWzhY+PNA2UocNyIzBBJ2vo3JJtUxIq8Ey0/SIyjvDnEyTFzJEWufMSlUrSKBICi1ybvy8oUZjiD8QgGgNGg3GYqTpSQovdrU+0J8TOK1Et5MPpvE+OI+bscZe60p1Elyws5/MT4mciWe8H5BQTWu5SobWoawPh8YpehIABs9AGrU8OcZm89BISGVp/e1zV7i0A1cqYa0rEOHm1rSD8Et033ZqezCoJ70H4MMpIsCQQfueXOKZoniWWWB/TkUDt0vx93ivy1JVNIPyd4ODTdi/lDacwkkVNGe4ud7WrCxOKAqzEWa1IQvRy6NZWO9UbsPTaJs3Q04uxIAqD/gTaCsqVrmoo2opLkhgKXIs0Hdps0J1pQgsos+gGlg1KE8ecC5fIYloqOHT+oNVoc4zOO8CRVAZJ3cGhhRJy+ao92Ws9AYbY+Qkyf1ELExqnQwDcVH8QyVWhaWmVvEz1KUVEkqJcnnFkwAXOly1XMuhc103S3Fu8PKKyaxZcCgCVqDsRUAcNLVHGCy9AYuyDPsSDiJu7zFM3C4hjnSipACQVEJAJqWFTU2DNcwmn4fvaglXlaLB/XJVhDLAKSoh+6ahjTVwHPjvCZa40NSu7EOMx6pUyRoUNUpN6kfOpbV27zeEH5jmMrDy1CRq1zksyqqlIUBqSFUClKD95vlU1yYT5rJCZxHR/H+ICxc4rWSd/bQ9RTpiG6tDDKpwMmbLI7xZQJ30Oop8Q7cxzgPHzHSjehiPDTFJUCLgu/A7HlEmaTtekm7VoB7pBpfICT+JLkmPMqYFC29HvSxiI3gbCXgmWkkjmWjJJJ2MxNtUORJJQCGbTuNwa73/AJiYKQlQN2JVYAcqnaLLmOcfCwKMIJa0FSSsrXpHdVVkhKiwU3Kg5xQJ84+D+/pCILkrY6c+L0S4eekzQVuUlXeo5Z6tZ+kXvF9oFyl/COkyWdDN8hHdKVi9CQXp5R5qC0PsBjR/TqCh3kvoLV7zagTwZyOZg8kE9gYpPoWZritayfAeEdZDjlSZ6JiTVKgfzAqhHEpVYZScaAv5WXLN8OtGJKlK+IoFKip3BJAUCfSghBj5jrJ3VXzrDaXi9RBJNQHruO7TlSFOZreYT09BCcdrTGT9aAJqu9E8hNohmip4wZgpTrSki5Apzpbxh7dIRFWw7NsCmXp0klw9erD6QvCaeMOc+0tLZLEBldQbj3tCgwuDtDZLYdlwdiaAGr/am0EYnD99iUuB+4tQ1F47yLDklwRSoBqP5qIizTDkLJ1GpN3FX5XgL+VBeWJRMs4Lv6Qfg5L1NlW5QDLQSAW5+EGSlBBCj15GHS6oRAfrwpGHmK+UaWYWLbt/cOPWKyudQcIsJzcTEaAlnow7oVqoxApzB4gbGK9NWaoIardOMKhfo5/oZZZOZDhxX36RtfabEIVpRM+GGqAXB3YncPCReKJDWD/SOEKjeG7YVppIvWXY3WAogBRuBvQnUPKF2fY95KnvYe+MA5BmyUky1WJ1JN2UNuhH2jO088EMGEJUP9gycvhoroi/djcAJ0tipqK2BdgA1eReKBLSXpHo3/prly1BSyrSh9NB0JP08oZ+S6gIwv5Eh7IJ1FJmgkDVSoA2CubbCA5qDLSQaAkNS4HAeXnHpqMpk6tTMrSx4KGzj9zfeKn2+yQiUFp/ablh3SdLP+1iQenSIY5OTSZT0tHmeOmGZNclzvw4QDjJQCvKGfwtMyoBINXt5bjfnC7FsT9Y9OJHJEANY3PLgPHKREs+SWS+8M9FtaO8vw5WvSBVizdKRKmSpKwFBiCAxu7xvKJpRNSRsfpX6CLv2ky2dInInzGmBWkuQkJIApRNvGsJyTqVD8UdCntc/wARSQsnToDM1BLSHfbpFY0u8WHtHmAnzdYSlBUA6UjSmlH4eMJAKK6j36x2PUUZk3JsDIglE0hLCIkpqY6hjAjoxUt44bzieaGSkh3NfO0dyppYh3HA1esdZvbHmXYVUwSkCiyWNHeqdIDVJdRhZmkspmrBoQog72oYtfY7MsKooQt5M1J7k0rOh3din9gNnDipdrxVc6cz5pNDrU44HUeMIhfNpjJ1x0BC/WDMIplCrVvAjUg3Bir0sx8QYbLoCC2Ms9FJYI/bq/8AIqNvH0hQovFu7b4BMsyUJHySJeokVJXqVcUpXziqiTZt4Via4jZ7dln7L4P4iC1S5Bb+0pb3waF2Z5ep9JoUk/yffKG/Y/ELlJWU6dGk6uOo0TpPV/COMTmCZZPxDqUpv29Xv4eYhKk1N0MaXFWVOStokxSgUBRuLe/CA5bsIkZleHtvWLWtkaMRqUCa2DN7vDHF4pc8WBWkAUABa1eJhfMmW5Qzw08KUD4E0fSQx63BrwhUvsdHTEE1FaxpL+cbnyilRSbgsesaRDDF2dy0kLSRtV/4gvH4gTFOzMKCJMOQUNuW8hGpuFHCA5WMca0DYfAFSgBu0et9nMu+DhglNCKkkMS9T6N4RUOy2TaipSgGYivPeLxglAJYF+Nd3bo3vnEX5OS9IbhxVsZS8SpLaQpmajc2d/bRxnswzMJMCQAopoDZxcHwgSbMSkVU9Bb6Nxbj94HTjRVJqA9C9iC42azeXCJI3djXFHns1X6ay3eZrVGx2iuTXVt+Ys3aTLFSk6wf05hLMCGaz9R9IrVVVePWxtVaI8i3TNS5Y4O0FTJLke/DlESJW8GYSXrIgpP02K8NSAEtpJCruKN4x6L2c7foVK+Hi0BWmmsp1At/ckCh5+fOuIydKkvUg2YfVxEOHwGktXp6h4lnKM1saoNE/b+dKXPSZISUBALobSaqO1mduNBFRenU/iLtmEuWZCypBBCSAaguaOTwiilLN5+UPwO419Cc8aZCVVPWOwqI5prEgVxpFDJ7Ni3HzjsW5GtYjWuzD7x3MFhZn9bxhqMlTWLD35wxxyviJSv95orm1AT1DeTm8K0Gphrl2GMxCkjYFZDt8pA/+3rAydbDhvQNKlixejxuSkpUkgWqXBbx5Rz8QigJF/5vGu9uXjA6LV2zzRMyeooVqSUS23b9NNKbgkuOMV1MyIkzGZ6jnWOlJYv78+EBCKiqCbbLl2TwBny1oTRQGoPYlJUG6VhvP7NHToUE1Or59+R0Wrx23hX2BnaVKUSw0Fi3BSfMxfpT1LA1s3Q7btHn5puM3RXBKk2eHpQ4YA2cU+4gaeKvsL/wIlky1kGtrAX34e6xJg8K/wAxej+/f0j1Lo89KwaWX5sYJwZCVcjRufDptAXwlamG33g3DEKfU9a23YxkujYgmYjv1uwff3RoEAhlPkgs5725Ln7RD/Taar4sw36PGqWgmvSKVimag53eGshDspRowZ7VhMmUd/fGGq54UlO34qPtaBkvo6DfpccDPUlGm45Dg1iPZifDzWBAqWoSdur/AMNAOHxAsf7RTavsekEKAcd7lTh+PERC0VqRMZil3I0jo9bimxiZEplJY0NfHpvwiGWEght67lyePKkMsOxAu5q4sLAtvcCFy0HFWKcyUqagjSdJP7tiHDgdIq2Ky0h+4UgXcc+nGPQcRIcEUNX6u2x8YSz8OkXJIfcdYLHkroyUN2VD+mPCGeVyDZ6Ctbfl94dJyhJOoNU1AsPKOE4IILgv4eFoa8nLQCx1sJkTilJD0IbujxBJ4dY4SQQxUxLBzvYvyiT4BShjY0O7jnwhNNUzgnoPXpCkrGcqOs2UUyZidmYl71G3VMU2f8w5CLHmc55RFiftwiszhXwi78dVEi/Ids4VE8qUClz4CIJd+sGmlLsPWHsQtgwQL8Y2U1+sbesbUkU4xxh1h5Go8vKGOTyFo/UNAX0c2N+YpAUtbkJ2N235QSqaoNUsDZzCp29D8arYzxMxM01CRR2szWY8IGm5anS6V1Z9LufHhAAxinBu3H78oz4pJNSPfKFqDXTGuaZ0cKePvaJFoUEFwGJpV/OBnJuTziWSWN+rwx2KuxrkGeHDrBao8XFCx2r7ePQst7cSJiXK0IO6dLNtcCr/AGjy1UwOftaIZswPTlwNoRPCsmx0cnFUzmdNILHnE2DVpUoX7r+hjIyKX0TIGQsX4uYJQe8DsIyMjpBRMxq+8P8AIeoccYDXOKjU+u1S0bjIxGsj2g3CZbrQVA2Bv6WjIyMyNpWjYJNliwlEi7gA3O7CCUJf68t/fgI1GRGypdE+GmsUg06AcvftoLwuOJBYsWf838IyMjGtAp7JZpY1UWIf0JZrcvCB5046QQd2qOFKVjIyBSOlJojxeJLAjfnU03jpM4gHyv1HjGRkc0cpNs4nzWJDkghqsWYPT3vCnES2JD7/AM+EbjIOJjF07AkkufbQmmSK3jIyKoPQiSR2mXpL0off0jlBd+MZGQ1C3/KjYlMfGIppJVpDB94yMjUZJUdBQ1MP209YKK7RkZAsOJGuU0dGS0ajIw2jtKI4ZzGoyOOZFMXWOVTDwEajINC22f/Z"/>
          <p:cNvSpPr>
            <a:spLocks noChangeAspect="1" noChangeArrowheads="1"/>
          </p:cNvSpPr>
          <p:nvPr/>
        </p:nvSpPr>
        <p:spPr bwMode="auto">
          <a:xfrm>
            <a:off x="155575" y="-898525"/>
            <a:ext cx="2419350" cy="18859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2714" name="Picture 10" descr="http://4.bp.blogspot.com/-lNCmIyuY_Oo/Tr0qkTitjrI/AAAAAAAAASk/JzBwCHX_6KI/s400/Early-church-worship2.gif"/>
          <p:cNvPicPr>
            <a:picLocks noChangeAspect="1" noChangeArrowheads="1"/>
          </p:cNvPicPr>
          <p:nvPr/>
        </p:nvPicPr>
        <p:blipFill>
          <a:blip r:embed="rId3" cstate="print"/>
          <a:srcRect/>
          <a:stretch>
            <a:fillRect/>
          </a:stretch>
        </p:blipFill>
        <p:spPr bwMode="auto">
          <a:xfrm>
            <a:off x="5105400" y="3429000"/>
            <a:ext cx="3810000" cy="29622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228600"/>
            <a:ext cx="9144000" cy="6629400"/>
          </a:xfrm>
        </p:spPr>
        <p:txBody>
          <a:bodyPr>
            <a:normAutofit/>
          </a:bodyPr>
          <a:lstStyle/>
          <a:p>
            <a:r>
              <a:rPr lang="en-US" dirty="0" smtClean="0"/>
              <a:t>The </a:t>
            </a:r>
            <a:r>
              <a:rPr lang="en-US" dirty="0"/>
              <a:t>believers adhered to a definite doctrinal standard</a:t>
            </a:r>
            <a:r>
              <a:rPr lang="en-US" i="1" dirty="0"/>
              <a:t> (Acts </a:t>
            </a:r>
            <a:r>
              <a:rPr lang="en-US" i="1" dirty="0" smtClean="0"/>
              <a:t>2:42)</a:t>
            </a:r>
          </a:p>
          <a:p>
            <a:r>
              <a:rPr lang="en-US" dirty="0"/>
              <a:t>T</a:t>
            </a:r>
            <a:r>
              <a:rPr lang="en-US" dirty="0" smtClean="0"/>
              <a:t>hey </a:t>
            </a:r>
            <a:r>
              <a:rPr lang="en-US" dirty="0"/>
              <a:t>met for t</a:t>
            </a:r>
            <a:r>
              <a:rPr lang="en-US" dirty="0" smtClean="0"/>
              <a:t>eaching, spiritual </a:t>
            </a:r>
            <a:r>
              <a:rPr lang="en-US" dirty="0"/>
              <a:t>fellowship </a:t>
            </a:r>
            <a:r>
              <a:rPr lang="en-US" dirty="0" smtClean="0"/>
              <a:t>and united </a:t>
            </a:r>
            <a:r>
              <a:rPr lang="en-US" dirty="0"/>
              <a:t>in </a:t>
            </a:r>
            <a:r>
              <a:rPr lang="en-US" dirty="0" smtClean="0"/>
              <a:t>prayer  </a:t>
            </a:r>
            <a:r>
              <a:rPr lang="en-US" i="1" dirty="0"/>
              <a:t>(Acts </a:t>
            </a:r>
            <a:r>
              <a:rPr lang="en-US" i="1" dirty="0" smtClean="0"/>
              <a:t>2:42)</a:t>
            </a:r>
          </a:p>
          <a:p>
            <a:r>
              <a:rPr lang="en-US" dirty="0" smtClean="0"/>
              <a:t>They </a:t>
            </a:r>
            <a:r>
              <a:rPr lang="en-US" dirty="0"/>
              <a:t>practiced baptism </a:t>
            </a:r>
            <a:r>
              <a:rPr lang="en-US" i="1" dirty="0"/>
              <a:t>(Acts 2:41) </a:t>
            </a:r>
          </a:p>
          <a:p>
            <a:r>
              <a:rPr lang="en-US" dirty="0" smtClean="0"/>
              <a:t>They observed </a:t>
            </a:r>
            <a:r>
              <a:rPr lang="en-US" dirty="0"/>
              <a:t>the Lord’s Supper</a:t>
            </a:r>
            <a:r>
              <a:rPr lang="en-US" i="1" dirty="0"/>
              <a:t> (Acts 2:42, </a:t>
            </a:r>
            <a:r>
              <a:rPr lang="en-US" i="1" dirty="0" smtClean="0"/>
              <a:t>46)</a:t>
            </a:r>
          </a:p>
          <a:p>
            <a:r>
              <a:rPr lang="en-US" dirty="0"/>
              <a:t>T</a:t>
            </a:r>
            <a:r>
              <a:rPr lang="en-US" dirty="0" smtClean="0"/>
              <a:t>hey </a:t>
            </a:r>
            <a:r>
              <a:rPr lang="en-US" dirty="0"/>
              <a:t>kept account of the membership </a:t>
            </a:r>
            <a:r>
              <a:rPr lang="en-US" i="1" dirty="0"/>
              <a:t>(Acts 2:14, 41; </a:t>
            </a:r>
            <a:r>
              <a:rPr lang="en-US" i="1" dirty="0" smtClean="0"/>
              <a:t>4:4)</a:t>
            </a:r>
          </a:p>
          <a:p>
            <a:r>
              <a:rPr lang="en-US" dirty="0"/>
              <a:t>T</a:t>
            </a:r>
            <a:r>
              <a:rPr lang="en-US" dirty="0" smtClean="0"/>
              <a:t>hey </a:t>
            </a:r>
            <a:r>
              <a:rPr lang="en-US" dirty="0"/>
              <a:t>met </a:t>
            </a:r>
            <a:r>
              <a:rPr lang="en-US" dirty="0" smtClean="0"/>
              <a:t>faithfully for </a:t>
            </a:r>
            <a:r>
              <a:rPr lang="en-US" dirty="0"/>
              <a:t>public worship </a:t>
            </a:r>
            <a:r>
              <a:rPr lang="en-US" i="1" dirty="0"/>
              <a:t>(Acts 2:46</a:t>
            </a:r>
            <a:r>
              <a:rPr lang="en-US" i="1" dirty="0" smtClean="0"/>
              <a:t>) </a:t>
            </a:r>
          </a:p>
          <a:p>
            <a:r>
              <a:rPr lang="en-US" dirty="0"/>
              <a:t>T</a:t>
            </a:r>
            <a:r>
              <a:rPr lang="en-US" dirty="0" smtClean="0"/>
              <a:t>hey </a:t>
            </a:r>
            <a:r>
              <a:rPr lang="en-US" dirty="0"/>
              <a:t>provided material help for the needy of their </a:t>
            </a:r>
            <a:r>
              <a:rPr lang="en-US" dirty="0" smtClean="0"/>
              <a:t>fellowship </a:t>
            </a:r>
            <a:r>
              <a:rPr lang="en-US" i="1" dirty="0"/>
              <a:t>(Acts </a:t>
            </a:r>
            <a:r>
              <a:rPr lang="en-US" i="1" dirty="0" smtClean="0"/>
              <a:t>2:44-45) </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to="" calcmode="lin" valueType="num">
                                      <p:cBhvr>
                                        <p:cTn id="7" dur="1" fill="hold"/>
                                        <p:tgtEl>
                                          <p:spTgt spid="4">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to="" calcmode="lin" valueType="num">
                                      <p:cBhvr>
                                        <p:cTn id="12" dur="1" fill="hold"/>
                                        <p:tgtEl>
                                          <p:spTgt spid="4">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to="" calcmode="lin" valueType="num">
                                      <p:cBhvr>
                                        <p:cTn id="17" dur="1" fill="hold"/>
                                        <p:tgtEl>
                                          <p:spTgt spid="4">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 to="" calcmode="lin" valueType="num">
                                      <p:cBhvr>
                                        <p:cTn id="22" dur="1" fill="hold"/>
                                        <p:tgtEl>
                                          <p:spTgt spid="4">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to="" calcmode="lin" valueType="num">
                                      <p:cBhvr>
                                        <p:cTn id="27" dur="1" fill="hold"/>
                                        <p:tgtEl>
                                          <p:spTgt spid="4">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 to="" calcmode="lin" valueType="num">
                                      <p:cBhvr>
                                        <p:cTn id="32" dur="1" fill="hold"/>
                                        <p:tgtEl>
                                          <p:spTgt spid="4">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067800" cy="6553200"/>
          </a:xfrm>
        </p:spPr>
        <p:txBody>
          <a:bodyPr>
            <a:normAutofit/>
          </a:bodyPr>
          <a:lstStyle/>
          <a:p>
            <a:r>
              <a:rPr lang="en-US" dirty="0" smtClean="0"/>
              <a:t>The Apostles were the first ministers (Pastors) in this Church, and they soon added the seven men (Deacons) to take care of the physical needs of the church body </a:t>
            </a:r>
            <a:r>
              <a:rPr lang="en-US" i="1" dirty="0" smtClean="0"/>
              <a:t>(Acts 6:1-7)</a:t>
            </a:r>
          </a:p>
          <a:p>
            <a:r>
              <a:rPr lang="en-US" dirty="0" smtClean="0"/>
              <a:t>On the day of Pentecost they were assembled in ‘the upper room’ </a:t>
            </a:r>
            <a:r>
              <a:rPr lang="en-US" i="1" dirty="0" smtClean="0"/>
              <a:t>(Acts 1:13; 2:1)</a:t>
            </a:r>
          </a:p>
          <a:p>
            <a:r>
              <a:rPr lang="en-US" dirty="0" smtClean="0"/>
              <a:t>They first met in the temple for service until driven out </a:t>
            </a:r>
            <a:r>
              <a:rPr lang="en-US" i="1" dirty="0" smtClean="0"/>
              <a:t>(Acts 2:46; 3:1)</a:t>
            </a:r>
          </a:p>
          <a:p>
            <a:r>
              <a:rPr lang="en-US" dirty="0" smtClean="0"/>
              <a:t>They then </a:t>
            </a:r>
            <a:r>
              <a:rPr lang="en-US" dirty="0" smtClean="0"/>
              <a:t>met </a:t>
            </a:r>
            <a:r>
              <a:rPr lang="en-US" dirty="0" smtClean="0"/>
              <a:t>in homes </a:t>
            </a:r>
            <a:r>
              <a:rPr lang="en-US" dirty="0" smtClean="0"/>
              <a:t>of </a:t>
            </a:r>
            <a:r>
              <a:rPr lang="en-US" dirty="0" smtClean="0"/>
              <a:t>fellow Christians          </a:t>
            </a:r>
            <a:r>
              <a:rPr lang="en-US" i="1" dirty="0" smtClean="0"/>
              <a:t>(</a:t>
            </a:r>
            <a:r>
              <a:rPr lang="en-US" i="1" dirty="0" smtClean="0"/>
              <a:t>Acts 2:46)</a:t>
            </a:r>
          </a:p>
          <a:p>
            <a:r>
              <a:rPr lang="en-US" dirty="0" smtClean="0"/>
              <a:t>All </a:t>
            </a:r>
            <a:r>
              <a:rPr lang="en-US" dirty="0" smtClean="0"/>
              <a:t>these factors indicate that even from the beginning the church had a form of </a:t>
            </a:r>
            <a:r>
              <a:rPr lang="en-US" b="1" dirty="0" smtClean="0">
                <a:effectLst>
                  <a:reflection blurRad="6350" stA="55000" endA="300" endPos="45500" dir="5400000" sy="-100000" algn="bl" rotWithShape="0"/>
                </a:effectLst>
                <a:latin typeface="Times New Roman" pitchFamily="18" charset="0"/>
                <a:cs typeface="Times New Roman" pitchFamily="18" charset="0"/>
              </a:rPr>
              <a:t> </a:t>
            </a:r>
            <a:r>
              <a:rPr lang="en-US" dirty="0" smtClean="0">
                <a:effectLst>
                  <a:reflection blurRad="6350" stA="55000" endA="300" endPos="45500" dir="5400000" sy="-100000" algn="bl" rotWithShape="0"/>
                </a:effectLst>
                <a:latin typeface="+mj-lt"/>
                <a:cs typeface="Times New Roman" pitchFamily="18" charset="0"/>
              </a:rPr>
              <a:t>organization. </a:t>
            </a:r>
            <a:endParaRPr lang="en-US" dirty="0" smtClean="0">
              <a:latin typeface="+mj-lt"/>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752600"/>
          </a:xfrm>
        </p:spPr>
        <p:txBody>
          <a:bodyPr>
            <a:normAutofit/>
          </a:bodyPr>
          <a:lstStyle/>
          <a:p>
            <a:r>
              <a:rPr lang="en-US" dirty="0" smtClean="0"/>
              <a:t>The New Testament Church </a:t>
            </a:r>
            <a:br>
              <a:rPr lang="en-US" dirty="0" smtClean="0"/>
            </a:br>
            <a:r>
              <a:rPr lang="en-US" dirty="0" smtClean="0"/>
              <a:t> had Officers</a:t>
            </a:r>
            <a:endParaRPr lang="en-US" dirty="0"/>
          </a:p>
        </p:txBody>
      </p:sp>
      <p:pic>
        <p:nvPicPr>
          <p:cNvPr id="73730" name="Picture 2" descr="http://www.christart.com/IMAGES-art9ab/clipart/1814/billy-graham.png"/>
          <p:cNvPicPr>
            <a:picLocks noChangeAspect="1" noChangeArrowheads="1"/>
          </p:cNvPicPr>
          <p:nvPr/>
        </p:nvPicPr>
        <p:blipFill>
          <a:blip r:embed="rId2" cstate="print"/>
          <a:srcRect/>
          <a:stretch>
            <a:fillRect/>
          </a:stretch>
        </p:blipFill>
        <p:spPr bwMode="auto">
          <a:xfrm>
            <a:off x="-152400" y="1981200"/>
            <a:ext cx="3505200" cy="4172857"/>
          </a:xfrm>
          <a:prstGeom prst="rect">
            <a:avLst/>
          </a:prstGeom>
          <a:noFill/>
        </p:spPr>
      </p:pic>
      <p:pic>
        <p:nvPicPr>
          <p:cNvPr id="73732" name="Picture 4" descr="http://ekklesiamuskogee.org/wp-content/uploads/2012/04/Deacons-appointed-leaders-of-the-church-PAGE.jpg"/>
          <p:cNvPicPr>
            <a:picLocks noChangeAspect="1" noChangeArrowheads="1"/>
          </p:cNvPicPr>
          <p:nvPr/>
        </p:nvPicPr>
        <p:blipFill>
          <a:blip r:embed="rId3" cstate="print"/>
          <a:srcRect/>
          <a:stretch>
            <a:fillRect/>
          </a:stretch>
        </p:blipFill>
        <p:spPr bwMode="auto">
          <a:xfrm>
            <a:off x="3505200" y="2209800"/>
            <a:ext cx="5210175" cy="1342606"/>
          </a:xfrm>
          <a:prstGeom prst="rect">
            <a:avLst/>
          </a:prstGeom>
          <a:noFill/>
        </p:spPr>
      </p:pic>
      <p:sp>
        <p:nvSpPr>
          <p:cNvPr id="5" name="Rectangle 4"/>
          <p:cNvSpPr/>
          <p:nvPr/>
        </p:nvSpPr>
        <p:spPr>
          <a:xfrm>
            <a:off x="2286000" y="4114800"/>
            <a:ext cx="6705600" cy="2062103"/>
          </a:xfrm>
          <a:prstGeom prst="rect">
            <a:avLst/>
          </a:prstGeom>
        </p:spPr>
        <p:txBody>
          <a:bodyPr wrap="square">
            <a:spAutoFit/>
          </a:bodyPr>
          <a:lstStyle/>
          <a:p>
            <a:pPr algn="ctr"/>
            <a:r>
              <a:rPr lang="en-US" sz="3200" i="1" dirty="0" smtClean="0"/>
              <a:t>(Philippians 1:1) “Paul and </a:t>
            </a:r>
            <a:r>
              <a:rPr lang="en-US" sz="3200" i="1" dirty="0" err="1" smtClean="0"/>
              <a:t>Timotheus</a:t>
            </a:r>
            <a:r>
              <a:rPr lang="en-US" sz="3200" i="1" dirty="0" smtClean="0"/>
              <a:t>, the servants of Jesus Christ, to all the saints in Christ Jesus which are at Philippi, with the bishops and deacons.”</a:t>
            </a:r>
            <a:endParaRPr lang="en-US" sz="32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3730"/>
                                        </p:tgtEl>
                                        <p:attrNameLst>
                                          <p:attrName>style.visibility</p:attrName>
                                        </p:attrNameLst>
                                      </p:cBhvr>
                                      <p:to>
                                        <p:strVal val="visible"/>
                                      </p:to>
                                    </p:set>
                                    <p:anim to="" calcmode="lin" valueType="num">
                                      <p:cBhvr>
                                        <p:cTn id="7" dur="1" fill="hold"/>
                                        <p:tgtEl>
                                          <p:spTgt spid="7373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3732"/>
                                        </p:tgtEl>
                                        <p:attrNameLst>
                                          <p:attrName>style.visibility</p:attrName>
                                        </p:attrNameLst>
                                      </p:cBhvr>
                                      <p:to>
                                        <p:strVal val="visible"/>
                                      </p:to>
                                    </p:set>
                                    <p:anim to="" calcmode="lin" valueType="num">
                                      <p:cBhvr>
                                        <p:cTn id="12" dur="1" fill="hold"/>
                                        <p:tgtEl>
                                          <p:spTgt spid="73732"/>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the Pastor</a:t>
            </a:r>
            <a:endParaRPr lang="en-US" dirty="0"/>
          </a:p>
        </p:txBody>
      </p:sp>
      <p:pic>
        <p:nvPicPr>
          <p:cNvPr id="79874" name="Picture 2" descr="http://www.lbcaurora.com/pastor_preaching.jpg"/>
          <p:cNvPicPr>
            <a:picLocks noChangeAspect="1" noChangeArrowheads="1"/>
          </p:cNvPicPr>
          <p:nvPr/>
        </p:nvPicPr>
        <p:blipFill>
          <a:blip r:embed="rId2" cstate="print"/>
          <a:srcRect/>
          <a:stretch>
            <a:fillRect/>
          </a:stretch>
        </p:blipFill>
        <p:spPr bwMode="auto">
          <a:xfrm>
            <a:off x="2819400" y="1828800"/>
            <a:ext cx="3276600" cy="4914901"/>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TotalTime>
  <Words>1914</Words>
  <Application>Microsoft Office PowerPoint</Application>
  <PresentationFormat>On-screen Show (4:3)</PresentationFormat>
  <Paragraphs>180</Paragraphs>
  <Slides>40</Slides>
  <Notes>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The Doctrine of the Church </vt:lpstr>
      <vt:lpstr>The Organization of the Church  </vt:lpstr>
      <vt:lpstr>There have been groups and individuals who have taught that the Scriptures give no warrant for our present-day organized church. It is held that believers should get together, observe the Lord’s Supper, study God’s Word, and cooperate in Christian service without anything resembling a formal organization. </vt:lpstr>
      <vt:lpstr>Slide 4</vt:lpstr>
      <vt:lpstr>The First Church at Jerusalem </vt:lpstr>
      <vt:lpstr>Slide 6</vt:lpstr>
      <vt:lpstr>Slide 7</vt:lpstr>
      <vt:lpstr>The New Testament Church   had Officers</vt:lpstr>
      <vt:lpstr>The Role of the Pastor</vt:lpstr>
      <vt:lpstr>The pastor is your Shepherd – Eph. 4:12; Jeremiah 3:15; Acts 20:28-31; I Pet. 5:1-4 The pastor is The pastor is your Shepherd – Eph. 4:12; Jeremiah 3:15; Acts 20:28-31; I Pet. 5:1-4 your Shepherd – Eph. 4:12; Jeremiah 3:15; Acts 20:28-31; I Pet. 5:1-4 </vt:lpstr>
      <vt:lpstr>Slide 11</vt:lpstr>
      <vt:lpstr>Slide 12</vt:lpstr>
      <vt:lpstr>Speaking Ministry of the Pastor</vt:lpstr>
      <vt:lpstr>Slide 14</vt:lpstr>
      <vt:lpstr>Slide 15</vt:lpstr>
      <vt:lpstr>Slide 16</vt:lpstr>
      <vt:lpstr>Slide 17</vt:lpstr>
      <vt:lpstr>The Pastor must Preach in order to (Heb. 13:20-21)</vt:lpstr>
      <vt:lpstr>The Pastor as a Teacher (Eph. 4:11-12)</vt:lpstr>
      <vt:lpstr>Slide 20</vt:lpstr>
      <vt:lpstr>Slide 21</vt:lpstr>
      <vt:lpstr> “The things that thou hast heard of me among many witnesses, the same commit thou to faithful men, who shall be able to teach others also…”</vt:lpstr>
      <vt:lpstr>The Pastor as an Elder   (I Tim. 5:17, Titus 1:5)</vt:lpstr>
      <vt:lpstr>The Pastor as a Bishop  (Phil. 1:1)</vt:lpstr>
      <vt:lpstr>Three things you will not find in the Bible that you will find in most  Baptist Churches </vt:lpstr>
      <vt:lpstr>Slide 26</vt:lpstr>
      <vt:lpstr>Your Responsibility towards your Pastor </vt:lpstr>
      <vt:lpstr>Slide 28</vt:lpstr>
      <vt:lpstr>Slide 29</vt:lpstr>
      <vt:lpstr>The Office of a Deacon</vt:lpstr>
      <vt:lpstr>The Ministry of Deacons (Acts 6:1-7)</vt:lpstr>
      <vt:lpstr>And the saying pleased the whole multitude: and they chose Stephen, a man full of faith and of the Holy Ghost, and Philip, and Prochorus, and Nicanor, and Timon, and Parmenas, and Nicolas a proselyte of Antioch: Whom they set before the apostles: and when they had prayed, they laid their hands on them. And the word of God increased; and the number of the disciples multiplied in Jerusalem greatly; and a great company of the priests were obedient to the faith.”</vt:lpstr>
      <vt:lpstr>Slide 33</vt:lpstr>
      <vt:lpstr>Qualifications of a Pastor (I Tim. 3:1-7)  </vt:lpstr>
      <vt:lpstr>Slide 35</vt:lpstr>
      <vt:lpstr>Slide 36</vt:lpstr>
      <vt:lpstr>Slide 37</vt:lpstr>
      <vt:lpstr>Qualifications of a Deacon (I Timothy 3:8-13;  Acts 6:1-6)</vt:lpstr>
      <vt:lpstr>Slide 39</vt:lpstr>
      <vt:lpstr>Slide 40</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Doctrine of the Church (Part  7)</dc:title>
  <dc:creator>Pastor Daniel White</dc:creator>
  <cp:lastModifiedBy>Pastor Daniel White</cp:lastModifiedBy>
  <cp:revision>49</cp:revision>
  <dcterms:created xsi:type="dcterms:W3CDTF">2014-02-11T18:19:43Z</dcterms:created>
  <dcterms:modified xsi:type="dcterms:W3CDTF">2014-03-04T00:24:41Z</dcterms:modified>
</cp:coreProperties>
</file>