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jpeg" ContentType="image/jpeg"/>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7" r:id="rId2"/>
    <p:sldId id="258" r:id="rId3"/>
    <p:sldId id="259" r:id="rId4"/>
    <p:sldId id="284" r:id="rId5"/>
    <p:sldId id="285" r:id="rId6"/>
    <p:sldId id="286" r:id="rId7"/>
    <p:sldId id="288" r:id="rId8"/>
    <p:sldId id="287" r:id="rId9"/>
    <p:sldId id="290" r:id="rId10"/>
    <p:sldId id="293" r:id="rId11"/>
    <p:sldId id="291" r:id="rId12"/>
    <p:sldId id="295" r:id="rId13"/>
    <p:sldId id="297" r:id="rId14"/>
    <p:sldId id="326" r:id="rId15"/>
    <p:sldId id="294" r:id="rId16"/>
    <p:sldId id="263" r:id="rId17"/>
    <p:sldId id="304" r:id="rId18"/>
    <p:sldId id="305" r:id="rId19"/>
    <p:sldId id="306" r:id="rId20"/>
    <p:sldId id="307" r:id="rId21"/>
    <p:sldId id="303" r:id="rId22"/>
    <p:sldId id="261" r:id="rId23"/>
    <p:sldId id="265" r:id="rId24"/>
    <p:sldId id="298" r:id="rId25"/>
    <p:sldId id="266" r:id="rId26"/>
    <p:sldId id="267" r:id="rId27"/>
    <p:sldId id="308" r:id="rId28"/>
    <p:sldId id="299" r:id="rId29"/>
    <p:sldId id="309" r:id="rId30"/>
    <p:sldId id="310" r:id="rId31"/>
    <p:sldId id="311" r:id="rId32"/>
    <p:sldId id="312" r:id="rId33"/>
    <p:sldId id="314" r:id="rId34"/>
    <p:sldId id="268" r:id="rId35"/>
    <p:sldId id="269" r:id="rId36"/>
    <p:sldId id="300" r:id="rId37"/>
    <p:sldId id="301" r:id="rId38"/>
    <p:sldId id="282" r:id="rId39"/>
    <p:sldId id="270" r:id="rId40"/>
    <p:sldId id="272" r:id="rId41"/>
    <p:sldId id="273" r:id="rId42"/>
    <p:sldId id="302" r:id="rId43"/>
    <p:sldId id="319" r:id="rId44"/>
    <p:sldId id="320" r:id="rId45"/>
    <p:sldId id="323" r:id="rId46"/>
    <p:sldId id="321" r:id="rId47"/>
    <p:sldId id="327" r:id="rId48"/>
    <p:sldId id="322" r:id="rId49"/>
    <p:sldId id="328" r:id="rId50"/>
    <p:sldId id="325" r:id="rId51"/>
    <p:sldId id="317" r:id="rId52"/>
    <p:sldId id="274" r:id="rId53"/>
    <p:sldId id="275" r:id="rId54"/>
    <p:sldId id="276" r:id="rId55"/>
    <p:sldId id="277" r:id="rId56"/>
    <p:sldId id="278" r:id="rId57"/>
    <p:sldId id="279" r:id="rId58"/>
    <p:sldId id="280" r:id="rId59"/>
    <p:sldId id="281" r:id="rId60"/>
    <p:sldId id="315"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9" autoAdjust="0"/>
    <p:restoredTop sz="94698" autoAdjust="0"/>
  </p:normalViewPr>
  <p:slideViewPr>
    <p:cSldViewPr>
      <p:cViewPr varScale="1">
        <p:scale>
          <a:sx n="85" d="100"/>
          <a:sy n="85" d="100"/>
        </p:scale>
        <p:origin x="-774" y="-84"/>
      </p:cViewPr>
      <p:guideLst>
        <p:guide orient="horz" pos="2160"/>
        <p:guide pos="2880"/>
      </p:guideLst>
    </p:cSldViewPr>
  </p:slideViewPr>
  <p:outlineViewPr>
    <p:cViewPr>
      <p:scale>
        <a:sx n="33" d="100"/>
        <a:sy n="33" d="100"/>
      </p:scale>
      <p:origin x="150" y="10896"/>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5FF7F1-FB98-44CC-89BB-049D3E51FE06}" type="datetimeFigureOut">
              <a:rPr lang="en-US" smtClean="0"/>
              <a:pPr/>
              <a:t>8/24/2011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DB27E9-5848-4B02-812B-53CC192C7D5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D58DB3-A266-40AF-B60D-89DDDBA86B6C}"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D58DB3-A266-40AF-B60D-89DDDBA86B6C}"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55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56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58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59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60</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C90EA6-8F59-45A9-A118-90AAD9430331}" type="datetimeFigureOut">
              <a:rPr lang="en-US" smtClean="0"/>
              <a:pPr/>
              <a:t>8/24/2011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1D67DA-209F-418F-BBEF-22760423761C}"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C90EA6-8F59-45A9-A118-90AAD9430331}" type="datetimeFigureOut">
              <a:rPr lang="en-US" smtClean="0"/>
              <a:pPr/>
              <a:t>8/24/2011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1D67DA-209F-418F-BBEF-22760423761C}"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C90EA6-8F59-45A9-A118-90AAD9430331}" type="datetimeFigureOut">
              <a:rPr lang="en-US" smtClean="0"/>
              <a:pPr/>
              <a:t>8/24/2011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1D67DA-209F-418F-BBEF-22760423761C}"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C90EA6-8F59-45A9-A118-90AAD9430331}" type="datetimeFigureOut">
              <a:rPr lang="en-US" smtClean="0"/>
              <a:pPr/>
              <a:t>8/24/2011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1D67DA-209F-418F-BBEF-22760423761C}"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C90EA6-8F59-45A9-A118-90AAD9430331}" type="datetimeFigureOut">
              <a:rPr lang="en-US" smtClean="0"/>
              <a:pPr/>
              <a:t>8/24/2011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1D67DA-209F-418F-BBEF-22760423761C}"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C90EA6-8F59-45A9-A118-90AAD9430331}" type="datetimeFigureOut">
              <a:rPr lang="en-US" smtClean="0"/>
              <a:pPr/>
              <a:t>8/24/2011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1D67DA-209F-418F-BBEF-22760423761C}"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C90EA6-8F59-45A9-A118-90AAD9430331}" type="datetimeFigureOut">
              <a:rPr lang="en-US" smtClean="0"/>
              <a:pPr/>
              <a:t>8/24/2011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1D67DA-209F-418F-BBEF-22760423761C}"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C90EA6-8F59-45A9-A118-90AAD9430331}" type="datetimeFigureOut">
              <a:rPr lang="en-US" smtClean="0"/>
              <a:pPr/>
              <a:t>8/24/2011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1D67DA-209F-418F-BBEF-22760423761C}"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C90EA6-8F59-45A9-A118-90AAD9430331}" type="datetimeFigureOut">
              <a:rPr lang="en-US" smtClean="0"/>
              <a:pPr/>
              <a:t>8/24/2011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1D67DA-209F-418F-BBEF-22760423761C}"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C90EA6-8F59-45A9-A118-90AAD9430331}" type="datetimeFigureOut">
              <a:rPr lang="en-US" smtClean="0"/>
              <a:pPr/>
              <a:t>8/24/2011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1D67DA-209F-418F-BBEF-22760423761C}"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C90EA6-8F59-45A9-A118-90AAD9430331}" type="datetimeFigureOut">
              <a:rPr lang="en-US" smtClean="0"/>
              <a:pPr/>
              <a:t>8/24/2011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1D67DA-209F-418F-BBEF-22760423761C}"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C90EA6-8F59-45A9-A118-90AAD9430331}" type="datetimeFigureOut">
              <a:rPr lang="en-US" smtClean="0"/>
              <a:pPr/>
              <a:t>8/24/2011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1D67DA-209F-418F-BBEF-22760423761C}"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bright="-10000" contrast="10000"/>
          </a:blip>
          <a:srcRect/>
          <a:stretch>
            <a:fillRect/>
          </a:stretch>
        </p:blipFill>
        <p:spPr bwMode="auto">
          <a:xfrm>
            <a:off x="838200" y="0"/>
            <a:ext cx="7472896" cy="3810000"/>
          </a:xfrm>
          <a:prstGeom prst="rect">
            <a:avLst/>
          </a:prstGeom>
          <a:ln>
            <a:noFill/>
          </a:ln>
          <a:effectLst>
            <a:softEdge rad="112500"/>
          </a:effectLst>
        </p:spPr>
      </p:pic>
      <p:sp>
        <p:nvSpPr>
          <p:cNvPr id="5" name="Rectangle 4"/>
          <p:cNvSpPr/>
          <p:nvPr/>
        </p:nvSpPr>
        <p:spPr>
          <a:xfrm>
            <a:off x="0" y="3962400"/>
            <a:ext cx="9144000" cy="2800767"/>
          </a:xfrm>
          <a:prstGeom prst="rect">
            <a:avLst/>
          </a:prstGeom>
        </p:spPr>
        <p:txBody>
          <a:bodyPr wrap="square">
            <a:spAutoFit/>
          </a:bodyPr>
          <a:lstStyle/>
          <a:p>
            <a:pPr algn="ctr"/>
            <a:r>
              <a:rPr lang="en-US" sz="4400" dirty="0" smtClean="0">
                <a:latin typeface="Copperplate Gothic Bold" pitchFamily="34" charset="0"/>
              </a:rPr>
              <a:t>The inherent characteristics, quality's </a:t>
            </a:r>
          </a:p>
          <a:p>
            <a:pPr algn="ctr"/>
            <a:r>
              <a:rPr lang="en-US" sz="4400" dirty="0" smtClean="0">
                <a:latin typeface="Copperplate Gothic Bold" pitchFamily="34" charset="0"/>
              </a:rPr>
              <a:t>and features of God</a:t>
            </a:r>
          </a:p>
          <a:p>
            <a:pPr algn="ctr"/>
            <a:r>
              <a:rPr lang="en-US" sz="4400" dirty="0" smtClean="0">
                <a:latin typeface="Copperplate Gothic Bold" pitchFamily="34" charset="0"/>
              </a:rPr>
              <a:t>(Part 2)</a:t>
            </a:r>
            <a:endParaRPr lang="en-US" sz="4400" dirty="0">
              <a:latin typeface="Copperplate Gothic Bold"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152400"/>
            <a:ext cx="3733800" cy="6705600"/>
          </a:xfrm>
        </p:spPr>
        <p:txBody>
          <a:bodyPr>
            <a:normAutofit fontScale="90000"/>
          </a:bodyPr>
          <a:lstStyle/>
          <a:p>
            <a:r>
              <a:rPr lang="en-US" i="1" dirty="0" smtClean="0"/>
              <a:t>“For even hereunto were ye called: because Christ also suffered for us, leaving us an example, that ye should follow </a:t>
            </a:r>
            <a:br>
              <a:rPr lang="en-US" i="1" dirty="0" smtClean="0"/>
            </a:br>
            <a:r>
              <a:rPr lang="en-US" i="1" dirty="0" smtClean="0"/>
              <a:t>his steps.” </a:t>
            </a:r>
            <a:br>
              <a:rPr lang="en-US" i="1" dirty="0" smtClean="0"/>
            </a:br>
            <a:r>
              <a:rPr lang="en-US" i="1" dirty="0" smtClean="0"/>
              <a:t>I </a:t>
            </a:r>
            <a:r>
              <a:rPr lang="en-US" i="1" dirty="0" smtClean="0"/>
              <a:t>Peter </a:t>
            </a:r>
            <a:r>
              <a:rPr lang="en-US" i="1" dirty="0" smtClean="0"/>
              <a:t>2:21 </a:t>
            </a:r>
            <a:endParaRPr lang="en-US" i="1" dirty="0"/>
          </a:p>
        </p:txBody>
      </p:sp>
      <p:pic>
        <p:nvPicPr>
          <p:cNvPr id="7170" name="Picture 2"/>
          <p:cNvPicPr>
            <a:picLocks noChangeAspect="1" noChangeArrowheads="1"/>
          </p:cNvPicPr>
          <p:nvPr/>
        </p:nvPicPr>
        <p:blipFill>
          <a:blip r:embed="rId3" cstate="print"/>
          <a:srcRect t="7143" r="-125" b="3571"/>
          <a:stretch>
            <a:fillRect/>
          </a:stretch>
        </p:blipFill>
        <p:spPr bwMode="auto">
          <a:xfrm>
            <a:off x="4191000" y="1676400"/>
            <a:ext cx="4800600" cy="38100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371600"/>
            <a:ext cx="4953000" cy="3505200"/>
          </a:xfrm>
        </p:spPr>
        <p:txBody>
          <a:bodyPr>
            <a:noAutofit/>
          </a:bodyPr>
          <a:lstStyle/>
          <a:p>
            <a:r>
              <a:rPr lang="en-US" sz="3600" i="1" dirty="0" smtClean="0"/>
              <a:t/>
            </a:r>
            <a:br>
              <a:rPr lang="en-US" sz="3600" i="1" dirty="0" smtClean="0"/>
            </a:br>
            <a:r>
              <a:rPr lang="en-US" sz="3600" i="1" dirty="0" smtClean="0"/>
              <a:t>“And we know that all things work together for good to them that love God, to them who are the called according to </a:t>
            </a:r>
            <a:br>
              <a:rPr lang="en-US" sz="3600" i="1" dirty="0" smtClean="0"/>
            </a:br>
            <a:r>
              <a:rPr lang="en-US" sz="3600" i="1" dirty="0" smtClean="0"/>
              <a:t>his purpose. For</a:t>
            </a:r>
            <a:br>
              <a:rPr lang="en-US" sz="3600" i="1" dirty="0" smtClean="0"/>
            </a:br>
            <a:r>
              <a:rPr lang="en-US" sz="3600" i="1" dirty="0" smtClean="0"/>
              <a:t> whom he did foreknow, he also did predestinate to be conformed      </a:t>
            </a:r>
            <a:br>
              <a:rPr lang="en-US" sz="3600" i="1" dirty="0" smtClean="0"/>
            </a:br>
            <a:r>
              <a:rPr lang="en-US" sz="3600" i="1" dirty="0" smtClean="0"/>
              <a:t> to the image of his Son.” </a:t>
            </a:r>
            <a:br>
              <a:rPr lang="en-US" sz="3600" i="1" dirty="0" smtClean="0"/>
            </a:br>
            <a:r>
              <a:rPr lang="en-US" sz="3600" i="1" dirty="0" smtClean="0"/>
              <a:t>Romans 8:28-29</a:t>
            </a:r>
            <a:endParaRPr lang="en-US" sz="3600" i="1" dirty="0"/>
          </a:p>
        </p:txBody>
      </p:sp>
      <p:pic>
        <p:nvPicPr>
          <p:cNvPr id="9220" name="Picture 4"/>
          <p:cNvPicPr>
            <a:picLocks noChangeAspect="1" noChangeArrowheads="1"/>
          </p:cNvPicPr>
          <p:nvPr/>
        </p:nvPicPr>
        <p:blipFill>
          <a:blip r:embed="rId3" cstate="print">
            <a:lum contrast="20000"/>
          </a:blip>
          <a:srcRect/>
          <a:stretch>
            <a:fillRect/>
          </a:stretch>
        </p:blipFill>
        <p:spPr bwMode="auto">
          <a:xfrm>
            <a:off x="5486400" y="1143000"/>
            <a:ext cx="3302000" cy="3962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normAutofit fontScale="90000"/>
          </a:bodyPr>
          <a:lstStyle/>
          <a:p>
            <a:r>
              <a:rPr lang="en-US" i="1" dirty="0" smtClean="0"/>
              <a:t>“My little children, of whom I travail in birth again until Christ be formed in you.” </a:t>
            </a:r>
            <a:r>
              <a:rPr lang="en-US" i="1" dirty="0" smtClean="0"/>
              <a:t>Gal</a:t>
            </a:r>
            <a:r>
              <a:rPr lang="en-US" i="1" dirty="0" smtClean="0"/>
              <a:t>. </a:t>
            </a:r>
            <a:r>
              <a:rPr lang="en-US" i="1" dirty="0" smtClean="0"/>
              <a:t>4:19 </a:t>
            </a:r>
            <a:endParaRPr lang="en-US" i="1" dirty="0"/>
          </a:p>
        </p:txBody>
      </p:sp>
      <p:pic>
        <p:nvPicPr>
          <p:cNvPr id="10242" name="Picture 2"/>
          <p:cNvPicPr>
            <a:picLocks noChangeAspect="1" noChangeArrowheads="1"/>
          </p:cNvPicPr>
          <p:nvPr/>
        </p:nvPicPr>
        <p:blipFill>
          <a:blip r:embed="rId3" cstate="print"/>
          <a:srcRect/>
          <a:stretch>
            <a:fillRect/>
          </a:stretch>
        </p:blipFill>
        <p:spPr bwMode="auto">
          <a:xfrm>
            <a:off x="1828800" y="2286000"/>
            <a:ext cx="5562600" cy="4385896"/>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274638"/>
            <a:ext cx="4648200" cy="6049962"/>
          </a:xfrm>
        </p:spPr>
        <p:txBody>
          <a:bodyPr>
            <a:normAutofit fontScale="90000"/>
          </a:bodyPr>
          <a:lstStyle/>
          <a:p>
            <a:r>
              <a:rPr lang="en-US" i="1" dirty="0" smtClean="0"/>
              <a:t>“Whom we preach, warning every man, and teaching every man in all wisdom; that we may present every man perfect </a:t>
            </a:r>
            <a:br>
              <a:rPr lang="en-US" i="1" dirty="0" smtClean="0"/>
            </a:br>
            <a:r>
              <a:rPr lang="en-US" i="1" dirty="0" smtClean="0"/>
              <a:t>in Christ Jesus.” </a:t>
            </a:r>
            <a:br>
              <a:rPr lang="en-US" i="1" dirty="0" smtClean="0"/>
            </a:br>
            <a:r>
              <a:rPr lang="en-US" i="1" dirty="0" smtClean="0"/>
              <a:t>Col</a:t>
            </a:r>
            <a:r>
              <a:rPr lang="en-US" i="1" dirty="0" smtClean="0"/>
              <a:t>. </a:t>
            </a:r>
            <a:r>
              <a:rPr lang="en-US" i="1" dirty="0" smtClean="0"/>
              <a:t>1:28</a:t>
            </a:r>
            <a:endParaRPr lang="en-US" i="1" dirty="0"/>
          </a:p>
        </p:txBody>
      </p:sp>
      <p:pic>
        <p:nvPicPr>
          <p:cNvPr id="11266" name="Picture 2"/>
          <p:cNvPicPr>
            <a:picLocks noChangeAspect="1" noChangeArrowheads="1"/>
          </p:cNvPicPr>
          <p:nvPr/>
        </p:nvPicPr>
        <p:blipFill>
          <a:blip r:embed="rId3" cstate="print"/>
          <a:srcRect/>
          <a:stretch>
            <a:fillRect/>
          </a:stretch>
        </p:blipFill>
        <p:spPr bwMode="auto">
          <a:xfrm>
            <a:off x="533400" y="228600"/>
            <a:ext cx="3429000" cy="2286000"/>
          </a:xfrm>
          <a:prstGeom prst="rect">
            <a:avLst/>
          </a:prstGeom>
          <a:noFill/>
          <a:ln w="9525">
            <a:noFill/>
            <a:miter lim="800000"/>
            <a:headEnd/>
            <a:tailEnd/>
          </a:ln>
        </p:spPr>
      </p:pic>
      <p:pic>
        <p:nvPicPr>
          <p:cNvPr id="11267" name="Picture 3"/>
          <p:cNvPicPr>
            <a:picLocks noChangeAspect="1" noChangeArrowheads="1"/>
          </p:cNvPicPr>
          <p:nvPr/>
        </p:nvPicPr>
        <p:blipFill>
          <a:blip r:embed="rId4" cstate="print"/>
          <a:srcRect l="10036" t="4130" r="21147" b="5011"/>
          <a:stretch>
            <a:fillRect/>
          </a:stretch>
        </p:blipFill>
        <p:spPr bwMode="auto">
          <a:xfrm>
            <a:off x="609600" y="3200400"/>
            <a:ext cx="3657600" cy="3352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4267200" cy="6278562"/>
          </a:xfrm>
        </p:spPr>
        <p:txBody>
          <a:bodyPr>
            <a:noAutofit/>
          </a:bodyPr>
          <a:lstStyle/>
          <a:p>
            <a:r>
              <a:rPr lang="en-US" sz="3600" i="1" dirty="0" smtClean="0"/>
              <a:t>“And </a:t>
            </a:r>
            <a:r>
              <a:rPr lang="en-US" sz="3600" i="1" dirty="0" smtClean="0"/>
              <a:t>he gave some, apostles; and some, prophets; and some, evangelists; and some, pastors and teachers; For the </a:t>
            </a:r>
            <a:r>
              <a:rPr lang="en-US" sz="3600" i="1" u="sng" dirty="0" smtClean="0"/>
              <a:t>perfecting of the saints</a:t>
            </a:r>
            <a:r>
              <a:rPr lang="en-US" sz="3600" i="1" dirty="0" smtClean="0"/>
              <a:t>, for the work of the ministry, for the edifying of the body </a:t>
            </a:r>
            <a:r>
              <a:rPr lang="en-US" sz="3600" i="1" dirty="0" smtClean="0"/>
              <a:t/>
            </a:r>
            <a:br>
              <a:rPr lang="en-US" sz="3600" i="1" dirty="0" smtClean="0"/>
            </a:br>
            <a:r>
              <a:rPr lang="en-US" sz="3600" i="1" dirty="0" smtClean="0"/>
              <a:t>of </a:t>
            </a:r>
            <a:r>
              <a:rPr lang="en-US" sz="3600" i="1" dirty="0" smtClean="0"/>
              <a:t>Christ</a:t>
            </a:r>
            <a:r>
              <a:rPr lang="en-US" sz="3600" i="1" dirty="0" smtClean="0"/>
              <a:t>:” </a:t>
            </a:r>
            <a:br>
              <a:rPr lang="en-US" sz="3600" i="1" dirty="0" smtClean="0"/>
            </a:br>
            <a:r>
              <a:rPr lang="en-US" sz="3600" i="1" dirty="0" smtClean="0"/>
              <a:t>Ephesians 4:11-12</a:t>
            </a:r>
            <a:endParaRPr lang="en-US" sz="3600" i="1" dirty="0"/>
          </a:p>
        </p:txBody>
      </p:sp>
      <p:pic>
        <p:nvPicPr>
          <p:cNvPr id="14338" name="Picture 2"/>
          <p:cNvPicPr>
            <a:picLocks noChangeAspect="1" noChangeArrowheads="1"/>
          </p:cNvPicPr>
          <p:nvPr/>
        </p:nvPicPr>
        <p:blipFill>
          <a:blip r:embed="rId3" cstate="print"/>
          <a:srcRect/>
          <a:stretch>
            <a:fillRect/>
          </a:stretch>
        </p:blipFill>
        <p:spPr bwMode="auto">
          <a:xfrm>
            <a:off x="4495800" y="1828800"/>
            <a:ext cx="4463143"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762000" y="609600"/>
            <a:ext cx="7620000" cy="5715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3400"/>
            <a:ext cx="9144000" cy="830997"/>
          </a:xfrm>
          <a:prstGeom prst="rect">
            <a:avLst/>
          </a:prstGeom>
        </p:spPr>
        <p:txBody>
          <a:bodyPr wrap="square">
            <a:spAutoFit/>
          </a:bodyPr>
          <a:lstStyle/>
          <a:p>
            <a:pPr algn="ctr"/>
            <a:r>
              <a:rPr lang="en-US" sz="4800" dirty="0" smtClean="0">
                <a:latin typeface="Imprint MT Shadow" pitchFamily="82" charset="0"/>
              </a:rPr>
              <a:t>21 Attributes / Perfections of God</a:t>
            </a:r>
          </a:p>
        </p:txBody>
      </p:sp>
      <p:pic>
        <p:nvPicPr>
          <p:cNvPr id="2050" name="Picture 2"/>
          <p:cNvPicPr>
            <a:picLocks noChangeAspect="1" noChangeArrowheads="1"/>
          </p:cNvPicPr>
          <p:nvPr/>
        </p:nvPicPr>
        <p:blipFill>
          <a:blip r:embed="rId3" cstate="print">
            <a:lum bright="-10000" contrast="20000"/>
          </a:blip>
          <a:srcRect/>
          <a:stretch>
            <a:fillRect/>
          </a:stretch>
        </p:blipFill>
        <p:spPr bwMode="auto">
          <a:xfrm>
            <a:off x="1600200" y="1905000"/>
            <a:ext cx="6172200" cy="4636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p:cNvPicPr>
            <a:picLocks noChangeAspect="1" noChangeArrowheads="1"/>
          </p:cNvPicPr>
          <p:nvPr/>
        </p:nvPicPr>
        <p:blipFill>
          <a:blip r:embed="rId4" cstate="print">
            <a:duotone>
              <a:schemeClr val="accent4">
                <a:shade val="45000"/>
                <a:satMod val="135000"/>
              </a:schemeClr>
              <a:prstClr val="white"/>
            </a:duotone>
            <a:lum contrast="30000"/>
          </a:blip>
          <a:srcRect l="39333" b="9420"/>
          <a:stretch>
            <a:fillRect/>
          </a:stretch>
        </p:blipFill>
        <p:spPr bwMode="auto">
          <a:xfrm>
            <a:off x="3505200" y="2057400"/>
            <a:ext cx="2114550" cy="2904602"/>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417638"/>
          </a:xfrm>
        </p:spPr>
        <p:txBody>
          <a:bodyPr>
            <a:normAutofit/>
          </a:bodyPr>
          <a:lstStyle/>
          <a:p>
            <a:r>
              <a:rPr lang="en-US" dirty="0" smtClean="0"/>
              <a:t>God is incomprehensible</a:t>
            </a:r>
            <a:endParaRPr lang="en-US" dirty="0"/>
          </a:p>
        </p:txBody>
      </p:sp>
      <p:sp>
        <p:nvSpPr>
          <p:cNvPr id="3" name="Content Placeholder 2"/>
          <p:cNvSpPr>
            <a:spLocks noGrp="1"/>
          </p:cNvSpPr>
          <p:nvPr>
            <p:ph idx="1"/>
          </p:nvPr>
        </p:nvSpPr>
        <p:spPr>
          <a:xfrm>
            <a:off x="0" y="1600200"/>
            <a:ext cx="5181600" cy="5257800"/>
          </a:xfrm>
        </p:spPr>
        <p:txBody>
          <a:bodyPr>
            <a:normAutofit/>
          </a:bodyPr>
          <a:lstStyle/>
          <a:p>
            <a:pPr algn="ctr">
              <a:buNone/>
            </a:pPr>
            <a:r>
              <a:rPr lang="en-US" i="1" dirty="0" smtClean="0">
                <a:solidFill>
                  <a:srgbClr val="FFC000"/>
                </a:solidFill>
              </a:rPr>
              <a:t>   "</a:t>
            </a:r>
            <a:r>
              <a:rPr lang="en-US" i="1" u="sng" dirty="0" smtClean="0">
                <a:solidFill>
                  <a:srgbClr val="FFC000"/>
                </a:solidFill>
              </a:rPr>
              <a:t>Canst thou by searching find out God</a:t>
            </a:r>
            <a:r>
              <a:rPr lang="en-US" i="1" dirty="0" smtClean="0">
                <a:solidFill>
                  <a:srgbClr val="FFC000"/>
                </a:solidFill>
              </a:rPr>
              <a:t>? canst thou find out the Almighty unto perfection? It is as high as heaven; what canst thou do? deeper than hell; what canst thou know? The measure thereof is longer than the earth, and broader than the sea</a:t>
            </a:r>
            <a:r>
              <a:rPr lang="en-US" i="1" dirty="0" smtClean="0">
                <a:solidFill>
                  <a:srgbClr val="FFC000"/>
                </a:solidFill>
              </a:rPr>
              <a:t>.” </a:t>
            </a:r>
            <a:r>
              <a:rPr lang="en-US" i="1" dirty="0" smtClean="0">
                <a:solidFill>
                  <a:srgbClr val="FFC000"/>
                </a:solidFill>
              </a:rPr>
              <a:t>Job 11:7-9 </a:t>
            </a:r>
          </a:p>
          <a:p>
            <a:pPr algn="ctr">
              <a:buNone/>
            </a:pP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5204476" y="1600200"/>
            <a:ext cx="3939524" cy="4495799"/>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304801" y="914800"/>
            <a:ext cx="8153400" cy="5943200"/>
          </a:xfrm>
          <a:prstGeom prst="rect">
            <a:avLst/>
          </a:prstGeom>
          <a:ln>
            <a:noFill/>
          </a:ln>
          <a:effectLst>
            <a:softEdge rad="112500"/>
          </a:effectLst>
        </p:spPr>
      </p:pic>
      <p:sp>
        <p:nvSpPr>
          <p:cNvPr id="2" name="Title 1"/>
          <p:cNvSpPr>
            <a:spLocks noGrp="1"/>
          </p:cNvSpPr>
          <p:nvPr>
            <p:ph type="title"/>
          </p:nvPr>
        </p:nvSpPr>
        <p:spPr>
          <a:xfrm>
            <a:off x="457200" y="0"/>
            <a:ext cx="8229600" cy="1066800"/>
          </a:xfrm>
        </p:spPr>
        <p:txBody>
          <a:bodyPr>
            <a:normAutofit/>
          </a:bodyPr>
          <a:lstStyle/>
          <a:p>
            <a:r>
              <a:rPr lang="en-US" dirty="0" smtClean="0"/>
              <a:t>God is self-existent</a:t>
            </a:r>
            <a:endParaRPr lang="en-US" dirty="0"/>
          </a:p>
        </p:txBody>
      </p:sp>
      <p:sp>
        <p:nvSpPr>
          <p:cNvPr id="3" name="Content Placeholder 2"/>
          <p:cNvSpPr>
            <a:spLocks noGrp="1"/>
          </p:cNvSpPr>
          <p:nvPr>
            <p:ph idx="1"/>
          </p:nvPr>
        </p:nvSpPr>
        <p:spPr>
          <a:xfrm>
            <a:off x="457200" y="1600200"/>
            <a:ext cx="7924800" cy="4525963"/>
          </a:xfrm>
        </p:spPr>
        <p:txBody>
          <a:bodyPr>
            <a:normAutofit lnSpcReduction="10000"/>
          </a:bodyPr>
          <a:lstStyle/>
          <a:p>
            <a:pPr algn="ctr">
              <a:buNone/>
            </a:pPr>
            <a:r>
              <a:rPr lang="en-US" b="1" i="1" dirty="0" smtClean="0">
                <a:solidFill>
                  <a:schemeClr val="bg1"/>
                </a:solidFill>
                <a:effectLst>
                  <a:glow rad="63500">
                    <a:schemeClr val="tx1">
                      <a:alpha val="40000"/>
                    </a:schemeClr>
                  </a:glow>
                </a:effectLst>
              </a:rPr>
              <a:t>"And Moses said unto God, Behold, when I come unto the children of Israel, and shall say unto them, The God of your fathers hath sent me, What is his name? What shall I say unto them? And God said unto Moses, I AM THAT I AM: and he said, Thus </a:t>
            </a:r>
            <a:r>
              <a:rPr lang="en-US" b="1" i="1" dirty="0" err="1" smtClean="0">
                <a:solidFill>
                  <a:schemeClr val="bg1"/>
                </a:solidFill>
                <a:effectLst>
                  <a:glow rad="63500">
                    <a:schemeClr val="tx1">
                      <a:alpha val="40000"/>
                    </a:schemeClr>
                  </a:glow>
                </a:effectLst>
              </a:rPr>
              <a:t>shalt</a:t>
            </a:r>
            <a:r>
              <a:rPr lang="en-US" b="1" i="1" dirty="0" smtClean="0">
                <a:solidFill>
                  <a:schemeClr val="bg1"/>
                </a:solidFill>
                <a:effectLst>
                  <a:glow rad="63500">
                    <a:schemeClr val="tx1">
                      <a:alpha val="40000"/>
                    </a:schemeClr>
                  </a:glow>
                </a:effectLst>
              </a:rPr>
              <a:t> thou say unto the children of Israel, I AM hath sent me unto you.” </a:t>
            </a:r>
          </a:p>
          <a:p>
            <a:pPr algn="ctr">
              <a:buNone/>
            </a:pPr>
            <a:r>
              <a:rPr lang="en-US" b="1" i="1" dirty="0" smtClean="0">
                <a:solidFill>
                  <a:schemeClr val="bg1"/>
                </a:solidFill>
                <a:effectLst>
                  <a:glow rad="63500">
                    <a:schemeClr val="tx1">
                      <a:alpha val="40000"/>
                    </a:schemeClr>
                  </a:glow>
                </a:effectLst>
              </a:rPr>
              <a:t>Exodus 3:13-14 </a:t>
            </a:r>
          </a:p>
          <a:p>
            <a:pPr algn="ctr">
              <a:buNone/>
            </a:pPr>
            <a:endParaRPr lang="en-US" b="1" i="1" dirty="0">
              <a:solidFill>
                <a:schemeClr val="bg1"/>
              </a:solidFill>
              <a:effectLst>
                <a:glow rad="63500">
                  <a:schemeClr val="tx1">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dirty="0" smtClean="0"/>
              <a:t>God is self-sufficient</a:t>
            </a:r>
            <a:endParaRPr lang="en-US" dirty="0"/>
          </a:p>
        </p:txBody>
      </p:sp>
      <p:sp>
        <p:nvSpPr>
          <p:cNvPr id="3" name="Content Placeholder 2"/>
          <p:cNvSpPr>
            <a:spLocks noGrp="1"/>
          </p:cNvSpPr>
          <p:nvPr>
            <p:ph idx="1"/>
          </p:nvPr>
        </p:nvSpPr>
        <p:spPr>
          <a:xfrm>
            <a:off x="5105400" y="1219200"/>
            <a:ext cx="4038600" cy="5638800"/>
          </a:xfrm>
        </p:spPr>
        <p:txBody>
          <a:bodyPr>
            <a:normAutofit/>
          </a:bodyPr>
          <a:lstStyle/>
          <a:p>
            <a:pPr algn="ctr">
              <a:buNone/>
            </a:pPr>
            <a:r>
              <a:rPr lang="en-US" sz="3600" i="1" dirty="0" smtClean="0"/>
              <a:t>“</a:t>
            </a:r>
            <a:r>
              <a:rPr lang="en-US" sz="3600" i="1" dirty="0" smtClean="0"/>
              <a:t>Neither is worshipped with men's hands, </a:t>
            </a:r>
            <a:r>
              <a:rPr lang="en-US" sz="3600" i="1" u="sng" dirty="0" smtClean="0"/>
              <a:t>as though he needed any thing</a:t>
            </a:r>
            <a:r>
              <a:rPr lang="en-US" sz="3600" i="1" dirty="0" smtClean="0"/>
              <a:t>, seeing he </a:t>
            </a:r>
            <a:r>
              <a:rPr lang="en-US" sz="3600" i="1" dirty="0" err="1" smtClean="0"/>
              <a:t>giveth</a:t>
            </a:r>
            <a:r>
              <a:rPr lang="en-US" sz="3600" i="1" dirty="0" smtClean="0"/>
              <a:t> to all life, and breath, and all things</a:t>
            </a:r>
            <a:r>
              <a:rPr lang="en-US" sz="3600" i="1" dirty="0" smtClean="0"/>
              <a:t>.” Acts 17:25 </a:t>
            </a:r>
            <a:endParaRPr lang="en-US" sz="3600" i="1" dirty="0" smtClean="0"/>
          </a:p>
        </p:txBody>
      </p:sp>
      <p:pic>
        <p:nvPicPr>
          <p:cNvPr id="1026" name="Picture 2"/>
          <p:cNvPicPr>
            <a:picLocks noChangeAspect="1" noChangeArrowheads="1"/>
          </p:cNvPicPr>
          <p:nvPr/>
        </p:nvPicPr>
        <p:blipFill>
          <a:blip r:embed="rId3" cstate="print"/>
          <a:srcRect/>
          <a:stretch>
            <a:fillRect/>
          </a:stretch>
        </p:blipFill>
        <p:spPr bwMode="auto">
          <a:xfrm>
            <a:off x="381000" y="1524000"/>
            <a:ext cx="4762500" cy="4038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133600"/>
          </a:xfrm>
        </p:spPr>
        <p:txBody>
          <a:bodyPr>
            <a:normAutofit/>
            <a:scene3d>
              <a:camera prst="orthographicFront"/>
              <a:lightRig rig="threePt" dir="t"/>
            </a:scene3d>
            <a:sp3d extrusionH="57150">
              <a:bevelT w="38100" h="38100" prst="convex"/>
            </a:sp3d>
          </a:bodyPr>
          <a:lstStyle/>
          <a:p>
            <a:r>
              <a:rPr lang="en-US" dirty="0" smtClean="0">
                <a:effectLst/>
              </a:rPr>
              <a:t>An attribute of God is whatever God has revealed as being </a:t>
            </a:r>
            <a:br>
              <a:rPr lang="en-US" dirty="0" smtClean="0">
                <a:effectLst/>
              </a:rPr>
            </a:br>
            <a:r>
              <a:rPr lang="en-US" dirty="0" smtClean="0">
                <a:effectLst/>
              </a:rPr>
              <a:t>true of Himself. </a:t>
            </a:r>
            <a:endParaRPr lang="en-US" dirty="0">
              <a:effectLst/>
            </a:endParaRPr>
          </a:p>
        </p:txBody>
      </p:sp>
      <p:sp>
        <p:nvSpPr>
          <p:cNvPr id="3" name="Content Placeholder 2"/>
          <p:cNvSpPr>
            <a:spLocks noGrp="1"/>
          </p:cNvSpPr>
          <p:nvPr>
            <p:ph idx="1"/>
          </p:nvPr>
        </p:nvSpPr>
        <p:spPr>
          <a:xfrm>
            <a:off x="0" y="2286000"/>
            <a:ext cx="9144000" cy="4572000"/>
          </a:xfrm>
        </p:spPr>
        <p:txBody>
          <a:bodyPr>
            <a:normAutofit lnSpcReduction="10000"/>
          </a:bodyPr>
          <a:lstStyle/>
          <a:p>
            <a:r>
              <a:rPr lang="en-US" sz="3600" dirty="0" smtClean="0"/>
              <a:t>Some theologians prefer the word </a:t>
            </a:r>
            <a:r>
              <a:rPr lang="en-US" sz="3600" i="1" dirty="0" smtClean="0"/>
              <a:t>"perfection" </a:t>
            </a:r>
            <a:r>
              <a:rPr lang="en-US" sz="3600" dirty="0" smtClean="0"/>
              <a:t>to that of attributes –</a:t>
            </a:r>
          </a:p>
          <a:p>
            <a:r>
              <a:rPr lang="en-US" sz="3600" i="1" dirty="0" smtClean="0">
                <a:solidFill>
                  <a:srgbClr val="FFFF00"/>
                </a:solidFill>
              </a:rPr>
              <a:t>I John 1:5 “This then is the message which we have heard of him, and declare unto you, that God is light, and in him is </a:t>
            </a:r>
            <a:r>
              <a:rPr lang="en-US" sz="3600" i="1" u="sng" dirty="0" smtClean="0">
                <a:solidFill>
                  <a:srgbClr val="FFFF00"/>
                </a:solidFill>
              </a:rPr>
              <a:t>no darkness </a:t>
            </a:r>
            <a:r>
              <a:rPr lang="en-US" sz="3600" i="1" dirty="0" smtClean="0">
                <a:solidFill>
                  <a:srgbClr val="FFFF00"/>
                </a:solidFill>
              </a:rPr>
              <a:t>at all.”</a:t>
            </a:r>
          </a:p>
          <a:p>
            <a:r>
              <a:rPr lang="en-US" sz="3600" i="1" dirty="0" smtClean="0">
                <a:solidFill>
                  <a:srgbClr val="FFFF00"/>
                </a:solidFill>
              </a:rPr>
              <a:t>Psalms 5:4 “For thou art not a God that hath pleasure in wickedness: </a:t>
            </a:r>
            <a:r>
              <a:rPr lang="en-US" sz="3600" i="1" u="sng" dirty="0" smtClean="0">
                <a:solidFill>
                  <a:srgbClr val="FFFF00"/>
                </a:solidFill>
              </a:rPr>
              <a:t>neither shall evil dwell with thee</a:t>
            </a:r>
            <a:r>
              <a:rPr lang="en-US" sz="3600" i="1" dirty="0" smtClean="0">
                <a:solidFill>
                  <a:srgbClr val="FFFF00"/>
                </a:solidFill>
              </a:rPr>
              <a:t>.”</a:t>
            </a:r>
          </a:p>
          <a:p>
            <a:pPr>
              <a:buNone/>
            </a:pPr>
            <a:endParaRPr lang="en-US" sz="3600" dirty="0" smtClean="0"/>
          </a:p>
          <a:p>
            <a:pPr>
              <a:buNone/>
            </a:pPr>
            <a:endParaRPr lang="en-US" sz="3600" dirty="0">
              <a:solidFill>
                <a:srgbClr val="FFC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God is eternal</a:t>
            </a:r>
            <a:endParaRPr lang="en-US" dirty="0"/>
          </a:p>
        </p:txBody>
      </p:sp>
      <p:sp>
        <p:nvSpPr>
          <p:cNvPr id="3" name="Content Placeholder 2"/>
          <p:cNvSpPr>
            <a:spLocks noGrp="1"/>
          </p:cNvSpPr>
          <p:nvPr>
            <p:ph idx="1"/>
          </p:nvPr>
        </p:nvSpPr>
        <p:spPr>
          <a:xfrm>
            <a:off x="4495800" y="1447800"/>
            <a:ext cx="4267200" cy="5410200"/>
          </a:xfrm>
        </p:spPr>
        <p:txBody>
          <a:bodyPr>
            <a:noAutofit/>
          </a:bodyPr>
          <a:lstStyle/>
          <a:p>
            <a:pPr algn="ctr">
              <a:buNone/>
            </a:pPr>
            <a:r>
              <a:rPr lang="en-US" sz="3600" i="1" dirty="0" smtClean="0"/>
              <a:t>"</a:t>
            </a:r>
            <a:r>
              <a:rPr lang="en-US" sz="3600" i="1" dirty="0" smtClean="0"/>
              <a:t>The eternal God is </a:t>
            </a:r>
            <a:r>
              <a:rPr lang="en-US" sz="3600" i="1" dirty="0" smtClean="0"/>
              <a:t> thy </a:t>
            </a:r>
            <a:r>
              <a:rPr lang="en-US" sz="3600" i="1" dirty="0" smtClean="0"/>
              <a:t>refuge, and underneath are the </a:t>
            </a:r>
            <a:r>
              <a:rPr lang="en-US" sz="3600" i="1" u="sng" dirty="0" smtClean="0"/>
              <a:t>everlasting</a:t>
            </a:r>
            <a:r>
              <a:rPr lang="en-US" sz="3600" i="1" dirty="0" smtClean="0"/>
              <a:t> arms: and he shall thrust out the enemy from before thee</a:t>
            </a:r>
            <a:r>
              <a:rPr lang="en-US" sz="3600" i="1" dirty="0" smtClean="0"/>
              <a:t>.” Deuteronomy 33:27 </a:t>
            </a:r>
            <a:endParaRPr lang="en-US" sz="3600" i="1" dirty="0" smtClean="0"/>
          </a:p>
        </p:txBody>
      </p:sp>
      <p:pic>
        <p:nvPicPr>
          <p:cNvPr id="2050" name="Picture 2"/>
          <p:cNvPicPr>
            <a:picLocks noChangeAspect="1" noChangeArrowheads="1"/>
          </p:cNvPicPr>
          <p:nvPr/>
        </p:nvPicPr>
        <p:blipFill>
          <a:blip r:embed="rId3" cstate="print"/>
          <a:srcRect/>
          <a:stretch>
            <a:fillRect/>
          </a:stretch>
        </p:blipFill>
        <p:spPr bwMode="auto">
          <a:xfrm>
            <a:off x="304800" y="1828800"/>
            <a:ext cx="4419600" cy="33147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t="2500" r="565"/>
          <a:stretch>
            <a:fillRect/>
          </a:stretch>
        </p:blipFill>
        <p:spPr bwMode="auto">
          <a:xfrm>
            <a:off x="5486400" y="1371600"/>
            <a:ext cx="3657600" cy="4322618"/>
          </a:xfrm>
          <a:prstGeom prst="rect">
            <a:avLst/>
          </a:prstGeom>
          <a:ln>
            <a:noFill/>
          </a:ln>
          <a:effectLst>
            <a:softEdge rad="112500"/>
          </a:effectLst>
        </p:spPr>
      </p:pic>
      <p:sp>
        <p:nvSpPr>
          <p:cNvPr id="3" name="Title 1"/>
          <p:cNvSpPr txBox="1">
            <a:spLocks/>
          </p:cNvSpPr>
          <p:nvPr/>
        </p:nvSpPr>
        <p:spPr>
          <a:xfrm>
            <a:off x="457200" y="304800"/>
            <a:ext cx="8229600" cy="12192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smtClean="0">
                <a:ln>
                  <a:noFill/>
                </a:ln>
                <a:solidFill>
                  <a:schemeClr val="tx1"/>
                </a:solidFill>
                <a:effectLst/>
                <a:uLnTx/>
                <a:uFillTx/>
                <a:latin typeface="+mj-lt"/>
                <a:ea typeface="+mj-ea"/>
                <a:cs typeface="+mj-cs"/>
              </a:rPr>
              <a:t>God is infinite</a:t>
            </a:r>
            <a:endParaRPr kumimoji="0" lang="en-US" sz="48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Rectangle 3"/>
          <p:cNvSpPr/>
          <p:nvPr/>
        </p:nvSpPr>
        <p:spPr>
          <a:xfrm>
            <a:off x="0" y="1524000"/>
            <a:ext cx="5486400" cy="5016758"/>
          </a:xfrm>
          <a:prstGeom prst="rect">
            <a:avLst/>
          </a:prstGeom>
        </p:spPr>
        <p:txBody>
          <a:bodyPr wrap="square">
            <a:spAutoFit/>
          </a:bodyPr>
          <a:lstStyle/>
          <a:p>
            <a:pPr algn="ctr"/>
            <a:r>
              <a:rPr lang="en-US" sz="3200" i="1" dirty="0" smtClean="0"/>
              <a:t>"And Solomon stood before the altar of the Lord in the presence of all the congregation of Israel, and spread forth his hands toward heaven: And he </a:t>
            </a:r>
            <a:r>
              <a:rPr lang="en-US" sz="3200" i="1" dirty="0" smtClean="0"/>
              <a:t>said…</a:t>
            </a:r>
            <a:r>
              <a:rPr lang="en-US" sz="3200" i="1" u="sng" dirty="0" smtClean="0"/>
              <a:t>Behold</a:t>
            </a:r>
            <a:r>
              <a:rPr lang="en-US" sz="3200" i="1" u="sng" dirty="0" smtClean="0"/>
              <a:t>, the heaven and heaven of heavens cannot contain thee</a:t>
            </a:r>
            <a:r>
              <a:rPr lang="en-US" sz="3200" i="1" dirty="0" smtClean="0"/>
              <a:t>; how much less this house that I have </a:t>
            </a:r>
            <a:r>
              <a:rPr lang="en-US" sz="3200" i="1" dirty="0" err="1" smtClean="0"/>
              <a:t>builded</a:t>
            </a:r>
            <a:r>
              <a:rPr lang="en-US" sz="3200" i="1" dirty="0" smtClean="0"/>
              <a:t>?”</a:t>
            </a:r>
          </a:p>
          <a:p>
            <a:pPr algn="ctr"/>
            <a:r>
              <a:rPr lang="en-US" sz="3200" i="1" dirty="0" smtClean="0"/>
              <a:t>I Kings 8:22, 23, 27 </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idx="1"/>
          </p:nvPr>
        </p:nvSpPr>
        <p:spPr>
          <a:xfrm>
            <a:off x="152400" y="228600"/>
            <a:ext cx="8534400" cy="4495800"/>
          </a:xfrm>
        </p:spPr>
        <p:txBody>
          <a:bodyPr>
            <a:normAutofit/>
          </a:bodyPr>
          <a:lstStyle/>
          <a:p>
            <a:r>
              <a:rPr lang="en-US" sz="4000" dirty="0" smtClean="0"/>
              <a:t>God is incomprehensible</a:t>
            </a:r>
          </a:p>
          <a:p>
            <a:r>
              <a:rPr lang="en-US" sz="4000" dirty="0" smtClean="0"/>
              <a:t>God is self-existence </a:t>
            </a:r>
          </a:p>
          <a:p>
            <a:r>
              <a:rPr lang="en-US" sz="4000" dirty="0" smtClean="0"/>
              <a:t>God is self-sufficient</a:t>
            </a:r>
          </a:p>
          <a:p>
            <a:r>
              <a:rPr lang="en-US" sz="4000" dirty="0" smtClean="0"/>
              <a:t>God is eternal</a:t>
            </a:r>
          </a:p>
          <a:p>
            <a:pPr lvl="0"/>
            <a:r>
              <a:rPr lang="en-US" sz="4000" dirty="0" smtClean="0"/>
              <a:t>God is infinite</a:t>
            </a:r>
          </a:p>
          <a:p>
            <a:pPr lvl="0"/>
            <a:endParaRPr lang="en-US" sz="4000" dirty="0" smtClean="0"/>
          </a:p>
          <a:p>
            <a:endParaRPr lang="en-US" sz="4000" dirty="0" smtClean="0"/>
          </a:p>
          <a:p>
            <a:endParaRPr lang="en-US" sz="4000" dirty="0" smtClean="0"/>
          </a:p>
          <a:p>
            <a:endParaRPr lang="en-US" sz="4000" dirty="0" smtClean="0"/>
          </a:p>
          <a:p>
            <a:endParaRPr lang="en-US" sz="4000" dirty="0" smtClean="0"/>
          </a:p>
          <a:p>
            <a:endParaRPr lang="en-US" sz="4000" dirty="0" smtClean="0"/>
          </a:p>
          <a:p>
            <a:endParaRPr lang="en-US" sz="4000" dirty="0"/>
          </a:p>
        </p:txBody>
      </p:sp>
      <p:pic>
        <p:nvPicPr>
          <p:cNvPr id="3074" name="Picture 2"/>
          <p:cNvPicPr>
            <a:picLocks noChangeAspect="1" noChangeArrowheads="1"/>
          </p:cNvPicPr>
          <p:nvPr/>
        </p:nvPicPr>
        <p:blipFill>
          <a:blip r:embed="rId3" cstate="print"/>
          <a:srcRect/>
          <a:stretch>
            <a:fillRect/>
          </a:stretch>
        </p:blipFill>
        <p:spPr bwMode="auto">
          <a:xfrm>
            <a:off x="4953000" y="1219200"/>
            <a:ext cx="3733800" cy="28003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27" name="Picture 3"/>
          <p:cNvPicPr>
            <a:picLocks noChangeAspect="1" noChangeArrowheads="1"/>
          </p:cNvPicPr>
          <p:nvPr/>
        </p:nvPicPr>
        <p:blipFill>
          <a:blip r:embed="rId4" cstate="print"/>
          <a:srcRect/>
          <a:stretch>
            <a:fillRect/>
          </a:stretch>
        </p:blipFill>
        <p:spPr bwMode="auto">
          <a:xfrm>
            <a:off x="381000" y="4114800"/>
            <a:ext cx="4267200" cy="22090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r>
              <a:rPr lang="en-US" dirty="0" smtClean="0"/>
              <a:t>God is omnipotent</a:t>
            </a:r>
            <a:endParaRPr lang="en-US" dirty="0"/>
          </a:p>
        </p:txBody>
      </p:sp>
      <p:sp>
        <p:nvSpPr>
          <p:cNvPr id="3" name="Content Placeholder 2"/>
          <p:cNvSpPr>
            <a:spLocks noGrp="1"/>
          </p:cNvSpPr>
          <p:nvPr>
            <p:ph idx="1"/>
          </p:nvPr>
        </p:nvSpPr>
        <p:spPr>
          <a:xfrm>
            <a:off x="0" y="1371600"/>
            <a:ext cx="9144000" cy="5486400"/>
          </a:xfrm>
        </p:spPr>
        <p:txBody>
          <a:bodyPr>
            <a:noAutofit/>
          </a:bodyPr>
          <a:lstStyle/>
          <a:p>
            <a:pPr algn="ctr">
              <a:buNone/>
            </a:pPr>
            <a:r>
              <a:rPr lang="en-US" sz="3600" i="1" dirty="0" smtClean="0"/>
              <a:t>"Is any thing too hard for the Lord?” </a:t>
            </a:r>
            <a:r>
              <a:rPr lang="en-US" sz="3600" i="1" dirty="0" smtClean="0"/>
              <a:t> </a:t>
            </a:r>
          </a:p>
          <a:p>
            <a:pPr algn="ctr">
              <a:buNone/>
            </a:pPr>
            <a:r>
              <a:rPr lang="en-US" sz="3600" i="1" dirty="0" smtClean="0"/>
              <a:t>Genesis 18:14</a:t>
            </a:r>
            <a:endParaRPr lang="en-US" sz="3600" i="1" dirty="0" smtClean="0"/>
          </a:p>
        </p:txBody>
      </p:sp>
      <p:pic>
        <p:nvPicPr>
          <p:cNvPr id="12291" name="Picture 3"/>
          <p:cNvPicPr>
            <a:picLocks noChangeAspect="1" noChangeArrowheads="1"/>
          </p:cNvPicPr>
          <p:nvPr/>
        </p:nvPicPr>
        <p:blipFill>
          <a:blip r:embed="rId3" cstate="print"/>
          <a:srcRect/>
          <a:stretch>
            <a:fillRect/>
          </a:stretch>
        </p:blipFill>
        <p:spPr bwMode="auto">
          <a:xfrm rot="21154425">
            <a:off x="2867875" y="2793533"/>
            <a:ext cx="4536998" cy="340274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2291"/>
                                        </p:tgtEl>
                                        <p:attrNameLst>
                                          <p:attrName>style.visibility</p:attrName>
                                        </p:attrNameLst>
                                      </p:cBhvr>
                                      <p:to>
                                        <p:strVal val="visible"/>
                                      </p:to>
                                    </p:set>
                                    <p:anim to="" calcmode="lin" valueType="num">
                                      <p:cBhvr>
                                        <p:cTn id="17" dur="1" fill="hold"/>
                                        <p:tgtEl>
                                          <p:spTgt spid="1229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a:stretch>
            <a:fillRect/>
          </a:stretch>
        </p:blipFill>
        <p:spPr bwMode="auto">
          <a:xfrm>
            <a:off x="1905000" y="0"/>
            <a:ext cx="5562600" cy="3734889"/>
          </a:xfrm>
          <a:prstGeom prst="rect">
            <a:avLst/>
          </a:prstGeom>
          <a:ln>
            <a:noFill/>
          </a:ln>
          <a:effectLst>
            <a:softEdge rad="112500"/>
          </a:effectLst>
        </p:spPr>
      </p:pic>
      <p:sp>
        <p:nvSpPr>
          <p:cNvPr id="3" name="Title 2"/>
          <p:cNvSpPr>
            <a:spLocks noGrp="1"/>
          </p:cNvSpPr>
          <p:nvPr>
            <p:ph type="title"/>
          </p:nvPr>
        </p:nvSpPr>
        <p:spPr>
          <a:xfrm>
            <a:off x="0" y="4267200"/>
            <a:ext cx="9144000" cy="2590800"/>
          </a:xfrm>
        </p:spPr>
        <p:txBody>
          <a:bodyPr>
            <a:noAutofit/>
          </a:bodyPr>
          <a:lstStyle/>
          <a:p>
            <a:r>
              <a:rPr lang="en-US" sz="3600" i="1" dirty="0" smtClean="0"/>
              <a:t>"And I heard as it were the voice of a great multitude, and as the voice of many waters, and as the voice of mighty </a:t>
            </a:r>
            <a:r>
              <a:rPr lang="en-US" sz="3600" i="1" dirty="0" err="1" smtClean="0"/>
              <a:t>thunderings</a:t>
            </a:r>
            <a:r>
              <a:rPr lang="en-US" sz="3600" i="1" dirty="0" smtClean="0"/>
              <a:t>, </a:t>
            </a:r>
            <a:r>
              <a:rPr lang="en-US" sz="3600" i="1" dirty="0" smtClean="0"/>
              <a:t/>
            </a:r>
            <a:br>
              <a:rPr lang="en-US" sz="3600" i="1" dirty="0" smtClean="0"/>
            </a:br>
            <a:r>
              <a:rPr lang="en-US" sz="3600" i="1" dirty="0" smtClean="0"/>
              <a:t>saying</a:t>
            </a:r>
            <a:r>
              <a:rPr lang="en-US" sz="3600" i="1" dirty="0" smtClean="0"/>
              <a:t>, Alleluia: for the Lord God </a:t>
            </a:r>
            <a:br>
              <a:rPr lang="en-US" sz="3600" i="1" dirty="0" smtClean="0"/>
            </a:br>
            <a:r>
              <a:rPr lang="en-US" sz="3600" i="1" u="sng" dirty="0" smtClean="0"/>
              <a:t>omnipotent</a:t>
            </a:r>
            <a:r>
              <a:rPr lang="en-US" sz="3600" i="1" dirty="0" smtClean="0"/>
              <a:t> </a:t>
            </a:r>
            <a:r>
              <a:rPr lang="en-US" sz="3600" i="1" dirty="0" err="1" smtClean="0"/>
              <a:t>reigneth</a:t>
            </a:r>
            <a:r>
              <a:rPr lang="en-US" sz="3600" i="1" dirty="0" smtClean="0"/>
              <a:t>.” Revelation 19:6</a:t>
            </a:r>
            <a:r>
              <a:rPr lang="en-US" sz="3600" i="1" dirty="0" smtClean="0"/>
              <a:t/>
            </a:r>
            <a:br>
              <a:rPr lang="en-US" sz="3600" i="1" dirty="0" smtClean="0"/>
            </a:br>
            <a:endParaRPr lang="en-US" sz="3600" dirty="0"/>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5105400" cy="6553200"/>
          </a:xfrm>
        </p:spPr>
        <p:txBody>
          <a:bodyPr>
            <a:normAutofit/>
          </a:bodyPr>
          <a:lstStyle/>
          <a:p>
            <a:r>
              <a:rPr lang="en-US" sz="3600" dirty="0" smtClean="0"/>
              <a:t>God can do anything if it does not contradict His </a:t>
            </a:r>
            <a:r>
              <a:rPr lang="en-US" sz="3600" dirty="0" smtClean="0"/>
              <a:t>holy </a:t>
            </a:r>
            <a:r>
              <a:rPr lang="en-US" sz="3600" dirty="0" smtClean="0"/>
              <a:t>and righteous nature. </a:t>
            </a:r>
          </a:p>
          <a:p>
            <a:r>
              <a:rPr lang="en-US" sz="3600" dirty="0" smtClean="0"/>
              <a:t>God </a:t>
            </a:r>
            <a:r>
              <a:rPr lang="en-US" sz="3600" i="1" dirty="0" smtClean="0"/>
              <a:t>cannot</a:t>
            </a:r>
            <a:r>
              <a:rPr lang="en-US" sz="3600" dirty="0" smtClean="0"/>
              <a:t> lie, or steal, for these things would contradict </a:t>
            </a:r>
            <a:r>
              <a:rPr lang="en-US" sz="3600" dirty="0" smtClean="0"/>
              <a:t>His </a:t>
            </a:r>
            <a:r>
              <a:rPr lang="en-US" sz="3600" dirty="0" smtClean="0"/>
              <a:t>own nature. </a:t>
            </a:r>
          </a:p>
          <a:p>
            <a:r>
              <a:rPr lang="en-US" sz="3600" dirty="0" smtClean="0"/>
              <a:t>A</a:t>
            </a:r>
            <a:r>
              <a:rPr lang="en-US" sz="3600" dirty="0" smtClean="0"/>
              <a:t>reas </a:t>
            </a:r>
            <a:r>
              <a:rPr lang="en-US" sz="3600" dirty="0" smtClean="0"/>
              <a:t>in which God’s omnipotence is clearly seen -</a:t>
            </a:r>
            <a:endParaRPr lang="en-US" sz="3600" dirty="0"/>
          </a:p>
        </p:txBody>
      </p:sp>
      <p:pic>
        <p:nvPicPr>
          <p:cNvPr id="13314" name="Picture 2"/>
          <p:cNvPicPr>
            <a:picLocks noChangeAspect="1" noChangeArrowheads="1"/>
          </p:cNvPicPr>
          <p:nvPr/>
        </p:nvPicPr>
        <p:blipFill>
          <a:blip r:embed="rId3" cstate="print">
            <a:lum contrast="10000"/>
          </a:blip>
          <a:srcRect t="7200" r="2952" b="28800"/>
          <a:stretch>
            <a:fillRect/>
          </a:stretch>
        </p:blipFill>
        <p:spPr bwMode="auto">
          <a:xfrm>
            <a:off x="5105400" y="533401"/>
            <a:ext cx="3946114" cy="4800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plus(i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plus(i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Over Nature</a:t>
            </a:r>
            <a:endParaRPr lang="en-US" dirty="0"/>
          </a:p>
        </p:txBody>
      </p:sp>
      <p:pic>
        <p:nvPicPr>
          <p:cNvPr id="8195" name="Picture 3"/>
          <p:cNvPicPr>
            <a:picLocks noGrp="1" noChangeAspect="1" noChangeArrowheads="1"/>
          </p:cNvPicPr>
          <p:nvPr>
            <p:ph idx="1"/>
          </p:nvPr>
        </p:nvPicPr>
        <p:blipFill>
          <a:blip r:embed="rId3" cstate="print"/>
          <a:srcRect/>
          <a:stretch>
            <a:fillRect/>
          </a:stretch>
        </p:blipFill>
        <p:spPr bwMode="auto">
          <a:xfrm>
            <a:off x="1219200" y="1524000"/>
            <a:ext cx="6629400" cy="4972050"/>
          </a:xfrm>
          <a:prstGeom prst="rect">
            <a:avLst/>
          </a:prstGeom>
          <a:noFill/>
          <a:ln w="9525">
            <a:noFill/>
            <a:miter lim="800000"/>
            <a:headEnd/>
            <a:tailEnd/>
          </a:ln>
        </p:spPr>
      </p:pic>
      <p:pic>
        <p:nvPicPr>
          <p:cNvPr id="8197" name="Picture 5"/>
          <p:cNvPicPr>
            <a:picLocks noChangeAspect="1" noChangeArrowheads="1"/>
          </p:cNvPicPr>
          <p:nvPr/>
        </p:nvPicPr>
        <p:blipFill>
          <a:blip r:embed="rId4" cstate="print">
            <a:lum bright="10000" contrast="-10000"/>
          </a:blip>
          <a:srcRect l="24000" t="20000" r="8000" b="8000"/>
          <a:stretch>
            <a:fillRect/>
          </a:stretch>
        </p:blipFill>
        <p:spPr bwMode="auto">
          <a:xfrm>
            <a:off x="3200400" y="1676400"/>
            <a:ext cx="2590800" cy="2743200"/>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lum bright="-10000" contrast="20000"/>
          </a:blip>
          <a:srcRect/>
          <a:stretch>
            <a:fillRect/>
          </a:stretch>
        </p:blipFill>
        <p:spPr bwMode="auto">
          <a:xfrm>
            <a:off x="3810000" y="1295400"/>
            <a:ext cx="5098677" cy="39624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 name="Rectangle 2"/>
          <p:cNvSpPr/>
          <p:nvPr/>
        </p:nvSpPr>
        <p:spPr>
          <a:xfrm>
            <a:off x="152401" y="1828800"/>
            <a:ext cx="3733799" cy="2800767"/>
          </a:xfrm>
          <a:prstGeom prst="rect">
            <a:avLst/>
          </a:prstGeom>
        </p:spPr>
        <p:txBody>
          <a:bodyPr wrap="square">
            <a:spAutoFit/>
          </a:bodyPr>
          <a:lstStyle/>
          <a:p>
            <a:pPr algn="ctr"/>
            <a:r>
              <a:rPr lang="en-US" sz="4400" dirty="0" smtClean="0"/>
              <a:t>He separates light from darkness </a:t>
            </a:r>
          </a:p>
          <a:p>
            <a:pPr algn="ctr"/>
            <a:r>
              <a:rPr lang="en-US" sz="4400" i="1" dirty="0" smtClean="0"/>
              <a:t>Gen</a:t>
            </a:r>
            <a:r>
              <a:rPr lang="en-US" sz="4400" i="1" dirty="0" smtClean="0"/>
              <a:t>. 1:4 </a:t>
            </a: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C:\Users\Ptr. Daniel White\Desktop\Bible pictures\Bible pictures Old Testament\Genesis and adam and eve\Adam, Eve, Creation\in_the_beginning_2.jpg"/>
          <p:cNvPicPr>
            <a:picLocks noChangeAspect="1" noChangeArrowheads="1"/>
          </p:cNvPicPr>
          <p:nvPr/>
        </p:nvPicPr>
        <p:blipFill>
          <a:blip r:embed="rId3" cstate="print">
            <a:lum bright="-10000" contrast="10000"/>
          </a:blip>
          <a:srcRect/>
          <a:stretch>
            <a:fillRect/>
          </a:stretch>
        </p:blipFill>
        <p:spPr bwMode="auto">
          <a:xfrm>
            <a:off x="228600" y="0"/>
            <a:ext cx="5783580" cy="6858000"/>
          </a:xfrm>
          <a:prstGeom prst="rect">
            <a:avLst/>
          </a:prstGeom>
          <a:ln>
            <a:noFill/>
          </a:ln>
          <a:effectLst>
            <a:softEdge rad="112500"/>
          </a:effectLst>
        </p:spPr>
      </p:pic>
      <p:sp>
        <p:nvSpPr>
          <p:cNvPr id="4" name="Rectangle 3"/>
          <p:cNvSpPr/>
          <p:nvPr/>
        </p:nvSpPr>
        <p:spPr>
          <a:xfrm>
            <a:off x="6019800" y="1752600"/>
            <a:ext cx="2971800" cy="3785652"/>
          </a:xfrm>
          <a:prstGeom prst="rect">
            <a:avLst/>
          </a:prstGeom>
        </p:spPr>
        <p:txBody>
          <a:bodyPr wrap="square">
            <a:spAutoFit/>
          </a:bodyPr>
          <a:lstStyle/>
          <a:p>
            <a:pPr algn="ctr"/>
            <a:r>
              <a:rPr lang="en-US" sz="4000" dirty="0" smtClean="0"/>
              <a:t>He separates the waters </a:t>
            </a:r>
            <a:r>
              <a:rPr lang="en-US" sz="4000" dirty="0" smtClean="0"/>
              <a:t>from </a:t>
            </a:r>
            <a:r>
              <a:rPr lang="en-US" sz="4000" dirty="0" smtClean="0"/>
              <a:t>the firmament (space) </a:t>
            </a:r>
          </a:p>
          <a:p>
            <a:pPr algn="ctr"/>
            <a:r>
              <a:rPr lang="en-US" sz="4000" i="1" dirty="0" smtClean="0"/>
              <a:t>Gen</a:t>
            </a:r>
            <a:r>
              <a:rPr lang="en-US" sz="4000" i="1" dirty="0" smtClean="0"/>
              <a:t>. 1:7</a:t>
            </a: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47800" y="4724400"/>
            <a:ext cx="6248400" cy="2199858"/>
          </a:xfrm>
          <a:prstGeom prst="rect">
            <a:avLst/>
          </a:prstGeom>
        </p:spPr>
        <p:txBody>
          <a:bodyPr wrap="square">
            <a:spAutoFit/>
          </a:bodyPr>
          <a:lstStyle/>
          <a:p>
            <a:pPr algn="ctr"/>
            <a:r>
              <a:rPr lang="en-US" sz="4400" dirty="0" smtClean="0"/>
              <a:t>He separates the seas from the dry land </a:t>
            </a:r>
          </a:p>
          <a:p>
            <a:pPr algn="ctr"/>
            <a:r>
              <a:rPr lang="en-US" sz="4400" i="1" dirty="0" smtClean="0"/>
              <a:t>Gen</a:t>
            </a:r>
            <a:r>
              <a:rPr lang="en-US" sz="4400" i="1" dirty="0" smtClean="0"/>
              <a:t>. 1:10</a:t>
            </a:r>
          </a:p>
        </p:txBody>
      </p:sp>
      <p:pic>
        <p:nvPicPr>
          <p:cNvPr id="5124" name="Picture 4"/>
          <p:cNvPicPr>
            <a:picLocks noChangeAspect="1" noChangeArrowheads="1"/>
          </p:cNvPicPr>
          <p:nvPr/>
        </p:nvPicPr>
        <p:blipFill>
          <a:blip r:embed="rId3" cstate="print"/>
          <a:srcRect/>
          <a:stretch>
            <a:fillRect/>
          </a:stretch>
        </p:blipFill>
        <p:spPr bwMode="auto">
          <a:xfrm>
            <a:off x="1828800" y="228600"/>
            <a:ext cx="5486400" cy="4463512"/>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lum bright="-10000"/>
          </a:blip>
          <a:srcRect/>
          <a:stretch>
            <a:fillRect/>
          </a:stretch>
        </p:blipFill>
        <p:spPr bwMode="auto">
          <a:xfrm>
            <a:off x="0" y="9906"/>
            <a:ext cx="9144000" cy="6899244"/>
          </a:xfrm>
          <a:prstGeom prst="rect">
            <a:avLst/>
          </a:prstGeom>
          <a:noFill/>
          <a:ln w="9525">
            <a:noFill/>
            <a:miter lim="800000"/>
            <a:headEnd/>
            <a:tailEnd/>
          </a:ln>
        </p:spPr>
      </p:pic>
      <p:sp>
        <p:nvSpPr>
          <p:cNvPr id="2" name="Title 1"/>
          <p:cNvSpPr>
            <a:spLocks noGrp="1"/>
          </p:cNvSpPr>
          <p:nvPr>
            <p:ph type="title"/>
          </p:nvPr>
        </p:nvSpPr>
        <p:spPr>
          <a:xfrm>
            <a:off x="914400" y="0"/>
            <a:ext cx="7772400" cy="6553200"/>
          </a:xfrm>
        </p:spPr>
        <p:txBody>
          <a:bodyPr>
            <a:normAutofit/>
          </a:bodyPr>
          <a:lstStyle/>
          <a:p>
            <a:r>
              <a:rPr lang="en-US" i="1" dirty="0" smtClean="0">
                <a:effectLst>
                  <a:glow rad="101600">
                    <a:schemeClr val="bg1">
                      <a:alpha val="60000"/>
                    </a:schemeClr>
                  </a:glow>
                </a:effectLst>
              </a:rPr>
              <a:t/>
            </a:r>
            <a:br>
              <a:rPr lang="en-US" i="1" dirty="0" smtClean="0">
                <a:effectLst>
                  <a:glow rad="101600">
                    <a:schemeClr val="bg1">
                      <a:alpha val="60000"/>
                    </a:schemeClr>
                  </a:glow>
                </a:effectLst>
              </a:rPr>
            </a:br>
            <a:r>
              <a:rPr lang="en-US" i="1" dirty="0" smtClean="0">
                <a:effectLst>
                  <a:glow rad="101600">
                    <a:schemeClr val="bg1">
                      <a:alpha val="60000"/>
                    </a:schemeClr>
                  </a:glow>
                </a:effectLst>
              </a:rPr>
              <a:t> “I will publish the name of the LORD: ascribe ye greatness unto our God. He is the Rock, </a:t>
            </a:r>
            <a:r>
              <a:rPr lang="en-US" i="1" u="sng" dirty="0" smtClean="0">
                <a:effectLst>
                  <a:glow rad="101600">
                    <a:schemeClr val="bg1">
                      <a:alpha val="60000"/>
                    </a:schemeClr>
                  </a:glow>
                </a:effectLst>
              </a:rPr>
              <a:t>his work is perfect</a:t>
            </a:r>
            <a:r>
              <a:rPr lang="en-US" i="1" dirty="0" smtClean="0">
                <a:effectLst>
                  <a:glow rad="101600">
                    <a:schemeClr val="bg1">
                      <a:alpha val="60000"/>
                    </a:schemeClr>
                  </a:glow>
                </a:effectLst>
              </a:rPr>
              <a:t>: for all his ways are judgment: a God of truth and without iniquity, just and right is he.” Deuteronomy 32:3-4 </a:t>
            </a:r>
            <a:endParaRPr lang="en-US"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srcRect/>
          <a:stretch>
            <a:fillRect/>
          </a:stretch>
        </p:blipFill>
        <p:spPr bwMode="auto">
          <a:xfrm>
            <a:off x="1600200" y="2133600"/>
            <a:ext cx="6196913" cy="4585716"/>
          </a:xfrm>
          <a:prstGeom prst="rect">
            <a:avLst/>
          </a:prstGeom>
          <a:ln>
            <a:noFill/>
          </a:ln>
          <a:effectLst>
            <a:softEdge rad="112500"/>
          </a:effectLst>
        </p:spPr>
      </p:pic>
      <p:pic>
        <p:nvPicPr>
          <p:cNvPr id="6146" name="Picture 2"/>
          <p:cNvPicPr>
            <a:picLocks noChangeAspect="1" noChangeArrowheads="1"/>
          </p:cNvPicPr>
          <p:nvPr/>
        </p:nvPicPr>
        <p:blipFill>
          <a:blip r:embed="rId4" cstate="print">
            <a:lum contrast="10000"/>
          </a:blip>
          <a:srcRect/>
          <a:stretch>
            <a:fillRect/>
          </a:stretch>
        </p:blipFill>
        <p:spPr bwMode="auto">
          <a:xfrm>
            <a:off x="3124200" y="3200400"/>
            <a:ext cx="3352800" cy="2514600"/>
          </a:xfrm>
          <a:prstGeom prst="ellipse">
            <a:avLst/>
          </a:prstGeom>
          <a:ln>
            <a:noFill/>
          </a:ln>
          <a:effectLst>
            <a:softEdge rad="112500"/>
          </a:effectLst>
        </p:spPr>
      </p:pic>
      <p:sp>
        <p:nvSpPr>
          <p:cNvPr id="4" name="Rectangle 3"/>
          <p:cNvSpPr/>
          <p:nvPr/>
        </p:nvSpPr>
        <p:spPr>
          <a:xfrm>
            <a:off x="0" y="381000"/>
            <a:ext cx="9144000" cy="1446550"/>
          </a:xfrm>
          <a:prstGeom prst="rect">
            <a:avLst/>
          </a:prstGeom>
        </p:spPr>
        <p:txBody>
          <a:bodyPr wrap="square">
            <a:spAutoFit/>
          </a:bodyPr>
          <a:lstStyle/>
          <a:p>
            <a:pPr algn="ctr"/>
            <a:r>
              <a:rPr lang="en-US" sz="4400" dirty="0" smtClean="0"/>
              <a:t>He measures oceans in His hands </a:t>
            </a:r>
          </a:p>
          <a:p>
            <a:pPr algn="ctr"/>
            <a:r>
              <a:rPr lang="en-US" sz="4400" i="1" dirty="0" smtClean="0"/>
              <a:t>Isa</a:t>
            </a:r>
            <a:r>
              <a:rPr lang="en-US" sz="4400" i="1" dirty="0" smtClean="0"/>
              <a:t>. 40:12 </a:t>
            </a: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81599" y="1676400"/>
            <a:ext cx="3810001" cy="2800767"/>
          </a:xfrm>
          <a:prstGeom prst="rect">
            <a:avLst/>
          </a:prstGeom>
        </p:spPr>
        <p:txBody>
          <a:bodyPr wrap="square">
            <a:spAutoFit/>
          </a:bodyPr>
          <a:lstStyle/>
          <a:p>
            <a:pPr algn="ctr"/>
            <a:r>
              <a:rPr lang="en-US" sz="4400" dirty="0" smtClean="0"/>
              <a:t>He weighs </a:t>
            </a:r>
            <a:r>
              <a:rPr lang="en-US" sz="4400" dirty="0" smtClean="0"/>
              <a:t>the mountains on </a:t>
            </a:r>
            <a:r>
              <a:rPr lang="en-US" sz="4400" dirty="0" smtClean="0"/>
              <a:t>His scale </a:t>
            </a:r>
          </a:p>
          <a:p>
            <a:pPr algn="ctr"/>
            <a:r>
              <a:rPr lang="en-US" sz="4400" i="1" dirty="0" smtClean="0"/>
              <a:t>Isa</a:t>
            </a:r>
            <a:r>
              <a:rPr lang="en-US" sz="4400" i="1" dirty="0" smtClean="0"/>
              <a:t>. 40:12</a:t>
            </a:r>
          </a:p>
        </p:txBody>
      </p:sp>
      <p:pic>
        <p:nvPicPr>
          <p:cNvPr id="7171" name="Picture 3"/>
          <p:cNvPicPr>
            <a:picLocks noChangeAspect="1" noChangeArrowheads="1"/>
          </p:cNvPicPr>
          <p:nvPr/>
        </p:nvPicPr>
        <p:blipFill>
          <a:blip r:embed="rId3" cstate="print"/>
          <a:srcRect l="50962" t="24038" r="10577" b="37500"/>
          <a:stretch>
            <a:fillRect/>
          </a:stretch>
        </p:blipFill>
        <p:spPr bwMode="auto">
          <a:xfrm>
            <a:off x="228600" y="838200"/>
            <a:ext cx="4724400" cy="4724400"/>
          </a:xfrm>
          <a:prstGeom prst="rect">
            <a:avLst/>
          </a:prstGeom>
          <a:noFill/>
          <a:ln w="9525">
            <a:noFill/>
            <a:miter lim="800000"/>
            <a:headEnd/>
            <a:tailEnd/>
          </a:ln>
        </p:spPr>
      </p:pic>
      <p:pic>
        <p:nvPicPr>
          <p:cNvPr id="7173" name="Picture 5"/>
          <p:cNvPicPr>
            <a:picLocks noChangeAspect="1" noChangeArrowheads="1"/>
          </p:cNvPicPr>
          <p:nvPr/>
        </p:nvPicPr>
        <p:blipFill>
          <a:blip r:embed="rId4" cstate="print"/>
          <a:srcRect/>
          <a:stretch>
            <a:fillRect/>
          </a:stretch>
        </p:blipFill>
        <p:spPr bwMode="auto">
          <a:xfrm>
            <a:off x="2514600" y="3429000"/>
            <a:ext cx="1941157" cy="1543050"/>
          </a:xfrm>
          <a:prstGeom prst="ellipse">
            <a:avLst/>
          </a:prstGeom>
          <a:ln>
            <a:noFill/>
          </a:ln>
          <a:effectLst>
            <a:softEdge rad="112500"/>
          </a:effectLst>
        </p:spPr>
      </p:pic>
      <p:pic>
        <p:nvPicPr>
          <p:cNvPr id="7174" name="Picture 6"/>
          <p:cNvPicPr>
            <a:picLocks noChangeAspect="1" noChangeArrowheads="1"/>
          </p:cNvPicPr>
          <p:nvPr/>
        </p:nvPicPr>
        <p:blipFill>
          <a:blip r:embed="rId5" cstate="print"/>
          <a:srcRect/>
          <a:stretch>
            <a:fillRect/>
          </a:stretch>
        </p:blipFill>
        <p:spPr bwMode="auto">
          <a:xfrm>
            <a:off x="609600" y="3429000"/>
            <a:ext cx="1905000" cy="1524000"/>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1"/>
            <a:ext cx="6629400" cy="2800768"/>
          </a:xfrm>
          <a:prstGeom prst="rect">
            <a:avLst/>
          </a:prstGeom>
        </p:spPr>
        <p:txBody>
          <a:bodyPr wrap="square">
            <a:spAutoFit/>
          </a:bodyPr>
          <a:lstStyle/>
          <a:p>
            <a:pPr algn="ctr"/>
            <a:r>
              <a:rPr lang="en-US" sz="4400" dirty="0" smtClean="0"/>
              <a:t>He regards nations as </a:t>
            </a:r>
            <a:r>
              <a:rPr lang="en-US" sz="4400" dirty="0" smtClean="0"/>
              <a:t>nothing but a </a:t>
            </a:r>
            <a:r>
              <a:rPr lang="en-US" sz="4400" dirty="0" smtClean="0"/>
              <a:t>drop </a:t>
            </a:r>
            <a:endParaRPr lang="en-US" sz="4400" dirty="0" smtClean="0"/>
          </a:p>
          <a:p>
            <a:pPr algn="ctr"/>
            <a:r>
              <a:rPr lang="en-US" sz="4400" dirty="0" smtClean="0"/>
              <a:t>in the </a:t>
            </a:r>
            <a:r>
              <a:rPr lang="en-US" sz="4400" dirty="0" smtClean="0"/>
              <a:t>bucket </a:t>
            </a:r>
            <a:endParaRPr lang="en-US" sz="4400" dirty="0" smtClean="0"/>
          </a:p>
          <a:p>
            <a:pPr algn="ctr"/>
            <a:r>
              <a:rPr lang="en-US" sz="4400" i="1" dirty="0" smtClean="0"/>
              <a:t>Isa</a:t>
            </a:r>
            <a:r>
              <a:rPr lang="en-US" sz="4400" i="1" dirty="0" smtClean="0"/>
              <a:t>. 40:15</a:t>
            </a:r>
            <a:endParaRPr lang="en-US" sz="4400" dirty="0"/>
          </a:p>
        </p:txBody>
      </p:sp>
      <p:pic>
        <p:nvPicPr>
          <p:cNvPr id="9218" name="Picture 2"/>
          <p:cNvPicPr>
            <a:picLocks noChangeAspect="1" noChangeArrowheads="1"/>
          </p:cNvPicPr>
          <p:nvPr/>
        </p:nvPicPr>
        <p:blipFill>
          <a:blip r:embed="rId3" cstate="print"/>
          <a:srcRect/>
          <a:stretch>
            <a:fillRect/>
          </a:stretch>
        </p:blipFill>
        <p:spPr bwMode="auto">
          <a:xfrm>
            <a:off x="2133600" y="2895600"/>
            <a:ext cx="4953000" cy="3677227"/>
          </a:xfrm>
          <a:prstGeom prst="rect">
            <a:avLst/>
          </a:prstGeom>
          <a:noFill/>
          <a:ln w="9525">
            <a:noFill/>
            <a:miter lim="800000"/>
            <a:headEnd/>
            <a:tailEnd/>
          </a:ln>
        </p:spPr>
      </p:pic>
      <p:pic>
        <p:nvPicPr>
          <p:cNvPr id="9219" name="Picture 3"/>
          <p:cNvPicPr>
            <a:picLocks noChangeAspect="1" noChangeArrowheads="1"/>
          </p:cNvPicPr>
          <p:nvPr/>
        </p:nvPicPr>
        <p:blipFill>
          <a:blip r:embed="rId4" cstate="print"/>
          <a:srcRect/>
          <a:stretch>
            <a:fillRect/>
          </a:stretch>
        </p:blipFill>
        <p:spPr bwMode="auto">
          <a:xfrm>
            <a:off x="2133600" y="3124200"/>
            <a:ext cx="4958316" cy="34290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1000"/>
                                        <p:tgtEl>
                                          <p:spTgt spid="9219"/>
                                        </p:tgtEl>
                                        <p:attrNameLst>
                                          <p:attrName>ppt_w</p:attrName>
                                        </p:attrNameLst>
                                      </p:cBhvr>
                                      <p:tavLst>
                                        <p:tav tm="0">
                                          <p:val>
                                            <p:strVal val="ppt_w"/>
                                          </p:val>
                                        </p:tav>
                                        <p:tav tm="100000">
                                          <p:val>
                                            <p:fltVal val="0"/>
                                          </p:val>
                                        </p:tav>
                                      </p:tavLst>
                                    </p:anim>
                                    <p:anim calcmode="lin" valueType="num">
                                      <p:cBhvr>
                                        <p:cTn id="7" dur="1000"/>
                                        <p:tgtEl>
                                          <p:spTgt spid="9219"/>
                                        </p:tgtEl>
                                        <p:attrNameLst>
                                          <p:attrName>ppt_h</p:attrName>
                                        </p:attrNameLst>
                                      </p:cBhvr>
                                      <p:tavLst>
                                        <p:tav tm="0">
                                          <p:val>
                                            <p:strVal val="ppt_h"/>
                                          </p:val>
                                        </p:tav>
                                        <p:tav tm="100000">
                                          <p:val>
                                            <p:fltVal val="0"/>
                                          </p:val>
                                        </p:tav>
                                      </p:tavLst>
                                    </p:anim>
                                    <p:animEffect transition="out" filter="fade">
                                      <p:cBhvr>
                                        <p:cTn id="8" dur="1000"/>
                                        <p:tgtEl>
                                          <p:spTgt spid="9219"/>
                                        </p:tgtEl>
                                      </p:cBhvr>
                                    </p:animEffect>
                                    <p:set>
                                      <p:cBhvr>
                                        <p:cTn id="9" dur="1" fill="hold">
                                          <p:stCondLst>
                                            <p:cond delay="999"/>
                                          </p:stCondLst>
                                        </p:cTn>
                                        <p:tgtEl>
                                          <p:spTgt spid="92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572000"/>
            <a:ext cx="8763000" cy="1938992"/>
          </a:xfrm>
          <a:prstGeom prst="rect">
            <a:avLst/>
          </a:prstGeom>
        </p:spPr>
        <p:txBody>
          <a:bodyPr wrap="square">
            <a:spAutoFit/>
          </a:bodyPr>
          <a:lstStyle/>
          <a:p>
            <a:pPr algn="ctr"/>
            <a:r>
              <a:rPr lang="en-US" sz="4000" dirty="0" smtClean="0"/>
              <a:t>He looks upon the islands </a:t>
            </a:r>
            <a:endParaRPr lang="en-US" sz="4000" dirty="0" smtClean="0"/>
          </a:p>
          <a:p>
            <a:pPr algn="ctr"/>
            <a:r>
              <a:rPr lang="en-US" sz="4000" dirty="0" smtClean="0"/>
              <a:t>as </a:t>
            </a:r>
            <a:r>
              <a:rPr lang="en-US" sz="4000" dirty="0" smtClean="0"/>
              <a:t>small particles of dirt </a:t>
            </a:r>
            <a:endParaRPr lang="en-US" sz="4000" dirty="0" smtClean="0"/>
          </a:p>
          <a:p>
            <a:pPr algn="ctr"/>
            <a:r>
              <a:rPr lang="en-US" sz="4000" i="1" dirty="0" smtClean="0"/>
              <a:t>Isa</a:t>
            </a:r>
            <a:r>
              <a:rPr lang="en-US" sz="4000" i="1" dirty="0" smtClean="0"/>
              <a:t>. 40:15</a:t>
            </a:r>
            <a:endParaRPr lang="en-US" sz="4000" dirty="0"/>
          </a:p>
        </p:txBody>
      </p:sp>
      <p:pic>
        <p:nvPicPr>
          <p:cNvPr id="10242" name="Picture 2"/>
          <p:cNvPicPr>
            <a:picLocks noChangeAspect="1" noChangeArrowheads="1"/>
          </p:cNvPicPr>
          <p:nvPr/>
        </p:nvPicPr>
        <p:blipFill>
          <a:blip r:embed="rId3" cstate="print"/>
          <a:srcRect/>
          <a:stretch>
            <a:fillRect/>
          </a:stretch>
        </p:blipFill>
        <p:spPr bwMode="auto">
          <a:xfrm>
            <a:off x="1524000" y="381000"/>
            <a:ext cx="6280790" cy="4191000"/>
          </a:xfrm>
          <a:prstGeom prst="rect">
            <a:avLst/>
          </a:prstGeom>
          <a:ln>
            <a:noFill/>
          </a:ln>
          <a:effectLst>
            <a:softEdge rad="112500"/>
          </a:effectLst>
        </p:spPr>
      </p:pic>
      <p:pic>
        <p:nvPicPr>
          <p:cNvPr id="10243" name="Picture 3"/>
          <p:cNvPicPr>
            <a:picLocks noChangeAspect="1" noChangeArrowheads="1"/>
          </p:cNvPicPr>
          <p:nvPr/>
        </p:nvPicPr>
        <p:blipFill>
          <a:blip r:embed="rId4" cstate="print"/>
          <a:srcRect/>
          <a:stretch>
            <a:fillRect/>
          </a:stretch>
        </p:blipFill>
        <p:spPr bwMode="auto">
          <a:xfrm>
            <a:off x="1524000" y="304800"/>
            <a:ext cx="6400800" cy="43434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fade">
                                      <p:cBhvr>
                                        <p:cTn id="7" dur="10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dirty="0" smtClean="0"/>
              <a:t>Over Men</a:t>
            </a:r>
            <a:endParaRPr lang="en-US" dirty="0"/>
          </a:p>
        </p:txBody>
      </p:sp>
      <p:sp>
        <p:nvSpPr>
          <p:cNvPr id="3" name="Content Placeholder 2"/>
          <p:cNvSpPr>
            <a:spLocks noGrp="1"/>
          </p:cNvSpPr>
          <p:nvPr>
            <p:ph idx="1"/>
          </p:nvPr>
        </p:nvSpPr>
        <p:spPr>
          <a:xfrm>
            <a:off x="0" y="1066800"/>
            <a:ext cx="9144000" cy="5791200"/>
          </a:xfrm>
        </p:spPr>
        <p:txBody>
          <a:bodyPr>
            <a:normAutofit fontScale="92500"/>
          </a:bodyPr>
          <a:lstStyle/>
          <a:p>
            <a:pPr algn="ctr">
              <a:buNone/>
            </a:pPr>
            <a:r>
              <a:rPr lang="en-US" i="1" dirty="0" smtClean="0"/>
              <a:t>"The king </a:t>
            </a:r>
            <a:r>
              <a:rPr lang="en-US" i="1" dirty="0" err="1" smtClean="0"/>
              <a:t>spake</a:t>
            </a:r>
            <a:r>
              <a:rPr lang="en-US" i="1" dirty="0" smtClean="0"/>
              <a:t>, and said, Is not this great Babylon, that I have built for the house of the kingdom by the might of my power, and for the </a:t>
            </a:r>
            <a:r>
              <a:rPr lang="en-US" i="1" dirty="0" err="1" smtClean="0"/>
              <a:t>honour</a:t>
            </a:r>
            <a:r>
              <a:rPr lang="en-US" i="1" dirty="0" smtClean="0"/>
              <a:t> of my majesty? While the word was in the king’s mouth, there fell a voice from heaven, saying, O king Nebuchadnezzar, to thee it is spoken; the kingdom is departed from thee. And they shall drive thee from men, and thy dwelling shall be with the beasts of the field: they shall make thee to eat grass as oxen, and seven times shall pass over thee, until thou know that the most High </a:t>
            </a:r>
            <a:r>
              <a:rPr lang="en-US" i="1" dirty="0" err="1" smtClean="0"/>
              <a:t>ruleth</a:t>
            </a:r>
            <a:r>
              <a:rPr lang="en-US" i="1" dirty="0" smtClean="0"/>
              <a:t> in the kingdom of men, and </a:t>
            </a:r>
            <a:r>
              <a:rPr lang="en-US" i="1" dirty="0" err="1" smtClean="0"/>
              <a:t>giveth</a:t>
            </a:r>
            <a:r>
              <a:rPr lang="en-US" i="1" dirty="0" smtClean="0"/>
              <a:t> it to whomsoever he will.“ (Daniel 4:30-32)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tr. Daniel White\Desktop\Bible pictures\Bible pictures Old Testament\Nebuchadnezzar\scan0073.jpg"/>
          <p:cNvPicPr>
            <a:picLocks noChangeAspect="1" noChangeArrowheads="1"/>
          </p:cNvPicPr>
          <p:nvPr/>
        </p:nvPicPr>
        <p:blipFill>
          <a:blip r:embed="rId3" cstate="print">
            <a:lum contrast="30000"/>
          </a:blip>
          <a:srcRect/>
          <a:stretch>
            <a:fillRect/>
          </a:stretch>
        </p:blipFill>
        <p:spPr bwMode="auto">
          <a:xfrm>
            <a:off x="2362200" y="-6496"/>
            <a:ext cx="4648200" cy="6864496"/>
          </a:xfrm>
          <a:prstGeom prst="rect">
            <a:avLst/>
          </a:prstGeom>
          <a:noFill/>
        </p:spPr>
      </p:pic>
      <p:pic>
        <p:nvPicPr>
          <p:cNvPr id="14342" name="Picture 6" descr="C:\Users\Ptr. Daniel White\Desktop\Bible pictures\Bible pictures Old Testament\Nebuchadnezzar\scan0069.jpg"/>
          <p:cNvPicPr>
            <a:picLocks noChangeAspect="1" noChangeArrowheads="1"/>
          </p:cNvPicPr>
          <p:nvPr/>
        </p:nvPicPr>
        <p:blipFill>
          <a:blip r:embed="rId4" cstate="print"/>
          <a:srcRect/>
          <a:stretch>
            <a:fillRect/>
          </a:stretch>
        </p:blipFill>
        <p:spPr bwMode="auto">
          <a:xfrm>
            <a:off x="2286000" y="0"/>
            <a:ext cx="4804342" cy="68580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4342"/>
                                        </p:tgtEl>
                                      </p:cBhvr>
                                    </p:animEffect>
                                    <p:set>
                                      <p:cBhvr>
                                        <p:cTn id="7" dur="1" fill="hold">
                                          <p:stCondLst>
                                            <p:cond delay="1999"/>
                                          </p:stCondLst>
                                        </p:cTn>
                                        <p:tgtEl>
                                          <p:spTgt spid="143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124200"/>
          </a:xfrm>
        </p:spPr>
        <p:txBody>
          <a:bodyPr>
            <a:normAutofit/>
          </a:bodyPr>
          <a:lstStyle/>
          <a:p>
            <a:r>
              <a:rPr lang="en-US" i="1" dirty="0" smtClean="0"/>
              <a:t>“The king's heart is in the hand of the LORD, as the rivers of water: he </a:t>
            </a:r>
            <a:r>
              <a:rPr lang="en-US" i="1" dirty="0" err="1" smtClean="0"/>
              <a:t>turneth</a:t>
            </a:r>
            <a:r>
              <a:rPr lang="en-US" i="1" dirty="0" smtClean="0"/>
              <a:t> it whithersoever he will.” </a:t>
            </a:r>
            <a:r>
              <a:rPr lang="en-US" i="1" dirty="0" smtClean="0"/>
              <a:t>Prov</a:t>
            </a:r>
            <a:r>
              <a:rPr lang="en-US" i="1" dirty="0" smtClean="0"/>
              <a:t>. </a:t>
            </a:r>
            <a:r>
              <a:rPr lang="en-US" i="1" dirty="0" smtClean="0"/>
              <a:t>21:1</a:t>
            </a:r>
            <a:endParaRPr lang="en-US" i="1" dirty="0"/>
          </a:p>
        </p:txBody>
      </p:sp>
      <p:pic>
        <p:nvPicPr>
          <p:cNvPr id="1027" name="Picture 3"/>
          <p:cNvPicPr>
            <a:picLocks noChangeAspect="1" noChangeArrowheads="1"/>
          </p:cNvPicPr>
          <p:nvPr/>
        </p:nvPicPr>
        <p:blipFill>
          <a:blip r:embed="rId3" cstate="print"/>
          <a:srcRect/>
          <a:stretch>
            <a:fillRect/>
          </a:stretch>
        </p:blipFill>
        <p:spPr bwMode="auto">
          <a:xfrm>
            <a:off x="1981200" y="3048000"/>
            <a:ext cx="5238750" cy="3810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228600"/>
            <a:ext cx="9144000" cy="91440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1066800" y="1371600"/>
            <a:ext cx="7117319" cy="424815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p:cTn id="7" dur="1000" fill="hold"/>
                                        <p:tgtEl>
                                          <p:spTgt spid="2051"/>
                                        </p:tgtEl>
                                        <p:attrNameLst>
                                          <p:attrName>ppt_w</p:attrName>
                                        </p:attrNameLst>
                                      </p:cBhvr>
                                      <p:tavLst>
                                        <p:tav tm="0">
                                          <p:val>
                                            <p:fltVal val="0"/>
                                          </p:val>
                                        </p:tav>
                                        <p:tav tm="100000">
                                          <p:val>
                                            <p:strVal val="#ppt_w"/>
                                          </p:val>
                                        </p:tav>
                                      </p:tavLst>
                                    </p:anim>
                                    <p:anim calcmode="lin" valueType="num">
                                      <p:cBhvr>
                                        <p:cTn id="8" dur="1000" fill="hold"/>
                                        <p:tgtEl>
                                          <p:spTgt spid="2051"/>
                                        </p:tgtEl>
                                        <p:attrNameLst>
                                          <p:attrName>ppt_h</p:attrName>
                                        </p:attrNameLst>
                                      </p:cBhvr>
                                      <p:tavLst>
                                        <p:tav tm="0">
                                          <p:val>
                                            <p:fltVal val="0"/>
                                          </p:val>
                                        </p:tav>
                                        <p:tav tm="100000">
                                          <p:val>
                                            <p:strVal val="#ppt_h"/>
                                          </p:val>
                                        </p:tav>
                                      </p:tavLst>
                                    </p:anim>
                                    <p:animEffect transition="in" filter="fade">
                                      <p:cBhvr>
                                        <p:cTn id="9"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t>Over Angels</a:t>
            </a:r>
            <a:endParaRPr lang="en-US" dirty="0"/>
          </a:p>
        </p:txBody>
      </p:sp>
      <p:sp>
        <p:nvSpPr>
          <p:cNvPr id="3" name="Content Placeholder 2"/>
          <p:cNvSpPr>
            <a:spLocks noGrp="1"/>
          </p:cNvSpPr>
          <p:nvPr>
            <p:ph idx="1"/>
          </p:nvPr>
        </p:nvSpPr>
        <p:spPr>
          <a:xfrm>
            <a:off x="0" y="1219200"/>
            <a:ext cx="9144000" cy="5638800"/>
          </a:xfrm>
        </p:spPr>
        <p:txBody>
          <a:bodyPr>
            <a:normAutofit/>
          </a:bodyPr>
          <a:lstStyle/>
          <a:p>
            <a:pPr algn="ctr">
              <a:buNone/>
            </a:pPr>
            <a:r>
              <a:rPr lang="en-US" sz="3600" i="1" dirty="0" smtClean="0"/>
              <a:t>"</a:t>
            </a:r>
            <a:r>
              <a:rPr lang="en-US" sz="3600" i="1" dirty="0" smtClean="0"/>
              <a:t>Blessed the Lord, ye his angels, that excel in strength, that do his commandments, hearkening unto the voice of his word</a:t>
            </a:r>
            <a:r>
              <a:rPr lang="en-US" sz="3600" i="1" dirty="0" smtClean="0"/>
              <a:t>.”</a:t>
            </a:r>
          </a:p>
          <a:p>
            <a:pPr algn="ctr">
              <a:buNone/>
            </a:pPr>
            <a:r>
              <a:rPr lang="en-US" sz="3600" i="1" dirty="0" smtClean="0"/>
              <a:t>Psalm </a:t>
            </a:r>
            <a:r>
              <a:rPr lang="en-US" sz="3600" i="1" dirty="0" smtClean="0"/>
              <a:t>103:20 </a:t>
            </a:r>
            <a:endParaRPr lang="en-US" sz="3600" i="1" dirty="0" smtClean="0"/>
          </a:p>
        </p:txBody>
      </p:sp>
      <p:pic>
        <p:nvPicPr>
          <p:cNvPr id="15362" name="Picture 2"/>
          <p:cNvPicPr>
            <a:picLocks noChangeAspect="1" noChangeArrowheads="1"/>
          </p:cNvPicPr>
          <p:nvPr/>
        </p:nvPicPr>
        <p:blipFill>
          <a:blip r:embed="rId3" cstate="print">
            <a:lum bright="-20000" contrast="20000"/>
          </a:blip>
          <a:srcRect/>
          <a:stretch>
            <a:fillRect/>
          </a:stretch>
        </p:blipFill>
        <p:spPr bwMode="auto">
          <a:xfrm>
            <a:off x="762000" y="3810000"/>
            <a:ext cx="7913076"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648200" cy="1066800"/>
          </a:xfrm>
        </p:spPr>
        <p:txBody>
          <a:bodyPr/>
          <a:lstStyle/>
          <a:p>
            <a:r>
              <a:rPr lang="en-US" dirty="0" smtClean="0"/>
              <a:t>Over Satan </a:t>
            </a:r>
            <a:endParaRPr lang="en-US" dirty="0"/>
          </a:p>
        </p:txBody>
      </p:sp>
      <p:sp>
        <p:nvSpPr>
          <p:cNvPr id="3" name="Content Placeholder 2"/>
          <p:cNvSpPr>
            <a:spLocks noGrp="1"/>
          </p:cNvSpPr>
          <p:nvPr>
            <p:ph idx="1"/>
          </p:nvPr>
        </p:nvSpPr>
        <p:spPr>
          <a:xfrm>
            <a:off x="0" y="1524000"/>
            <a:ext cx="9144000" cy="5334000"/>
          </a:xfrm>
        </p:spPr>
        <p:txBody>
          <a:bodyPr>
            <a:normAutofit/>
          </a:bodyPr>
          <a:lstStyle/>
          <a:p>
            <a:r>
              <a:rPr lang="en-US" sz="3600" i="1" dirty="0" smtClean="0"/>
              <a:t>Job 1:12; 2:6 </a:t>
            </a:r>
            <a:r>
              <a:rPr lang="en-US" sz="3600" dirty="0" smtClean="0"/>
              <a:t>The first                                        two chapters of Job                                          deal with Satan’s                                  accusations against the patriarch before God. </a:t>
            </a:r>
          </a:p>
          <a:p>
            <a:r>
              <a:rPr lang="en-US" sz="3600" dirty="0" smtClean="0"/>
              <a:t>The devil then subjects Job to various fierce and fiery trials, but not before being granted the needed specific permission from the omnipotent God himself. </a:t>
            </a:r>
            <a:endParaRPr lang="en-US" sz="3600" dirty="0"/>
          </a:p>
        </p:txBody>
      </p:sp>
      <p:pic>
        <p:nvPicPr>
          <p:cNvPr id="4" name="Picture 2"/>
          <p:cNvPicPr>
            <a:picLocks noChangeAspect="1" noChangeArrowheads="1"/>
          </p:cNvPicPr>
          <p:nvPr/>
        </p:nvPicPr>
        <p:blipFill>
          <a:blip r:embed="rId3" cstate="print"/>
          <a:srcRect/>
          <a:stretch>
            <a:fillRect/>
          </a:stretch>
        </p:blipFill>
        <p:spPr bwMode="auto">
          <a:xfrm>
            <a:off x="4428226" y="0"/>
            <a:ext cx="4715774" cy="31242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2362200"/>
          </a:xfrm>
        </p:spPr>
        <p:txBody>
          <a:bodyPr>
            <a:normAutofit/>
          </a:bodyPr>
          <a:lstStyle/>
          <a:p>
            <a:r>
              <a:rPr lang="en-US" sz="4000" i="1" dirty="0" smtClean="0"/>
              <a:t>“</a:t>
            </a:r>
            <a:r>
              <a:rPr lang="en-US" sz="4000" i="1" dirty="0" smtClean="0"/>
              <a:t>As for God, </a:t>
            </a:r>
            <a:r>
              <a:rPr lang="en-US" sz="4000" i="1" u="sng" dirty="0" smtClean="0"/>
              <a:t>his way is perfect</a:t>
            </a:r>
            <a:r>
              <a:rPr lang="en-US" sz="4000" i="1" dirty="0" smtClean="0"/>
              <a:t>: the word of the LORD is tried: he is a buckler to all those that trust in him</a:t>
            </a:r>
            <a:r>
              <a:rPr lang="en-US" sz="4000" i="1" dirty="0" smtClean="0"/>
              <a:t>.” Psalm 18:30 </a:t>
            </a:r>
            <a:endParaRPr lang="en-US" sz="4000" dirty="0"/>
          </a:p>
        </p:txBody>
      </p:sp>
      <p:pic>
        <p:nvPicPr>
          <p:cNvPr id="1026" name="Picture 2"/>
          <p:cNvPicPr>
            <a:picLocks noChangeAspect="1" noChangeArrowheads="1"/>
          </p:cNvPicPr>
          <p:nvPr/>
        </p:nvPicPr>
        <p:blipFill>
          <a:blip r:embed="rId3" cstate="print">
            <a:duotone>
              <a:prstClr val="black"/>
              <a:schemeClr val="accent5">
                <a:tint val="45000"/>
                <a:satMod val="400000"/>
              </a:schemeClr>
            </a:duotone>
          </a:blip>
          <a:srcRect/>
          <a:stretch>
            <a:fillRect/>
          </a:stretch>
        </p:blipFill>
        <p:spPr bwMode="auto">
          <a:xfrm>
            <a:off x="2286000" y="2469816"/>
            <a:ext cx="4810125" cy="4388184"/>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p:cNvPicPr>
            <a:picLocks noChangeAspect="1" noChangeArrowheads="1"/>
          </p:cNvPicPr>
          <p:nvPr/>
        </p:nvPicPr>
        <p:blipFill>
          <a:blip r:embed="rId3" cstate="print">
            <a:lum bright="-10000"/>
          </a:blip>
          <a:srcRect/>
          <a:stretch>
            <a:fillRect/>
          </a:stretch>
        </p:blipFill>
        <p:spPr bwMode="auto">
          <a:xfrm>
            <a:off x="0" y="-11430"/>
            <a:ext cx="9144000" cy="6880861"/>
          </a:xfrm>
          <a:prstGeom prst="rect">
            <a:avLst/>
          </a:prstGeom>
          <a:noFill/>
          <a:ln w="9525">
            <a:noFill/>
            <a:miter lim="800000"/>
            <a:headEnd/>
            <a:tailEnd/>
          </a:ln>
        </p:spPr>
      </p:pic>
      <p:sp>
        <p:nvSpPr>
          <p:cNvPr id="3" name="Title 2"/>
          <p:cNvSpPr>
            <a:spLocks noGrp="1"/>
          </p:cNvSpPr>
          <p:nvPr>
            <p:ph type="title"/>
          </p:nvPr>
        </p:nvSpPr>
        <p:spPr>
          <a:xfrm>
            <a:off x="2362200" y="0"/>
            <a:ext cx="3886200" cy="1417638"/>
          </a:xfrm>
        </p:spPr>
        <p:txBody>
          <a:bodyPr/>
          <a:lstStyle/>
          <a:p>
            <a:r>
              <a:rPr lang="en-US" dirty="0" smtClean="0">
                <a:effectLst>
                  <a:glow rad="101600">
                    <a:schemeClr val="bg1">
                      <a:alpha val="60000"/>
                    </a:schemeClr>
                  </a:glow>
                </a:effectLst>
              </a:rPr>
              <a:t>Over Death</a:t>
            </a:r>
            <a:endParaRPr lang="en-US" dirty="0">
              <a:effectLst>
                <a:glow rad="101600">
                  <a:schemeClr val="bg1">
                    <a:alpha val="60000"/>
                  </a:schemeClr>
                </a:glow>
              </a:effectLst>
            </a:endParaRPr>
          </a:p>
        </p:txBody>
      </p:sp>
      <p:sp>
        <p:nvSpPr>
          <p:cNvPr id="4" name="Content Placeholder 3"/>
          <p:cNvSpPr>
            <a:spLocks noGrp="1"/>
          </p:cNvSpPr>
          <p:nvPr>
            <p:ph idx="1"/>
          </p:nvPr>
        </p:nvSpPr>
        <p:spPr>
          <a:xfrm>
            <a:off x="0" y="1143000"/>
            <a:ext cx="9144000" cy="5715000"/>
          </a:xfrm>
        </p:spPr>
        <p:txBody>
          <a:bodyPr>
            <a:normAutofit/>
          </a:bodyPr>
          <a:lstStyle/>
          <a:p>
            <a:pPr>
              <a:buNone/>
            </a:pPr>
            <a:r>
              <a:rPr lang="en-US" sz="3600" dirty="0" smtClean="0">
                <a:effectLst>
                  <a:glow rad="101600">
                    <a:schemeClr val="bg1">
                      <a:alpha val="60000"/>
                    </a:schemeClr>
                  </a:glow>
                </a:effectLst>
              </a:rPr>
              <a:t> </a:t>
            </a:r>
          </a:p>
          <a:p>
            <a:pPr>
              <a:buNone/>
            </a:pPr>
            <a:r>
              <a:rPr lang="en-US" sz="3600" i="1" dirty="0" smtClean="0">
                <a:effectLst>
                  <a:glow rad="101600">
                    <a:schemeClr val="bg1">
                      <a:alpha val="60000"/>
                    </a:schemeClr>
                  </a:glow>
                </a:effectLst>
              </a:rPr>
              <a:t>"</a:t>
            </a:r>
            <a:r>
              <a:rPr lang="en-US" sz="3600" i="1" dirty="0" smtClean="0">
                <a:effectLst>
                  <a:glow rad="101600">
                    <a:schemeClr val="bg1">
                      <a:alpha val="60000"/>
                    </a:schemeClr>
                  </a:glow>
                </a:effectLst>
              </a:rPr>
              <a:t>Forasmuch then as the children are partakers of flesh and blood, he also himself likewise took part of the same; that through death he might destroy him that had the power of death, that is, the devil; and deliver them who through fear of death were all their lifetime subject to bondage</a:t>
            </a:r>
            <a:r>
              <a:rPr lang="en-US" sz="3600" i="1" dirty="0" smtClean="0">
                <a:effectLst>
                  <a:glow rad="101600">
                    <a:schemeClr val="bg1">
                      <a:alpha val="60000"/>
                    </a:schemeClr>
                  </a:glow>
                </a:effectLst>
              </a:rPr>
              <a:t>.“ Hebrews </a:t>
            </a:r>
            <a:r>
              <a:rPr lang="en-US" sz="3600" i="1" dirty="0" smtClean="0">
                <a:effectLst>
                  <a:glow rad="101600">
                    <a:schemeClr val="bg1">
                      <a:alpha val="60000"/>
                    </a:schemeClr>
                  </a:glow>
                </a:effectLst>
              </a:rPr>
              <a:t>2:14-15 </a:t>
            </a:r>
            <a:endParaRPr lang="en-US" sz="3600" i="1" dirty="0" smtClean="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838200"/>
            <a:ext cx="6705600" cy="6001643"/>
          </a:xfrm>
          <a:prstGeom prst="rect">
            <a:avLst/>
          </a:prstGeom>
        </p:spPr>
        <p:txBody>
          <a:bodyPr wrap="square">
            <a:spAutoFit/>
            <a:scene3d>
              <a:camera prst="orthographicFront"/>
              <a:lightRig rig="threePt" dir="t"/>
            </a:scene3d>
            <a:sp3d extrusionH="57150">
              <a:bevelT w="38100" h="38100" prst="convex"/>
            </a:sp3d>
          </a:bodyPr>
          <a:lstStyle/>
          <a:p>
            <a:pPr algn="ctr"/>
            <a:r>
              <a:rPr lang="en-US" sz="4800" i="1" dirty="0" smtClean="0">
                <a:effectLst>
                  <a:glow rad="63500">
                    <a:schemeClr val="accent2">
                      <a:satMod val="175000"/>
                      <a:alpha val="40000"/>
                    </a:schemeClr>
                  </a:glow>
                </a:effectLst>
              </a:rPr>
              <a:t>“O death, where is thy sting? O grave, where is thy victory?…But thanks be to God, which </a:t>
            </a:r>
            <a:r>
              <a:rPr lang="en-US" sz="4800" i="1" dirty="0" err="1" smtClean="0">
                <a:effectLst>
                  <a:glow rad="63500">
                    <a:schemeClr val="accent2">
                      <a:satMod val="175000"/>
                      <a:alpha val="40000"/>
                    </a:schemeClr>
                  </a:glow>
                </a:effectLst>
              </a:rPr>
              <a:t>giveth</a:t>
            </a:r>
            <a:r>
              <a:rPr lang="en-US" sz="4800" i="1" dirty="0" smtClean="0">
                <a:effectLst>
                  <a:glow rad="63500">
                    <a:schemeClr val="accent2">
                      <a:satMod val="175000"/>
                      <a:alpha val="40000"/>
                    </a:schemeClr>
                  </a:glow>
                </a:effectLst>
              </a:rPr>
              <a:t> us the victory through our Lord Jesus Christ.”</a:t>
            </a:r>
          </a:p>
          <a:p>
            <a:pPr algn="ctr"/>
            <a:r>
              <a:rPr lang="en-US" sz="4800" i="1" dirty="0" smtClean="0">
                <a:effectLst>
                  <a:glow rad="63500">
                    <a:schemeClr val="accent2">
                      <a:satMod val="175000"/>
                      <a:alpha val="40000"/>
                    </a:schemeClr>
                  </a:glow>
                </a:effectLst>
              </a:rPr>
              <a:t> I Corinthians 15:55, 57</a:t>
            </a:r>
          </a:p>
          <a:p>
            <a:pPr algn="ctr"/>
            <a:endParaRPr lang="en-US" sz="4800" i="1" dirty="0">
              <a:effectLst>
                <a:glow rad="63500">
                  <a:schemeClr val="accent2">
                    <a:satMod val="175000"/>
                    <a:alpha val="40000"/>
                  </a:schemeClr>
                </a:glow>
              </a:effectLst>
            </a:endParaRPr>
          </a:p>
        </p:txBody>
      </p:sp>
      <p:pic>
        <p:nvPicPr>
          <p:cNvPr id="17410" name="Picture 2"/>
          <p:cNvPicPr>
            <a:picLocks noChangeAspect="1" noChangeArrowheads="1"/>
          </p:cNvPicPr>
          <p:nvPr/>
        </p:nvPicPr>
        <p:blipFill>
          <a:blip r:embed="rId3" cstate="print"/>
          <a:srcRect/>
          <a:stretch>
            <a:fillRect/>
          </a:stretch>
        </p:blipFill>
        <p:spPr bwMode="auto">
          <a:xfrm>
            <a:off x="609600" y="685800"/>
            <a:ext cx="7906244" cy="5267037"/>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2057400" y="-13854"/>
            <a:ext cx="5475361" cy="6871854"/>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en-US" dirty="0" smtClean="0"/>
              <a:t>God is omnipresent</a:t>
            </a:r>
            <a:br>
              <a:rPr lang="en-US" dirty="0" smtClean="0"/>
            </a:br>
            <a:endParaRPr lang="en-US" dirty="0"/>
          </a:p>
        </p:txBody>
      </p:sp>
      <p:sp>
        <p:nvSpPr>
          <p:cNvPr id="3" name="Content Placeholder 2"/>
          <p:cNvSpPr>
            <a:spLocks noGrp="1"/>
          </p:cNvSpPr>
          <p:nvPr>
            <p:ph idx="1"/>
          </p:nvPr>
        </p:nvSpPr>
        <p:spPr>
          <a:xfrm>
            <a:off x="457200" y="1295400"/>
            <a:ext cx="8229600" cy="4830763"/>
          </a:xfrm>
        </p:spPr>
        <p:txBody>
          <a:bodyPr>
            <a:normAutofit/>
          </a:bodyPr>
          <a:lstStyle/>
          <a:p>
            <a:pPr>
              <a:buNone/>
            </a:pPr>
            <a:r>
              <a:rPr lang="en-US" sz="3600" dirty="0" smtClean="0"/>
              <a:t>    The </a:t>
            </a:r>
            <a:r>
              <a:rPr lang="en-US" sz="3600" dirty="0" smtClean="0"/>
              <a:t>omnipresence of God thus means </a:t>
            </a:r>
            <a:r>
              <a:rPr lang="en-US" sz="3600" dirty="0" smtClean="0"/>
              <a:t>He </a:t>
            </a:r>
            <a:r>
              <a:rPr lang="en-US" sz="3600" dirty="0" smtClean="0"/>
              <a:t>is present everywhere with his whole being at the same </a:t>
            </a:r>
            <a:r>
              <a:rPr lang="en-US" sz="3600" dirty="0" smtClean="0"/>
              <a:t>time.</a:t>
            </a:r>
            <a:endParaRPr lang="en-US" sz="3600" dirty="0"/>
          </a:p>
        </p:txBody>
      </p:sp>
      <p:pic>
        <p:nvPicPr>
          <p:cNvPr id="2050" name="Picture 2"/>
          <p:cNvPicPr>
            <a:picLocks noChangeAspect="1" noChangeArrowheads="1"/>
          </p:cNvPicPr>
          <p:nvPr/>
        </p:nvPicPr>
        <p:blipFill>
          <a:blip r:embed="rId3" cstate="print"/>
          <a:srcRect/>
          <a:stretch>
            <a:fillRect/>
          </a:stretch>
        </p:blipFill>
        <p:spPr bwMode="auto">
          <a:xfrm>
            <a:off x="4495800" y="3581400"/>
            <a:ext cx="3915833" cy="28194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2362200"/>
          </a:xfrm>
        </p:spPr>
        <p:txBody>
          <a:bodyPr>
            <a:normAutofit/>
          </a:bodyPr>
          <a:lstStyle/>
          <a:p>
            <a:pPr algn="ctr">
              <a:buNone/>
            </a:pPr>
            <a:r>
              <a:rPr lang="en-US" sz="3600" dirty="0" smtClean="0"/>
              <a:t>   The </a:t>
            </a:r>
            <a:r>
              <a:rPr lang="en-US" sz="3600" dirty="0" smtClean="0"/>
              <a:t>great danger to avoid in rightly understanding this attribute is the grievous error of pantheism, which says that God is everywhere, and everything is </a:t>
            </a:r>
            <a:r>
              <a:rPr lang="en-US" sz="3600" dirty="0" smtClean="0"/>
              <a:t>God.</a:t>
            </a:r>
            <a:endParaRPr lang="en-US" sz="3600" dirty="0"/>
          </a:p>
        </p:txBody>
      </p:sp>
      <p:pic>
        <p:nvPicPr>
          <p:cNvPr id="3074" name="Picture 2"/>
          <p:cNvPicPr>
            <a:picLocks noChangeAspect="1" noChangeArrowheads="1"/>
          </p:cNvPicPr>
          <p:nvPr/>
        </p:nvPicPr>
        <p:blipFill>
          <a:blip r:embed="rId3" cstate="print"/>
          <a:srcRect/>
          <a:stretch>
            <a:fillRect/>
          </a:stretch>
        </p:blipFill>
        <p:spPr bwMode="auto">
          <a:xfrm>
            <a:off x="4800600" y="2514600"/>
            <a:ext cx="4019550" cy="4088457"/>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rot="21091784">
            <a:off x="893821" y="3025034"/>
            <a:ext cx="3017822" cy="304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1447800" y="1771650"/>
            <a:ext cx="6450981" cy="5086350"/>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smtClean="0"/>
              <a:t>Paul at Mars’ </a:t>
            </a:r>
            <a:r>
              <a:rPr lang="en-US" dirty="0" smtClean="0"/>
              <a:t>h</a:t>
            </a:r>
            <a:r>
              <a:rPr lang="en-US" dirty="0" smtClean="0"/>
              <a:t>ill</a:t>
            </a:r>
            <a:endParaRPr lang="en-US" dirty="0"/>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629400"/>
          </a:xfrm>
        </p:spPr>
        <p:txBody>
          <a:bodyPr>
            <a:normAutofit/>
          </a:bodyPr>
          <a:lstStyle/>
          <a:p>
            <a:pPr algn="ctr"/>
            <a:endParaRPr lang="en-US" i="1" dirty="0" smtClean="0"/>
          </a:p>
          <a:p>
            <a:pPr algn="ctr">
              <a:buNone/>
            </a:pPr>
            <a:r>
              <a:rPr lang="en-US" i="1" dirty="0" smtClean="0"/>
              <a:t>    “Then </a:t>
            </a:r>
            <a:r>
              <a:rPr lang="en-US" i="1" dirty="0" smtClean="0"/>
              <a:t>Paul stood in the midst of Mars' hill, and said, Ye men of Athens, I perceive that in all things ye are too superstitious. </a:t>
            </a:r>
            <a:r>
              <a:rPr lang="en-US" i="1" dirty="0" smtClean="0"/>
              <a:t>For </a:t>
            </a:r>
            <a:r>
              <a:rPr lang="en-US" i="1" dirty="0" smtClean="0"/>
              <a:t>as I passed by, and beheld your devotions, I found an altar with this inscription, TO THE UNKNOWN GOD. Whom therefore ye ignorantly worship, him declare I unto you. </a:t>
            </a:r>
            <a:r>
              <a:rPr lang="en-US" i="1" dirty="0" smtClean="0"/>
              <a:t>God </a:t>
            </a:r>
            <a:r>
              <a:rPr lang="en-US" i="1" dirty="0" smtClean="0"/>
              <a:t>that made the world and all things therein, seeing that he is Lord of heaven and earth, </a:t>
            </a:r>
            <a:r>
              <a:rPr lang="en-US" i="1" dirty="0" err="1" smtClean="0"/>
              <a:t>dwelleth</a:t>
            </a:r>
            <a:r>
              <a:rPr lang="en-US" i="1" dirty="0" smtClean="0"/>
              <a:t> not in temples made with </a:t>
            </a:r>
            <a:r>
              <a:rPr lang="en-US" i="1" dirty="0" smtClean="0"/>
              <a:t>hands; Neither </a:t>
            </a:r>
            <a:r>
              <a:rPr lang="en-US" i="1" dirty="0" smtClean="0"/>
              <a:t>is worshipped with men's hands, as though he needed any thing, seeing he </a:t>
            </a:r>
            <a:r>
              <a:rPr lang="en-US" i="1" dirty="0" err="1" smtClean="0"/>
              <a:t>giveth</a:t>
            </a:r>
            <a:r>
              <a:rPr lang="en-US" i="1" dirty="0" smtClean="0"/>
              <a:t> to all life, and breath, and </a:t>
            </a:r>
            <a:endParaRPr lang="en-US" i="1" dirty="0" smtClean="0"/>
          </a:p>
          <a:p>
            <a:pPr algn="ctr">
              <a:buNone/>
            </a:pPr>
            <a:r>
              <a:rPr lang="en-US" i="1" dirty="0" smtClean="0"/>
              <a:t>all things.” Acts </a:t>
            </a:r>
            <a:r>
              <a:rPr lang="en-US" i="1" dirty="0" smtClean="0"/>
              <a:t>17:22-25</a:t>
            </a:r>
          </a:p>
          <a:p>
            <a:pPr algn="ctr"/>
            <a:endParaRPr lang="en-US" i="1" dirty="0"/>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C:\Users\Ptr. Daniel White\Desktop\Bible pictures\Bible pictures Old Testament\David\David Shepherd\david_as_shepherd_with_harp.jpg"/>
          <p:cNvPicPr>
            <a:picLocks noChangeAspect="1" noChangeArrowheads="1"/>
          </p:cNvPicPr>
          <p:nvPr/>
        </p:nvPicPr>
        <p:blipFill>
          <a:blip r:embed="rId3" cstate="print"/>
          <a:srcRect/>
          <a:stretch>
            <a:fillRect/>
          </a:stretch>
        </p:blipFill>
        <p:spPr bwMode="auto">
          <a:xfrm>
            <a:off x="1828800" y="0"/>
            <a:ext cx="5743575"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144000" cy="5745163"/>
          </a:xfrm>
        </p:spPr>
        <p:txBody>
          <a:bodyPr>
            <a:noAutofit/>
          </a:bodyPr>
          <a:lstStyle/>
          <a:p>
            <a:pPr algn="ctr">
              <a:buNone/>
            </a:pPr>
            <a:r>
              <a:rPr lang="en-US" sz="4000" i="1" dirty="0" smtClean="0"/>
              <a:t>   "</a:t>
            </a:r>
            <a:r>
              <a:rPr lang="en-US" sz="4000" i="1" dirty="0" smtClean="0"/>
              <a:t>Whither shall I go from thy spirit? or whither shall I flee from thy presence? If I ascend up into heaven, thou art there: if I make my bed in hell, behold, thou art there. If I take the wings of the morning, and dwell in the uttermost parts of the sea; even there shall thy hand lead me, and thy right hand shall hold </a:t>
            </a:r>
            <a:r>
              <a:rPr lang="en-US" sz="4000" i="1" dirty="0" smtClean="0"/>
              <a:t>me.” </a:t>
            </a:r>
          </a:p>
          <a:p>
            <a:pPr algn="ctr">
              <a:buNone/>
            </a:pPr>
            <a:r>
              <a:rPr lang="en-US" sz="4000" i="1" dirty="0" smtClean="0"/>
              <a:t>Psalm 139:7-11</a:t>
            </a:r>
            <a:endParaRPr lang="en-US" sz="4000" i="1" dirty="0" smtClean="0"/>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3" cstate="print">
            <a:duotone>
              <a:prstClr val="black"/>
              <a:schemeClr val="tx2">
                <a:tint val="45000"/>
                <a:satMod val="400000"/>
              </a:schemeClr>
            </a:duotone>
          </a:blip>
          <a:srcRect/>
          <a:stretch>
            <a:fillRect/>
          </a:stretch>
        </p:blipFill>
        <p:spPr bwMode="auto">
          <a:xfrm>
            <a:off x="0" y="2255012"/>
            <a:ext cx="3124200" cy="4602988"/>
          </a:xfrm>
          <a:prstGeom prst="rect">
            <a:avLst/>
          </a:prstGeom>
          <a:noFill/>
          <a:ln w="9525">
            <a:noFill/>
            <a:miter lim="800000"/>
            <a:headEnd/>
            <a:tailEnd/>
          </a:ln>
        </p:spPr>
      </p:pic>
      <p:pic>
        <p:nvPicPr>
          <p:cNvPr id="5" name="Picture 4" descr="C:\Users\Ptr. Daniel White\Desktop\Bible pictures\Bible pictures Old Testament\Samuel\09 1 Samuel\09017034 ELL - 1 Samuel 17 34 - David slaying the lion and bear.jpg"/>
          <p:cNvPicPr>
            <a:picLocks noChangeAspect="1" noChangeArrowheads="1"/>
          </p:cNvPicPr>
          <p:nvPr/>
        </p:nvPicPr>
        <p:blipFill>
          <a:blip r:embed="rId4" cstate="print"/>
          <a:srcRect/>
          <a:stretch>
            <a:fillRect/>
          </a:stretch>
        </p:blipFill>
        <p:spPr bwMode="auto">
          <a:xfrm flipH="1">
            <a:off x="6096000" y="0"/>
            <a:ext cx="3048000" cy="3974188"/>
          </a:xfrm>
          <a:prstGeom prst="rect">
            <a:avLst/>
          </a:prstGeom>
          <a:noFill/>
        </p:spPr>
      </p:pic>
      <p:pic>
        <p:nvPicPr>
          <p:cNvPr id="15366" name="Picture 6" descr="C:\Users\Ptr. Daniel White\Desktop\Bible pictures\Bible pictures Old Testament\David\David &amp; Goliath\Dav W Goliath's Head 1197-31.jpg"/>
          <p:cNvPicPr>
            <a:picLocks noChangeAspect="1" noChangeArrowheads="1"/>
          </p:cNvPicPr>
          <p:nvPr/>
        </p:nvPicPr>
        <p:blipFill>
          <a:blip r:embed="rId5" cstate="print"/>
          <a:srcRect/>
          <a:stretch>
            <a:fillRect/>
          </a:stretch>
        </p:blipFill>
        <p:spPr bwMode="auto">
          <a:xfrm>
            <a:off x="2590800" y="685800"/>
            <a:ext cx="4267200" cy="5329374"/>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6"/>
                                        </p:tgtEl>
                                        <p:attrNameLst>
                                          <p:attrName>style.visibility</p:attrName>
                                        </p:attrNameLst>
                                      </p:cBhvr>
                                      <p:to>
                                        <p:strVal val="visible"/>
                                      </p:to>
                                    </p:set>
                                    <p:animEffect transition="in" filter="fade">
                                      <p:cBhvr>
                                        <p:cTn id="7" dur="1000"/>
                                        <p:tgtEl>
                                          <p:spTgt spid="15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371600"/>
          </a:xfrm>
        </p:spPr>
        <p:txBody>
          <a:bodyPr>
            <a:normAutofit fontScale="90000"/>
          </a:bodyPr>
          <a:lstStyle/>
          <a:p>
            <a:r>
              <a:rPr lang="en-US" i="1" dirty="0" smtClean="0"/>
              <a:t>“</a:t>
            </a:r>
            <a:r>
              <a:rPr lang="en-US" i="1" dirty="0" smtClean="0"/>
              <a:t>The </a:t>
            </a:r>
            <a:r>
              <a:rPr lang="en-US" i="1" u="sng" dirty="0" smtClean="0"/>
              <a:t>perfection of beauty</a:t>
            </a:r>
            <a:r>
              <a:rPr lang="en-US" i="1" dirty="0" smtClean="0"/>
              <a:t>, God hath shined</a:t>
            </a:r>
            <a:r>
              <a:rPr lang="en-US" i="1" dirty="0" smtClean="0"/>
              <a:t>.” Psalm 50:2 </a:t>
            </a:r>
            <a:r>
              <a:rPr lang="en-US" i="1" dirty="0" smtClean="0"/>
              <a:t/>
            </a:r>
            <a:br>
              <a:rPr lang="en-US" i="1" dirty="0" smtClean="0"/>
            </a:br>
            <a:endParaRPr lang="en-US" dirty="0"/>
          </a:p>
        </p:txBody>
      </p:sp>
      <p:pic>
        <p:nvPicPr>
          <p:cNvPr id="2050" name="Picture 2"/>
          <p:cNvPicPr>
            <a:picLocks noChangeAspect="1" noChangeArrowheads="1"/>
          </p:cNvPicPr>
          <p:nvPr/>
        </p:nvPicPr>
        <p:blipFill>
          <a:blip r:embed="rId3" cstate="print">
            <a:lum bright="-20000" contrast="20000"/>
          </a:blip>
          <a:srcRect/>
          <a:stretch>
            <a:fillRect/>
          </a:stretch>
        </p:blipFill>
        <p:spPr bwMode="auto">
          <a:xfrm>
            <a:off x="1600200" y="1828800"/>
            <a:ext cx="6096000" cy="4572000"/>
          </a:xfrm>
          <a:prstGeom prst="rect">
            <a:avLst/>
          </a:prstGeom>
          <a:ln>
            <a:noFill/>
          </a:ln>
          <a:effectLst>
            <a:outerShdw blurRad="292100" dist="139700" dir="2700000" algn="tl" rotWithShape="0">
              <a:srgbClr val="333333">
                <a:alpha val="65000"/>
              </a:srgbClr>
            </a:outerShdw>
          </a:effectLst>
        </p:spPr>
      </p:pic>
      <p:pic>
        <p:nvPicPr>
          <p:cNvPr id="2051" name="Picture 3"/>
          <p:cNvPicPr>
            <a:picLocks noChangeAspect="1" noChangeArrowheads="1"/>
          </p:cNvPicPr>
          <p:nvPr/>
        </p:nvPicPr>
        <p:blipFill>
          <a:blip r:embed="rId4" cstate="print"/>
          <a:srcRect/>
          <a:stretch>
            <a:fillRect/>
          </a:stretch>
        </p:blipFill>
        <p:spPr bwMode="auto">
          <a:xfrm>
            <a:off x="3581400" y="2590800"/>
            <a:ext cx="2143125" cy="1828800"/>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1066800" y="685800"/>
            <a:ext cx="7109661" cy="540334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ormAutofit/>
          </a:bodyPr>
          <a:lstStyle/>
          <a:p>
            <a:r>
              <a:rPr lang="en-US" dirty="0" smtClean="0"/>
              <a:t>God is omniscient</a:t>
            </a:r>
            <a:endParaRPr lang="en-US" dirty="0"/>
          </a:p>
        </p:txBody>
      </p:sp>
      <p:sp>
        <p:nvSpPr>
          <p:cNvPr id="3" name="Content Placeholder 2"/>
          <p:cNvSpPr>
            <a:spLocks noGrp="1"/>
          </p:cNvSpPr>
          <p:nvPr>
            <p:ph idx="1"/>
          </p:nvPr>
        </p:nvSpPr>
        <p:spPr>
          <a:xfrm>
            <a:off x="0" y="1295400"/>
            <a:ext cx="9144000" cy="5562600"/>
          </a:xfrm>
        </p:spPr>
        <p:txBody>
          <a:bodyPr>
            <a:noAutofit/>
          </a:bodyPr>
          <a:lstStyle/>
          <a:p>
            <a:pPr algn="ctr">
              <a:buNone/>
            </a:pPr>
            <a:r>
              <a:rPr lang="en-US" sz="3600" i="1" dirty="0" smtClean="0"/>
              <a:t>"Great is our Lord, and of great power: his understanding is infinite</a:t>
            </a:r>
            <a:r>
              <a:rPr lang="en-US" sz="3600" i="1" dirty="0" smtClean="0"/>
              <a:t>.” </a:t>
            </a:r>
            <a:r>
              <a:rPr lang="en-US" sz="3600" i="1" dirty="0" smtClean="0"/>
              <a:t>Psalm 147:5 </a:t>
            </a:r>
          </a:p>
        </p:txBody>
      </p:sp>
      <p:pic>
        <p:nvPicPr>
          <p:cNvPr id="1026" name="Picture 2"/>
          <p:cNvPicPr>
            <a:picLocks noChangeAspect="1" noChangeArrowheads="1"/>
          </p:cNvPicPr>
          <p:nvPr/>
        </p:nvPicPr>
        <p:blipFill>
          <a:blip r:embed="rId3" cstate="print"/>
          <a:srcRect/>
          <a:stretch>
            <a:fillRect/>
          </a:stretch>
        </p:blipFill>
        <p:spPr bwMode="auto">
          <a:xfrm>
            <a:off x="2514600" y="3048000"/>
            <a:ext cx="4131892" cy="35368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5486400" cy="6858000"/>
          </a:xfrm>
        </p:spPr>
        <p:txBody>
          <a:bodyPr>
            <a:noAutofit/>
          </a:bodyPr>
          <a:lstStyle/>
          <a:p>
            <a:pPr algn="ctr">
              <a:buNone/>
            </a:pPr>
            <a:r>
              <a:rPr lang="en-US" sz="3600" i="1" dirty="0" smtClean="0"/>
              <a:t>  "</a:t>
            </a:r>
            <a:r>
              <a:rPr lang="en-US" sz="3600" i="1" dirty="0" smtClean="0"/>
              <a:t>Who hath directed the Spirit of the Lord, or being his counselor hath taught him? With whom took he counsel, and who instructed him, and taught him in the path of judgment, and taught him knowledge, and showed </a:t>
            </a:r>
            <a:endParaRPr lang="en-US" sz="3600" i="1" dirty="0" smtClean="0"/>
          </a:p>
          <a:p>
            <a:pPr algn="ctr">
              <a:buNone/>
            </a:pPr>
            <a:r>
              <a:rPr lang="en-US" sz="3600" i="1" dirty="0" smtClean="0"/>
              <a:t>to </a:t>
            </a:r>
            <a:r>
              <a:rPr lang="en-US" sz="3600" i="1" dirty="0" smtClean="0"/>
              <a:t>him the way of understanding</a:t>
            </a:r>
            <a:r>
              <a:rPr lang="en-US" sz="3600" i="1" dirty="0" smtClean="0"/>
              <a:t>?”</a:t>
            </a:r>
          </a:p>
          <a:p>
            <a:pPr algn="ctr">
              <a:buNone/>
            </a:pPr>
            <a:r>
              <a:rPr lang="en-US" sz="3600" i="1" dirty="0" smtClean="0"/>
              <a:t>Isaiah </a:t>
            </a:r>
            <a:r>
              <a:rPr lang="en-US" sz="3600" i="1" dirty="0" smtClean="0"/>
              <a:t>40:13-14 </a:t>
            </a:r>
            <a:endParaRPr lang="en-US" sz="3600" i="1" dirty="0" smtClean="0"/>
          </a:p>
        </p:txBody>
      </p:sp>
      <p:pic>
        <p:nvPicPr>
          <p:cNvPr id="17410" name="Picture 2"/>
          <p:cNvPicPr>
            <a:picLocks noChangeAspect="1" noChangeArrowheads="1"/>
          </p:cNvPicPr>
          <p:nvPr/>
        </p:nvPicPr>
        <p:blipFill>
          <a:blip r:embed="rId3" cstate="print"/>
          <a:srcRect/>
          <a:stretch>
            <a:fillRect/>
          </a:stretch>
        </p:blipFill>
        <p:spPr bwMode="auto">
          <a:xfrm>
            <a:off x="5562600" y="838200"/>
            <a:ext cx="3347514" cy="4572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smtClean="0"/>
              <a:t>God possesses (without prior discovery of facts) complete and universal knowledge of all things past, present, and future. </a:t>
            </a:r>
          </a:p>
          <a:p>
            <a:pPr>
              <a:buNone/>
            </a:pPr>
            <a:r>
              <a:rPr lang="en-US" dirty="0" smtClean="0">
                <a:solidFill>
                  <a:srgbClr val="FFFF00"/>
                </a:solidFill>
              </a:rPr>
              <a:t>    </a:t>
            </a:r>
            <a:r>
              <a:rPr lang="en-US" u="sng" dirty="0" smtClean="0">
                <a:solidFill>
                  <a:srgbClr val="FFFF00"/>
                </a:solidFill>
              </a:rPr>
              <a:t>He sees all things </a:t>
            </a:r>
          </a:p>
          <a:p>
            <a:r>
              <a:rPr lang="en-US" i="1" dirty="0" smtClean="0"/>
              <a:t>Proverbs 15:3 "The eyes of the Lord are in every place, beholding the evil and the good."</a:t>
            </a:r>
          </a:p>
          <a:p>
            <a:pPr>
              <a:buNone/>
            </a:pPr>
            <a:r>
              <a:rPr lang="en-US" dirty="0" smtClean="0">
                <a:solidFill>
                  <a:srgbClr val="FFFF00"/>
                </a:solidFill>
              </a:rPr>
              <a:t>    </a:t>
            </a:r>
            <a:r>
              <a:rPr lang="en-US" u="sng" dirty="0" smtClean="0">
                <a:solidFill>
                  <a:srgbClr val="FFFF00"/>
                </a:solidFill>
              </a:rPr>
              <a:t>He knows all things (the big and small of His universe)</a:t>
            </a:r>
          </a:p>
          <a:p>
            <a:r>
              <a:rPr lang="en-US" i="1" dirty="0" smtClean="0"/>
              <a:t>Hebrews 4:13 "Neither is there any creature that is not manifest in his sight: but all things are naked and opened unto the eyes of him with whom we have to do."</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lum bright="-20000"/>
          </a:blip>
          <a:srcRect/>
          <a:stretch>
            <a:fillRect/>
          </a:stretch>
        </p:blipFill>
        <p:spPr bwMode="auto">
          <a:xfrm>
            <a:off x="-44294" y="0"/>
            <a:ext cx="9188294" cy="6951272"/>
          </a:xfrm>
          <a:prstGeom prst="rect">
            <a:avLst/>
          </a:prstGeom>
          <a:noFill/>
          <a:ln w="9525">
            <a:noFill/>
            <a:miter lim="800000"/>
            <a:headEnd/>
            <a:tailEnd/>
          </a:ln>
        </p:spPr>
      </p:pic>
      <p:pic>
        <p:nvPicPr>
          <p:cNvPr id="2" name="Picture 2"/>
          <p:cNvPicPr>
            <a:picLocks noChangeAspect="1" noChangeArrowheads="1"/>
          </p:cNvPicPr>
          <p:nvPr/>
        </p:nvPicPr>
        <p:blipFill>
          <a:blip r:embed="rId4" cstate="print">
            <a:lum bright="-10000" contrast="30000"/>
          </a:blip>
          <a:srcRect/>
          <a:stretch>
            <a:fillRect/>
          </a:stretch>
        </p:blipFill>
        <p:spPr bwMode="auto">
          <a:xfrm>
            <a:off x="1981200" y="152400"/>
            <a:ext cx="4876800" cy="3462528"/>
          </a:xfrm>
          <a:prstGeom prst="ellipse">
            <a:avLst/>
          </a:prstGeom>
          <a:ln>
            <a:noFill/>
          </a:ln>
          <a:effectLst>
            <a:softEdge rad="112500"/>
          </a:effectLst>
        </p:spPr>
      </p:pic>
      <p:sp>
        <p:nvSpPr>
          <p:cNvPr id="4" name="Content Placeholder 3"/>
          <p:cNvSpPr>
            <a:spLocks noGrp="1"/>
          </p:cNvSpPr>
          <p:nvPr>
            <p:ph idx="1"/>
          </p:nvPr>
        </p:nvSpPr>
        <p:spPr>
          <a:xfrm>
            <a:off x="228600" y="3657600"/>
            <a:ext cx="8686800" cy="3048000"/>
          </a:xfrm>
        </p:spPr>
        <p:txBody>
          <a:bodyPr>
            <a:normAutofit/>
          </a:bodyPr>
          <a:lstStyle/>
          <a:p>
            <a:pPr algn="ctr">
              <a:buNone/>
            </a:pPr>
            <a:r>
              <a:rPr lang="en-US" sz="3600" b="1" i="1" dirty="0" smtClean="0">
                <a:solidFill>
                  <a:schemeClr val="bg1"/>
                </a:solidFill>
                <a:effectLst/>
              </a:rPr>
              <a:t>“Neither is there any creature that is not manifest in his sight: but all things are naked and opened unto the eyes of him with whom we have to do.” Hebrews 4:13 </a:t>
            </a:r>
          </a:p>
          <a:p>
            <a:pPr algn="ctr"/>
            <a:endParaRPr lang="en-US" sz="3600" b="1" dirty="0">
              <a:solidFill>
                <a:schemeClr val="bg1"/>
              </a:solidFill>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l="4918"/>
          <a:stretch>
            <a:fillRect/>
          </a:stretch>
        </p:blipFill>
        <p:spPr bwMode="auto">
          <a:xfrm>
            <a:off x="5638800" y="381000"/>
            <a:ext cx="2946400" cy="2324100"/>
          </a:xfrm>
          <a:prstGeom prst="rect">
            <a:avLst/>
          </a:prstGeom>
          <a:ln>
            <a:noFill/>
          </a:ln>
          <a:effectLst>
            <a:softEdge rad="112500"/>
          </a:effectLst>
        </p:spPr>
      </p:pic>
      <p:sp>
        <p:nvSpPr>
          <p:cNvPr id="3" name="Content Placeholder 2"/>
          <p:cNvSpPr>
            <a:spLocks noGrp="1"/>
          </p:cNvSpPr>
          <p:nvPr>
            <p:ph sz="half" idx="1"/>
          </p:nvPr>
        </p:nvSpPr>
        <p:spPr>
          <a:xfrm>
            <a:off x="0" y="0"/>
            <a:ext cx="4648200" cy="6126163"/>
          </a:xfrm>
        </p:spPr>
        <p:txBody>
          <a:bodyPr>
            <a:normAutofit/>
          </a:bodyPr>
          <a:lstStyle/>
          <a:p>
            <a:pPr algn="ctr">
              <a:buNone/>
            </a:pPr>
            <a:r>
              <a:rPr lang="en-US" sz="3600" i="1" dirty="0" smtClean="0"/>
              <a:t>"He </a:t>
            </a:r>
            <a:r>
              <a:rPr lang="en-US" sz="3600" i="1" dirty="0" err="1" smtClean="0"/>
              <a:t>telleth</a:t>
            </a:r>
            <a:r>
              <a:rPr lang="en-US" sz="3600" i="1" dirty="0" smtClean="0"/>
              <a:t> the number of the stars; he </a:t>
            </a:r>
            <a:r>
              <a:rPr lang="en-US" sz="3600" i="1" dirty="0" err="1" smtClean="0"/>
              <a:t>calleth</a:t>
            </a:r>
            <a:r>
              <a:rPr lang="en-US" sz="3600" i="1" dirty="0" smtClean="0"/>
              <a:t> them all by their names.” Psalm 147:4 </a:t>
            </a:r>
          </a:p>
          <a:p>
            <a:pPr algn="ctr"/>
            <a:endParaRPr lang="en-US" dirty="0"/>
          </a:p>
        </p:txBody>
      </p:sp>
      <p:sp>
        <p:nvSpPr>
          <p:cNvPr id="6" name="Content Placeholder 5"/>
          <p:cNvSpPr>
            <a:spLocks noGrp="1"/>
          </p:cNvSpPr>
          <p:nvPr>
            <p:ph sz="half" idx="2"/>
          </p:nvPr>
        </p:nvSpPr>
        <p:spPr>
          <a:xfrm>
            <a:off x="4191000" y="2819400"/>
            <a:ext cx="4953000" cy="3810000"/>
          </a:xfrm>
        </p:spPr>
        <p:txBody>
          <a:bodyPr>
            <a:noAutofit/>
          </a:bodyPr>
          <a:lstStyle/>
          <a:p>
            <a:pPr algn="ctr">
              <a:buNone/>
            </a:pPr>
            <a:r>
              <a:rPr lang="en-US" sz="3100" i="1" dirty="0" smtClean="0"/>
              <a:t>"Are not two sparrows sold for a farthing? and one of them shall not fall on the ground without your Father. But the very hairs </a:t>
            </a:r>
          </a:p>
          <a:p>
            <a:pPr algn="ctr">
              <a:buNone/>
            </a:pPr>
            <a:r>
              <a:rPr lang="en-US" sz="3100" i="1" dirty="0" smtClean="0"/>
              <a:t>of your head are </a:t>
            </a:r>
          </a:p>
          <a:p>
            <a:pPr algn="ctr">
              <a:buNone/>
            </a:pPr>
            <a:r>
              <a:rPr lang="en-US" sz="3100" i="1" dirty="0" smtClean="0"/>
              <a:t>all numbered.” </a:t>
            </a:r>
          </a:p>
          <a:p>
            <a:pPr algn="ctr">
              <a:buNone/>
            </a:pPr>
            <a:r>
              <a:rPr lang="en-US" sz="3100" i="1" dirty="0" smtClean="0"/>
              <a:t>Matthew 10:29-30 </a:t>
            </a:r>
          </a:p>
          <a:p>
            <a:pPr algn="ctr"/>
            <a:endParaRPr lang="en-US" sz="3100" dirty="0"/>
          </a:p>
        </p:txBody>
      </p:sp>
      <p:pic>
        <p:nvPicPr>
          <p:cNvPr id="1026" name="Picture 2"/>
          <p:cNvPicPr>
            <a:picLocks noChangeAspect="1" noChangeArrowheads="1"/>
          </p:cNvPicPr>
          <p:nvPr/>
        </p:nvPicPr>
        <p:blipFill>
          <a:blip r:embed="rId4" cstate="print"/>
          <a:srcRect/>
          <a:stretch>
            <a:fillRect/>
          </a:stretch>
        </p:blipFill>
        <p:spPr bwMode="auto">
          <a:xfrm>
            <a:off x="0" y="2895600"/>
            <a:ext cx="4425419" cy="3533775"/>
          </a:xfrm>
          <a:prstGeom prst="rect">
            <a:avLst/>
          </a:prstGeom>
          <a:ln>
            <a:noFill/>
          </a:ln>
          <a:effectLst>
            <a:softEdge rad="112500"/>
          </a:effectLst>
        </p:spPr>
      </p:pic>
      <p:pic>
        <p:nvPicPr>
          <p:cNvPr id="1027" name="Picture 3"/>
          <p:cNvPicPr>
            <a:picLocks noChangeAspect="1" noChangeArrowheads="1"/>
          </p:cNvPicPr>
          <p:nvPr/>
        </p:nvPicPr>
        <p:blipFill>
          <a:blip r:embed="rId5" cstate="print"/>
          <a:srcRect/>
          <a:stretch>
            <a:fillRect/>
          </a:stretch>
        </p:blipFill>
        <p:spPr bwMode="auto">
          <a:xfrm>
            <a:off x="5486400" y="0"/>
            <a:ext cx="3200400" cy="294132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4)">
                                      <p:cBhvr>
                                        <p:cTn id="7" dur="1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to="" calcmode="lin" valueType="num">
                                      <p:cBhvr>
                                        <p:cTn id="12" dur="1" fill="hold"/>
                                        <p:tgtEl>
                                          <p:spTgt spid="6">
                                            <p:txEl>
                                              <p:pRg st="0" end="0"/>
                                            </p:txEl>
                                          </p:spTgt>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to="" calcmode="lin" valueType="num">
                                      <p:cBhvr>
                                        <p:cTn id="15" dur="1" fill="hold"/>
                                        <p:tgtEl>
                                          <p:spTgt spid="6">
                                            <p:txEl>
                                              <p:pRg st="1" end="1"/>
                                            </p:txEl>
                                          </p:spTgt>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 to="" calcmode="lin" valueType="num">
                                      <p:cBhvr>
                                        <p:cTn id="18" dur="1" fill="hold"/>
                                        <p:tgtEl>
                                          <p:spTgt spid="6">
                                            <p:txEl>
                                              <p:pRg st="2" end="2"/>
                                            </p:txEl>
                                          </p:spTgt>
                                        </p:tgtEl>
                                        <p:attrNameLst>
                                          <p:attrName/>
                                        </p:attrNameLst>
                                      </p:cBhvr>
                                    </p:anim>
                                  </p:childTnLst>
                                </p:cTn>
                              </p:par>
                              <p:par>
                                <p:cTn id="19" presetID="24" presetClass="entr" presetSubtype="0"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to="" calcmode="lin" valueType="num">
                                      <p:cBhvr>
                                        <p:cTn id="21" dur="1" fill="hold"/>
                                        <p:tgtEl>
                                          <p:spTgt spid="6">
                                            <p:txEl>
                                              <p:pRg st="3" end="3"/>
                                            </p:txEl>
                                          </p:spTgt>
                                        </p:tgtEl>
                                        <p:attrNameLst>
                                          <p:attrName/>
                                        </p:attrNameLst>
                                      </p:cBhvr>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fade">
                                      <p:cBhvr>
                                        <p:cTn id="26" dur="1000"/>
                                        <p:tgtEl>
                                          <p:spTgt spid="1028"/>
                                        </p:tgtEl>
                                      </p:cBhvr>
                                    </p:animEffect>
                                  </p:childTnLst>
                                </p:cTn>
                              </p:par>
                            </p:childTnLst>
                          </p:cTn>
                        </p:par>
                      </p:childTnLst>
                    </p:cTn>
                  </p:par>
                  <p:par>
                    <p:cTn id="27" fill="hold">
                      <p:stCondLst>
                        <p:cond delay="indefinite"/>
                      </p:stCondLst>
                      <p:childTnLst>
                        <p:par>
                          <p:cTn id="28" fill="hold">
                            <p:stCondLst>
                              <p:cond delay="0"/>
                            </p:stCondLst>
                            <p:childTnLst>
                              <p:par>
                                <p:cTn id="29" presetID="13" presetClass="entr" presetSubtype="16" fill="hold" nodeType="clickEffect">
                                  <p:stCondLst>
                                    <p:cond delay="0"/>
                                  </p:stCondLst>
                                  <p:childTnLst>
                                    <p:set>
                                      <p:cBhvr>
                                        <p:cTn id="30" dur="1" fill="hold">
                                          <p:stCondLst>
                                            <p:cond delay="0"/>
                                          </p:stCondLst>
                                        </p:cTn>
                                        <p:tgtEl>
                                          <p:spTgt spid="1027"/>
                                        </p:tgtEl>
                                        <p:attrNameLst>
                                          <p:attrName>style.visibility</p:attrName>
                                        </p:attrNameLst>
                                      </p:cBhvr>
                                      <p:to>
                                        <p:strVal val="visible"/>
                                      </p:to>
                                    </p:set>
                                    <p:animEffect transition="in" filter="plus(in)">
                                      <p:cBhvr>
                                        <p:cTn id="31"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Autofit/>
          </a:bodyPr>
          <a:lstStyle/>
          <a:p>
            <a:pPr>
              <a:buNone/>
            </a:pPr>
            <a:r>
              <a:rPr lang="en-US" sz="3600" dirty="0" smtClean="0">
                <a:solidFill>
                  <a:srgbClr val="FFFF00"/>
                </a:solidFill>
              </a:rPr>
              <a:t>    </a:t>
            </a:r>
            <a:r>
              <a:rPr lang="en-US" sz="3600" u="sng" dirty="0" smtClean="0">
                <a:solidFill>
                  <a:srgbClr val="FFFF00"/>
                </a:solidFill>
              </a:rPr>
              <a:t>He knows our thoughts</a:t>
            </a:r>
          </a:p>
          <a:p>
            <a:pPr>
              <a:buNone/>
            </a:pPr>
            <a:r>
              <a:rPr lang="en-US" sz="3600" i="1" dirty="0" smtClean="0"/>
              <a:t>    Psalm </a:t>
            </a:r>
            <a:r>
              <a:rPr lang="en-US" sz="3600" i="1" dirty="0" smtClean="0"/>
              <a:t>44:21 "Shall not God search this out? For he </a:t>
            </a:r>
            <a:r>
              <a:rPr lang="en-US" sz="3600" i="1" dirty="0" err="1" smtClean="0"/>
              <a:t>knoweth</a:t>
            </a:r>
            <a:r>
              <a:rPr lang="en-US" sz="3600" i="1" dirty="0" smtClean="0"/>
              <a:t> the secrets of the heart."</a:t>
            </a:r>
          </a:p>
          <a:p>
            <a:pPr>
              <a:buNone/>
            </a:pPr>
            <a:r>
              <a:rPr lang="en-US" sz="3600" dirty="0" smtClean="0">
                <a:solidFill>
                  <a:srgbClr val="FFFF00"/>
                </a:solidFill>
              </a:rPr>
              <a:t>    </a:t>
            </a:r>
            <a:r>
              <a:rPr lang="en-US" sz="3600" u="sng" dirty="0" smtClean="0">
                <a:solidFill>
                  <a:srgbClr val="FFFF00"/>
                </a:solidFill>
              </a:rPr>
              <a:t>He knows our words</a:t>
            </a:r>
          </a:p>
          <a:p>
            <a:pPr>
              <a:buNone/>
            </a:pPr>
            <a:r>
              <a:rPr lang="en-US" sz="3600" i="1" dirty="0" smtClean="0"/>
              <a:t>    Psalm </a:t>
            </a:r>
            <a:r>
              <a:rPr lang="en-US" sz="3600" i="1" dirty="0" smtClean="0"/>
              <a:t>139:4 "For there is not a word in my tongue, but, lo, O Lord, thou </a:t>
            </a:r>
            <a:r>
              <a:rPr lang="en-US" sz="3600" i="1" dirty="0" err="1" smtClean="0"/>
              <a:t>knowest</a:t>
            </a:r>
            <a:r>
              <a:rPr lang="en-US" sz="3600" i="1" dirty="0" smtClean="0"/>
              <a:t> it altogether."</a:t>
            </a:r>
          </a:p>
          <a:p>
            <a:pPr>
              <a:buNone/>
            </a:pPr>
            <a:r>
              <a:rPr lang="en-US" sz="3600" dirty="0" smtClean="0">
                <a:solidFill>
                  <a:srgbClr val="FFFF00"/>
                </a:solidFill>
              </a:rPr>
              <a:t>    </a:t>
            </a:r>
            <a:r>
              <a:rPr lang="en-US" sz="3600" u="sng" dirty="0" smtClean="0">
                <a:solidFill>
                  <a:srgbClr val="FFFF00"/>
                </a:solidFill>
              </a:rPr>
              <a:t>He knows our deeds</a:t>
            </a:r>
            <a:endParaRPr lang="en-US" sz="3600" i="1" dirty="0" smtClean="0"/>
          </a:p>
          <a:p>
            <a:pPr>
              <a:buNone/>
            </a:pPr>
            <a:r>
              <a:rPr lang="en-US" sz="3600" i="1" dirty="0" smtClean="0"/>
              <a:t>    Psalm </a:t>
            </a:r>
            <a:r>
              <a:rPr lang="en-US" sz="3600" i="1" dirty="0" smtClean="0"/>
              <a:t>139:2"Thou </a:t>
            </a:r>
            <a:r>
              <a:rPr lang="en-US" sz="3600" i="1" dirty="0" err="1" smtClean="0"/>
              <a:t>knowest</a:t>
            </a:r>
            <a:r>
              <a:rPr lang="en-US" sz="3600" i="1" dirty="0" smtClean="0"/>
              <a:t> my </a:t>
            </a:r>
            <a:r>
              <a:rPr lang="en-US" sz="3600" i="1" dirty="0" err="1" smtClean="0"/>
              <a:t>downsitting</a:t>
            </a:r>
            <a:r>
              <a:rPr lang="en-US" sz="3600" i="1" dirty="0" smtClean="0"/>
              <a:t> and mine uprising."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slide(fromBottom)">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lide(fromBottom)">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slide(fromBottom)">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slide(fromBottom)">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slide(fromBottom)">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a:buNone/>
            </a:pPr>
            <a:r>
              <a:rPr lang="en-US" sz="3600" dirty="0" smtClean="0">
                <a:solidFill>
                  <a:srgbClr val="FFFF00"/>
                </a:solidFill>
              </a:rPr>
              <a:t>    </a:t>
            </a:r>
            <a:r>
              <a:rPr lang="en-US" sz="3600" u="sng" dirty="0" smtClean="0">
                <a:solidFill>
                  <a:srgbClr val="FFFF00"/>
                </a:solidFill>
              </a:rPr>
              <a:t>He knows our sorrows</a:t>
            </a:r>
            <a:endParaRPr lang="en-US" sz="3600" u="sng" dirty="0" smtClean="0"/>
          </a:p>
          <a:p>
            <a:pPr>
              <a:buNone/>
            </a:pPr>
            <a:r>
              <a:rPr lang="en-US" sz="3600" i="1" dirty="0" smtClean="0"/>
              <a:t>    Exodus </a:t>
            </a:r>
            <a:r>
              <a:rPr lang="en-US" sz="3600" i="1" dirty="0" smtClean="0"/>
              <a:t>3:7 “I know their sorrows…”</a:t>
            </a:r>
          </a:p>
          <a:p>
            <a:pPr>
              <a:buNone/>
            </a:pPr>
            <a:r>
              <a:rPr lang="en-US" sz="3600" dirty="0" smtClean="0">
                <a:solidFill>
                  <a:srgbClr val="FFFF00"/>
                </a:solidFill>
              </a:rPr>
              <a:t>    </a:t>
            </a:r>
            <a:r>
              <a:rPr lang="en-US" sz="3600" u="sng" dirty="0" smtClean="0">
                <a:solidFill>
                  <a:srgbClr val="FFFF00"/>
                </a:solidFill>
              </a:rPr>
              <a:t>He knows our needs</a:t>
            </a:r>
          </a:p>
          <a:p>
            <a:pPr>
              <a:buNone/>
            </a:pPr>
            <a:r>
              <a:rPr lang="en-US" sz="3600" i="1" dirty="0" smtClean="0"/>
              <a:t>    Matthew </a:t>
            </a:r>
            <a:r>
              <a:rPr lang="en-US" sz="3600" i="1" dirty="0" smtClean="0"/>
              <a:t>6:32 “…for your heavenly Father </a:t>
            </a:r>
            <a:r>
              <a:rPr lang="en-US" sz="3600" i="1" dirty="0" smtClean="0"/>
              <a:t> </a:t>
            </a:r>
            <a:r>
              <a:rPr lang="en-US" sz="3600" i="1" dirty="0" err="1" smtClean="0"/>
              <a:t>knoweth</a:t>
            </a:r>
            <a:r>
              <a:rPr lang="en-US" sz="3600" i="1" dirty="0" smtClean="0"/>
              <a:t> </a:t>
            </a:r>
            <a:r>
              <a:rPr lang="en-US" sz="3600" i="1" dirty="0" smtClean="0"/>
              <a:t>that ye have need of all these things.”</a:t>
            </a:r>
          </a:p>
          <a:p>
            <a:pPr>
              <a:buNone/>
            </a:pPr>
            <a:r>
              <a:rPr lang="en-US" sz="3600" i="1" dirty="0" smtClean="0">
                <a:solidFill>
                  <a:srgbClr val="FFFF00"/>
                </a:solidFill>
              </a:rPr>
              <a:t>    </a:t>
            </a:r>
            <a:r>
              <a:rPr lang="en-US" sz="3600" u="sng" dirty="0" smtClean="0">
                <a:solidFill>
                  <a:srgbClr val="FFFF00"/>
                </a:solidFill>
              </a:rPr>
              <a:t>He knows our devotion</a:t>
            </a:r>
          </a:p>
          <a:p>
            <a:pPr>
              <a:buNone/>
            </a:pPr>
            <a:r>
              <a:rPr lang="en-US" sz="3600" dirty="0" smtClean="0"/>
              <a:t>    </a:t>
            </a:r>
            <a:r>
              <a:rPr lang="en-US" sz="3600" i="1" dirty="0" smtClean="0"/>
              <a:t>II Chronicles 16:9 “For the eyes of the Lord run to and fro throughout the whole earth, to </a:t>
            </a:r>
            <a:r>
              <a:rPr lang="en-US" sz="3600" i="1" dirty="0" err="1" smtClean="0"/>
              <a:t>shew</a:t>
            </a:r>
            <a:r>
              <a:rPr lang="en-US" sz="3600" i="1" dirty="0" smtClean="0"/>
              <a:t> himself strong in the behalf of them whose heart is perfect toward him.”</a:t>
            </a:r>
            <a:endParaRPr lang="en-US" sz="3600" i="1" dirty="0" smtClean="0">
              <a:solidFill>
                <a:srgbClr val="FFFF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a:buNone/>
            </a:pPr>
            <a:r>
              <a:rPr lang="en-US" sz="3600" dirty="0" smtClean="0"/>
              <a:t>    </a:t>
            </a:r>
            <a:r>
              <a:rPr lang="en-US" sz="3600" u="sng" dirty="0" smtClean="0">
                <a:solidFill>
                  <a:srgbClr val="FFFF00"/>
                </a:solidFill>
              </a:rPr>
              <a:t>He knows our frailties </a:t>
            </a:r>
          </a:p>
          <a:p>
            <a:pPr>
              <a:buNone/>
            </a:pPr>
            <a:r>
              <a:rPr lang="en-US" sz="3600" i="1" dirty="0" smtClean="0"/>
              <a:t>    Psalm </a:t>
            </a:r>
            <a:r>
              <a:rPr lang="en-US" sz="3600" i="1" dirty="0" smtClean="0"/>
              <a:t>103:14 “For he </a:t>
            </a:r>
            <a:r>
              <a:rPr lang="en-US" sz="3600" i="1" dirty="0" err="1" smtClean="0"/>
              <a:t>knoweth</a:t>
            </a:r>
            <a:r>
              <a:rPr lang="en-US" sz="3600" i="1" dirty="0" smtClean="0"/>
              <a:t> our frame; he </a:t>
            </a:r>
            <a:r>
              <a:rPr lang="en-US" sz="3600" i="1" dirty="0" err="1" smtClean="0"/>
              <a:t>remembereth</a:t>
            </a:r>
            <a:r>
              <a:rPr lang="en-US" sz="3600" i="1" dirty="0" smtClean="0"/>
              <a:t> that we are dust.”</a:t>
            </a:r>
          </a:p>
          <a:p>
            <a:pPr>
              <a:buNone/>
            </a:pPr>
            <a:r>
              <a:rPr lang="en-US" sz="3600" dirty="0" smtClean="0"/>
              <a:t>    </a:t>
            </a:r>
            <a:r>
              <a:rPr lang="en-US" sz="3600" u="sng" dirty="0" smtClean="0">
                <a:solidFill>
                  <a:srgbClr val="FFFF00"/>
                </a:solidFill>
              </a:rPr>
              <a:t>He knows our foolishness </a:t>
            </a:r>
          </a:p>
          <a:p>
            <a:pPr>
              <a:buNone/>
            </a:pPr>
            <a:r>
              <a:rPr lang="en-US" sz="3600" i="1" dirty="0" smtClean="0"/>
              <a:t>    Psalm </a:t>
            </a:r>
            <a:r>
              <a:rPr lang="en-US" sz="3600" i="1" dirty="0" smtClean="0"/>
              <a:t>69:5 “O God, thou </a:t>
            </a:r>
            <a:r>
              <a:rPr lang="en-US" sz="3600" i="1" dirty="0" err="1" smtClean="0"/>
              <a:t>knowest</a:t>
            </a:r>
            <a:r>
              <a:rPr lang="en-US" sz="3600" i="1" dirty="0" smtClean="0"/>
              <a:t> my foolishness; and my sins are not hid from thee.”</a:t>
            </a:r>
          </a:p>
          <a:p>
            <a:pPr>
              <a:buNone/>
            </a:pPr>
            <a:r>
              <a:rPr lang="en-US" sz="3600" dirty="0" smtClean="0">
                <a:solidFill>
                  <a:srgbClr val="FFFF00"/>
                </a:solidFill>
              </a:rPr>
              <a:t>    </a:t>
            </a:r>
            <a:r>
              <a:rPr lang="en-US" sz="3600" u="sng" dirty="0" smtClean="0">
                <a:solidFill>
                  <a:srgbClr val="FFFF00"/>
                </a:solidFill>
              </a:rPr>
              <a:t>He knows </a:t>
            </a:r>
            <a:r>
              <a:rPr lang="en-US" sz="3600" u="sng" dirty="0" smtClean="0">
                <a:solidFill>
                  <a:srgbClr val="FFFF00"/>
                </a:solidFill>
              </a:rPr>
              <a:t>His </a:t>
            </a:r>
            <a:r>
              <a:rPr lang="en-US" sz="3600" u="sng" dirty="0" smtClean="0">
                <a:solidFill>
                  <a:srgbClr val="FFFF00"/>
                </a:solidFill>
              </a:rPr>
              <a:t>own</a:t>
            </a:r>
          </a:p>
          <a:p>
            <a:pPr>
              <a:buNone/>
            </a:pPr>
            <a:r>
              <a:rPr lang="en-US" sz="3600" i="1" dirty="0" smtClean="0"/>
              <a:t>   II </a:t>
            </a:r>
            <a:r>
              <a:rPr lang="en-US" sz="3600" i="1" dirty="0" smtClean="0"/>
              <a:t>Timothy 2:19 “Nevertheless the foundation of God </a:t>
            </a:r>
            <a:r>
              <a:rPr lang="en-US" sz="3600" i="1" dirty="0" err="1" smtClean="0"/>
              <a:t>standeth</a:t>
            </a:r>
            <a:r>
              <a:rPr lang="en-US" sz="3600" i="1" dirty="0" smtClean="0"/>
              <a:t> sure, having this seal, The Lord </a:t>
            </a:r>
            <a:r>
              <a:rPr lang="en-US" sz="3600" i="1" dirty="0" err="1" smtClean="0"/>
              <a:t>knoweth</a:t>
            </a:r>
            <a:r>
              <a:rPr lang="en-US" sz="3600" i="1" dirty="0" smtClean="0"/>
              <a:t> them that are his.”</a:t>
            </a:r>
            <a:endParaRPr lang="en-US" sz="36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plus(i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plus(i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plus(i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plus(i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plus(in)">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686800" cy="6858000"/>
          </a:xfrm>
        </p:spPr>
        <p:txBody>
          <a:bodyPr>
            <a:normAutofit/>
          </a:bodyPr>
          <a:lstStyle/>
          <a:p>
            <a:pPr>
              <a:buNone/>
            </a:pPr>
            <a:r>
              <a:rPr lang="en-US" sz="3600" dirty="0" smtClean="0"/>
              <a:t>    </a:t>
            </a:r>
            <a:r>
              <a:rPr lang="en-US" sz="3600" u="sng" dirty="0" smtClean="0">
                <a:solidFill>
                  <a:srgbClr val="FFFF00"/>
                </a:solidFill>
              </a:rPr>
              <a:t>He knows the past, present, and future </a:t>
            </a:r>
          </a:p>
          <a:p>
            <a:pPr>
              <a:buNone/>
            </a:pPr>
            <a:r>
              <a:rPr lang="en-US" sz="3600" i="1" dirty="0" smtClean="0"/>
              <a:t>    Acts </a:t>
            </a:r>
            <a:r>
              <a:rPr lang="en-US" sz="3600" i="1" dirty="0" smtClean="0"/>
              <a:t>15:18 "Known unto God are all his works from the beginning of the world."</a:t>
            </a:r>
          </a:p>
          <a:p>
            <a:pPr>
              <a:buNone/>
            </a:pPr>
            <a:r>
              <a:rPr lang="en-US" sz="3600" dirty="0" smtClean="0">
                <a:solidFill>
                  <a:srgbClr val="FFFF00"/>
                </a:solidFill>
              </a:rPr>
              <a:t>    </a:t>
            </a:r>
            <a:r>
              <a:rPr lang="en-US" sz="3600" u="sng" dirty="0" smtClean="0">
                <a:solidFill>
                  <a:srgbClr val="FFFF00"/>
                </a:solidFill>
              </a:rPr>
              <a:t>He knows what might or could have been</a:t>
            </a:r>
          </a:p>
          <a:p>
            <a:pPr>
              <a:buNone/>
            </a:pPr>
            <a:r>
              <a:rPr lang="en-US" sz="3600" i="1" smtClean="0"/>
              <a:t>   Matthew </a:t>
            </a:r>
            <a:r>
              <a:rPr lang="en-US" sz="3600" i="1" dirty="0" smtClean="0"/>
              <a:t>11:23 "And thou, Capernaum, which art exalted unto heaven, </a:t>
            </a:r>
            <a:r>
              <a:rPr lang="en-US" sz="3600" i="1" dirty="0" err="1" smtClean="0"/>
              <a:t>shalt</a:t>
            </a:r>
            <a:r>
              <a:rPr lang="en-US" sz="3600" i="1" dirty="0" smtClean="0"/>
              <a:t> be brought down to hell: for if the mighty works, which have been done in thee, had been done in Sodom, it would have remained until this day."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001962"/>
          </a:xfrm>
        </p:spPr>
        <p:txBody>
          <a:bodyPr>
            <a:normAutofit fontScale="90000"/>
          </a:bodyPr>
          <a:lstStyle/>
          <a:p>
            <a:r>
              <a:rPr lang="en-US" i="1" dirty="0" smtClean="0"/>
              <a:t>“</a:t>
            </a:r>
            <a:r>
              <a:rPr lang="en-US" i="1" dirty="0" smtClean="0"/>
              <a:t>The law of </a:t>
            </a:r>
            <a:r>
              <a:rPr lang="en-US" i="1" u="sng" dirty="0" smtClean="0"/>
              <a:t>the LORD is perfect</a:t>
            </a:r>
            <a:r>
              <a:rPr lang="en-US" i="1" dirty="0" smtClean="0"/>
              <a:t>, converting the soul: the testimony of the LORD is sure, making wise the simple</a:t>
            </a:r>
            <a:r>
              <a:rPr lang="en-US" i="1" dirty="0" smtClean="0"/>
              <a:t>.” Psalm 19:7 </a:t>
            </a:r>
            <a:r>
              <a:rPr lang="en-US" i="1" dirty="0" smtClean="0"/>
              <a:t/>
            </a:r>
            <a:br>
              <a:rPr lang="en-US" i="1" dirty="0" smtClean="0"/>
            </a:br>
            <a:endParaRPr lang="en-US" dirty="0"/>
          </a:p>
        </p:txBody>
      </p:sp>
      <p:pic>
        <p:nvPicPr>
          <p:cNvPr id="3076" name="Picture 4"/>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a:off x="2895600" y="2743200"/>
            <a:ext cx="3209925" cy="39417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idx="1"/>
          </p:nvPr>
        </p:nvSpPr>
        <p:spPr>
          <a:xfrm>
            <a:off x="228600" y="228600"/>
            <a:ext cx="8458200" cy="6629400"/>
          </a:xfrm>
        </p:spPr>
        <p:txBody>
          <a:bodyPr>
            <a:normAutofit/>
          </a:bodyPr>
          <a:lstStyle/>
          <a:p>
            <a:r>
              <a:rPr lang="en-US" sz="4000" dirty="0" smtClean="0"/>
              <a:t>God is incomprehensible</a:t>
            </a:r>
          </a:p>
          <a:p>
            <a:r>
              <a:rPr lang="en-US" sz="4000" dirty="0" smtClean="0"/>
              <a:t>God is self-existence </a:t>
            </a:r>
          </a:p>
          <a:p>
            <a:r>
              <a:rPr lang="en-US" sz="4000" dirty="0" smtClean="0"/>
              <a:t>God is self-sufficient</a:t>
            </a:r>
          </a:p>
          <a:p>
            <a:r>
              <a:rPr lang="en-US" sz="4000" dirty="0" smtClean="0"/>
              <a:t>God is eternal</a:t>
            </a:r>
          </a:p>
          <a:p>
            <a:pPr lvl="0"/>
            <a:r>
              <a:rPr lang="en-US" sz="4000" dirty="0" smtClean="0"/>
              <a:t>God is infinite</a:t>
            </a:r>
          </a:p>
          <a:p>
            <a:r>
              <a:rPr lang="en-US" sz="4000" dirty="0" smtClean="0"/>
              <a:t>God is omnipotent</a:t>
            </a:r>
          </a:p>
          <a:p>
            <a:pPr lvl="0"/>
            <a:r>
              <a:rPr lang="en-US" sz="4000" dirty="0" smtClean="0"/>
              <a:t>God </a:t>
            </a:r>
            <a:r>
              <a:rPr lang="en-US" sz="4000" dirty="0" smtClean="0"/>
              <a:t>is omnipresent</a:t>
            </a:r>
          </a:p>
          <a:p>
            <a:r>
              <a:rPr lang="en-US" sz="4000" dirty="0" smtClean="0"/>
              <a:t>God is omniscient</a:t>
            </a:r>
          </a:p>
          <a:p>
            <a:pPr lvl="0"/>
            <a:endParaRPr lang="en-US" sz="4000" dirty="0" smtClean="0"/>
          </a:p>
          <a:p>
            <a:endParaRPr lang="en-US" sz="4000" dirty="0" smtClean="0"/>
          </a:p>
          <a:p>
            <a:endParaRPr lang="en-US" sz="4000" dirty="0" smtClean="0"/>
          </a:p>
          <a:p>
            <a:endParaRPr lang="en-US" sz="4000" dirty="0" smtClean="0"/>
          </a:p>
          <a:p>
            <a:endParaRPr lang="en-US" sz="4000" dirty="0" smtClean="0"/>
          </a:p>
          <a:p>
            <a:endParaRPr lang="en-US" sz="4000" dirty="0" smtClean="0"/>
          </a:p>
          <a:p>
            <a:endParaRPr lang="en-US" sz="4000" dirty="0"/>
          </a:p>
        </p:txBody>
      </p:sp>
      <p:pic>
        <p:nvPicPr>
          <p:cNvPr id="6146" name="Picture 2"/>
          <p:cNvPicPr>
            <a:picLocks noChangeAspect="1" noChangeArrowheads="1"/>
          </p:cNvPicPr>
          <p:nvPr/>
        </p:nvPicPr>
        <p:blipFill>
          <a:blip r:embed="rId3" cstate="print"/>
          <a:srcRect/>
          <a:stretch>
            <a:fillRect/>
          </a:stretch>
        </p:blipFill>
        <p:spPr bwMode="auto">
          <a:xfrm>
            <a:off x="5334000" y="1066800"/>
            <a:ext cx="3524755" cy="52959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146"/>
                                        </p:tgtEl>
                                        <p:attrNameLst>
                                          <p:attrName>style.visibility</p:attrName>
                                        </p:attrNameLst>
                                      </p:cBhvr>
                                      <p:to>
                                        <p:strVal val="visible"/>
                                      </p:to>
                                    </p:set>
                                    <p:animEffect transition="in" filter="fade">
                                      <p:cBhvr>
                                        <p:cTn id="35"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514600"/>
          </a:xfrm>
        </p:spPr>
        <p:txBody>
          <a:bodyPr>
            <a:normAutofit/>
          </a:bodyPr>
          <a:lstStyle/>
          <a:p>
            <a:r>
              <a:rPr lang="en-US" i="1" dirty="0" smtClean="0"/>
              <a:t>“</a:t>
            </a:r>
            <a:r>
              <a:rPr lang="en-US" i="1" dirty="0" smtClean="0"/>
              <a:t>For truly my words shall not be false: He that is </a:t>
            </a:r>
            <a:r>
              <a:rPr lang="en-US" i="1" u="sng" dirty="0" smtClean="0"/>
              <a:t>perfect in knowledge</a:t>
            </a:r>
            <a:r>
              <a:rPr lang="en-US" i="1" dirty="0" smtClean="0"/>
              <a:t> is with thee</a:t>
            </a:r>
            <a:r>
              <a:rPr lang="en-US" i="1" dirty="0" smtClean="0"/>
              <a:t>.” Job 36:4 </a:t>
            </a:r>
            <a:endParaRPr lang="en-US" dirty="0"/>
          </a:p>
        </p:txBody>
      </p:sp>
      <p:pic>
        <p:nvPicPr>
          <p:cNvPr id="5122" name="Picture 2"/>
          <p:cNvPicPr>
            <a:picLocks noChangeAspect="1" noChangeArrowheads="1"/>
          </p:cNvPicPr>
          <p:nvPr/>
        </p:nvPicPr>
        <p:blipFill>
          <a:blip r:embed="rId3" cstate="print"/>
          <a:srcRect/>
          <a:stretch>
            <a:fillRect/>
          </a:stretch>
        </p:blipFill>
        <p:spPr bwMode="auto">
          <a:xfrm>
            <a:off x="2286000" y="2181225"/>
            <a:ext cx="4676775" cy="46767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3314" name="Picture 2"/>
          <p:cNvPicPr>
            <a:picLocks noChangeAspect="1" noChangeArrowheads="1"/>
          </p:cNvPicPr>
          <p:nvPr/>
        </p:nvPicPr>
        <p:blipFill>
          <a:blip r:embed="rId4" cstate="print"/>
          <a:srcRect/>
          <a:stretch>
            <a:fillRect/>
          </a:stretch>
        </p:blipFill>
        <p:spPr bwMode="auto">
          <a:xfrm>
            <a:off x="1676399" y="2667001"/>
            <a:ext cx="5579733" cy="41910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1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Deut. 32:4 “His </a:t>
            </a:r>
            <a:r>
              <a:rPr lang="en-US" i="1" u="sng" dirty="0" smtClean="0"/>
              <a:t>work is perfect</a:t>
            </a:r>
            <a:r>
              <a:rPr lang="en-US" i="1" dirty="0" smtClean="0"/>
              <a:t>.”</a:t>
            </a:r>
            <a:br>
              <a:rPr lang="en-US" i="1" dirty="0" smtClean="0"/>
            </a:br>
            <a:endParaRPr lang="en-US" dirty="0"/>
          </a:p>
        </p:txBody>
      </p:sp>
      <p:pic>
        <p:nvPicPr>
          <p:cNvPr id="4099" name="Picture 3"/>
          <p:cNvPicPr>
            <a:picLocks noChangeAspect="1" noChangeArrowheads="1"/>
          </p:cNvPicPr>
          <p:nvPr/>
        </p:nvPicPr>
        <p:blipFill>
          <a:blip r:embed="rId3" cstate="print"/>
          <a:srcRect/>
          <a:stretch>
            <a:fillRect/>
          </a:stretch>
        </p:blipFill>
        <p:spPr bwMode="auto">
          <a:xfrm>
            <a:off x="2438400" y="1143000"/>
            <a:ext cx="4471988" cy="5486400"/>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duotone>
              <a:prstClr val="black"/>
              <a:srgbClr val="D9C3A5">
                <a:tint val="50000"/>
                <a:satMod val="180000"/>
              </a:srgbClr>
            </a:duotone>
          </a:blip>
          <a:srcRect/>
          <a:stretch>
            <a:fillRect/>
          </a:stretch>
        </p:blipFill>
        <p:spPr bwMode="auto">
          <a:xfrm>
            <a:off x="4114800" y="3581400"/>
            <a:ext cx="2847975" cy="2838450"/>
          </a:xfrm>
          <a:prstGeom prst="ellipse">
            <a:avLst/>
          </a:prstGeom>
          <a:ln>
            <a:noFill/>
          </a:ln>
          <a:effectLst>
            <a:softEdge rad="112500"/>
          </a:effectLst>
        </p:spPr>
      </p:pic>
      <p:pic>
        <p:nvPicPr>
          <p:cNvPr id="4101" name="Picture 5"/>
          <p:cNvPicPr>
            <a:picLocks noChangeAspect="1" noChangeArrowheads="1"/>
          </p:cNvPicPr>
          <p:nvPr/>
        </p:nvPicPr>
        <p:blipFill>
          <a:blip r:embed="rId5" cstate="print">
            <a:lum contrast="10000"/>
          </a:blip>
          <a:srcRect/>
          <a:stretch>
            <a:fillRect/>
          </a:stretch>
        </p:blipFill>
        <p:spPr bwMode="auto">
          <a:xfrm>
            <a:off x="3733800" y="3505200"/>
            <a:ext cx="3240405" cy="2667000"/>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1"/>
                                        </p:tgtEl>
                                        <p:attrNameLst>
                                          <p:attrName>style.visibility</p:attrName>
                                        </p:attrNameLst>
                                      </p:cBhvr>
                                      <p:to>
                                        <p:strVal val="visible"/>
                                      </p:to>
                                    </p:set>
                                    <p:animEffect transition="in" filter="fade">
                                      <p:cBhvr>
                                        <p:cTn id="12" dur="10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609600" y="-14267"/>
            <a:ext cx="7891653" cy="6872267"/>
          </a:xfrm>
          <a:prstGeom prst="rect">
            <a:avLst/>
          </a:prstGeom>
          <a:ln>
            <a:noFill/>
          </a:ln>
          <a:effectLst>
            <a:softEdge rad="112500"/>
          </a:effectLst>
        </p:spPr>
      </p:pic>
      <p:sp>
        <p:nvSpPr>
          <p:cNvPr id="3" name="Content Placeholder 2"/>
          <p:cNvSpPr>
            <a:spLocks noGrp="1"/>
          </p:cNvSpPr>
          <p:nvPr>
            <p:ph idx="1"/>
          </p:nvPr>
        </p:nvSpPr>
        <p:spPr>
          <a:xfrm>
            <a:off x="609600" y="304800"/>
            <a:ext cx="3886200" cy="5821363"/>
          </a:xfrm>
        </p:spPr>
        <p:txBody>
          <a:bodyPr>
            <a:normAutofit/>
          </a:bodyPr>
          <a:lstStyle/>
          <a:p>
            <a:pPr algn="ctr">
              <a:buNone/>
            </a:pPr>
            <a:r>
              <a:rPr lang="en-US" sz="3600" i="1" dirty="0" smtClean="0">
                <a:effectLst>
                  <a:glow rad="101600">
                    <a:schemeClr val="bg1">
                      <a:alpha val="60000"/>
                    </a:schemeClr>
                  </a:glow>
                </a:effectLst>
              </a:rPr>
              <a:t>  “Be ye therefore </a:t>
            </a:r>
            <a:r>
              <a:rPr lang="en-US" sz="3600" i="1" u="sng" dirty="0" smtClean="0">
                <a:effectLst>
                  <a:glow rad="101600">
                    <a:schemeClr val="bg1">
                      <a:alpha val="60000"/>
                    </a:schemeClr>
                  </a:glow>
                </a:effectLst>
              </a:rPr>
              <a:t>perfect</a:t>
            </a:r>
            <a:r>
              <a:rPr lang="en-US" sz="3600" i="1" dirty="0" smtClean="0">
                <a:effectLst>
                  <a:glow rad="101600">
                    <a:schemeClr val="bg1">
                      <a:alpha val="60000"/>
                    </a:schemeClr>
                  </a:glow>
                </a:effectLst>
              </a:rPr>
              <a:t>, even as your Father which is in heaven is </a:t>
            </a:r>
            <a:r>
              <a:rPr lang="en-US" sz="3600" i="1" u="sng" dirty="0" smtClean="0">
                <a:effectLst>
                  <a:glow rad="101600">
                    <a:schemeClr val="bg1">
                      <a:alpha val="60000"/>
                    </a:schemeClr>
                  </a:glow>
                </a:effectLst>
              </a:rPr>
              <a:t>perfect</a:t>
            </a:r>
            <a:r>
              <a:rPr lang="en-US" sz="3600" i="1" dirty="0" smtClean="0">
                <a:effectLst>
                  <a:glow rad="101600">
                    <a:schemeClr val="bg1">
                      <a:alpha val="60000"/>
                    </a:schemeClr>
                  </a:glow>
                </a:effectLst>
              </a:rPr>
              <a:t>.” Matthew 5:48 </a:t>
            </a:r>
          </a:p>
          <a:p>
            <a:pPr algn="ctr"/>
            <a:endParaRPr lang="en-US" sz="3600"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800</TotalTime>
  <Words>2067</Words>
  <Application>Microsoft Office PowerPoint</Application>
  <PresentationFormat>On-screen Show (4:3)</PresentationFormat>
  <Paragraphs>200</Paragraphs>
  <Slides>60</Slides>
  <Notes>60</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Slide 1</vt:lpstr>
      <vt:lpstr>An attribute of God is whatever God has revealed as being  true of Himself. </vt:lpstr>
      <vt:lpstr>  “I will publish the name of the LORD: ascribe ye greatness unto our God. He is the Rock, his work is perfect: for all his ways are judgment: a God of truth and without iniquity, just and right is he.” Deuteronomy 32:3-4 </vt:lpstr>
      <vt:lpstr>“As for God, his way is perfect: the word of the LORD is tried: he is a buckler to all those that trust in him.” Psalm 18:30 </vt:lpstr>
      <vt:lpstr>“The perfection of beauty, God hath shined.” Psalm 50:2  </vt:lpstr>
      <vt:lpstr>“The law of the LORD is perfect, converting the soul: the testimony of the LORD is sure, making wise the simple.” Psalm 19:7  </vt:lpstr>
      <vt:lpstr>“For truly my words shall not be false: He that is perfect in knowledge is with thee.” Job 36:4 </vt:lpstr>
      <vt:lpstr>Deut. 32:4 “His work is perfect.” </vt:lpstr>
      <vt:lpstr>Slide 9</vt:lpstr>
      <vt:lpstr>“For even hereunto were ye called: because Christ also suffered for us, leaving us an example, that ye should follow  his steps.”  I Peter 2:21 </vt:lpstr>
      <vt:lpstr> “And we know that all things work together for good to them that love God, to them who are the called according to  his purpose. For  whom he did foreknow, he also did predestinate to be conformed        to the image of his Son.”  Romans 8:28-29</vt:lpstr>
      <vt:lpstr>“My little children, of whom I travail in birth again until Christ be formed in you.” Gal. 4:19 </vt:lpstr>
      <vt:lpstr>“Whom we preach, warning every man, and teaching every man in all wisdom; that we may present every man perfect  in Christ Jesus.”  Col. 1:28</vt:lpstr>
      <vt:lpstr>“And he gave some, apostles; and some, prophets; and some, evangelists; and some, pastors and teachers; For the perfecting of the saints, for the work of the ministry, for the edifying of the body  of Christ:”  Ephesians 4:11-12</vt:lpstr>
      <vt:lpstr>Slide 15</vt:lpstr>
      <vt:lpstr>Slide 16</vt:lpstr>
      <vt:lpstr>God is incomprehensible</vt:lpstr>
      <vt:lpstr>God is self-existent</vt:lpstr>
      <vt:lpstr>God is self-sufficient</vt:lpstr>
      <vt:lpstr>God is eternal</vt:lpstr>
      <vt:lpstr>Slide 21</vt:lpstr>
      <vt:lpstr>Slide 22</vt:lpstr>
      <vt:lpstr>God is omnipotent</vt:lpstr>
      <vt:lpstr>"And I heard as it were the voice of a great multitude, and as the voice of many waters, and as the voice of mighty thunderings,  saying, Alleluia: for the Lord God  omnipotent reigneth.” Revelation 19:6 </vt:lpstr>
      <vt:lpstr>Slide 25</vt:lpstr>
      <vt:lpstr>Over Nature</vt:lpstr>
      <vt:lpstr>Slide 27</vt:lpstr>
      <vt:lpstr>Slide 28</vt:lpstr>
      <vt:lpstr>Slide 29</vt:lpstr>
      <vt:lpstr>Slide 30</vt:lpstr>
      <vt:lpstr>Slide 31</vt:lpstr>
      <vt:lpstr>Slide 32</vt:lpstr>
      <vt:lpstr>Slide 33</vt:lpstr>
      <vt:lpstr>Over Men</vt:lpstr>
      <vt:lpstr>Slide 35</vt:lpstr>
      <vt:lpstr>“The king's heart is in the hand of the LORD, as the rivers of water: he turneth it whithersoever he will.” Prov. 21:1</vt:lpstr>
      <vt:lpstr>Slide 37</vt:lpstr>
      <vt:lpstr>Over Angels</vt:lpstr>
      <vt:lpstr>Over Satan </vt:lpstr>
      <vt:lpstr>Over Death</vt:lpstr>
      <vt:lpstr>Slide 41</vt:lpstr>
      <vt:lpstr>Slide 42</vt:lpstr>
      <vt:lpstr>God is omnipresent </vt:lpstr>
      <vt:lpstr>Slide 44</vt:lpstr>
      <vt:lpstr>Paul at Mars’ hill</vt:lpstr>
      <vt:lpstr>Slide 46</vt:lpstr>
      <vt:lpstr>Slide 47</vt:lpstr>
      <vt:lpstr>Slide 48</vt:lpstr>
      <vt:lpstr>Slide 49</vt:lpstr>
      <vt:lpstr>Slide 50</vt:lpstr>
      <vt:lpstr>God is omniscient</vt:lpstr>
      <vt:lpstr>Slide 52</vt:lpstr>
      <vt:lpstr>Slide 53</vt:lpstr>
      <vt:lpstr>Slide 54</vt:lpstr>
      <vt:lpstr>Slide 55</vt:lpstr>
      <vt:lpstr>Slide 56</vt:lpstr>
      <vt:lpstr>Slide 57</vt:lpstr>
      <vt:lpstr>Slide 58</vt:lpstr>
      <vt:lpstr>Slide 59</vt:lpstr>
      <vt:lpstr>Slide 60</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Ptr. Daniel White</dc:creator>
  <cp:lastModifiedBy>Ptr. Daniel White</cp:lastModifiedBy>
  <cp:revision>16</cp:revision>
  <dcterms:created xsi:type="dcterms:W3CDTF">2011-08-10T14:57:57Z</dcterms:created>
  <dcterms:modified xsi:type="dcterms:W3CDTF">2011-08-24T21:32:10Z</dcterms:modified>
</cp:coreProperties>
</file>