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9" r:id="rId16"/>
    <p:sldId id="277" r:id="rId17"/>
    <p:sldId id="281" r:id="rId18"/>
    <p:sldId id="282" r:id="rId19"/>
    <p:sldId id="283" r:id="rId20"/>
    <p:sldId id="285" r:id="rId21"/>
    <p:sldId id="284" r:id="rId22"/>
    <p:sldId id="287" r:id="rId23"/>
    <p:sldId id="286"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8" r:id="rId43"/>
    <p:sldId id="313" r:id="rId44"/>
    <p:sldId id="306" r:id="rId45"/>
    <p:sldId id="309" r:id="rId46"/>
    <p:sldId id="312" r:id="rId47"/>
    <p:sldId id="310" r:id="rId48"/>
    <p:sldId id="311" r:id="rId49"/>
    <p:sldId id="30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49" autoAdjust="0"/>
    <p:restoredTop sz="94660"/>
  </p:normalViewPr>
  <p:slideViewPr>
    <p:cSldViewPr>
      <p:cViewPr varScale="1">
        <p:scale>
          <a:sx n="68" d="100"/>
          <a:sy n="68" d="100"/>
        </p:scale>
        <p:origin x="-5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24FDEE-7D3A-481D-82C0-2A67E25F0BF8}" type="datetimeFigureOut">
              <a:rPr lang="en-US" smtClean="0"/>
              <a:pPr/>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60C73-FFA4-408F-889C-C3DB7FDDA4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4FDEE-7D3A-481D-82C0-2A67E25F0BF8}" type="datetimeFigureOut">
              <a:rPr lang="en-US" smtClean="0"/>
              <a:pPr/>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60C73-FFA4-408F-889C-C3DB7FDDA4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4FDEE-7D3A-481D-82C0-2A67E25F0BF8}" type="datetimeFigureOut">
              <a:rPr lang="en-US" smtClean="0"/>
              <a:pPr/>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60C73-FFA4-408F-889C-C3DB7FDDA4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24FDEE-7D3A-481D-82C0-2A67E25F0BF8}" type="datetimeFigureOut">
              <a:rPr lang="en-US" smtClean="0"/>
              <a:pPr/>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60C73-FFA4-408F-889C-C3DB7FDDA4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24FDEE-7D3A-481D-82C0-2A67E25F0BF8}" type="datetimeFigureOut">
              <a:rPr lang="en-US" smtClean="0"/>
              <a:pPr/>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760C73-FFA4-408F-889C-C3DB7FDDA4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24FDEE-7D3A-481D-82C0-2A67E25F0BF8}" type="datetimeFigureOut">
              <a:rPr lang="en-US" smtClean="0"/>
              <a:pPr/>
              <a:t>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60C73-FFA4-408F-889C-C3DB7FDDA4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24FDEE-7D3A-481D-82C0-2A67E25F0BF8}" type="datetimeFigureOut">
              <a:rPr lang="en-US" smtClean="0"/>
              <a:pPr/>
              <a:t>7/10/2013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760C73-FFA4-408F-889C-C3DB7FDDA4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24FDEE-7D3A-481D-82C0-2A67E25F0BF8}" type="datetimeFigureOut">
              <a:rPr lang="en-US" smtClean="0"/>
              <a:pPr/>
              <a:t>7/10/2013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760C73-FFA4-408F-889C-C3DB7FDDA4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4FDEE-7D3A-481D-82C0-2A67E25F0BF8}" type="datetimeFigureOut">
              <a:rPr lang="en-US" smtClean="0"/>
              <a:pPr/>
              <a:t>7/10/2013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760C73-FFA4-408F-889C-C3DB7FDDA4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24FDEE-7D3A-481D-82C0-2A67E25F0BF8}" type="datetimeFigureOut">
              <a:rPr lang="en-US" smtClean="0"/>
              <a:pPr/>
              <a:t>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60C73-FFA4-408F-889C-C3DB7FDDA4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24FDEE-7D3A-481D-82C0-2A67E25F0BF8}" type="datetimeFigureOut">
              <a:rPr lang="en-US" smtClean="0"/>
              <a:pPr/>
              <a:t>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760C73-FFA4-408F-889C-C3DB7FDDA4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4FDEE-7D3A-481D-82C0-2A67E25F0BF8}" type="datetimeFigureOut">
              <a:rPr lang="en-US" smtClean="0"/>
              <a:pPr/>
              <a:t>7/10/2013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60C73-FFA4-408F-889C-C3DB7FDDA41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gracerivers.com/wp-content/uploads/2010/06/holy-spirit-fir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228600" y="3810000"/>
            <a:ext cx="5486400" cy="3048000"/>
          </a:xfrm>
        </p:spPr>
        <p:txBody>
          <a:bodyPr>
            <a:normAutofit/>
          </a:bodyPr>
          <a:lstStyle/>
          <a:p>
            <a:r>
              <a:rPr lang="en-US" sz="4800" b="1" cap="small" dirty="0">
                <a:effectLst>
                  <a:glow rad="101600">
                    <a:schemeClr val="accent6">
                      <a:satMod val="175000"/>
                      <a:alpha val="40000"/>
                    </a:schemeClr>
                  </a:glow>
                </a:effectLst>
                <a:latin typeface="Castellar" pitchFamily="18" charset="0"/>
              </a:rPr>
              <a:t>The Doctrine of the Holy </a:t>
            </a:r>
            <a:r>
              <a:rPr lang="en-US" sz="4800" b="1" cap="small" dirty="0" smtClean="0">
                <a:effectLst>
                  <a:glow rad="101600">
                    <a:schemeClr val="accent6">
                      <a:satMod val="175000"/>
                      <a:alpha val="40000"/>
                    </a:schemeClr>
                  </a:glow>
                </a:effectLst>
                <a:latin typeface="Castellar" pitchFamily="18" charset="0"/>
              </a:rPr>
              <a:t>Spirit</a:t>
            </a:r>
            <a:br>
              <a:rPr lang="en-US" sz="4800" b="1" cap="small" dirty="0" smtClean="0">
                <a:effectLst>
                  <a:glow rad="101600">
                    <a:schemeClr val="accent6">
                      <a:satMod val="175000"/>
                      <a:alpha val="40000"/>
                    </a:schemeClr>
                  </a:glow>
                </a:effectLst>
                <a:latin typeface="Castellar" pitchFamily="18" charset="0"/>
              </a:rPr>
            </a:br>
            <a:r>
              <a:rPr lang="en-US" sz="4800" dirty="0">
                <a:effectLst>
                  <a:glow rad="101600">
                    <a:schemeClr val="accent6">
                      <a:satMod val="175000"/>
                      <a:alpha val="40000"/>
                    </a:schemeClr>
                  </a:glow>
                </a:effectLst>
                <a:latin typeface="Castellar" pitchFamily="18" charset="0"/>
              </a:rPr>
              <a:t/>
            </a:r>
            <a:br>
              <a:rPr lang="en-US" sz="4800" dirty="0">
                <a:effectLst>
                  <a:glow rad="101600">
                    <a:schemeClr val="accent6">
                      <a:satMod val="175000"/>
                      <a:alpha val="40000"/>
                    </a:schemeClr>
                  </a:glow>
                </a:effectLst>
                <a:latin typeface="Castellar" pitchFamily="18" charset="0"/>
              </a:rPr>
            </a:br>
            <a:endParaRPr lang="en-US" sz="4800" dirty="0">
              <a:effectLst>
                <a:glow rad="101600">
                  <a:schemeClr val="accent6">
                    <a:satMod val="175000"/>
                    <a:alpha val="40000"/>
                  </a:schemeClr>
                </a:glow>
              </a:effectLst>
              <a:latin typeface="Castellar" pitchFamily="18" charset="0"/>
            </a:endParaRPr>
          </a:p>
        </p:txBody>
      </p:sp>
      <p:sp>
        <p:nvSpPr>
          <p:cNvPr id="4" name="Rectangle 3"/>
          <p:cNvSpPr/>
          <p:nvPr/>
        </p:nvSpPr>
        <p:spPr>
          <a:xfrm>
            <a:off x="0" y="381000"/>
            <a:ext cx="7620000" cy="1446550"/>
          </a:xfrm>
          <a:prstGeom prst="rect">
            <a:avLst/>
          </a:prstGeom>
        </p:spPr>
        <p:txBody>
          <a:bodyPr wrap="square">
            <a:spAutoFit/>
            <a:scene3d>
              <a:camera prst="orthographicFront"/>
              <a:lightRig rig="threePt" dir="t"/>
            </a:scene3d>
            <a:sp3d extrusionH="57150">
              <a:bevelT w="38100" h="38100" prst="convex"/>
            </a:sp3d>
          </a:bodyPr>
          <a:lstStyle/>
          <a:p>
            <a:pPr algn="ctr"/>
            <a:r>
              <a:rPr lang="en-US" sz="4400" dirty="0" smtClean="0">
                <a:solidFill>
                  <a:schemeClr val="accent6">
                    <a:lumMod val="60000"/>
                    <a:lumOff val="40000"/>
                  </a:schemeClr>
                </a:solidFill>
                <a:effectLst>
                  <a:glow rad="63500">
                    <a:schemeClr val="accent6">
                      <a:satMod val="175000"/>
                      <a:alpha val="40000"/>
                    </a:schemeClr>
                  </a:glow>
                </a:effectLst>
              </a:rPr>
              <a:t>(The Symbols of </a:t>
            </a:r>
            <a:r>
              <a:rPr lang="en-US" sz="4400" dirty="0">
                <a:solidFill>
                  <a:schemeClr val="accent6">
                    <a:lumMod val="60000"/>
                    <a:lumOff val="40000"/>
                  </a:schemeClr>
                </a:solidFill>
                <a:effectLst>
                  <a:glow rad="63500">
                    <a:schemeClr val="accent6">
                      <a:satMod val="175000"/>
                      <a:alpha val="40000"/>
                    </a:schemeClr>
                  </a:glow>
                </a:effectLst>
              </a:rPr>
              <a:t>the Holy </a:t>
            </a:r>
            <a:r>
              <a:rPr lang="en-US" sz="4400" dirty="0" smtClean="0">
                <a:solidFill>
                  <a:schemeClr val="accent6">
                    <a:lumMod val="60000"/>
                    <a:lumOff val="40000"/>
                  </a:schemeClr>
                </a:solidFill>
                <a:effectLst>
                  <a:glow rad="63500">
                    <a:schemeClr val="accent6">
                      <a:satMod val="175000"/>
                      <a:alpha val="40000"/>
                    </a:schemeClr>
                  </a:glow>
                </a:effectLst>
              </a:rPr>
              <a:t>Spirit)</a:t>
            </a:r>
          </a:p>
          <a:p>
            <a:pPr algn="ctr"/>
            <a:r>
              <a:rPr lang="en-US" sz="4400" i="1" smtClean="0">
                <a:solidFill>
                  <a:schemeClr val="accent6">
                    <a:lumMod val="60000"/>
                    <a:lumOff val="40000"/>
                  </a:schemeClr>
                </a:solidFill>
                <a:effectLst>
                  <a:glow rad="63500">
                    <a:schemeClr val="accent6">
                      <a:satMod val="175000"/>
                      <a:alpha val="40000"/>
                    </a:schemeClr>
                  </a:glow>
                </a:effectLst>
              </a:rPr>
              <a:t>Part 3</a:t>
            </a:r>
            <a:endParaRPr lang="en-US" sz="4400" i="1" dirty="0">
              <a:solidFill>
                <a:schemeClr val="accent6">
                  <a:lumMod val="60000"/>
                  <a:lumOff val="40000"/>
                </a:schemeClr>
              </a:solidFill>
              <a:effectLst>
                <a:glow rad="63500">
                  <a:schemeClr val="accent6">
                    <a:satMod val="175000"/>
                    <a:alpha val="40000"/>
                  </a:schemeClr>
                </a:glo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http://shreveministries.org/cms/uploads/Products/product_538/HolySpirit.jpg"/>
          <p:cNvPicPr>
            <a:picLocks noChangeAspect="1" noChangeArrowheads="1"/>
          </p:cNvPicPr>
          <p:nvPr/>
        </p:nvPicPr>
        <p:blipFill>
          <a:blip r:embed="rId2" cstate="print">
            <a:lum contrast="30000"/>
          </a:blip>
          <a:srcRect t="8160" r="2392" b="23773"/>
          <a:stretch>
            <a:fillRect/>
          </a:stretch>
        </p:blipFill>
        <p:spPr bwMode="auto">
          <a:xfrm>
            <a:off x="1752600" y="1447800"/>
            <a:ext cx="6019800" cy="401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ordtrace.files.wordpress.com/2010/10/holy-spirit_1013.jpg"/>
          <p:cNvPicPr>
            <a:picLocks noChangeAspect="1" noChangeArrowheads="1"/>
          </p:cNvPicPr>
          <p:nvPr/>
        </p:nvPicPr>
        <p:blipFill>
          <a:blip r:embed="rId2" cstate="print"/>
          <a:srcRect/>
          <a:stretch>
            <a:fillRect/>
          </a:stretch>
        </p:blipFill>
        <p:spPr bwMode="auto">
          <a:xfrm>
            <a:off x="5715000" y="4876800"/>
            <a:ext cx="3429000" cy="2142443"/>
          </a:xfrm>
          <a:prstGeom prst="rect">
            <a:avLst/>
          </a:prstGeom>
          <a:noFill/>
        </p:spPr>
      </p:pic>
      <p:sp>
        <p:nvSpPr>
          <p:cNvPr id="5" name="Content Placeholder 4"/>
          <p:cNvSpPr>
            <a:spLocks noGrp="1"/>
          </p:cNvSpPr>
          <p:nvPr>
            <p:ph sz="half" idx="1"/>
          </p:nvPr>
        </p:nvSpPr>
        <p:spPr>
          <a:xfrm>
            <a:off x="0" y="304800"/>
            <a:ext cx="4495800" cy="6553200"/>
          </a:xfrm>
        </p:spPr>
        <p:txBody>
          <a:bodyPr>
            <a:normAutofit/>
          </a:bodyPr>
          <a:lstStyle/>
          <a:p>
            <a:r>
              <a:rPr lang="en-US" sz="4000" dirty="0" smtClean="0"/>
              <a:t>Spirit of God</a:t>
            </a:r>
          </a:p>
          <a:p>
            <a:r>
              <a:rPr lang="en-US" sz="4000" dirty="0" smtClean="0"/>
              <a:t>Spirit of Christ</a:t>
            </a:r>
          </a:p>
          <a:p>
            <a:r>
              <a:rPr lang="en-US" sz="4000" dirty="0" smtClean="0"/>
              <a:t>Eternal Spirit</a:t>
            </a:r>
          </a:p>
          <a:p>
            <a:r>
              <a:rPr lang="en-US" sz="4000" dirty="0" smtClean="0"/>
              <a:t>Spirit of Truth</a:t>
            </a:r>
          </a:p>
          <a:p>
            <a:r>
              <a:rPr lang="en-US" sz="4000" dirty="0" smtClean="0"/>
              <a:t>Spirit of Grace</a:t>
            </a:r>
          </a:p>
          <a:p>
            <a:r>
              <a:rPr lang="en-US" sz="4000" dirty="0" smtClean="0"/>
              <a:t>Spirit of Glory</a:t>
            </a:r>
          </a:p>
          <a:p>
            <a:r>
              <a:rPr lang="en-US" sz="4000" dirty="0" smtClean="0"/>
              <a:t>Spirit of Life</a:t>
            </a:r>
          </a:p>
          <a:p>
            <a:r>
              <a:rPr lang="en-US" sz="4000" dirty="0" smtClean="0"/>
              <a:t>Spirit of Wisdom and Revelation</a:t>
            </a:r>
          </a:p>
          <a:p>
            <a:endParaRPr lang="en-US" sz="4000" dirty="0"/>
          </a:p>
        </p:txBody>
      </p:sp>
      <p:sp>
        <p:nvSpPr>
          <p:cNvPr id="6" name="Content Placeholder 5"/>
          <p:cNvSpPr>
            <a:spLocks noGrp="1"/>
          </p:cNvSpPr>
          <p:nvPr>
            <p:ph sz="half" idx="2"/>
          </p:nvPr>
        </p:nvSpPr>
        <p:spPr>
          <a:xfrm>
            <a:off x="4648200" y="228600"/>
            <a:ext cx="4495800" cy="5181600"/>
          </a:xfrm>
        </p:spPr>
        <p:txBody>
          <a:bodyPr>
            <a:normAutofit/>
          </a:bodyPr>
          <a:lstStyle/>
          <a:p>
            <a:r>
              <a:rPr lang="en-US" sz="4000" dirty="0" smtClean="0"/>
              <a:t>Spirit of Comfort</a:t>
            </a:r>
          </a:p>
          <a:p>
            <a:r>
              <a:rPr lang="en-US" sz="4000" dirty="0" smtClean="0"/>
              <a:t>Spirit of Promise</a:t>
            </a:r>
          </a:p>
          <a:p>
            <a:r>
              <a:rPr lang="en-US" sz="4000" dirty="0" smtClean="0"/>
              <a:t>Spirit of Holiness</a:t>
            </a:r>
          </a:p>
          <a:p>
            <a:r>
              <a:rPr lang="en-US" sz="4000" dirty="0" smtClean="0"/>
              <a:t>Spirit of Adoption</a:t>
            </a:r>
          </a:p>
          <a:p>
            <a:r>
              <a:rPr lang="en-US" sz="4000" dirty="0" smtClean="0"/>
              <a:t>Holy Ghost</a:t>
            </a:r>
          </a:p>
          <a:p>
            <a:r>
              <a:rPr lang="en-US" sz="4000" dirty="0" smtClean="0"/>
              <a:t>Seven Spirits of God</a:t>
            </a:r>
            <a:endParaRPr lang="en-US" sz="40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praytherosaryapostolate.com/Jesus/PENTECOST%20symbols%20image.JPG"/>
          <p:cNvPicPr>
            <a:picLocks noChangeAspect="1" noChangeArrowheads="1"/>
          </p:cNvPicPr>
          <p:nvPr/>
        </p:nvPicPr>
        <p:blipFill>
          <a:blip r:embed="rId2" cstate="print"/>
          <a:srcRect/>
          <a:stretch>
            <a:fillRect/>
          </a:stretch>
        </p:blipFill>
        <p:spPr bwMode="auto">
          <a:xfrm>
            <a:off x="0" y="0"/>
            <a:ext cx="9144000" cy="2806998"/>
          </a:xfrm>
          <a:prstGeom prst="rect">
            <a:avLst/>
          </a:prstGeom>
          <a:noFill/>
        </p:spPr>
      </p:pic>
      <p:sp>
        <p:nvSpPr>
          <p:cNvPr id="3" name="Rectangle 2"/>
          <p:cNvSpPr/>
          <p:nvPr/>
        </p:nvSpPr>
        <p:spPr>
          <a:xfrm>
            <a:off x="0" y="1905001"/>
            <a:ext cx="9144000" cy="4401205"/>
          </a:xfrm>
          <a:prstGeom prst="rect">
            <a:avLst/>
          </a:prstGeom>
        </p:spPr>
        <p:txBody>
          <a:bodyPr wrap="square">
            <a:spAutoFit/>
            <a:scene3d>
              <a:camera prst="orthographicFront"/>
              <a:lightRig rig="threePt" dir="t"/>
            </a:scene3d>
            <a:sp3d extrusionH="57150">
              <a:bevelT w="38100" h="38100" prst="convex"/>
            </a:sp3d>
          </a:bodyPr>
          <a:lstStyle/>
          <a:p>
            <a:pPr algn="ctr"/>
            <a:endParaRPr lang="en-US" sz="4000" dirty="0" smtClean="0">
              <a:solidFill>
                <a:schemeClr val="bg2">
                  <a:lumMod val="40000"/>
                  <a:lumOff val="60000"/>
                </a:schemeClr>
              </a:solidFill>
            </a:endParaRPr>
          </a:p>
          <a:p>
            <a:pPr algn="ctr"/>
            <a:endParaRPr lang="en-US" sz="4000" dirty="0" smtClean="0">
              <a:solidFill>
                <a:schemeClr val="bg2">
                  <a:lumMod val="40000"/>
                  <a:lumOff val="60000"/>
                </a:schemeClr>
              </a:solidFill>
            </a:endParaRPr>
          </a:p>
          <a:p>
            <a:pPr algn="ctr"/>
            <a:r>
              <a:rPr lang="en-US" sz="4000" dirty="0" smtClean="0">
                <a:solidFill>
                  <a:schemeClr val="bg2">
                    <a:lumMod val="40000"/>
                    <a:lumOff val="60000"/>
                  </a:schemeClr>
                </a:solidFill>
              </a:rPr>
              <a:t>The symbols of the Holy Spirit become essential to our gaining an understanding of who He is, what He’s like and His ministry in our lives, the Church </a:t>
            </a:r>
          </a:p>
          <a:p>
            <a:pPr algn="ctr"/>
            <a:r>
              <a:rPr lang="en-US" sz="4000" dirty="0" smtClean="0">
                <a:solidFill>
                  <a:schemeClr val="bg2">
                    <a:lumMod val="40000"/>
                    <a:lumOff val="60000"/>
                  </a:schemeClr>
                </a:solidFill>
              </a:rPr>
              <a:t>and the World.</a:t>
            </a:r>
            <a:endParaRPr lang="en-US" sz="4000" dirty="0">
              <a:solidFill>
                <a:schemeClr val="bg2">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52800"/>
          </a:xfrm>
        </p:spPr>
        <p:txBody>
          <a:bodyPr>
            <a:normAutofit/>
          </a:bodyPr>
          <a:lstStyle/>
          <a:p>
            <a:r>
              <a:rPr lang="en-US" dirty="0"/>
              <a:t>The </a:t>
            </a:r>
            <a:r>
              <a:rPr lang="en-US" dirty="0" smtClean="0"/>
              <a:t>seven designated symbols </a:t>
            </a:r>
            <a:r>
              <a:rPr lang="en-US" dirty="0"/>
              <a:t>of the Holy </a:t>
            </a:r>
            <a:r>
              <a:rPr lang="en-US" dirty="0" smtClean="0"/>
              <a:t>Spirit, like </a:t>
            </a:r>
            <a:r>
              <a:rPr lang="en-US" dirty="0"/>
              <a:t>the </a:t>
            </a:r>
            <a:r>
              <a:rPr lang="en-US" dirty="0" smtClean="0"/>
              <a:t>fourteen </a:t>
            </a:r>
            <a:r>
              <a:rPr lang="en-US" dirty="0"/>
              <a:t>names and titles, </a:t>
            </a:r>
            <a:r>
              <a:rPr lang="en-US" dirty="0" smtClean="0"/>
              <a:t>throw </a:t>
            </a:r>
            <a:r>
              <a:rPr lang="en-US" dirty="0"/>
              <a:t>light upon both his nature and </a:t>
            </a:r>
            <a:r>
              <a:rPr lang="en-US" dirty="0" smtClean="0"/>
              <a:t>mission.</a:t>
            </a:r>
            <a:endParaRPr lang="en-US" dirty="0"/>
          </a:p>
        </p:txBody>
      </p:sp>
      <p:pic>
        <p:nvPicPr>
          <p:cNvPr id="18434" name="Picture 2" descr="http://sphotos-a.xx.fbcdn.net/hphotos-prn1/44724_127562287290285_4923805_n.jpg"/>
          <p:cNvPicPr>
            <a:picLocks noChangeAspect="1" noChangeArrowheads="1"/>
          </p:cNvPicPr>
          <p:nvPr/>
        </p:nvPicPr>
        <p:blipFill>
          <a:blip r:embed="rId2" cstate="print"/>
          <a:srcRect/>
          <a:stretch>
            <a:fillRect/>
          </a:stretch>
        </p:blipFill>
        <p:spPr bwMode="auto">
          <a:xfrm>
            <a:off x="3124200" y="3348644"/>
            <a:ext cx="3015852" cy="350935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5.fanpop.com/image/photos/25200000/Dove-of-Peace-peace-and-love-revolution-club-25246250-1440-900.jpg"/>
          <p:cNvPicPr>
            <a:picLocks noChangeAspect="1" noChangeArrowheads="1"/>
          </p:cNvPicPr>
          <p:nvPr/>
        </p:nvPicPr>
        <p:blipFill>
          <a:blip r:embed="rId2" cstate="print"/>
          <a:srcRect/>
          <a:stretch>
            <a:fillRect/>
          </a:stretch>
        </p:blipFill>
        <p:spPr bwMode="auto">
          <a:xfrm>
            <a:off x="2895600" y="2286000"/>
            <a:ext cx="3536805" cy="2133600"/>
          </a:xfrm>
          <a:prstGeom prst="ellipse">
            <a:avLst/>
          </a:prstGeom>
          <a:ln>
            <a:noFill/>
          </a:ln>
          <a:effectLst>
            <a:softEdge rad="112500"/>
          </a:effectLst>
        </p:spPr>
      </p:pic>
      <p:pic>
        <p:nvPicPr>
          <p:cNvPr id="2052" name="Picture 4" descr="http://2.bp.blogspot.com/-2DP6gYku1ls/Tf_KCtyi52I/AAAAAAAAEgc/4luz_pe-Nv4/s1600/Dove+water.jpg"/>
          <p:cNvPicPr>
            <a:picLocks noChangeAspect="1" noChangeArrowheads="1"/>
          </p:cNvPicPr>
          <p:nvPr/>
        </p:nvPicPr>
        <p:blipFill>
          <a:blip r:embed="rId3" cstate="print"/>
          <a:srcRect/>
          <a:stretch>
            <a:fillRect/>
          </a:stretch>
        </p:blipFill>
        <p:spPr bwMode="auto">
          <a:xfrm>
            <a:off x="3823185" y="0"/>
            <a:ext cx="2730015" cy="2438400"/>
          </a:xfrm>
          <a:prstGeom prst="ellipse">
            <a:avLst/>
          </a:prstGeom>
          <a:ln>
            <a:noFill/>
          </a:ln>
          <a:effectLst>
            <a:softEdge rad="112500"/>
          </a:effectLst>
        </p:spPr>
      </p:pic>
      <p:pic>
        <p:nvPicPr>
          <p:cNvPr id="2054" name="Picture 6" descr="http://2.bp.blogspot.com/-fKTWOkpsFMc/UNCCF5QfAeI/AAAAAAAAAIQ/xdBZihA6M8I/s1600/anointing_of_fresh_oil.jpg"/>
          <p:cNvPicPr>
            <a:picLocks noChangeAspect="1" noChangeArrowheads="1"/>
          </p:cNvPicPr>
          <p:nvPr/>
        </p:nvPicPr>
        <p:blipFill>
          <a:blip r:embed="rId4" cstate="print"/>
          <a:srcRect/>
          <a:stretch>
            <a:fillRect/>
          </a:stretch>
        </p:blipFill>
        <p:spPr bwMode="auto">
          <a:xfrm>
            <a:off x="152400" y="304800"/>
            <a:ext cx="3123391" cy="2590800"/>
          </a:xfrm>
          <a:prstGeom prst="ellipse">
            <a:avLst/>
          </a:prstGeom>
          <a:ln>
            <a:noFill/>
          </a:ln>
          <a:effectLst>
            <a:softEdge rad="112500"/>
          </a:effectLst>
        </p:spPr>
      </p:pic>
      <p:pic>
        <p:nvPicPr>
          <p:cNvPr id="2056" name="Picture 8" descr="http://devotionsfordisciples.com/wp-content/uploads/2011/01/seal.jpg"/>
          <p:cNvPicPr>
            <a:picLocks noChangeAspect="1" noChangeArrowheads="1"/>
          </p:cNvPicPr>
          <p:nvPr/>
        </p:nvPicPr>
        <p:blipFill>
          <a:blip r:embed="rId5" cstate="print"/>
          <a:srcRect l="15171" b="3030"/>
          <a:stretch>
            <a:fillRect/>
          </a:stretch>
        </p:blipFill>
        <p:spPr bwMode="auto">
          <a:xfrm>
            <a:off x="6435119" y="1219200"/>
            <a:ext cx="2708881" cy="2583761"/>
          </a:xfrm>
          <a:prstGeom prst="ellipse">
            <a:avLst/>
          </a:prstGeom>
          <a:ln>
            <a:noFill/>
          </a:ln>
          <a:effectLst>
            <a:softEdge rad="112500"/>
          </a:effectLst>
        </p:spPr>
      </p:pic>
      <p:pic>
        <p:nvPicPr>
          <p:cNvPr id="2058" name="Picture 10" descr="http://firstassemblywm.org/wp-content/uploads/2010/05/holyspirit.jpg"/>
          <p:cNvPicPr>
            <a:picLocks noChangeAspect="1" noChangeArrowheads="1"/>
          </p:cNvPicPr>
          <p:nvPr/>
        </p:nvPicPr>
        <p:blipFill>
          <a:blip r:embed="rId6" cstate="print"/>
          <a:srcRect/>
          <a:stretch>
            <a:fillRect/>
          </a:stretch>
        </p:blipFill>
        <p:spPr bwMode="auto">
          <a:xfrm>
            <a:off x="2590800" y="4191000"/>
            <a:ext cx="2819400" cy="2667000"/>
          </a:xfrm>
          <a:prstGeom prst="ellipse">
            <a:avLst/>
          </a:prstGeom>
          <a:ln>
            <a:noFill/>
          </a:ln>
          <a:effectLst>
            <a:softEdge rad="112500"/>
          </a:effectLst>
        </p:spPr>
      </p:pic>
      <p:pic>
        <p:nvPicPr>
          <p:cNvPr id="2060" name="Picture 12" descr="http://www.jesusrministries.org/images/Creation2-IHI.jpg"/>
          <p:cNvPicPr>
            <a:picLocks noChangeAspect="1" noChangeArrowheads="1"/>
          </p:cNvPicPr>
          <p:nvPr/>
        </p:nvPicPr>
        <p:blipFill>
          <a:blip r:embed="rId7" cstate="print"/>
          <a:srcRect/>
          <a:stretch>
            <a:fillRect/>
          </a:stretch>
        </p:blipFill>
        <p:spPr bwMode="auto">
          <a:xfrm>
            <a:off x="5486400" y="4038600"/>
            <a:ext cx="3467100" cy="2600325"/>
          </a:xfrm>
          <a:prstGeom prst="ellipse">
            <a:avLst/>
          </a:prstGeom>
          <a:ln>
            <a:noFill/>
          </a:ln>
          <a:effectLst>
            <a:softEdge rad="112500"/>
          </a:effectLst>
        </p:spPr>
      </p:pic>
      <p:pic>
        <p:nvPicPr>
          <p:cNvPr id="2062" name="Picture 14" descr="http://www.healthyliquor.com/wp-content/uploads/2012/01/redwine.jpg"/>
          <p:cNvPicPr>
            <a:picLocks noChangeAspect="1" noChangeArrowheads="1"/>
          </p:cNvPicPr>
          <p:nvPr/>
        </p:nvPicPr>
        <p:blipFill>
          <a:blip r:embed="rId8" cstate="print"/>
          <a:srcRect/>
          <a:stretch>
            <a:fillRect/>
          </a:stretch>
        </p:blipFill>
        <p:spPr bwMode="auto">
          <a:xfrm>
            <a:off x="0" y="3276600"/>
            <a:ext cx="2667000" cy="26670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to="" calcmode="lin" valueType="num">
                                      <p:cBhvr>
                                        <p:cTn id="7" dur="1" fill="hold"/>
                                        <p:tgtEl>
                                          <p:spTgt spid="205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 to="" calcmode="lin" valueType="num">
                                      <p:cBhvr>
                                        <p:cTn id="12" dur="1" fill="hold"/>
                                        <p:tgtEl>
                                          <p:spTgt spid="205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anim to="" calcmode="lin" valueType="num">
                                      <p:cBhvr>
                                        <p:cTn id="17" dur="1" fill="hold"/>
                                        <p:tgtEl>
                                          <p:spTgt spid="205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060"/>
                                        </p:tgtEl>
                                        <p:attrNameLst>
                                          <p:attrName>style.visibility</p:attrName>
                                        </p:attrNameLst>
                                      </p:cBhvr>
                                      <p:to>
                                        <p:strVal val="visible"/>
                                      </p:to>
                                    </p:set>
                                    <p:anim to="" calcmode="lin" valueType="num">
                                      <p:cBhvr>
                                        <p:cTn id="22" dur="1" fill="hold"/>
                                        <p:tgtEl>
                                          <p:spTgt spid="2060"/>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058"/>
                                        </p:tgtEl>
                                        <p:attrNameLst>
                                          <p:attrName>style.visibility</p:attrName>
                                        </p:attrNameLst>
                                      </p:cBhvr>
                                      <p:to>
                                        <p:strVal val="visible"/>
                                      </p:to>
                                    </p:set>
                                    <p:anim to="" calcmode="lin" valueType="num">
                                      <p:cBhvr>
                                        <p:cTn id="27" dur="1" fill="hold"/>
                                        <p:tgtEl>
                                          <p:spTgt spid="205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062"/>
                                        </p:tgtEl>
                                        <p:attrNameLst>
                                          <p:attrName>style.visibility</p:attrName>
                                        </p:attrNameLst>
                                      </p:cBhvr>
                                      <p:to>
                                        <p:strVal val="visible"/>
                                      </p:to>
                                    </p:set>
                                    <p:anim to="" calcmode="lin" valueType="num">
                                      <p:cBhvr>
                                        <p:cTn id="32" dur="1" fill="hold"/>
                                        <p:tgtEl>
                                          <p:spTgt spid="206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76400"/>
          </a:xfrm>
        </p:spPr>
        <p:txBody>
          <a:bodyPr>
            <a:normAutofit/>
            <a:scene3d>
              <a:camera prst="orthographicFront"/>
              <a:lightRig rig="threePt" dir="t"/>
            </a:scene3d>
            <a:sp3d extrusionH="57150">
              <a:bevelT w="38100" h="38100" prst="convex"/>
            </a:sp3d>
          </a:bodyPr>
          <a:lstStyle/>
          <a:p>
            <a:r>
              <a:rPr lang="en-US" sz="5400" dirty="0" smtClean="0">
                <a:solidFill>
                  <a:srgbClr val="FFC000"/>
                </a:solidFill>
              </a:rPr>
              <a:t>Tonight’s Message</a:t>
            </a:r>
            <a:endParaRPr lang="en-US" sz="5400" dirty="0">
              <a:solidFill>
                <a:srgbClr val="FFC000"/>
              </a:solidFill>
            </a:endParaRPr>
          </a:p>
        </p:txBody>
      </p:sp>
      <p:sp>
        <p:nvSpPr>
          <p:cNvPr id="3" name="Content Placeholder 2"/>
          <p:cNvSpPr>
            <a:spLocks noGrp="1"/>
          </p:cNvSpPr>
          <p:nvPr>
            <p:ph idx="1"/>
          </p:nvPr>
        </p:nvSpPr>
        <p:spPr>
          <a:xfrm>
            <a:off x="457200" y="5562600"/>
            <a:ext cx="8229600" cy="1295400"/>
          </a:xfrm>
        </p:spPr>
        <p:txBody>
          <a:bodyPr>
            <a:normAutofit/>
          </a:bodyPr>
          <a:lstStyle/>
          <a:p>
            <a:pPr algn="ctr">
              <a:buNone/>
            </a:pPr>
            <a:r>
              <a:rPr lang="en-US" sz="4800" i="1" dirty="0" smtClean="0">
                <a:solidFill>
                  <a:srgbClr val="FFC000"/>
                </a:solidFill>
                <a:effectLst>
                  <a:glow rad="101600">
                    <a:schemeClr val="tx2">
                      <a:lumMod val="10000"/>
                      <a:alpha val="60000"/>
                    </a:schemeClr>
                  </a:glow>
                </a:effectLst>
              </a:rPr>
              <a:t>The Holy Spirit as a Seal</a:t>
            </a:r>
            <a:endParaRPr lang="en-US" sz="4800" i="1" dirty="0">
              <a:solidFill>
                <a:srgbClr val="FFC000"/>
              </a:solidFill>
              <a:effectLst>
                <a:glow rad="101600">
                  <a:schemeClr val="tx2">
                    <a:lumMod val="10000"/>
                    <a:alpha val="60000"/>
                  </a:schemeClr>
                </a:glow>
              </a:effectLst>
            </a:endParaRPr>
          </a:p>
        </p:txBody>
      </p:sp>
      <p:pic>
        <p:nvPicPr>
          <p:cNvPr id="1026" name="Picture 2" descr="http://christopherchapmanblog.files.wordpress.com/2012/04/seal1.jpg"/>
          <p:cNvPicPr>
            <a:picLocks noChangeAspect="1" noChangeArrowheads="1"/>
          </p:cNvPicPr>
          <p:nvPr/>
        </p:nvPicPr>
        <p:blipFill>
          <a:blip r:embed="rId2" cstate="print"/>
          <a:srcRect/>
          <a:stretch>
            <a:fillRect/>
          </a:stretch>
        </p:blipFill>
        <p:spPr bwMode="auto">
          <a:xfrm>
            <a:off x="1676400" y="1524000"/>
            <a:ext cx="5876925" cy="389951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705600"/>
          </a:xfrm>
        </p:spPr>
        <p:txBody>
          <a:bodyPr>
            <a:scene3d>
              <a:camera prst="orthographicFront"/>
              <a:lightRig rig="threePt" dir="t"/>
            </a:scene3d>
            <a:sp3d extrusionH="57150">
              <a:bevelT w="38100" h="38100" prst="convex"/>
            </a:sp3d>
          </a:bodyPr>
          <a:lstStyle/>
          <a:p>
            <a:r>
              <a:rPr lang="en-US" sz="4800" b="1" i="1" dirty="0" smtClean="0"/>
              <a:t>A Seal </a:t>
            </a:r>
            <a:r>
              <a:rPr lang="en-US" dirty="0" smtClean="0"/>
              <a:t/>
            </a:r>
            <a:br>
              <a:rPr lang="en-US" dirty="0" smtClean="0"/>
            </a:br>
            <a:r>
              <a:rPr lang="en-US" dirty="0" smtClean="0"/>
              <a:t/>
            </a:r>
            <a:br>
              <a:rPr lang="en-US" dirty="0" smtClean="0"/>
            </a:br>
            <a:r>
              <a:rPr lang="en-US" dirty="0" smtClean="0"/>
              <a:t>Indicating ownership, finished transaction, identification, security, genuineness, value, authority.</a:t>
            </a:r>
            <a:endParaRPr lang="en-US" dirty="0"/>
          </a:p>
        </p:txBody>
      </p:sp>
      <p:pic>
        <p:nvPicPr>
          <p:cNvPr id="3074" name="Picture 2" descr="http://einquisitive.com/wp-content/uploads/2010/03/seal.png"/>
          <p:cNvPicPr>
            <a:picLocks noChangeAspect="1" noChangeArrowheads="1"/>
          </p:cNvPicPr>
          <p:nvPr/>
        </p:nvPicPr>
        <p:blipFill>
          <a:blip r:embed="rId2" cstate="print"/>
          <a:srcRect/>
          <a:stretch>
            <a:fillRect/>
          </a:stretch>
        </p:blipFill>
        <p:spPr bwMode="auto">
          <a:xfrm rot="300725">
            <a:off x="6324600" y="381000"/>
            <a:ext cx="2228848" cy="2209800"/>
          </a:xfrm>
          <a:prstGeom prst="rect">
            <a:avLst/>
          </a:prstGeom>
          <a:noFill/>
        </p:spPr>
      </p:pic>
      <p:pic>
        <p:nvPicPr>
          <p:cNvPr id="3076" name="Picture 4" descr="http://4.bp.blogspot.com/-iDBh6xjfDYQ/TjSxT_PuJuI/AAAAAAAAAlA/aNX_fE33cPU/s1600/sealed-envelope.jpg"/>
          <p:cNvPicPr>
            <a:picLocks noChangeAspect="1" noChangeArrowheads="1"/>
          </p:cNvPicPr>
          <p:nvPr/>
        </p:nvPicPr>
        <p:blipFill>
          <a:blip r:embed="rId3" cstate="print"/>
          <a:srcRect/>
          <a:stretch>
            <a:fillRect/>
          </a:stretch>
        </p:blipFill>
        <p:spPr bwMode="auto">
          <a:xfrm rot="21296417">
            <a:off x="304800" y="457200"/>
            <a:ext cx="2743200" cy="2057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3600" i="1" dirty="0" smtClean="0"/>
              <a:t>"In whom ye also trusted, after that ye heard the word of truth, the gospel of your salvation: in whom also, after that ye believed, ye were sealed with that Holy Spirit of promise." (Eph. 1:13)</a:t>
            </a:r>
          </a:p>
          <a:p>
            <a:r>
              <a:rPr lang="en-US" sz="3600" i="1" dirty="0" smtClean="0"/>
              <a:t>"And grieve not the Holy Spirit of God, whereby ye are sealed unto the day of redemption." (Eph. 4:30)</a:t>
            </a:r>
          </a:p>
          <a:p>
            <a:r>
              <a:rPr lang="en-US" sz="3600" i="1" dirty="0" smtClean="0"/>
              <a:t>"Who hath also sealed us, and given the earnest of the Spirit in our hearts."                    (II Cor. 1:22)</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4419600" cy="6354762"/>
          </a:xfrm>
        </p:spPr>
        <p:txBody>
          <a:bodyPr>
            <a:normAutofit/>
          </a:bodyPr>
          <a:lstStyle/>
          <a:p>
            <a:r>
              <a:rPr lang="en-US" dirty="0" smtClean="0"/>
              <a:t>"Sealing" is an analogy used by Paul to express a truth about the present state of </a:t>
            </a:r>
            <a:br>
              <a:rPr lang="en-US" dirty="0" smtClean="0"/>
            </a:br>
            <a:r>
              <a:rPr lang="en-US" dirty="0" smtClean="0"/>
              <a:t>all believers in </a:t>
            </a:r>
            <a:br>
              <a:rPr lang="en-US" dirty="0" smtClean="0"/>
            </a:br>
            <a:r>
              <a:rPr lang="en-US" dirty="0" smtClean="0"/>
              <a:t>Jesus Christ.</a:t>
            </a:r>
            <a:endParaRPr lang="en-US" dirty="0"/>
          </a:p>
        </p:txBody>
      </p:sp>
      <p:pic>
        <p:nvPicPr>
          <p:cNvPr id="36866" name="Picture 2" descr="http://frmarkdwhite.files.wordpress.com/2008/09/paulprison23.jpg"/>
          <p:cNvPicPr>
            <a:picLocks noChangeAspect="1" noChangeArrowheads="1"/>
          </p:cNvPicPr>
          <p:nvPr/>
        </p:nvPicPr>
        <p:blipFill>
          <a:blip r:embed="rId2" cstate="print"/>
          <a:srcRect/>
          <a:stretch>
            <a:fillRect/>
          </a:stretch>
        </p:blipFill>
        <p:spPr bwMode="auto">
          <a:xfrm>
            <a:off x="5029200" y="609600"/>
            <a:ext cx="3877475" cy="5029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3600" dirty="0" smtClean="0"/>
              <a:t>    The sealing of the Holy Spirit, is referring to the fact that all believers in Jesus Christ have the Holy Spirit dwelling in them </a:t>
            </a:r>
            <a:r>
              <a:rPr lang="en-US" sz="3600" i="1" dirty="0" smtClean="0"/>
              <a:t>(I Cor. 3:16)</a:t>
            </a:r>
            <a:r>
              <a:rPr lang="en-US" sz="3600" dirty="0" smtClean="0"/>
              <a:t>, and this indwelling presence is therefore a "mark/seal" that those who have put our faith in Jesus Christ are definitively now the property of God Himself – </a:t>
            </a:r>
          </a:p>
          <a:p>
            <a:pPr>
              <a:buNone/>
            </a:pPr>
            <a:r>
              <a:rPr lang="en-US" sz="3600" i="1" dirty="0" smtClean="0">
                <a:solidFill>
                  <a:srgbClr val="FFFF00"/>
                </a:solidFill>
              </a:rPr>
              <a:t>    I Cor. 6:20; 7:23  “For ye are bought with a price: therefore glorify God in your body, and in your spirit, which are God's…Ye are bought with a price; be not ye the servants of men.”</a:t>
            </a:r>
            <a:endParaRPr lang="en-US" sz="3600" i="1" dirty="0">
              <a:solidFill>
                <a:srgbClr val="FFFF00"/>
              </a:solidFill>
            </a:endParaRPr>
          </a:p>
        </p:txBody>
      </p:sp>
      <p:sp>
        <p:nvSpPr>
          <p:cNvPr id="4" name="Rectangle 3"/>
          <p:cNvSpPr/>
          <p:nvPr/>
        </p:nvSpPr>
        <p:spPr>
          <a:xfrm>
            <a:off x="381000" y="3962400"/>
            <a:ext cx="8458200" cy="26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ingodsimage.com/wp-content/uploads/2012/12/Who-or-What-is-the-Holy-Spirit.jpg"/>
          <p:cNvPicPr>
            <a:picLocks noChangeAspect="1" noChangeArrowheads="1"/>
          </p:cNvPicPr>
          <p:nvPr/>
        </p:nvPicPr>
        <p:blipFill>
          <a:blip r:embed="rId2" cstate="print"/>
          <a:srcRect/>
          <a:stretch>
            <a:fillRect/>
          </a:stretch>
        </p:blipFill>
        <p:spPr bwMode="auto">
          <a:xfrm>
            <a:off x="-1" y="886324"/>
            <a:ext cx="9144001" cy="513347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733800"/>
          </a:xfrm>
        </p:spPr>
        <p:txBody>
          <a:bodyPr/>
          <a:lstStyle/>
          <a:p>
            <a:r>
              <a:rPr lang="en-US" dirty="0" smtClean="0"/>
              <a:t>The analogy uses a well-known practice in the ancient world of rolling up a document then affixing a wax seal that is then marked with a person's signet ring.</a:t>
            </a:r>
            <a:endParaRPr lang="en-US" dirty="0"/>
          </a:p>
        </p:txBody>
      </p:sp>
      <p:pic>
        <p:nvPicPr>
          <p:cNvPr id="3" name="Picture 2" descr="http://einquisitive.com/wp-content/uploads/2010/03/seal.png"/>
          <p:cNvPicPr>
            <a:picLocks noChangeAspect="1" noChangeArrowheads="1"/>
          </p:cNvPicPr>
          <p:nvPr/>
        </p:nvPicPr>
        <p:blipFill>
          <a:blip r:embed="rId2" cstate="print"/>
          <a:srcRect/>
          <a:stretch>
            <a:fillRect/>
          </a:stretch>
        </p:blipFill>
        <p:spPr bwMode="auto">
          <a:xfrm>
            <a:off x="2743200" y="3684951"/>
            <a:ext cx="3200400" cy="31730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r>
              <a:rPr lang="en-US" dirty="0" smtClean="0"/>
              <a:t>The seal of course could be broken easily enough, but once broken could not be reconstructed, so that few would venture to violate a seal, especially if the seal were that of a powerful person.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28600"/>
            <a:ext cx="7086600" cy="2308324"/>
          </a:xfrm>
          <a:prstGeom prst="rect">
            <a:avLst/>
          </a:prstGeom>
        </p:spPr>
        <p:txBody>
          <a:bodyPr wrap="square">
            <a:spAutoFit/>
          </a:bodyPr>
          <a:lstStyle/>
          <a:p>
            <a:pPr algn="ctr"/>
            <a:r>
              <a:rPr lang="en-US" sz="4800" b="1" dirty="0" smtClean="0"/>
              <a:t>Question:</a:t>
            </a:r>
            <a:r>
              <a:rPr lang="en-US" sz="4800" dirty="0" smtClean="0"/>
              <a:t> Once a person is sealed by the Holy Spirit, can this seal be revoked?</a:t>
            </a:r>
            <a:endParaRPr lang="en-US" sz="4800" dirty="0"/>
          </a:p>
        </p:txBody>
      </p:sp>
      <p:pic>
        <p:nvPicPr>
          <p:cNvPr id="39938" name="Picture 2" descr="http://loudcry.org/wp-content/uploads/2011/04/seal-of-God.jpg"/>
          <p:cNvPicPr>
            <a:picLocks noChangeAspect="1" noChangeArrowheads="1"/>
          </p:cNvPicPr>
          <p:nvPr/>
        </p:nvPicPr>
        <p:blipFill>
          <a:blip r:embed="rId2" cstate="print"/>
          <a:srcRect/>
          <a:stretch>
            <a:fillRect/>
          </a:stretch>
        </p:blipFill>
        <p:spPr bwMode="auto">
          <a:xfrm>
            <a:off x="1905000" y="2771775"/>
            <a:ext cx="5448300" cy="40862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86528"/>
          </a:xfrm>
          <a:prstGeom prst="rect">
            <a:avLst/>
          </a:prstGeom>
          <a:solidFill>
            <a:schemeClr val="bg1"/>
          </a:solidFill>
        </p:spPr>
        <p:txBody>
          <a:bodyPr wrap="square">
            <a:spAutoFit/>
          </a:bodyPr>
          <a:lstStyle/>
          <a:p>
            <a:pPr algn="ctr"/>
            <a:r>
              <a:rPr lang="en-US" sz="4400" dirty="0" smtClean="0">
                <a:solidFill>
                  <a:srgbClr val="FFFF00"/>
                </a:solidFill>
              </a:rPr>
              <a:t>Breaking God's seal </a:t>
            </a:r>
            <a:r>
              <a:rPr lang="en-US" sz="4400" dirty="0" smtClean="0">
                <a:solidFill>
                  <a:srgbClr val="FFFF00"/>
                </a:solidFill>
              </a:rPr>
              <a:t>is </a:t>
            </a:r>
            <a:r>
              <a:rPr lang="en-US" sz="4400" dirty="0" smtClean="0">
                <a:solidFill>
                  <a:srgbClr val="FFFF00"/>
                </a:solidFill>
              </a:rPr>
              <a:t>impossible  </a:t>
            </a:r>
          </a:p>
          <a:p>
            <a:pPr algn="ctr"/>
            <a:r>
              <a:rPr lang="en-US" sz="4400" dirty="0" smtClean="0">
                <a:solidFill>
                  <a:srgbClr val="FFFF00"/>
                </a:solidFill>
              </a:rPr>
              <a:t>      </a:t>
            </a:r>
            <a:r>
              <a:rPr lang="en-US" sz="4400" i="1" dirty="0" smtClean="0">
                <a:solidFill>
                  <a:srgbClr val="FFFF00"/>
                </a:solidFill>
              </a:rPr>
              <a:t>(II Cor. 1:21-22)</a:t>
            </a:r>
          </a:p>
          <a:p>
            <a:endParaRPr lang="en-US" sz="3600" i="1" dirty="0" smtClean="0"/>
          </a:p>
          <a:p>
            <a:r>
              <a:rPr lang="en-US" sz="3600" dirty="0" smtClean="0"/>
              <a:t>Thus our sealing by the Spirit is a comfort </a:t>
            </a:r>
            <a:r>
              <a:rPr lang="en-US" sz="3600" i="1" dirty="0" smtClean="0"/>
              <a:t>(John 14:16) </a:t>
            </a:r>
            <a:r>
              <a:rPr lang="en-US" sz="3600" dirty="0" smtClean="0"/>
              <a:t>and a guarantee that nothing can come between us and our reward, between us and our resurrection, between us and our eternal life </a:t>
            </a:r>
            <a:r>
              <a:rPr lang="en-US" sz="3600" i="1" dirty="0" smtClean="0"/>
              <a:t>(Heb. 5:9).</a:t>
            </a:r>
            <a:r>
              <a:rPr lang="en-US" sz="3600" dirty="0" smtClean="0"/>
              <a:t> </a:t>
            </a:r>
          </a:p>
          <a:p>
            <a:r>
              <a:rPr lang="en-US" sz="3600" dirty="0" smtClean="0"/>
              <a:t>Nothing can make God loosen His grip on us </a:t>
            </a:r>
            <a:r>
              <a:rPr lang="en-US" sz="3600" i="1" dirty="0" smtClean="0"/>
              <a:t>(John 10:28-29), </a:t>
            </a:r>
            <a:r>
              <a:rPr lang="en-US" sz="3600" dirty="0" smtClean="0"/>
              <a:t>and no one in heaven and on earth is capable to break His seal on us        </a:t>
            </a:r>
            <a:r>
              <a:rPr lang="en-US" sz="3600" i="1" dirty="0" smtClean="0"/>
              <a:t>(Rom. 8:38-39). </a:t>
            </a:r>
            <a:endParaRPr lang="en-US" sz="3600" dirty="0"/>
          </a:p>
        </p:txBody>
      </p:sp>
      <p:sp>
        <p:nvSpPr>
          <p:cNvPr id="3" name="Rectangle 2"/>
          <p:cNvSpPr/>
          <p:nvPr/>
        </p:nvSpPr>
        <p:spPr>
          <a:xfrm flipH="1">
            <a:off x="0" y="1905000"/>
            <a:ext cx="9144000" cy="518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4.bp.blogspot.com/-aAYJcaosquI/T80lFpGP_OI/AAAAAAAAG-E/kDXjfyMcyQk/s1600/sealed+for+god.jpg"/>
          <p:cNvPicPr>
            <a:picLocks noChangeAspect="1" noChangeArrowheads="1"/>
          </p:cNvPicPr>
          <p:nvPr/>
        </p:nvPicPr>
        <p:blipFill>
          <a:blip r:embed="rId2" cstate="print"/>
          <a:srcRect/>
          <a:stretch>
            <a:fillRect/>
          </a:stretch>
        </p:blipFill>
        <p:spPr bwMode="auto">
          <a:xfrm>
            <a:off x="1295400" y="0"/>
            <a:ext cx="6858000"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Eternal Salvation Verses</a:t>
            </a:r>
            <a:endParaRPr lang="en-US" dirty="0">
              <a:solidFill>
                <a:srgbClr val="FFFF00"/>
              </a:solidFill>
            </a:endParaRPr>
          </a:p>
        </p:txBody>
      </p:sp>
      <p:sp>
        <p:nvSpPr>
          <p:cNvPr id="3" name="Content Placeholder 2"/>
          <p:cNvSpPr>
            <a:spLocks noGrp="1"/>
          </p:cNvSpPr>
          <p:nvPr>
            <p:ph idx="1"/>
          </p:nvPr>
        </p:nvSpPr>
        <p:spPr>
          <a:xfrm>
            <a:off x="0" y="1600200"/>
            <a:ext cx="9144000" cy="5257800"/>
          </a:xfrm>
        </p:spPr>
        <p:txBody>
          <a:bodyPr>
            <a:normAutofit/>
          </a:bodyPr>
          <a:lstStyle/>
          <a:p>
            <a:r>
              <a:rPr lang="en-US" sz="3600" b="1" i="1" dirty="0" smtClean="0"/>
              <a:t>John 6:37</a:t>
            </a:r>
            <a:r>
              <a:rPr lang="en-US" sz="3600" i="1" dirty="0" smtClean="0"/>
              <a:t> - All that the Father </a:t>
            </a:r>
            <a:r>
              <a:rPr lang="en-US" sz="3600" i="1" dirty="0" err="1" smtClean="0"/>
              <a:t>giveth</a:t>
            </a:r>
            <a:r>
              <a:rPr lang="en-US" sz="3600" i="1" dirty="0" smtClean="0"/>
              <a:t> me shall come to me; and him that cometh to me I will in no wise cast out.</a:t>
            </a:r>
          </a:p>
          <a:p>
            <a:r>
              <a:rPr lang="en-US" sz="3600" b="1" i="1" dirty="0" smtClean="0"/>
              <a:t>John 5:24</a:t>
            </a:r>
            <a:r>
              <a:rPr lang="en-US" sz="3600" i="1" dirty="0" smtClean="0"/>
              <a:t> - Verily, verily, I say unto you, He that </a:t>
            </a:r>
            <a:r>
              <a:rPr lang="en-US" sz="3600" i="1" dirty="0" err="1" smtClean="0"/>
              <a:t>heareth</a:t>
            </a:r>
            <a:r>
              <a:rPr lang="en-US" sz="3600" i="1" dirty="0" smtClean="0"/>
              <a:t> my word, and believeth on him that sent me, hath everlasting life, and shall not come into condemnation; but is passed from death unto life.</a:t>
            </a:r>
            <a:endParaRPr lang="en-US" sz="3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lnSpcReduction="10000"/>
          </a:bodyPr>
          <a:lstStyle/>
          <a:p>
            <a:r>
              <a:rPr lang="en-US" sz="3600" b="1" i="1" dirty="0" smtClean="0"/>
              <a:t>John 10:28</a:t>
            </a:r>
            <a:r>
              <a:rPr lang="en-US" sz="3600" i="1" dirty="0" smtClean="0"/>
              <a:t> - And I give unto them eternal life; and they shall never perish, neither shall any [man] pluck them out of my hand.</a:t>
            </a:r>
          </a:p>
          <a:p>
            <a:r>
              <a:rPr lang="en-US" sz="3600" b="1" i="1" dirty="0" smtClean="0"/>
              <a:t>John 3:16</a:t>
            </a:r>
            <a:r>
              <a:rPr lang="en-US" sz="3600" i="1" dirty="0" smtClean="0"/>
              <a:t> - For God so loved the world, that he gave his only begotten Son, that whosoever believeth in him should not perish, but have everlasting life.</a:t>
            </a:r>
          </a:p>
          <a:p>
            <a:r>
              <a:rPr lang="en-US" sz="3600" b="1" i="1" dirty="0" smtClean="0"/>
              <a:t>I John 5:13</a:t>
            </a:r>
            <a:r>
              <a:rPr lang="en-US" sz="3600" i="1" dirty="0" smtClean="0"/>
              <a:t> - These things have I written unto you that believe on the name of the Son of God; that ye may know that ye have eternal life, and that ye may believe on the name of the Son of God.</a:t>
            </a:r>
            <a:endParaRPr lang="en-US" sz="3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r>
              <a:rPr lang="en-US" sz="3600" b="1" i="1" dirty="0" smtClean="0"/>
              <a:t>Revelation 3:5</a:t>
            </a:r>
            <a:r>
              <a:rPr lang="en-US" sz="3600" i="1" dirty="0" smtClean="0"/>
              <a:t> - He that </a:t>
            </a:r>
            <a:r>
              <a:rPr lang="en-US" sz="3600" i="1" dirty="0" err="1" smtClean="0"/>
              <a:t>overcometh</a:t>
            </a:r>
            <a:r>
              <a:rPr lang="en-US" sz="3600" i="1" dirty="0" smtClean="0"/>
              <a:t>, the same shall be clothed in white raiment; and I will not blot out his name out of the book of life, but I will confess his name before my Father, and before his angels.</a:t>
            </a:r>
          </a:p>
          <a:p>
            <a:r>
              <a:rPr lang="en-US" sz="3600" b="1" i="1" dirty="0" smtClean="0"/>
              <a:t>Hebrews 10:14</a:t>
            </a:r>
            <a:r>
              <a:rPr lang="en-US" sz="3600" i="1" dirty="0" smtClean="0"/>
              <a:t> - For by one offering he hath perfected for ever them that are sanctified.</a:t>
            </a:r>
          </a:p>
          <a:p>
            <a:r>
              <a:rPr lang="en-US" sz="3600" b="1" i="1" dirty="0" smtClean="0"/>
              <a:t>Romans 6:23</a:t>
            </a:r>
            <a:r>
              <a:rPr lang="en-US" sz="3600" i="1" dirty="0" smtClean="0"/>
              <a:t> - For the wages of sin [is] death; but the gift of God [is] eternal life through Jesus Christ our Lord.</a:t>
            </a:r>
            <a:endParaRPr lang="en-US" sz="3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b="1" i="1" dirty="0" smtClean="0"/>
              <a:t>John 20:31</a:t>
            </a:r>
            <a:r>
              <a:rPr lang="en-US" i="1" dirty="0" smtClean="0"/>
              <a:t> - But these are written, that ye might believe that Jesus is the Christ, the Son of God; and that believing ye might have life through his name.</a:t>
            </a:r>
          </a:p>
          <a:p>
            <a:r>
              <a:rPr lang="en-US" b="1" i="1" dirty="0" smtClean="0"/>
              <a:t>John 3:18</a:t>
            </a:r>
            <a:r>
              <a:rPr lang="en-US" i="1" dirty="0" smtClean="0"/>
              <a:t> - He that believeth on him is not condemned: but he that believeth not is condemned already, because he hath not believed in the name of the only begotten Son of God.</a:t>
            </a:r>
          </a:p>
          <a:p>
            <a:r>
              <a:rPr lang="en-US" b="1" i="1" dirty="0" smtClean="0"/>
              <a:t>Jude 1:24</a:t>
            </a:r>
            <a:r>
              <a:rPr lang="en-US" i="1" dirty="0" smtClean="0"/>
              <a:t> - Now unto him that is able to keep you from falling, and to present [you] faultless before the presence of his glory with exceeding joy,</a:t>
            </a:r>
          </a:p>
          <a:p>
            <a:r>
              <a:rPr lang="en-US" b="1" i="1" dirty="0" smtClean="0"/>
              <a:t>I John 1:9</a:t>
            </a:r>
            <a:r>
              <a:rPr lang="en-US" i="1" dirty="0" smtClean="0"/>
              <a:t> - If we confess our sins, he is faithful and just to forgive us [our] sins, and to cleanse us from all unrighteousness.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b="1" i="1" dirty="0" smtClean="0"/>
              <a:t>Ephesians 2:8-10 </a:t>
            </a:r>
            <a:r>
              <a:rPr lang="en-US" i="1" dirty="0" smtClean="0"/>
              <a:t>- For by grace are ye saved through faith; and that not of yourselves: [it is] the gift of God: not of works, lest any man should boast.</a:t>
            </a:r>
          </a:p>
          <a:p>
            <a:r>
              <a:rPr lang="en-US" b="1" i="1" dirty="0" smtClean="0"/>
              <a:t>Romans 5:1-21</a:t>
            </a:r>
            <a:r>
              <a:rPr lang="en-US" i="1" dirty="0" smtClean="0"/>
              <a:t> - Therefore being justified by faith, we have peace with God through our Lord Jesus Christ.</a:t>
            </a:r>
          </a:p>
          <a:p>
            <a:r>
              <a:rPr lang="en-US" b="1" i="1" dirty="0" smtClean="0"/>
              <a:t>John 3:36</a:t>
            </a:r>
            <a:r>
              <a:rPr lang="en-US" i="1" dirty="0" smtClean="0"/>
              <a:t> - He that believeth on the Son hath everlasting life: and he that believeth not the Son shall not see life; but the wrath of God </a:t>
            </a:r>
            <a:r>
              <a:rPr lang="en-US" i="1" dirty="0" err="1" smtClean="0"/>
              <a:t>abideth</a:t>
            </a:r>
            <a:r>
              <a:rPr lang="en-US" i="1" dirty="0" smtClean="0"/>
              <a:t> on him.</a:t>
            </a:r>
          </a:p>
          <a:p>
            <a:r>
              <a:rPr lang="en-US" b="1" i="1" dirty="0" smtClean="0"/>
              <a:t>John 1:12</a:t>
            </a:r>
            <a:r>
              <a:rPr lang="en-US" i="1" dirty="0" smtClean="0"/>
              <a:t> - But as many as received him, to them gave he power to become the sons of God.</a:t>
            </a:r>
          </a:p>
          <a:p>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4.bp.blogspot.com/-SgO92Ihcr2c/T4tVOVUI2tI/AAAAAAAADzo/1GGB2TNqE-w/s1600/holy%2520spirit%25201.jpg"/>
          <p:cNvPicPr>
            <a:picLocks noChangeAspect="1" noChangeArrowheads="1"/>
          </p:cNvPicPr>
          <p:nvPr/>
        </p:nvPicPr>
        <p:blipFill>
          <a:blip r:embed="rId2" cstate="print"/>
          <a:srcRect t="9172" r="-497"/>
          <a:stretch>
            <a:fillRect/>
          </a:stretch>
        </p:blipFill>
        <p:spPr bwMode="auto">
          <a:xfrm>
            <a:off x="762000" y="0"/>
            <a:ext cx="7696200" cy="6858001"/>
          </a:xfrm>
          <a:prstGeom prst="rect">
            <a:avLst/>
          </a:prstGeom>
          <a:noFill/>
        </p:spPr>
      </p:pic>
      <p:sp>
        <p:nvSpPr>
          <p:cNvPr id="3" name="Rectangle 2"/>
          <p:cNvSpPr/>
          <p:nvPr/>
        </p:nvSpPr>
        <p:spPr>
          <a:xfrm>
            <a:off x="1371600" y="838200"/>
            <a:ext cx="5486400" cy="3046988"/>
          </a:xfrm>
          <a:prstGeom prst="rect">
            <a:avLst/>
          </a:prstGeom>
        </p:spPr>
        <p:txBody>
          <a:bodyPr wrap="square">
            <a:spAutoFit/>
          </a:bodyPr>
          <a:lstStyle/>
          <a:p>
            <a:pPr algn="ctr"/>
            <a:r>
              <a:rPr lang="en-US" sz="3200" b="1" i="1" dirty="0" smtClean="0">
                <a:solidFill>
                  <a:schemeClr val="bg1"/>
                </a:solidFill>
              </a:rPr>
              <a:t>“Then Peter said unto them, Repent, and be baptized every one of you in the name of Jesus Christ for the remission of sins, and ye shall receive the gift of the Holy Ghost.” (Acts2:38)</a:t>
            </a:r>
            <a:endParaRPr lang="en-US" sz="3200" b="1" i="1" dirty="0">
              <a:solidFill>
                <a:schemeClr val="bg1"/>
              </a:solidFill>
            </a:endParaRPr>
          </a:p>
        </p:txBody>
      </p:sp>
      <p:pic>
        <p:nvPicPr>
          <p:cNvPr id="4" name="Picture 4" descr="http://img.ehowcdn.com/article-new/ehow/images/a08/23/k4/seven-gifts-holy-spirit-meaning-800x800.jpg"/>
          <p:cNvPicPr>
            <a:picLocks noChangeAspect="1" noChangeArrowheads="1"/>
          </p:cNvPicPr>
          <p:nvPr/>
        </p:nvPicPr>
        <p:blipFill>
          <a:blip r:embed="rId3" cstate="print"/>
          <a:srcRect l="11539" t="3846" r="9615"/>
          <a:stretch>
            <a:fillRect/>
          </a:stretch>
        </p:blipFill>
        <p:spPr bwMode="auto">
          <a:xfrm>
            <a:off x="2819400" y="3886200"/>
            <a:ext cx="3124200" cy="2543176"/>
          </a:xfrm>
          <a:prstGeom prst="ellipse">
            <a:avLst/>
          </a:prstGeom>
          <a:ln>
            <a:noFill/>
          </a:ln>
          <a:effectLst>
            <a:softEdge rad="112500"/>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4983163"/>
          </a:xfrm>
        </p:spPr>
        <p:txBody>
          <a:bodyPr>
            <a:noAutofit/>
          </a:bodyPr>
          <a:lstStyle/>
          <a:p>
            <a:pPr algn="ctr">
              <a:buNone/>
            </a:pPr>
            <a:r>
              <a:rPr lang="en-US" sz="3600" i="1" dirty="0" smtClean="0"/>
              <a:t>    “Blessed be the God and Father of our Lord Jesus Christ, which according to his abundant mercy hath begotten us again unto a lively hope by the resurrection of Jesus Christ from the dead, To an inheritance incorruptible, and undefiled, and that </a:t>
            </a:r>
            <a:r>
              <a:rPr lang="en-US" sz="3600" i="1" dirty="0" err="1" smtClean="0"/>
              <a:t>fadeth</a:t>
            </a:r>
            <a:r>
              <a:rPr lang="en-US" sz="3600" i="1" dirty="0" smtClean="0"/>
              <a:t> not away, reserved in heaven for you. Who are kept by the power of God through faith unto salvation ready to be revealed in the last time.”</a:t>
            </a:r>
            <a:endParaRPr lang="en-US" sz="3600" i="1" dirty="0"/>
          </a:p>
        </p:txBody>
      </p:sp>
      <p:sp>
        <p:nvSpPr>
          <p:cNvPr id="4" name="Title 3"/>
          <p:cNvSpPr>
            <a:spLocks noGrp="1"/>
          </p:cNvSpPr>
          <p:nvPr>
            <p:ph type="title"/>
          </p:nvPr>
        </p:nvSpPr>
        <p:spPr/>
        <p:txBody>
          <a:bodyPr>
            <a:normAutofit fontScale="90000"/>
          </a:bodyPr>
          <a:lstStyle/>
          <a:p>
            <a:r>
              <a:rPr lang="en-US" i="1" dirty="0" smtClean="0"/>
              <a:t>(I Peter 1:3-4)</a:t>
            </a:r>
            <a:br>
              <a:rPr lang="en-US" i="1" dirty="0" smtClean="0"/>
            </a:br>
            <a:endParaRPr lang="en-US"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loudcry.org/wp-content/uploads/2011/04/seal-of-Go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228600" y="4724400"/>
            <a:ext cx="8534400" cy="1323439"/>
          </a:xfrm>
          <a:prstGeom prst="rect">
            <a:avLst/>
          </a:prstGeom>
        </p:spPr>
        <p:txBody>
          <a:bodyPr wrap="square">
            <a:spAutoFit/>
          </a:bodyPr>
          <a:lstStyle/>
          <a:p>
            <a:pPr algn="ctr"/>
            <a:r>
              <a:rPr lang="en-US" sz="4000" b="1" i="1" dirty="0" smtClean="0">
                <a:effectLst>
                  <a:glow rad="101600">
                    <a:schemeClr val="bg1">
                      <a:alpha val="60000"/>
                    </a:schemeClr>
                  </a:glow>
                </a:effectLst>
              </a:rPr>
              <a:t>80 Biblical reasons why a Believer cannot lose their Salvation</a:t>
            </a:r>
            <a:endParaRPr lang="en-US" sz="4000" b="1"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629400"/>
          </a:xfrm>
        </p:spPr>
        <p:txBody>
          <a:bodyPr>
            <a:normAutofit lnSpcReduction="10000"/>
          </a:bodyPr>
          <a:lstStyle/>
          <a:p>
            <a:pPr>
              <a:buNone/>
            </a:pPr>
            <a:endParaRPr lang="en-US" dirty="0" smtClean="0"/>
          </a:p>
          <a:p>
            <a:pPr lvl="0"/>
            <a:r>
              <a:rPr lang="en-US" dirty="0" smtClean="0"/>
              <a:t>We can know we have eternal life – full assurance </a:t>
            </a:r>
          </a:p>
          <a:p>
            <a:pPr lvl="0"/>
            <a:r>
              <a:rPr lang="en-US" dirty="0" smtClean="0"/>
              <a:t>Born again – once you are born you can not be unborn</a:t>
            </a:r>
          </a:p>
          <a:p>
            <a:pPr lvl="0"/>
            <a:r>
              <a:rPr lang="en-US" dirty="0" smtClean="0"/>
              <a:t>Saved by Grace</a:t>
            </a:r>
          </a:p>
          <a:p>
            <a:pPr lvl="0"/>
            <a:r>
              <a:rPr lang="en-US" dirty="0" smtClean="0"/>
              <a:t>Saved through faith apart from the works of the law (good deeds) </a:t>
            </a:r>
          </a:p>
          <a:p>
            <a:pPr lvl="0"/>
            <a:r>
              <a:rPr lang="en-US" dirty="0" smtClean="0"/>
              <a:t>Salvation is the gift of God – If a gift can be taken away it is really not a gift </a:t>
            </a:r>
          </a:p>
          <a:p>
            <a:pPr lvl="0"/>
            <a:r>
              <a:rPr lang="en-US" dirty="0" smtClean="0"/>
              <a:t>Preserved in Christ Jesus</a:t>
            </a:r>
          </a:p>
          <a:p>
            <a:pPr lvl="0"/>
            <a:r>
              <a:rPr lang="en-US" dirty="0" smtClean="0"/>
              <a:t>Called, predestinated and elected</a:t>
            </a:r>
          </a:p>
          <a:p>
            <a:pPr lvl="0"/>
            <a:r>
              <a:rPr lang="en-US" dirty="0" smtClean="0"/>
              <a:t>Under the blood of the new covenant</a:t>
            </a:r>
          </a:p>
          <a:p>
            <a:pPr lvl="0"/>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858000"/>
          </a:xfrm>
        </p:spPr>
        <p:txBody>
          <a:bodyPr>
            <a:normAutofit/>
          </a:bodyPr>
          <a:lstStyle/>
          <a:p>
            <a:pPr lvl="0"/>
            <a:r>
              <a:rPr lang="en-US" dirty="0" smtClean="0"/>
              <a:t>Under the blood of the new covenant </a:t>
            </a:r>
          </a:p>
          <a:p>
            <a:pPr lvl="0"/>
            <a:r>
              <a:rPr lang="en-US" dirty="0" smtClean="0"/>
              <a:t>Married to Christ / bride of Christ – </a:t>
            </a:r>
            <a:r>
              <a:rPr lang="en-US" i="1" dirty="0" smtClean="0"/>
              <a:t>“When we are not faithful he remains faithful”</a:t>
            </a:r>
            <a:r>
              <a:rPr lang="en-US" dirty="0" smtClean="0"/>
              <a:t> </a:t>
            </a:r>
          </a:p>
          <a:p>
            <a:pPr lvl="0"/>
            <a:r>
              <a:rPr lang="en-US" dirty="0" smtClean="0"/>
              <a:t> Sealed unto the day of redemption </a:t>
            </a:r>
          </a:p>
          <a:p>
            <a:pPr lvl="0"/>
            <a:r>
              <a:rPr lang="en-US" dirty="0" smtClean="0"/>
              <a:t> Given the earnest of the Spirit</a:t>
            </a:r>
          </a:p>
          <a:p>
            <a:pPr lvl="0"/>
            <a:r>
              <a:rPr lang="en-US" dirty="0" smtClean="0"/>
              <a:t>Indwelt by the abiding presents of the Holy Spirit who will never be  taken away from us</a:t>
            </a:r>
          </a:p>
          <a:p>
            <a:r>
              <a:rPr lang="en-US" dirty="0" smtClean="0"/>
              <a:t> God’s seed remains in us</a:t>
            </a:r>
          </a:p>
          <a:p>
            <a:r>
              <a:rPr lang="en-US" dirty="0" smtClean="0"/>
              <a:t> Saved to the utter most</a:t>
            </a:r>
          </a:p>
          <a:p>
            <a:r>
              <a:rPr lang="en-US" dirty="0" smtClean="0"/>
              <a:t> Eternal redemption in Christ</a:t>
            </a:r>
          </a:p>
          <a:p>
            <a:r>
              <a:rPr lang="en-US" dirty="0" smtClean="0"/>
              <a:t> Reconciled to God through Christ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lvl="0"/>
            <a:r>
              <a:rPr lang="en-US" dirty="0" smtClean="0"/>
              <a:t>We are in Christ and Christ is in us </a:t>
            </a:r>
          </a:p>
          <a:p>
            <a:pPr lvl="0"/>
            <a:r>
              <a:rPr lang="en-US" dirty="0" smtClean="0"/>
              <a:t>Christ became sin for us who knew no sin that we might become the righteousness of God in Him</a:t>
            </a:r>
          </a:p>
          <a:p>
            <a:r>
              <a:rPr lang="en-US" dirty="0" smtClean="0"/>
              <a:t>Clothed in the white robs of the righteousness of Christ</a:t>
            </a:r>
          </a:p>
          <a:p>
            <a:r>
              <a:rPr lang="en-US" dirty="0" smtClean="0"/>
              <a:t>Holy, </a:t>
            </a:r>
            <a:r>
              <a:rPr lang="en-US" dirty="0" err="1" smtClean="0"/>
              <a:t>blameable</a:t>
            </a:r>
            <a:r>
              <a:rPr lang="en-US" dirty="0" smtClean="0"/>
              <a:t> and </a:t>
            </a:r>
            <a:r>
              <a:rPr lang="en-US" dirty="0" err="1" smtClean="0"/>
              <a:t>unreprovable</a:t>
            </a:r>
            <a:r>
              <a:rPr lang="en-US" dirty="0" smtClean="0"/>
              <a:t> in his sight</a:t>
            </a:r>
          </a:p>
          <a:p>
            <a:r>
              <a:rPr lang="en-US" dirty="0" smtClean="0"/>
              <a:t>Christ ever lives to make intercession for us</a:t>
            </a:r>
          </a:p>
          <a:p>
            <a:r>
              <a:rPr lang="en-US" dirty="0" smtClean="0"/>
              <a:t>Perfected us forever</a:t>
            </a:r>
          </a:p>
          <a:p>
            <a:r>
              <a:rPr lang="en-US" dirty="0" smtClean="0"/>
              <a:t>Our sin and iniquity he will remember no more</a:t>
            </a:r>
          </a:p>
          <a:p>
            <a:r>
              <a:rPr lang="en-US" dirty="0" smtClean="0"/>
              <a:t>Our sin is buried in the deepest sea</a:t>
            </a:r>
          </a:p>
          <a:p>
            <a:pPr lvl="0"/>
            <a:r>
              <a:rPr lang="en-US" dirty="0" smtClean="0"/>
              <a:t>Christ blotted out the hand writing of the ordinances that were against us and took it out of the way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pPr lvl="0"/>
            <a:r>
              <a:rPr lang="en-US" dirty="0" smtClean="0"/>
              <a:t>Our sin was nailed to the cross </a:t>
            </a:r>
          </a:p>
          <a:p>
            <a:pPr lvl="0"/>
            <a:r>
              <a:rPr lang="en-US" dirty="0" smtClean="0"/>
              <a:t>Redeemed by the blood of the lamb</a:t>
            </a:r>
          </a:p>
          <a:p>
            <a:r>
              <a:rPr lang="en-US" dirty="0" smtClean="0"/>
              <a:t>We have remission of sin through the blood of Christ</a:t>
            </a:r>
          </a:p>
          <a:p>
            <a:r>
              <a:rPr lang="en-US" dirty="0" smtClean="0"/>
              <a:t>We are made new creatures in Christ / regeneration</a:t>
            </a:r>
          </a:p>
          <a:p>
            <a:pPr lvl="0"/>
            <a:r>
              <a:rPr lang="en-US" dirty="0" smtClean="0"/>
              <a:t>Our old man is dead / crucified with Christ </a:t>
            </a:r>
          </a:p>
          <a:p>
            <a:pPr lvl="0"/>
            <a:r>
              <a:rPr lang="en-US" dirty="0" smtClean="0"/>
              <a:t>Our names are written in the Lambs book of life never to be blotted  out </a:t>
            </a:r>
          </a:p>
          <a:p>
            <a:pPr lvl="0"/>
            <a:r>
              <a:rPr lang="en-US" dirty="0" smtClean="0"/>
              <a:t>As far as the east is from the west so far hath he removed our transgression from us </a:t>
            </a:r>
          </a:p>
          <a:p>
            <a:pPr lvl="0"/>
            <a:r>
              <a:rPr lang="en-US" dirty="0" smtClean="0"/>
              <a:t> Cleansed by the blood of Christ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lvl="0"/>
            <a:r>
              <a:rPr lang="en-US" dirty="0" smtClean="0"/>
              <a:t>Our sin debt was paid in full by the shed blood of Jesus Christ</a:t>
            </a:r>
          </a:p>
          <a:p>
            <a:pPr lvl="0"/>
            <a:r>
              <a:rPr lang="en-US" dirty="0" smtClean="0"/>
              <a:t> Kept by the power of God</a:t>
            </a:r>
          </a:p>
          <a:p>
            <a:pPr lvl="0"/>
            <a:r>
              <a:rPr lang="en-US" dirty="0" smtClean="0"/>
              <a:t> Forgiven of our past, present and future sins </a:t>
            </a:r>
          </a:p>
          <a:p>
            <a:pPr lvl="0"/>
            <a:r>
              <a:rPr lang="en-US" dirty="0" smtClean="0"/>
              <a:t>We have an inheritance that is incorruptible, undefiled, and </a:t>
            </a:r>
            <a:r>
              <a:rPr lang="en-US" dirty="0" err="1" smtClean="0"/>
              <a:t>fadeth</a:t>
            </a:r>
            <a:r>
              <a:rPr lang="en-US" dirty="0" smtClean="0"/>
              <a:t> not away reserved in heaven for us</a:t>
            </a:r>
          </a:p>
          <a:p>
            <a:pPr lvl="0"/>
            <a:r>
              <a:rPr lang="en-US" dirty="0" smtClean="0"/>
              <a:t> We are complete in Christ</a:t>
            </a:r>
          </a:p>
          <a:p>
            <a:pPr lvl="0"/>
            <a:r>
              <a:rPr lang="en-US" dirty="0" smtClean="0"/>
              <a:t> God always </a:t>
            </a:r>
            <a:r>
              <a:rPr lang="en-US" dirty="0" err="1" smtClean="0"/>
              <a:t>causeth</a:t>
            </a:r>
            <a:r>
              <a:rPr lang="en-US" dirty="0" smtClean="0"/>
              <a:t> us to triumph in Christ</a:t>
            </a:r>
          </a:p>
          <a:p>
            <a:pPr lvl="0"/>
            <a:r>
              <a:rPr lang="en-US" dirty="0" smtClean="0"/>
              <a:t> God promised that he would never leave us</a:t>
            </a:r>
          </a:p>
          <a:p>
            <a:pPr lvl="0"/>
            <a:r>
              <a:rPr lang="en-US" dirty="0" smtClean="0"/>
              <a:t> God promised that he would never forsake 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a:bodyPr>
          <a:lstStyle/>
          <a:p>
            <a:pPr lvl="0"/>
            <a:r>
              <a:rPr lang="en-US" dirty="0" smtClean="0"/>
              <a:t>Our life is hid with Christ in God </a:t>
            </a:r>
          </a:p>
          <a:p>
            <a:pPr lvl="0"/>
            <a:r>
              <a:rPr lang="en-US" dirty="0" smtClean="0"/>
              <a:t> No longer under the curse of the law</a:t>
            </a:r>
          </a:p>
          <a:p>
            <a:pPr lvl="0"/>
            <a:r>
              <a:rPr lang="en-US" i="1" dirty="0" smtClean="0"/>
              <a:t> “There is therefore now no condemnation to those who are in Christ Jesus…”</a:t>
            </a:r>
            <a:r>
              <a:rPr lang="en-US" dirty="0" smtClean="0"/>
              <a:t> </a:t>
            </a:r>
          </a:p>
          <a:p>
            <a:pPr lvl="0"/>
            <a:r>
              <a:rPr lang="en-US" dirty="0" smtClean="0"/>
              <a:t> We are given the promise eternal life – (If you could lose your salvation it would not be eternal)</a:t>
            </a:r>
          </a:p>
          <a:p>
            <a:pPr lvl="0"/>
            <a:r>
              <a:rPr lang="en-US" dirty="0" smtClean="0"/>
              <a:t> We will never perish</a:t>
            </a:r>
          </a:p>
          <a:p>
            <a:pPr lvl="0"/>
            <a:r>
              <a:rPr lang="en-US" dirty="0" smtClean="0"/>
              <a:t> No man can pluck us from the Father’s hand</a:t>
            </a:r>
          </a:p>
          <a:p>
            <a:pPr lvl="0"/>
            <a:r>
              <a:rPr lang="en-US" dirty="0" smtClean="0"/>
              <a:t> We will never be cast out</a:t>
            </a:r>
          </a:p>
          <a:p>
            <a:r>
              <a:rPr lang="en-US" dirty="0" smtClean="0"/>
              <a:t> Adopted into the family of God (story of the prodigal son)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r>
              <a:rPr lang="en-US" dirty="0" smtClean="0"/>
              <a:t>Justified and glorified </a:t>
            </a:r>
          </a:p>
          <a:p>
            <a:pPr lvl="0"/>
            <a:r>
              <a:rPr lang="en-US" dirty="0" smtClean="0"/>
              <a:t> Sanctified in Christ Jesus</a:t>
            </a:r>
          </a:p>
          <a:p>
            <a:pPr lvl="0"/>
            <a:r>
              <a:rPr lang="en-US" dirty="0" smtClean="0"/>
              <a:t> Joint heirs with Jesus Christ</a:t>
            </a:r>
          </a:p>
          <a:p>
            <a:pPr lvl="0"/>
            <a:r>
              <a:rPr lang="en-US" dirty="0" smtClean="0"/>
              <a:t> Nothing can separate us from the love of God </a:t>
            </a:r>
          </a:p>
          <a:p>
            <a:pPr lvl="0"/>
            <a:r>
              <a:rPr lang="en-US" dirty="0" smtClean="0"/>
              <a:t> Christ is our advocate</a:t>
            </a:r>
          </a:p>
          <a:p>
            <a:pPr lvl="0"/>
            <a:r>
              <a:rPr lang="en-US" dirty="0" smtClean="0"/>
              <a:t> Christ is our propitiation</a:t>
            </a:r>
          </a:p>
          <a:p>
            <a:r>
              <a:rPr lang="en-US" dirty="0" smtClean="0"/>
              <a:t> Christ death was a once-and-for-all sacrifice for sin </a:t>
            </a:r>
          </a:p>
          <a:p>
            <a:pPr lvl="0"/>
            <a:r>
              <a:rPr lang="en-US" dirty="0" smtClean="0"/>
              <a:t> We have peace through the blood of his cross</a:t>
            </a:r>
          </a:p>
          <a:p>
            <a:pPr lvl="0"/>
            <a:r>
              <a:rPr lang="en-US" dirty="0" smtClean="0"/>
              <a:t> Our hearts never need to be troubled</a:t>
            </a:r>
          </a:p>
          <a:p>
            <a:pPr lvl="0"/>
            <a:r>
              <a:rPr lang="en-US" dirty="0" smtClean="0"/>
              <a:t>Confirmed unto the end</a:t>
            </a:r>
          </a:p>
          <a:p>
            <a:pPr lvl="0"/>
            <a:r>
              <a:rPr lang="en-US" dirty="0" smtClean="0"/>
              <a:t> Translated into the kingdom of his dear son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r>
              <a:rPr lang="en-US" dirty="0" smtClean="0"/>
              <a:t>Translated into the kingdom of his dear son</a:t>
            </a:r>
          </a:p>
          <a:p>
            <a:pPr lvl="0"/>
            <a:r>
              <a:rPr lang="en-US" dirty="0" smtClean="0"/>
              <a:t>Seated with Christ in heavenly places</a:t>
            </a:r>
          </a:p>
          <a:p>
            <a:pPr lvl="0"/>
            <a:r>
              <a:rPr lang="en-US" dirty="0" smtClean="0"/>
              <a:t>Transferred from darkness to light</a:t>
            </a:r>
          </a:p>
          <a:p>
            <a:pPr lvl="0"/>
            <a:r>
              <a:rPr lang="en-US" dirty="0" smtClean="0"/>
              <a:t>From the power of Satan unto God</a:t>
            </a:r>
          </a:p>
          <a:p>
            <a:r>
              <a:rPr lang="en-US" dirty="0" smtClean="0"/>
              <a:t>From death unto life</a:t>
            </a:r>
          </a:p>
          <a:p>
            <a:pPr lvl="0"/>
            <a:r>
              <a:rPr lang="en-US" dirty="0" smtClean="0"/>
              <a:t>More then conquers</a:t>
            </a:r>
          </a:p>
          <a:p>
            <a:pPr lvl="0"/>
            <a:r>
              <a:rPr lang="en-US" dirty="0" err="1" smtClean="0"/>
              <a:t>Overcomers</a:t>
            </a:r>
            <a:endParaRPr lang="en-US" dirty="0" smtClean="0"/>
          </a:p>
          <a:p>
            <a:pPr lvl="0"/>
            <a:r>
              <a:rPr lang="en-US" dirty="0" smtClean="0"/>
              <a:t>Nothing can be laid to the charge of God’s elect</a:t>
            </a:r>
          </a:p>
          <a:p>
            <a:pPr lvl="0"/>
            <a:r>
              <a:rPr lang="en-US" dirty="0" smtClean="0"/>
              <a:t>We can lose the joy of our salvation but not our salvation</a:t>
            </a:r>
          </a:p>
          <a:p>
            <a:pPr lvl="0"/>
            <a:r>
              <a:rPr lang="en-US" dirty="0" smtClean="0"/>
              <a:t>Believers that backslide need to be restored to fellowship not salvation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fontScale="90000"/>
          </a:bodyPr>
          <a:lstStyle/>
          <a:p>
            <a:r>
              <a:rPr lang="en-US" dirty="0" smtClean="0"/>
              <a:t>In the New Testament alone there are some 261 passages which refer to the Holy Spirit. He is mentioned 56 times in the Gospels, 57 times in the book of Acts, 112 times in the Pauline epistles, and 36 times in the remaining New Testament.</a:t>
            </a:r>
            <a:br>
              <a:rPr lang="en-US" dirty="0" smtClean="0"/>
            </a:br>
            <a:r>
              <a:rPr lang="en-US" dirty="0" smtClean="0"/>
              <a:t/>
            </a:r>
            <a:br>
              <a:rPr lang="en-US" dirty="0" smtClean="0"/>
            </a:br>
            <a:r>
              <a:rPr lang="en-US" sz="5300" b="1" dirty="0" smtClean="0">
                <a:solidFill>
                  <a:srgbClr val="FFFF00"/>
                </a:solidFill>
              </a:rPr>
              <a:t>Total = 522</a:t>
            </a:r>
            <a:r>
              <a:rPr lang="en-US" dirty="0" smtClean="0"/>
              <a:t/>
            </a:r>
            <a:br>
              <a:rPr lang="en-US" dirty="0" smtClean="0"/>
            </a:b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r>
              <a:rPr lang="en-US" sz="3400" dirty="0" smtClean="0"/>
              <a:t>Even the carnal believers in Corinth were called “saints”</a:t>
            </a:r>
          </a:p>
          <a:p>
            <a:pPr lvl="0"/>
            <a:r>
              <a:rPr lang="en-US" sz="3400" i="1" dirty="0" smtClean="0"/>
              <a:t>“Being confident of this very thing (salvation) that he which hath begun a good work in you will perform it until the day of Jesus Christ” </a:t>
            </a:r>
            <a:endParaRPr lang="en-US" sz="3400" dirty="0" smtClean="0"/>
          </a:p>
          <a:p>
            <a:pPr lvl="0"/>
            <a:r>
              <a:rPr lang="en-US" sz="3400" dirty="0" smtClean="0"/>
              <a:t> “</a:t>
            </a:r>
            <a:r>
              <a:rPr lang="en-US" sz="3400" i="1" dirty="0" smtClean="0"/>
              <a:t>Not appointed to wrath, but to obtain salvation…” </a:t>
            </a:r>
            <a:endParaRPr lang="en-US" sz="3400" dirty="0" smtClean="0"/>
          </a:p>
          <a:p>
            <a:pPr lvl="0"/>
            <a:r>
              <a:rPr lang="en-US" sz="3400" dirty="0" smtClean="0"/>
              <a:t> </a:t>
            </a:r>
            <a:r>
              <a:rPr lang="en-US" sz="3400" i="1" dirty="0" smtClean="0"/>
              <a:t>“I am persuaded that he is able to keep that which I have committed unto him against that day…” </a:t>
            </a:r>
            <a:endParaRPr lang="en-US" sz="3400" dirty="0" smtClean="0"/>
          </a:p>
          <a:p>
            <a:pPr lvl="0"/>
            <a:r>
              <a:rPr lang="en-US" sz="3400" dirty="0" smtClean="0"/>
              <a:t> God has pardoned all of our sin and iniquity  </a:t>
            </a:r>
          </a:p>
          <a:p>
            <a:pPr lvl="0"/>
            <a:r>
              <a:rPr lang="en-US" sz="3400" dirty="0" smtClean="0"/>
              <a:t> Salvation is of the Lord</a:t>
            </a:r>
          </a:p>
          <a:p>
            <a:pPr lvl="0"/>
            <a:endParaRPr lang="en-US" sz="3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lvl="0"/>
            <a:r>
              <a:rPr lang="en-US" sz="3100" dirty="0" smtClean="0"/>
              <a:t>The immutability of God secures our salvation – “</a:t>
            </a:r>
            <a:r>
              <a:rPr lang="en-US" sz="3100" i="1" dirty="0" smtClean="0"/>
              <a:t>Wherein god willing more abundantly to </a:t>
            </a:r>
            <a:r>
              <a:rPr lang="en-US" sz="3100" i="1" dirty="0" err="1" smtClean="0"/>
              <a:t>shew</a:t>
            </a:r>
            <a:r>
              <a:rPr lang="en-US" sz="3100" i="1" dirty="0" smtClean="0"/>
              <a:t> unto the heirs of promise the </a:t>
            </a:r>
            <a:r>
              <a:rPr lang="en-US" sz="3100" i="1" dirty="0" err="1" smtClean="0"/>
              <a:t>immutiability</a:t>
            </a:r>
            <a:r>
              <a:rPr lang="en-US" sz="3100" i="1" dirty="0" smtClean="0"/>
              <a:t> of his counsel, confirmed it by an oath…that we might have a strong consolation…which hope we have as a anchor of the soul, both sure and steadfast…”</a:t>
            </a:r>
            <a:endParaRPr lang="en-US" sz="3100" dirty="0" smtClean="0"/>
          </a:p>
          <a:p>
            <a:r>
              <a:rPr lang="en-US" sz="3100" dirty="0" smtClean="0"/>
              <a:t>If you believe you must maintain your salvation by good works or not  sinning then you are placing confidence in the flesh – </a:t>
            </a:r>
            <a:r>
              <a:rPr lang="en-US" sz="3100" i="1" dirty="0" smtClean="0"/>
              <a:t>“Have no  confidence in the flesh…”</a:t>
            </a:r>
            <a:endParaRPr lang="en-US" sz="3100" dirty="0" smtClean="0"/>
          </a:p>
          <a:p>
            <a:r>
              <a:rPr lang="en-US" sz="3100" dirty="0" smtClean="0"/>
              <a:t>We are the “body of Christ” – if you could lose your salvation then Christ would have to be dismembered</a:t>
            </a:r>
          </a:p>
          <a:p>
            <a:r>
              <a:rPr lang="en-US" sz="3100" dirty="0" smtClean="0"/>
              <a:t>“</a:t>
            </a:r>
            <a:r>
              <a:rPr lang="en-US" sz="3100" i="1" dirty="0" smtClean="0"/>
              <a:t>Where sin abounds grace does much more abound…”</a:t>
            </a:r>
            <a:endParaRPr lang="en-US" sz="3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r>
              <a:rPr lang="en-US" i="1" dirty="0" smtClean="0"/>
              <a:t>“And such trust have we through Christ to God-ward: Not that we are sufficient of ourselves to think any thing as of ourselves; but our sufficiency is of God…”</a:t>
            </a:r>
            <a:endParaRPr lang="en-US" dirty="0" smtClean="0"/>
          </a:p>
          <a:p>
            <a:pPr lvl="0"/>
            <a:r>
              <a:rPr lang="en-US" dirty="0" smtClean="0"/>
              <a:t> Jesus is the </a:t>
            </a:r>
            <a:r>
              <a:rPr lang="en-US" i="1" dirty="0" smtClean="0"/>
              <a:t>“author and finisher of our faith”</a:t>
            </a:r>
          </a:p>
          <a:p>
            <a:r>
              <a:rPr lang="en-US" dirty="0" smtClean="0"/>
              <a:t>The finished work of Christ </a:t>
            </a:r>
            <a:r>
              <a:rPr lang="en-US" i="1" dirty="0" smtClean="0"/>
              <a:t>“It is finished”</a:t>
            </a:r>
          </a:p>
          <a:p>
            <a:r>
              <a:rPr lang="en-US" dirty="0" smtClean="0"/>
              <a:t>Question: How can a person lose their salvation when salvation does not depend in the slightest upon human effort or merit (religion dams / Christ saves). </a:t>
            </a:r>
          </a:p>
          <a:p>
            <a:r>
              <a:rPr lang="en-US" dirty="0" smtClean="0"/>
              <a:t>Salvation depends 100% upon the merits of Christ and the power of God!!!!!!!!!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2895600"/>
          </a:xfrm>
        </p:spPr>
        <p:txBody>
          <a:bodyPr/>
          <a:lstStyle/>
          <a:p>
            <a:r>
              <a:rPr lang="en-US" dirty="0" smtClean="0"/>
              <a:t>All you need to do to lose your salvation is to lose every thing you received at the time of salvation.</a:t>
            </a:r>
            <a:endParaRPr lang="en-US" dirty="0"/>
          </a:p>
        </p:txBody>
      </p:sp>
      <p:pic>
        <p:nvPicPr>
          <p:cNvPr id="62466" name="Picture 2" descr="http://www.dpmclimbing.com/sites/default/files/uploads/images/title2%20mission%20impossible.jpg"/>
          <p:cNvPicPr>
            <a:picLocks noChangeAspect="1" noChangeArrowheads="1"/>
          </p:cNvPicPr>
          <p:nvPr/>
        </p:nvPicPr>
        <p:blipFill>
          <a:blip r:embed="rId2" cstate="print"/>
          <a:srcRect/>
          <a:stretch>
            <a:fillRect/>
          </a:stretch>
        </p:blipFill>
        <p:spPr bwMode="auto">
          <a:xfrm>
            <a:off x="1981200" y="2895600"/>
            <a:ext cx="5162550" cy="3743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500" fill="hold"/>
                                        <p:tgtEl>
                                          <p:spTgt spid="62466"/>
                                        </p:tgtEl>
                                        <p:attrNameLst>
                                          <p:attrName>ppt_w</p:attrName>
                                        </p:attrNameLst>
                                      </p:cBhvr>
                                      <p:tavLst>
                                        <p:tav tm="0">
                                          <p:val>
                                            <p:fltVal val="0"/>
                                          </p:val>
                                        </p:tav>
                                        <p:tav tm="100000">
                                          <p:val>
                                            <p:strVal val="#ppt_w"/>
                                          </p:val>
                                        </p:tav>
                                      </p:tavLst>
                                    </p:anim>
                                    <p:anim calcmode="lin" valueType="num">
                                      <p:cBhvr>
                                        <p:cTn id="8" dur="500" fill="hold"/>
                                        <p:tgtEl>
                                          <p:spTgt spid="62466"/>
                                        </p:tgtEl>
                                        <p:attrNameLst>
                                          <p:attrName>ppt_h</p:attrName>
                                        </p:attrNameLst>
                                      </p:cBhvr>
                                      <p:tavLst>
                                        <p:tav tm="0">
                                          <p:val>
                                            <p:fltVal val="0"/>
                                          </p:val>
                                        </p:tav>
                                        <p:tav tm="100000">
                                          <p:val>
                                            <p:strVal val="#ppt_h"/>
                                          </p:val>
                                        </p:tav>
                                      </p:tavLst>
                                    </p:anim>
                                    <p:animEffect transition="in" filter="fade">
                                      <p:cBhvr>
                                        <p:cTn id="9" dur="5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lionandlambministry.com/seyretfiles/thumbs/f2t0mpajd6.jpg"/>
          <p:cNvPicPr>
            <a:picLocks noChangeAspect="1" noChangeArrowheads="1"/>
          </p:cNvPicPr>
          <p:nvPr/>
        </p:nvPicPr>
        <p:blipFill>
          <a:blip r:embed="rId2" cstate="print"/>
          <a:srcRect/>
          <a:stretch>
            <a:fillRect/>
          </a:stretch>
        </p:blipFill>
        <p:spPr bwMode="auto">
          <a:xfrm>
            <a:off x="1600200" y="1066800"/>
            <a:ext cx="6507286" cy="4327814"/>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journeychristiancenter.com/wp-content/uploads/eternal-security.jpg"/>
          <p:cNvPicPr>
            <a:picLocks noChangeAspect="1" noChangeArrowheads="1"/>
          </p:cNvPicPr>
          <p:nvPr/>
        </p:nvPicPr>
        <p:blipFill>
          <a:blip r:embed="rId2" cstate="print"/>
          <a:srcRect/>
          <a:stretch>
            <a:fillRect/>
          </a:stretch>
        </p:blipFill>
        <p:spPr bwMode="auto">
          <a:xfrm rot="2967247">
            <a:off x="1142455" y="1837876"/>
            <a:ext cx="6548151" cy="2870274"/>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heblaze.com/wp-content/uploads/2012/07/Social-Security-cards-460x300.jpg"/>
          <p:cNvPicPr>
            <a:picLocks noChangeAspect="1" noChangeArrowheads="1"/>
          </p:cNvPicPr>
          <p:nvPr/>
        </p:nvPicPr>
        <p:blipFill>
          <a:blip r:embed="rId2" cstate="print">
            <a:lum bright="-10000"/>
          </a:blip>
          <a:srcRect/>
          <a:stretch>
            <a:fillRect/>
          </a:stretch>
        </p:blipFill>
        <p:spPr bwMode="auto">
          <a:xfrm>
            <a:off x="0" y="533400"/>
            <a:ext cx="9230360" cy="6019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2.bp.blogspot.com/-u4APbGo4tOE/T7-gappX09I/AAAAAAAAAkw/bzCWPNvNpCw/s1600/eternal+security.jpg"/>
          <p:cNvPicPr>
            <a:picLocks noChangeAspect="1" noChangeArrowheads="1"/>
          </p:cNvPicPr>
          <p:nvPr/>
        </p:nvPicPr>
        <p:blipFill>
          <a:blip r:embed="rId2" cstate="print"/>
          <a:srcRect/>
          <a:stretch>
            <a:fillRect/>
          </a:stretch>
        </p:blipFill>
        <p:spPr bwMode="auto">
          <a:xfrm>
            <a:off x="1524000" y="304800"/>
            <a:ext cx="6248908" cy="6217268"/>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76" y="0"/>
            <a:ext cx="4192375"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612" name="Picture 4" descr="http://faithbiblechurchofwarren.files.wordpress.com/2013/02/ephesians1_14.jpg"/>
          <p:cNvPicPr>
            <a:picLocks noChangeAspect="1" noChangeArrowheads="1"/>
          </p:cNvPicPr>
          <p:nvPr/>
        </p:nvPicPr>
        <p:blipFill>
          <a:blip r:embed="rId2" cstate="print"/>
          <a:srcRect t="621" r="61800" b="3727"/>
          <a:stretch>
            <a:fillRect/>
          </a:stretch>
        </p:blipFill>
        <p:spPr bwMode="auto">
          <a:xfrm>
            <a:off x="762000" y="762000"/>
            <a:ext cx="3124200" cy="5867400"/>
          </a:xfrm>
          <a:prstGeom prst="rect">
            <a:avLst/>
          </a:prstGeom>
          <a:ln>
            <a:noFill/>
          </a:ln>
          <a:effectLst>
            <a:softEdge rad="112500"/>
          </a:effectLst>
        </p:spPr>
      </p:pic>
      <p:sp>
        <p:nvSpPr>
          <p:cNvPr id="6" name="Rectangle 5"/>
          <p:cNvSpPr/>
          <p:nvPr/>
        </p:nvSpPr>
        <p:spPr>
          <a:xfrm rot="20410704">
            <a:off x="3556036" y="715865"/>
            <a:ext cx="1113494" cy="11285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038600" y="0"/>
            <a:ext cx="51054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(Ephesians 1:13-14)              “In whom ye also trusted, after that ye heard the word of truth, the gospel of your salvation: in whom also after that ye believed, ye were sealed with that holy Spirit of promise, Which is the earnest of our inheritance until the redemption of the purchased possession, unto the praise of his glory.”</a:t>
            </a:r>
            <a:endParaRPr lang="en-US" sz="3200" b="1" i="1"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2362200"/>
          </a:xfrm>
        </p:spPr>
        <p:txBody>
          <a:bodyPr/>
          <a:lstStyle/>
          <a:p>
            <a:endParaRPr lang="en-US" dirty="0"/>
          </a:p>
        </p:txBody>
      </p:sp>
      <p:pic>
        <p:nvPicPr>
          <p:cNvPr id="54274" name="Picture 2" descr="http://b.vimeocdn.com/ts/362/810/362810606_640.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mudpreacher.files.wordpress.com/2012/09/meet-the-person-the-holy-spirit.jpg"/>
          <p:cNvPicPr>
            <a:picLocks noChangeAspect="1" noChangeArrowheads="1"/>
          </p:cNvPicPr>
          <p:nvPr/>
        </p:nvPicPr>
        <p:blipFill>
          <a:blip r:embed="rId2" cstate="print"/>
          <a:srcRect/>
          <a:stretch>
            <a:fillRect/>
          </a:stretch>
        </p:blipFill>
        <p:spPr bwMode="auto">
          <a:xfrm>
            <a:off x="0" y="304800"/>
            <a:ext cx="9149817" cy="59436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FFFF00"/>
                </a:solidFill>
              </a:rPr>
              <a:t>Because the Holy Spirit is Person you can have a personal relationship with him</a:t>
            </a:r>
            <a:endParaRPr lang="en-US" dirty="0">
              <a:solidFill>
                <a:srgbClr val="FFFF00"/>
              </a:solidFill>
            </a:endParaRPr>
          </a:p>
        </p:txBody>
      </p:sp>
      <p:sp>
        <p:nvSpPr>
          <p:cNvPr id="3" name="Content Placeholder 2"/>
          <p:cNvSpPr>
            <a:spLocks noGrp="1"/>
          </p:cNvSpPr>
          <p:nvPr>
            <p:ph idx="1"/>
          </p:nvPr>
        </p:nvSpPr>
        <p:spPr>
          <a:xfrm>
            <a:off x="228600" y="1752600"/>
            <a:ext cx="8763000" cy="1905001"/>
          </a:xfrm>
        </p:spPr>
        <p:txBody>
          <a:bodyPr>
            <a:normAutofit/>
          </a:bodyPr>
          <a:lstStyle/>
          <a:p>
            <a:pPr>
              <a:buNone/>
            </a:pPr>
            <a:r>
              <a:rPr lang="en-US" sz="3600" i="1" dirty="0" smtClean="0"/>
              <a:t>   Romans 8:14 “For as many as are led by the Spirit of God, they are the sons of God.”</a:t>
            </a:r>
            <a:endParaRPr lang="en-US" sz="3600" i="1" dirty="0"/>
          </a:p>
        </p:txBody>
      </p:sp>
      <p:pic>
        <p:nvPicPr>
          <p:cNvPr id="47106" name="Picture 2" descr="http://todaysfreshmanna.files.wordpress.com/2012/07/listen-to-the-spirit2.jpg"/>
          <p:cNvPicPr>
            <a:picLocks noChangeAspect="1" noChangeArrowheads="1"/>
          </p:cNvPicPr>
          <p:nvPr/>
        </p:nvPicPr>
        <p:blipFill>
          <a:blip r:embed="rId2" cstate="print"/>
          <a:srcRect/>
          <a:stretch>
            <a:fillRect/>
          </a:stretch>
        </p:blipFill>
        <p:spPr bwMode="auto">
          <a:xfrm>
            <a:off x="1524000" y="3193485"/>
            <a:ext cx="5867400" cy="3664515"/>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cripturessay.com/images/hs03.jpg"/>
          <p:cNvPicPr>
            <a:picLocks noChangeAspect="1" noChangeArrowheads="1"/>
          </p:cNvPicPr>
          <p:nvPr/>
        </p:nvPicPr>
        <p:blipFill>
          <a:blip r:embed="rId2" cstate="print"/>
          <a:srcRect/>
          <a:stretch>
            <a:fillRect/>
          </a:stretch>
        </p:blipFill>
        <p:spPr bwMode="auto">
          <a:xfrm>
            <a:off x="0" y="-19052"/>
            <a:ext cx="9144000" cy="6877052"/>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bjorkbloggen.files.wordpress.com/2012/01/bible-7.jpg?w=714"/>
          <p:cNvPicPr>
            <a:picLocks noChangeAspect="1" noChangeArrowheads="1"/>
          </p:cNvPicPr>
          <p:nvPr/>
        </p:nvPicPr>
        <p:blipFill>
          <a:blip r:embed="rId2" cstate="print"/>
          <a:srcRect/>
          <a:stretch>
            <a:fillRect/>
          </a:stretch>
        </p:blipFill>
        <p:spPr bwMode="auto">
          <a:xfrm>
            <a:off x="1981200" y="0"/>
            <a:ext cx="4762500" cy="2667000"/>
          </a:xfrm>
          <a:prstGeom prst="rect">
            <a:avLst/>
          </a:prstGeom>
          <a:ln>
            <a:noFill/>
          </a:ln>
          <a:effectLst>
            <a:softEdge rad="112500"/>
          </a:effectLst>
        </p:spPr>
      </p:pic>
      <p:sp>
        <p:nvSpPr>
          <p:cNvPr id="4" name="Content Placeholder 3"/>
          <p:cNvSpPr>
            <a:spLocks noGrp="1"/>
          </p:cNvSpPr>
          <p:nvPr>
            <p:ph idx="1"/>
          </p:nvPr>
        </p:nvSpPr>
        <p:spPr>
          <a:xfrm>
            <a:off x="0" y="3048000"/>
            <a:ext cx="9144000" cy="3810000"/>
          </a:xfrm>
        </p:spPr>
        <p:txBody>
          <a:bodyPr>
            <a:normAutofit/>
          </a:bodyPr>
          <a:lstStyle/>
          <a:p>
            <a:pPr algn="ctr">
              <a:buNone/>
            </a:pPr>
            <a:r>
              <a:rPr lang="en-US" sz="3600" i="1" dirty="0"/>
              <a:t> </a:t>
            </a:r>
            <a:r>
              <a:rPr lang="en-US" sz="3600" i="1" dirty="0" smtClean="0"/>
              <a:t>   I John 5:7-8 “For there are three that bear record in heaven, the Father, the Word, and the Holy Ghost: and these three are one. And there are three that bear witness in earth, the Spirit, and the water, and the blood: and these three agree in one.”</a:t>
            </a:r>
          </a:p>
          <a:p>
            <a:pPr algn="ctr"/>
            <a:endParaRPr lang="en-US" sz="3600" i="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bmz6k5r32451.cloudfront.net/wp-content/uploads/Trinity1.png"/>
          <p:cNvPicPr>
            <a:picLocks noChangeAspect="1" noChangeArrowheads="1"/>
          </p:cNvPicPr>
          <p:nvPr/>
        </p:nvPicPr>
        <p:blipFill>
          <a:blip r:embed="rId2" cstate="print">
            <a:lum bright="-10000"/>
          </a:blip>
          <a:srcRect/>
          <a:stretch>
            <a:fillRect/>
          </a:stretch>
        </p:blipFill>
        <p:spPr bwMode="auto">
          <a:xfrm>
            <a:off x="1295400" y="-9525"/>
            <a:ext cx="6867525" cy="686752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1825</Words>
  <Application>Microsoft Office PowerPoint</Application>
  <PresentationFormat>On-screen Show (4:3)</PresentationFormat>
  <Paragraphs>153</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The Doctrine of the Holy Spirit  </vt:lpstr>
      <vt:lpstr>Slide 2</vt:lpstr>
      <vt:lpstr>Slide 3</vt:lpstr>
      <vt:lpstr>In the New Testament alone there are some 261 passages which refer to the Holy Spirit. He is mentioned 56 times in the Gospels, 57 times in the book of Acts, 112 times in the Pauline epistles, and 36 times in the remaining New Testament.  Total = 522 </vt:lpstr>
      <vt:lpstr>Slide 5</vt:lpstr>
      <vt:lpstr>Because the Holy Spirit is Person you can have a personal relationship with him</vt:lpstr>
      <vt:lpstr>Slide 7</vt:lpstr>
      <vt:lpstr>Slide 8</vt:lpstr>
      <vt:lpstr>Slide 9</vt:lpstr>
      <vt:lpstr>Slide 10</vt:lpstr>
      <vt:lpstr>Slide 11</vt:lpstr>
      <vt:lpstr>Slide 12</vt:lpstr>
      <vt:lpstr>The seven designated symbols of the Holy Spirit, like the fourteen names and titles, throw light upon both his nature and mission.</vt:lpstr>
      <vt:lpstr>Slide 14</vt:lpstr>
      <vt:lpstr>Tonight’s Message</vt:lpstr>
      <vt:lpstr>A Seal   Indicating ownership, finished transaction, identification, security, genuineness, value, authority.</vt:lpstr>
      <vt:lpstr>Slide 17</vt:lpstr>
      <vt:lpstr>"Sealing" is an analogy used by Paul to express a truth about the present state of  all believers in  Jesus Christ.</vt:lpstr>
      <vt:lpstr>Slide 19</vt:lpstr>
      <vt:lpstr>The analogy uses a well-known practice in the ancient world of rolling up a document then affixing a wax seal that is then marked with a person's signet ring.</vt:lpstr>
      <vt:lpstr>The seal of course could be broken easily enough, but once broken could not be reconstructed, so that few would venture to violate a seal, especially if the seal were that of a powerful person.</vt:lpstr>
      <vt:lpstr>Slide 22</vt:lpstr>
      <vt:lpstr>Slide 23</vt:lpstr>
      <vt:lpstr>Slide 24</vt:lpstr>
      <vt:lpstr>Eternal Salvation Verses</vt:lpstr>
      <vt:lpstr>Slide 26</vt:lpstr>
      <vt:lpstr>Slide 27</vt:lpstr>
      <vt:lpstr>Slide 28</vt:lpstr>
      <vt:lpstr>Slide 29</vt:lpstr>
      <vt:lpstr>(I Peter 1:3-4) </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All you need to do to lose your salvation is to lose every thing you received at the time of salvation.</vt:lpstr>
      <vt:lpstr>Slide 44</vt:lpstr>
      <vt:lpstr>Slide 45</vt:lpstr>
      <vt:lpstr>Slide 46</vt:lpstr>
      <vt:lpstr>Slide 47</vt:lpstr>
      <vt:lpstr>Slide 48</vt:lpstr>
      <vt:lpstr>Slide 49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the Holy Spirit (Part 5) </dc:title>
  <dc:creator>Pastor Daniel White</dc:creator>
  <cp:lastModifiedBy>Pastor Daniel White</cp:lastModifiedBy>
  <cp:revision>34</cp:revision>
  <dcterms:created xsi:type="dcterms:W3CDTF">2013-05-08T20:14:42Z</dcterms:created>
  <dcterms:modified xsi:type="dcterms:W3CDTF">2013-07-10T20:56:58Z</dcterms:modified>
</cp:coreProperties>
</file>