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7" r:id="rId2"/>
    <p:sldId id="317" r:id="rId3"/>
    <p:sldId id="258" r:id="rId4"/>
    <p:sldId id="259" r:id="rId5"/>
    <p:sldId id="262" r:id="rId6"/>
    <p:sldId id="260" r:id="rId7"/>
    <p:sldId id="261" r:id="rId8"/>
    <p:sldId id="267" r:id="rId9"/>
    <p:sldId id="263" r:id="rId10"/>
    <p:sldId id="264" r:id="rId11"/>
    <p:sldId id="266" r:id="rId12"/>
    <p:sldId id="268" r:id="rId13"/>
    <p:sldId id="269" r:id="rId14"/>
    <p:sldId id="270" r:id="rId15"/>
    <p:sldId id="271" r:id="rId16"/>
    <p:sldId id="272" r:id="rId17"/>
    <p:sldId id="273" r:id="rId18"/>
    <p:sldId id="274" r:id="rId19"/>
    <p:sldId id="275" r:id="rId20"/>
    <p:sldId id="276" r:id="rId21"/>
    <p:sldId id="278" r:id="rId22"/>
    <p:sldId id="281" r:id="rId23"/>
    <p:sldId id="280" r:id="rId24"/>
    <p:sldId id="283" r:id="rId25"/>
    <p:sldId id="282" r:id="rId26"/>
    <p:sldId id="277" r:id="rId27"/>
    <p:sldId id="284" r:id="rId28"/>
    <p:sldId id="285" r:id="rId29"/>
    <p:sldId id="287" r:id="rId30"/>
    <p:sldId id="286" r:id="rId31"/>
    <p:sldId id="288" r:id="rId32"/>
    <p:sldId id="309" r:id="rId33"/>
    <p:sldId id="289" r:id="rId34"/>
    <p:sldId id="310" r:id="rId35"/>
    <p:sldId id="318" r:id="rId36"/>
    <p:sldId id="290" r:id="rId37"/>
    <p:sldId id="320" r:id="rId38"/>
    <p:sldId id="321" r:id="rId39"/>
    <p:sldId id="322" r:id="rId40"/>
    <p:sldId id="319" r:id="rId41"/>
    <p:sldId id="324" r:id="rId42"/>
    <p:sldId id="323" r:id="rId43"/>
    <p:sldId id="291" r:id="rId44"/>
    <p:sldId id="292" r:id="rId45"/>
    <p:sldId id="293" r:id="rId46"/>
    <p:sldId id="294" r:id="rId47"/>
    <p:sldId id="295" r:id="rId48"/>
    <p:sldId id="296" r:id="rId49"/>
    <p:sldId id="297" r:id="rId50"/>
    <p:sldId id="298" r:id="rId51"/>
    <p:sldId id="311" r:id="rId52"/>
    <p:sldId id="312" r:id="rId53"/>
    <p:sldId id="313" r:id="rId54"/>
    <p:sldId id="314" r:id="rId55"/>
    <p:sldId id="299" r:id="rId56"/>
    <p:sldId id="300" r:id="rId57"/>
    <p:sldId id="301" r:id="rId58"/>
    <p:sldId id="302" r:id="rId59"/>
    <p:sldId id="303" r:id="rId60"/>
    <p:sldId id="304" r:id="rId61"/>
    <p:sldId id="305" r:id="rId62"/>
    <p:sldId id="308" r:id="rId63"/>
    <p:sldId id="306" r:id="rId64"/>
    <p:sldId id="307" r:id="rId65"/>
    <p:sldId id="315" r:id="rId66"/>
    <p:sldId id="316"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88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DF878E-ADD1-4AF8-A2B7-B6D7139BD1BE}" type="datetimeFigureOut">
              <a:rPr lang="en-US" smtClean="0"/>
              <a:pPr/>
              <a:t>4/18/2012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6FB24A-6FEF-41A8-B7FE-8D007704BAE3}"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50B92E-2C2C-45A3-81DA-03BF55A8786B}" type="datetimeFigureOut">
              <a:rPr lang="en-US" smtClean="0"/>
              <a:pPr/>
              <a:t>4/18/2012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141DFC-4F48-405F-B697-1574D2CBC4A4}"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50B92E-2C2C-45A3-81DA-03BF55A8786B}" type="datetimeFigureOut">
              <a:rPr lang="en-US" smtClean="0"/>
              <a:pPr/>
              <a:t>4/18/2012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141DFC-4F48-405F-B697-1574D2CBC4A4}"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50B92E-2C2C-45A3-81DA-03BF55A8786B}" type="datetimeFigureOut">
              <a:rPr lang="en-US" smtClean="0"/>
              <a:pPr/>
              <a:t>4/18/2012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141DFC-4F48-405F-B697-1574D2CBC4A4}"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50B92E-2C2C-45A3-81DA-03BF55A8786B}" type="datetimeFigureOut">
              <a:rPr lang="en-US" smtClean="0"/>
              <a:pPr/>
              <a:t>4/18/2012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141DFC-4F48-405F-B697-1574D2CBC4A4}"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50B92E-2C2C-45A3-81DA-03BF55A8786B}" type="datetimeFigureOut">
              <a:rPr lang="en-US" smtClean="0"/>
              <a:pPr/>
              <a:t>4/18/2012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141DFC-4F48-405F-B697-1574D2CBC4A4}"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50B92E-2C2C-45A3-81DA-03BF55A8786B}" type="datetimeFigureOut">
              <a:rPr lang="en-US" smtClean="0"/>
              <a:pPr/>
              <a:t>4/18/2012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141DFC-4F48-405F-B697-1574D2CBC4A4}"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50B92E-2C2C-45A3-81DA-03BF55A8786B}" type="datetimeFigureOut">
              <a:rPr lang="en-US" smtClean="0"/>
              <a:pPr/>
              <a:t>4/18/2012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141DFC-4F48-405F-B697-1574D2CBC4A4}"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50B92E-2C2C-45A3-81DA-03BF55A8786B}" type="datetimeFigureOut">
              <a:rPr lang="en-US" smtClean="0"/>
              <a:pPr/>
              <a:t>4/18/2012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141DFC-4F48-405F-B697-1574D2CBC4A4}"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50B92E-2C2C-45A3-81DA-03BF55A8786B}" type="datetimeFigureOut">
              <a:rPr lang="en-US" smtClean="0"/>
              <a:pPr/>
              <a:t>4/18/2012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141DFC-4F48-405F-B697-1574D2CBC4A4}"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50B92E-2C2C-45A3-81DA-03BF55A8786B}" type="datetimeFigureOut">
              <a:rPr lang="en-US" smtClean="0"/>
              <a:pPr/>
              <a:t>4/18/2012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141DFC-4F48-405F-B697-1574D2CBC4A4}"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50B92E-2C2C-45A3-81DA-03BF55A8786B}" type="datetimeFigureOut">
              <a:rPr lang="en-US" smtClean="0"/>
              <a:pPr/>
              <a:t>4/18/2012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141DFC-4F48-405F-B697-1574D2CBC4A4}"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0B92E-2C2C-45A3-81DA-03BF55A8786B}" type="datetimeFigureOut">
              <a:rPr lang="en-US" smtClean="0"/>
              <a:pPr/>
              <a:t>4/18/2012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41DFC-4F48-405F-B697-1574D2CBC4A4}"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2)</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5029200"/>
            <a:ext cx="9144000" cy="1295400"/>
          </a:xfrm>
        </p:spPr>
        <p:txBody>
          <a:bodyPr>
            <a:normAutofit fontScale="92500" lnSpcReduction="20000"/>
          </a:bodyPr>
          <a:lstStyle/>
          <a:p>
            <a:pPr algn="ctr">
              <a:buNone/>
            </a:pPr>
            <a:endParaRPr lang="en-US" sz="4400" i="1" dirty="0" smtClean="0">
              <a:solidFill>
                <a:srgbClr val="FFFF00"/>
              </a:solidFill>
              <a:effectLst>
                <a:glow rad="101600">
                  <a:schemeClr val="bg1">
                    <a:alpha val="60000"/>
                  </a:schemeClr>
                </a:glow>
              </a:effectLst>
            </a:endParaRPr>
          </a:p>
          <a:p>
            <a:pPr algn="ctr">
              <a:buNone/>
            </a:pPr>
            <a:r>
              <a:rPr lang="en-US" sz="4400" i="1" dirty="0" smtClean="0">
                <a:solidFill>
                  <a:srgbClr val="FFFF00"/>
                </a:solidFill>
                <a:effectLst>
                  <a:glow rad="101600">
                    <a:schemeClr val="bg1">
                      <a:alpha val="60000"/>
                    </a:schemeClr>
                  </a:glow>
                </a:effectLst>
              </a:rPr>
              <a:t>The Old Testament  </a:t>
            </a:r>
            <a:r>
              <a:rPr lang="en-US" sz="4400" i="1" dirty="0" smtClean="0">
                <a:solidFill>
                  <a:srgbClr val="FFFF00"/>
                </a:solidFill>
                <a:effectLst>
                  <a:glow rad="101600">
                    <a:schemeClr val="bg1">
                      <a:alpha val="60000"/>
                    </a:schemeClr>
                  </a:glow>
                </a:effectLst>
              </a:rPr>
              <a:t>ministry of </a:t>
            </a:r>
            <a:r>
              <a:rPr lang="en-US" sz="4400" i="1" dirty="0" smtClean="0">
                <a:solidFill>
                  <a:srgbClr val="FFFF00"/>
                </a:solidFill>
                <a:effectLst>
                  <a:glow rad="101600">
                    <a:schemeClr val="bg1">
                      <a:alpha val="60000"/>
                    </a:schemeClr>
                  </a:glow>
                </a:effectLst>
              </a:rPr>
              <a:t>Jesus Christ</a:t>
            </a:r>
            <a:endParaRPr lang="en-US" sz="44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sz="3400" i="1" dirty="0" smtClean="0"/>
              <a:t>   That they all may be one; as thou, Father, art in me, and I in thee, that they also may be one in us: that the world may believe that thou hast sent </a:t>
            </a:r>
            <a:r>
              <a:rPr lang="en-US" sz="3400" i="1" dirty="0" smtClean="0"/>
              <a:t>me…I </a:t>
            </a:r>
            <a:r>
              <a:rPr lang="en-US" sz="3400" i="1" dirty="0" smtClean="0"/>
              <a:t>in them, and thou in me, that they may be made perfect in one; and that the world may know that thou hast sent me, and hast loved them, as thou hast loved </a:t>
            </a:r>
            <a:r>
              <a:rPr lang="en-US" sz="3400" i="1" dirty="0" smtClean="0"/>
              <a:t>me…Father</a:t>
            </a:r>
            <a:r>
              <a:rPr lang="en-US" sz="3400" i="1" dirty="0" smtClean="0"/>
              <a:t>, I will that they also, whom thou hast given me, be with me where I am; that they may behold my glory, which thou hast given me: for thou </a:t>
            </a:r>
            <a:r>
              <a:rPr lang="en-US" sz="3400" i="1" dirty="0" err="1" smtClean="0"/>
              <a:t>lovedst</a:t>
            </a:r>
            <a:r>
              <a:rPr lang="en-US" sz="3400" i="1" dirty="0" smtClean="0"/>
              <a:t> me before the foundation of the world…O righteous Father, the world hath not known thee: but I have known thee.”</a:t>
            </a:r>
            <a:endParaRPr lang="en-US" sz="3400" i="1"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05000" y="0"/>
            <a:ext cx="5870836" cy="687490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r>
              <a:rPr lang="en-US" sz="4800" dirty="0" smtClean="0"/>
              <a:t>The Old Testament records a number of </a:t>
            </a:r>
            <a:r>
              <a:rPr lang="en-US" sz="4800" dirty="0" err="1" smtClean="0"/>
              <a:t>theophanies</a:t>
            </a:r>
            <a:r>
              <a:rPr lang="en-US" sz="4800" dirty="0" smtClean="0"/>
              <a:t>. </a:t>
            </a:r>
            <a:br>
              <a:rPr lang="en-US" sz="4800" dirty="0" smtClean="0"/>
            </a:br>
            <a:r>
              <a:rPr lang="en-US" sz="4800" dirty="0"/>
              <a:t/>
            </a:r>
            <a:br>
              <a:rPr lang="en-US" sz="4800" dirty="0"/>
            </a:br>
            <a:r>
              <a:rPr lang="en-US" sz="4800" dirty="0" smtClean="0"/>
              <a:t>A </a:t>
            </a:r>
            <a:r>
              <a:rPr lang="en-US" sz="4800" dirty="0" err="1" smtClean="0"/>
              <a:t>theophany</a:t>
            </a:r>
            <a:r>
              <a:rPr lang="en-US" sz="4800" dirty="0" smtClean="0"/>
              <a:t> is a pre-Bethlehem appearance of Christ.</a:t>
            </a:r>
            <a:endParaRPr lang="en-US" sz="4800" dirty="0"/>
          </a:p>
        </p:txBody>
      </p:sp>
      <p:sp>
        <p:nvSpPr>
          <p:cNvPr id="3" name="Rectangle 2"/>
          <p:cNvSpPr/>
          <p:nvPr/>
        </p:nvSpPr>
        <p:spPr>
          <a:xfrm>
            <a:off x="457200" y="3276600"/>
            <a:ext cx="8229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solidFill>
                  <a:srgbClr val="FFFF00"/>
                </a:solidFill>
              </a:rPr>
              <a:t>The most frequent appearance of Christ in the Old Testament</a:t>
            </a:r>
            <a:endParaRPr lang="en-US" dirty="0">
              <a:solidFill>
                <a:srgbClr val="FFFF00"/>
              </a:solidFill>
            </a:endParaRPr>
          </a:p>
        </p:txBody>
      </p:sp>
      <p:sp>
        <p:nvSpPr>
          <p:cNvPr id="4" name="Content Placeholder 3"/>
          <p:cNvSpPr>
            <a:spLocks noGrp="1"/>
          </p:cNvSpPr>
          <p:nvPr>
            <p:ph idx="1"/>
          </p:nvPr>
        </p:nvSpPr>
        <p:spPr>
          <a:xfrm>
            <a:off x="0" y="1752600"/>
            <a:ext cx="5943600" cy="5105400"/>
          </a:xfrm>
        </p:spPr>
        <p:txBody>
          <a:bodyPr>
            <a:noAutofit/>
          </a:bodyPr>
          <a:lstStyle/>
          <a:p>
            <a:pPr lvl="0"/>
            <a:r>
              <a:rPr lang="en-US" sz="3600" dirty="0"/>
              <a:t>Most Bible theologians hold that the recurring </a:t>
            </a:r>
            <a:r>
              <a:rPr lang="en-US" sz="3600" dirty="0" smtClean="0"/>
              <a:t>appearance of the angel </a:t>
            </a:r>
            <a:r>
              <a:rPr lang="en-US" sz="3600" dirty="0"/>
              <a:t>of the Lord </a:t>
            </a:r>
            <a:r>
              <a:rPr lang="en-US" sz="3600" dirty="0" smtClean="0"/>
              <a:t>in </a:t>
            </a:r>
            <a:r>
              <a:rPr lang="en-US" sz="3600" dirty="0"/>
              <a:t>the Old Testament is to be identified with Christ himself. </a:t>
            </a:r>
            <a:endParaRPr lang="en-US" sz="3600" dirty="0" smtClean="0"/>
          </a:p>
          <a:p>
            <a:pPr lvl="0"/>
            <a:r>
              <a:rPr lang="en-US" sz="3600" dirty="0" smtClean="0"/>
              <a:t>This </a:t>
            </a:r>
            <a:r>
              <a:rPr lang="en-US" sz="3600" dirty="0"/>
              <a:t>theological position is strongly suggested by two key passages. </a:t>
            </a:r>
          </a:p>
          <a:p>
            <a:endParaRPr lang="en-US" sz="3600" dirty="0"/>
          </a:p>
        </p:txBody>
      </p:sp>
      <p:pic>
        <p:nvPicPr>
          <p:cNvPr id="3075" name="Picture 3"/>
          <p:cNvPicPr>
            <a:picLocks noChangeAspect="1" noChangeArrowheads="1"/>
          </p:cNvPicPr>
          <p:nvPr/>
        </p:nvPicPr>
        <p:blipFill>
          <a:blip r:embed="rId2" cstate="print"/>
          <a:srcRect/>
          <a:stretch>
            <a:fillRect/>
          </a:stretch>
        </p:blipFill>
        <p:spPr bwMode="auto">
          <a:xfrm>
            <a:off x="5788306" y="2133600"/>
            <a:ext cx="3355694" cy="3733800"/>
          </a:xfrm>
          <a:prstGeom prst="rect">
            <a:avLst/>
          </a:prstGeom>
          <a:ln>
            <a:noFill/>
          </a:ln>
          <a:effectLst>
            <a:softEdge rad="112500"/>
          </a:effectLst>
        </p:spPr>
      </p:pic>
      <p:pic>
        <p:nvPicPr>
          <p:cNvPr id="3077" name="Picture 5"/>
          <p:cNvPicPr>
            <a:picLocks noChangeAspect="1" noChangeArrowheads="1"/>
          </p:cNvPicPr>
          <p:nvPr/>
        </p:nvPicPr>
        <p:blipFill>
          <a:blip r:embed="rId3" cstate="print"/>
          <a:srcRect l="16129" r="21455"/>
          <a:stretch>
            <a:fillRect/>
          </a:stretch>
        </p:blipFill>
        <p:spPr bwMode="auto">
          <a:xfrm>
            <a:off x="5715000" y="2010966"/>
            <a:ext cx="3429000" cy="4008834"/>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fade">
                                      <p:cBhvr>
                                        <p:cTn id="12" dur="2000"/>
                                        <p:tgtEl>
                                          <p:spTgt spid="3077"/>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to="" calcmode="lin" valueType="num">
                                      <p:cBhvr>
                                        <p:cTn id="17" dur="1" fill="hold"/>
                                        <p:tgtEl>
                                          <p:spTgt spid="4">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524000"/>
          </a:xfrm>
        </p:spPr>
        <p:txBody>
          <a:bodyPr>
            <a:normAutofit fontScale="90000"/>
          </a:bodyPr>
          <a:lstStyle/>
          <a:p>
            <a:r>
              <a:rPr lang="en-US" dirty="0">
                <a:solidFill>
                  <a:srgbClr val="FFFF00"/>
                </a:solidFill>
              </a:rPr>
              <a:t>The first is found in </a:t>
            </a:r>
            <a:r>
              <a:rPr lang="en-US" i="1" dirty="0">
                <a:solidFill>
                  <a:srgbClr val="FFFF00"/>
                </a:solidFill>
              </a:rPr>
              <a:t>Genesis </a:t>
            </a:r>
            <a:r>
              <a:rPr lang="en-US" i="1" dirty="0" smtClean="0">
                <a:solidFill>
                  <a:srgbClr val="FFFF00"/>
                </a:solidFill>
              </a:rPr>
              <a:t>48:15-16 </a:t>
            </a:r>
            <a:r>
              <a:rPr lang="en-US" dirty="0">
                <a:solidFill>
                  <a:srgbClr val="FFFF00"/>
                </a:solidFill>
              </a:rPr>
              <a:t>where the dying patriarch, Jacob, is blessing his two </a:t>
            </a:r>
            <a:r>
              <a:rPr lang="en-US" dirty="0" smtClean="0">
                <a:solidFill>
                  <a:srgbClr val="FFFF00"/>
                </a:solidFill>
              </a:rPr>
              <a:t>grandchildren</a:t>
            </a:r>
            <a:r>
              <a:rPr lang="en-US" dirty="0">
                <a:solidFill>
                  <a:srgbClr val="FFFF00"/>
                </a:solidFill>
              </a:rPr>
              <a:t> </a:t>
            </a:r>
            <a:r>
              <a:rPr lang="en-US" i="1" dirty="0" smtClean="0">
                <a:solidFill>
                  <a:srgbClr val="FFFF00"/>
                </a:solidFill>
              </a:rPr>
              <a:t>(Ephraim and Manasseh)</a:t>
            </a:r>
            <a:r>
              <a:rPr lang="en-US" dirty="0"/>
              <a:t/>
            </a:r>
            <a:br>
              <a:rPr lang="en-US" dirty="0"/>
            </a:b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1905000" y="2590800"/>
            <a:ext cx="5517931" cy="4267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95820" y="1"/>
            <a:ext cx="9239820" cy="6858000"/>
          </a:xfrm>
          <a:prstGeom prst="rect">
            <a:avLst/>
          </a:prstGeom>
          <a:noFill/>
          <a:ln w="9525">
            <a:noFill/>
            <a:miter lim="800000"/>
            <a:headEnd/>
            <a:tailEnd/>
          </a:ln>
        </p:spPr>
      </p:pic>
      <p:sp>
        <p:nvSpPr>
          <p:cNvPr id="2" name="Title 1"/>
          <p:cNvSpPr>
            <a:spLocks noGrp="1"/>
          </p:cNvSpPr>
          <p:nvPr>
            <p:ph type="title"/>
          </p:nvPr>
        </p:nvSpPr>
        <p:spPr>
          <a:xfrm>
            <a:off x="457200" y="0"/>
            <a:ext cx="8229600" cy="1417638"/>
          </a:xfrm>
        </p:spPr>
        <p:txBody>
          <a:bodyPr/>
          <a:lstStyle/>
          <a:p>
            <a:r>
              <a:rPr lang="en-US" dirty="0" smtClean="0">
                <a:solidFill>
                  <a:srgbClr val="FFFF00"/>
                </a:solidFill>
                <a:effectLst>
                  <a:glow rad="101600">
                    <a:schemeClr val="bg1">
                      <a:alpha val="60000"/>
                    </a:schemeClr>
                  </a:glow>
                </a:effectLst>
              </a:rPr>
              <a:t>The old founder of Israel prays</a:t>
            </a:r>
            <a:endParaRPr lang="en-US" dirty="0">
              <a:solidFill>
                <a:srgbClr val="FFFF00"/>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533400"/>
            <a:ext cx="9144000" cy="5592763"/>
          </a:xfrm>
        </p:spPr>
        <p:txBody>
          <a:bodyPr>
            <a:noAutofit/>
          </a:bodyPr>
          <a:lstStyle/>
          <a:p>
            <a:pPr algn="ctr">
              <a:buNone/>
            </a:pPr>
            <a:r>
              <a:rPr lang="en-US" sz="3900" i="1" dirty="0" smtClean="0"/>
              <a:t>   “And he blessed Joseph, and said, God, before whom my fathers Abraham and Isaac did walk, the God which fed me all my life long unto this day,</a:t>
            </a:r>
            <a:r>
              <a:rPr lang="en-US" sz="3900" i="1" dirty="0"/>
              <a:t> </a:t>
            </a:r>
            <a:r>
              <a:rPr lang="en-US" sz="3900" i="1" dirty="0" smtClean="0">
                <a:solidFill>
                  <a:srgbClr val="FFFF00"/>
                </a:solidFill>
              </a:rPr>
              <a:t>The Angel which redeemed me</a:t>
            </a:r>
            <a:r>
              <a:rPr lang="en-US" sz="3900" i="1" dirty="0" smtClean="0"/>
              <a:t> from all evil, bless the lads; and let my name be named on them, and the name of my fathers Abraham and Isaac; and let them grow into a multitude in the midst of the earth.”</a:t>
            </a:r>
          </a:p>
          <a:p>
            <a:pPr algn="ctr"/>
            <a:endParaRPr lang="en-US" sz="3900" i="1"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 no regular angel </a:t>
            </a:r>
            <a:r>
              <a:rPr lang="en-US" dirty="0" smtClean="0"/>
              <a:t>could ever </a:t>
            </a:r>
            <a:r>
              <a:rPr lang="en-US" dirty="0"/>
              <a:t>redeem men</a:t>
            </a:r>
            <a:r>
              <a:rPr lang="en-US" dirty="0" smtClean="0"/>
              <a:t>, </a:t>
            </a:r>
            <a:r>
              <a:rPr lang="en-US" dirty="0"/>
              <a:t>the angel here is actually Christ.</a:t>
            </a:r>
            <a:br>
              <a:rPr lang="en-US" dirty="0"/>
            </a:br>
            <a:endParaRPr lang="en-US" dirty="0"/>
          </a:p>
        </p:txBody>
      </p:sp>
      <p:sp>
        <p:nvSpPr>
          <p:cNvPr id="3" name="Content Placeholder 2"/>
          <p:cNvSpPr>
            <a:spLocks noGrp="1"/>
          </p:cNvSpPr>
          <p:nvPr>
            <p:ph idx="1"/>
          </p:nvPr>
        </p:nvSpPr>
        <p:spPr>
          <a:xfrm>
            <a:off x="0" y="1600200"/>
            <a:ext cx="9144000" cy="4525963"/>
          </a:xfrm>
        </p:spPr>
        <p:txBody>
          <a:bodyPr>
            <a:noAutofit/>
          </a:bodyPr>
          <a:lstStyle/>
          <a:p>
            <a:r>
              <a:rPr lang="en-US" sz="3400" i="1" dirty="0" smtClean="0"/>
              <a:t>Titus 2:14 “Who gave himself for us, that he might redeem us from all iniquity, and purify unto himself a peculiar people, zealous of good works.”</a:t>
            </a:r>
          </a:p>
          <a:p>
            <a:r>
              <a:rPr lang="en-US" sz="3400" i="1" dirty="0" smtClean="0"/>
              <a:t>Gal. 4:4-5 “But when the </a:t>
            </a:r>
            <a:r>
              <a:rPr lang="en-US" sz="3400" i="1" dirty="0" err="1" smtClean="0"/>
              <a:t>fulness</a:t>
            </a:r>
            <a:r>
              <a:rPr lang="en-US" sz="3400" i="1" dirty="0" smtClean="0"/>
              <a:t> of the time was come, God sent forth his Son, made of a woman, made under the law, To redeem them that were under the law, that we might receive the adoption of sons.”</a:t>
            </a:r>
            <a:endParaRPr lang="en-US" sz="34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066800" y="0"/>
            <a:ext cx="7086600" cy="7086600"/>
          </a:xfrm>
          <a:prstGeom prst="rect">
            <a:avLst/>
          </a:prstGeom>
          <a:ln>
            <a:noFill/>
          </a:ln>
          <a:effectLst>
            <a:softEdge rad="112500"/>
          </a:effectLst>
        </p:spPr>
      </p:pic>
      <p:pic>
        <p:nvPicPr>
          <p:cNvPr id="6147" name="Picture 3"/>
          <p:cNvPicPr>
            <a:picLocks noChangeAspect="1" noChangeArrowheads="1"/>
          </p:cNvPicPr>
          <p:nvPr/>
        </p:nvPicPr>
        <p:blipFill>
          <a:blip r:embed="rId3" cstate="print"/>
          <a:srcRect/>
          <a:stretch>
            <a:fillRect/>
          </a:stretch>
        </p:blipFill>
        <p:spPr bwMode="auto">
          <a:xfrm>
            <a:off x="1143000" y="0"/>
            <a:ext cx="6934200" cy="5086351"/>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5943600"/>
          </a:xfrm>
        </p:spPr>
        <p:txBody>
          <a:bodyPr>
            <a:normAutofit/>
          </a:bodyPr>
          <a:lstStyle/>
          <a:p>
            <a:r>
              <a:rPr lang="en-US" dirty="0" smtClean="0"/>
              <a:t>   The </a:t>
            </a:r>
            <a:r>
              <a:rPr lang="en-US" dirty="0"/>
              <a:t>second passage is found in </a:t>
            </a:r>
            <a:r>
              <a:rPr lang="en-US" i="1" dirty="0">
                <a:solidFill>
                  <a:srgbClr val="FFFF00"/>
                </a:solidFill>
              </a:rPr>
              <a:t>Judges 13 </a:t>
            </a:r>
            <a:r>
              <a:rPr lang="en-US" dirty="0"/>
              <a:t>where a barren couple has just learned from the angel of the Lord about the future birth of </a:t>
            </a:r>
            <a:r>
              <a:rPr lang="en-US" dirty="0" smtClean="0"/>
              <a:t>their son Samson. </a:t>
            </a:r>
            <a:endParaRPr lang="en-US"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209800"/>
            <a:ext cx="4876800" cy="2667000"/>
          </a:xfrm>
        </p:spPr>
        <p:txBody>
          <a:bodyPr>
            <a:normAutofit fontScale="90000"/>
          </a:bodyPr>
          <a:lstStyle/>
          <a:p>
            <a:r>
              <a:rPr lang="en-US" i="1" dirty="0" smtClean="0"/>
              <a:t>“And the angel of the LORD appeared unto the woman, and said unto her, Behold now, thou art barren, and </a:t>
            </a:r>
            <a:r>
              <a:rPr lang="en-US" i="1" dirty="0" err="1" smtClean="0"/>
              <a:t>bearest</a:t>
            </a:r>
            <a:r>
              <a:rPr lang="en-US" i="1" dirty="0" smtClean="0"/>
              <a:t> not: but thou </a:t>
            </a:r>
            <a:r>
              <a:rPr lang="en-US" i="1" dirty="0" err="1" smtClean="0"/>
              <a:t>shalt</a:t>
            </a:r>
            <a:r>
              <a:rPr lang="en-US" i="1" dirty="0" smtClean="0"/>
              <a:t> conceive, and bear a son.”</a:t>
            </a:r>
            <a:endParaRPr lang="en-US" i="1" dirty="0"/>
          </a:p>
        </p:txBody>
      </p:sp>
      <p:pic>
        <p:nvPicPr>
          <p:cNvPr id="9218" name="Picture 2"/>
          <p:cNvPicPr>
            <a:picLocks noChangeAspect="1" noChangeArrowheads="1"/>
          </p:cNvPicPr>
          <p:nvPr/>
        </p:nvPicPr>
        <p:blipFill>
          <a:blip r:embed="rId2" cstate="print"/>
          <a:srcRect/>
          <a:stretch>
            <a:fillRect/>
          </a:stretch>
        </p:blipFill>
        <p:spPr bwMode="auto">
          <a:xfrm>
            <a:off x="0" y="990600"/>
            <a:ext cx="4213044" cy="52197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5334000" cy="6583362"/>
          </a:xfrm>
        </p:spPr>
        <p:txBody>
          <a:bodyPr>
            <a:normAutofit/>
          </a:bodyPr>
          <a:lstStyle/>
          <a:p>
            <a:r>
              <a:rPr lang="en-US" sz="3600" i="1" dirty="0" smtClean="0"/>
              <a:t>“Then the woman came and told her husband, saying, A man of God came unto me, and his countenance was like the countenance of an angel of God, very terrible: but I asked him not whence he was, neither told he me his name.”</a:t>
            </a:r>
            <a:endParaRPr lang="en-US" sz="3600" i="1" dirty="0"/>
          </a:p>
        </p:txBody>
      </p:sp>
      <p:pic>
        <p:nvPicPr>
          <p:cNvPr id="11266" name="Picture 2"/>
          <p:cNvPicPr>
            <a:picLocks noChangeAspect="1" noChangeArrowheads="1"/>
          </p:cNvPicPr>
          <p:nvPr/>
        </p:nvPicPr>
        <p:blipFill>
          <a:blip r:embed="rId2" cstate="print"/>
          <a:srcRect/>
          <a:stretch>
            <a:fillRect/>
          </a:stretch>
        </p:blipFill>
        <p:spPr bwMode="auto">
          <a:xfrm>
            <a:off x="5605491" y="0"/>
            <a:ext cx="3538509" cy="3581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18000" t="-666" r="26000"/>
          <a:stretch>
            <a:fillRect/>
          </a:stretch>
        </p:blipFill>
        <p:spPr bwMode="auto">
          <a:xfrm>
            <a:off x="609600" y="685800"/>
            <a:ext cx="3733800" cy="50339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itle 2"/>
          <p:cNvSpPr>
            <a:spLocks noGrp="1"/>
          </p:cNvSpPr>
          <p:nvPr>
            <p:ph type="title"/>
          </p:nvPr>
        </p:nvSpPr>
        <p:spPr>
          <a:xfrm>
            <a:off x="4343400" y="274638"/>
            <a:ext cx="4800600" cy="6583362"/>
          </a:xfrm>
        </p:spPr>
        <p:txBody>
          <a:bodyPr>
            <a:normAutofit fontScale="90000"/>
          </a:bodyPr>
          <a:lstStyle/>
          <a:p>
            <a:r>
              <a:rPr lang="en-US" i="1" dirty="0" smtClean="0"/>
              <a:t>“Then </a:t>
            </a:r>
            <a:r>
              <a:rPr lang="en-US" i="1" dirty="0" err="1" smtClean="0"/>
              <a:t>Manoah</a:t>
            </a:r>
            <a:r>
              <a:rPr lang="en-US" i="1" dirty="0" smtClean="0"/>
              <a:t> </a:t>
            </a:r>
            <a:r>
              <a:rPr lang="en-US" i="1" dirty="0" err="1" smtClean="0"/>
              <a:t>intreated</a:t>
            </a:r>
            <a:r>
              <a:rPr lang="en-US" i="1" dirty="0" smtClean="0"/>
              <a:t> the LORD, and said, O my Lord, let the man of God which thou didst send come again unto us, and teach us what we shall do unto the child that shall be born.”</a:t>
            </a:r>
            <a:endParaRPr lang="en-US" i="1"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lum bright="-10000"/>
          </a:blip>
          <a:srcRect t="9554" r="11765"/>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04800" y="0"/>
            <a:ext cx="8534400" cy="6858000"/>
          </a:xfrm>
        </p:spPr>
        <p:txBody>
          <a:bodyPr>
            <a:normAutofit/>
          </a:bodyPr>
          <a:lstStyle/>
          <a:p>
            <a:r>
              <a:rPr lang="en-US" i="1" dirty="0" smtClean="0">
                <a:effectLst>
                  <a:glow rad="101600">
                    <a:schemeClr val="bg1">
                      <a:alpha val="60000"/>
                    </a:schemeClr>
                  </a:glow>
                </a:effectLst>
              </a:rPr>
              <a:t>“And God hearkened to the voice of </a:t>
            </a:r>
            <a:r>
              <a:rPr lang="en-US" i="1" dirty="0" err="1" smtClean="0">
                <a:effectLst>
                  <a:glow rad="101600">
                    <a:schemeClr val="bg1">
                      <a:alpha val="60000"/>
                    </a:schemeClr>
                  </a:glow>
                </a:effectLst>
              </a:rPr>
              <a:t>Manoah</a:t>
            </a:r>
            <a:r>
              <a:rPr lang="en-US" i="1" dirty="0" smtClean="0">
                <a:effectLst>
                  <a:glow rad="101600">
                    <a:schemeClr val="bg1">
                      <a:alpha val="60000"/>
                    </a:schemeClr>
                  </a:glow>
                </a:effectLst>
              </a:rPr>
              <a:t>; and the angel of God came again unto the woman as she sat in the field: but </a:t>
            </a:r>
            <a:r>
              <a:rPr lang="en-US" i="1" dirty="0" err="1" smtClean="0">
                <a:effectLst>
                  <a:glow rad="101600">
                    <a:schemeClr val="bg1">
                      <a:alpha val="60000"/>
                    </a:schemeClr>
                  </a:glow>
                </a:effectLst>
              </a:rPr>
              <a:t>Manoah</a:t>
            </a:r>
            <a:r>
              <a:rPr lang="en-US" i="1" dirty="0" smtClean="0">
                <a:effectLst>
                  <a:glow rad="101600">
                    <a:schemeClr val="bg1">
                      <a:alpha val="60000"/>
                    </a:schemeClr>
                  </a:glow>
                </a:effectLst>
              </a:rPr>
              <a:t> her husband was not with her. And the woman made haste, and ran, and </a:t>
            </a:r>
            <a:r>
              <a:rPr lang="en-US" i="1" dirty="0" err="1" smtClean="0">
                <a:effectLst>
                  <a:glow rad="101600">
                    <a:schemeClr val="bg1">
                      <a:alpha val="60000"/>
                    </a:schemeClr>
                  </a:glow>
                </a:effectLst>
              </a:rPr>
              <a:t>shewed</a:t>
            </a:r>
            <a:r>
              <a:rPr lang="en-US" i="1" dirty="0" smtClean="0">
                <a:effectLst>
                  <a:glow rad="101600">
                    <a:schemeClr val="bg1">
                      <a:alpha val="60000"/>
                    </a:schemeClr>
                  </a:glow>
                </a:effectLst>
              </a:rPr>
              <a:t> her husband, and said unto him, Behold, the man hath appeared unto me, that came unto me the other day.”</a:t>
            </a:r>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4013359" y="0"/>
            <a:ext cx="5130641" cy="6172200"/>
          </a:xfrm>
          <a:prstGeom prst="rect">
            <a:avLst/>
          </a:prstGeom>
          <a:ln>
            <a:noFill/>
          </a:ln>
          <a:effectLst>
            <a:softEdge rad="112500"/>
          </a:effectLst>
        </p:spPr>
      </p:pic>
      <p:sp>
        <p:nvSpPr>
          <p:cNvPr id="3" name="Title 2"/>
          <p:cNvSpPr>
            <a:spLocks noGrp="1"/>
          </p:cNvSpPr>
          <p:nvPr>
            <p:ph type="title"/>
          </p:nvPr>
        </p:nvSpPr>
        <p:spPr>
          <a:xfrm>
            <a:off x="0" y="274638"/>
            <a:ext cx="4038600" cy="6583362"/>
          </a:xfrm>
        </p:spPr>
        <p:txBody>
          <a:bodyPr>
            <a:normAutofit fontScale="90000"/>
          </a:bodyPr>
          <a:lstStyle/>
          <a:p>
            <a:r>
              <a:rPr lang="en-US" i="1" dirty="0" smtClean="0"/>
              <a:t>“And </a:t>
            </a:r>
            <a:r>
              <a:rPr lang="en-US" i="1" dirty="0" err="1" smtClean="0"/>
              <a:t>Manoah</a:t>
            </a:r>
            <a:r>
              <a:rPr lang="en-US" i="1" dirty="0" smtClean="0"/>
              <a:t> arose, and went after his wife, and came to the man, and said unto him, Art thou the man that </a:t>
            </a:r>
            <a:r>
              <a:rPr lang="en-US" i="1" dirty="0" err="1" smtClean="0"/>
              <a:t>spakest</a:t>
            </a:r>
            <a:r>
              <a:rPr lang="en-US" i="1" dirty="0" smtClean="0"/>
              <a:t> unto the woman? And he said, I am.”</a:t>
            </a:r>
            <a:endParaRPr lang="en-US" i="1"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21023"/>
            <a:ext cx="5314950" cy="6879023"/>
          </a:xfrm>
          <a:prstGeom prst="rect">
            <a:avLst/>
          </a:prstGeom>
          <a:noFill/>
          <a:ln w="9525">
            <a:noFill/>
            <a:miter lim="800000"/>
            <a:headEnd/>
            <a:tailEnd/>
          </a:ln>
        </p:spPr>
      </p:pic>
      <p:sp>
        <p:nvSpPr>
          <p:cNvPr id="3" name="Title 2"/>
          <p:cNvSpPr>
            <a:spLocks noGrp="1"/>
          </p:cNvSpPr>
          <p:nvPr>
            <p:ph type="title"/>
          </p:nvPr>
        </p:nvSpPr>
        <p:spPr>
          <a:xfrm>
            <a:off x="5257800" y="0"/>
            <a:ext cx="3886200" cy="6858000"/>
          </a:xfrm>
        </p:spPr>
        <p:txBody>
          <a:bodyPr/>
          <a:lstStyle/>
          <a:p>
            <a:r>
              <a:rPr lang="en-US" i="1" dirty="0" smtClean="0"/>
              <a:t>“And </a:t>
            </a:r>
            <a:r>
              <a:rPr lang="en-US" i="1" dirty="0" err="1" smtClean="0"/>
              <a:t>Manoah</a:t>
            </a:r>
            <a:r>
              <a:rPr lang="en-US" i="1" dirty="0" smtClean="0"/>
              <a:t> said, Now let thy words come to pass. How shall we order the child, and how shall we do unto him?”</a:t>
            </a:r>
            <a:endParaRPr lang="en-US" i="1"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algn="ctr">
              <a:buNone/>
            </a:pPr>
            <a:r>
              <a:rPr lang="en-US" i="1" dirty="0" smtClean="0"/>
              <a:t>    “And </a:t>
            </a:r>
            <a:r>
              <a:rPr lang="en-US" i="1" dirty="0" err="1" smtClean="0"/>
              <a:t>Manoah</a:t>
            </a:r>
            <a:r>
              <a:rPr lang="en-US" i="1" dirty="0" smtClean="0"/>
              <a:t> said unto the angel of the LORD, I pray thee, let us detain thee, until we shall have made ready a kid for thee. And the angel of the LORD said unto </a:t>
            </a:r>
            <a:r>
              <a:rPr lang="en-US" i="1" dirty="0" err="1" smtClean="0"/>
              <a:t>Manoah</a:t>
            </a:r>
            <a:r>
              <a:rPr lang="en-US" i="1" dirty="0" smtClean="0"/>
              <a:t>, Though thou detain me, I will not eat of thy bread: and if thou wilt offer a burnt offering, thou must offer it unto the LORD. For </a:t>
            </a:r>
            <a:r>
              <a:rPr lang="en-US" i="1" dirty="0" err="1" smtClean="0"/>
              <a:t>Manoah</a:t>
            </a:r>
            <a:r>
              <a:rPr lang="en-US" i="1" dirty="0" smtClean="0"/>
              <a:t> knew not that he was an angel of the LORD. And </a:t>
            </a:r>
            <a:r>
              <a:rPr lang="en-US" i="1" dirty="0" err="1" smtClean="0"/>
              <a:t>Manoah</a:t>
            </a:r>
            <a:r>
              <a:rPr lang="en-US" i="1" dirty="0" smtClean="0"/>
              <a:t> said unto the angel of the LORD, What is thy name, that when thy sayings come to pass we may do thee </a:t>
            </a:r>
            <a:r>
              <a:rPr lang="en-US" i="1" dirty="0" err="1" smtClean="0"/>
              <a:t>honour</a:t>
            </a:r>
            <a:r>
              <a:rPr lang="en-US" i="1" dirty="0" smtClean="0"/>
              <a:t>? And the angel of the LORD said unto him, Why </a:t>
            </a:r>
            <a:r>
              <a:rPr lang="en-US" i="1" dirty="0" err="1" smtClean="0"/>
              <a:t>askest</a:t>
            </a:r>
            <a:r>
              <a:rPr lang="en-US" i="1" dirty="0" smtClean="0"/>
              <a:t> thou thus after my name, seeing it is secret?”</a:t>
            </a:r>
            <a:endParaRPr lang="en-US" i="1"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1295400"/>
          </a:xfrm>
        </p:spPr>
        <p:txBody>
          <a:bodyPr/>
          <a:lstStyle/>
          <a:p>
            <a:r>
              <a:rPr lang="en-US" dirty="0" smtClean="0">
                <a:solidFill>
                  <a:srgbClr val="FFFF00"/>
                </a:solidFill>
              </a:rPr>
              <a:t>The secret is revealed in </a:t>
            </a:r>
            <a:r>
              <a:rPr lang="en-US" i="1" dirty="0" smtClean="0">
                <a:solidFill>
                  <a:srgbClr val="FFFF00"/>
                </a:solidFill>
              </a:rPr>
              <a:t>Isaiah 9:6 </a:t>
            </a:r>
            <a:endParaRPr lang="en-US" i="1" dirty="0">
              <a:solidFill>
                <a:srgbClr val="FFFF00"/>
              </a:solidFill>
            </a:endParaRPr>
          </a:p>
        </p:txBody>
      </p:sp>
      <p:sp>
        <p:nvSpPr>
          <p:cNvPr id="14337" name="Rectangle 1"/>
          <p:cNvSpPr>
            <a:spLocks noChangeArrowheads="1"/>
          </p:cNvSpPr>
          <p:nvPr/>
        </p:nvSpPr>
        <p:spPr bwMode="auto">
          <a:xfrm>
            <a:off x="304800" y="1738026"/>
            <a:ext cx="88392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This word, "secret," is from the same Hebrew word found in </a:t>
            </a: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Isaiah 9:6</a:t>
            </a:r>
            <a:r>
              <a:rPr kumimoji="0" lang="en-US" sz="3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where it is translated "wonderful."</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182563" defTabSz="914400" rtl="0" eaLnBrk="0" fontAlgn="base" latinLnBrk="0" hangingPunct="0">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"For unto us a child is born, unto us a son is given: and the government shall be upon his shoulder: and his name shall be called Wonderful, </a:t>
            </a:r>
            <a:r>
              <a:rPr kumimoji="0" lang="en-US" sz="3600" b="0" i="1" u="none" strike="noStrike" cap="none" normalizeH="0" baseline="0" dirty="0" err="1" smtClean="0">
                <a:ln>
                  <a:noFill/>
                </a:ln>
                <a:solidFill>
                  <a:srgbClr val="FFFF00"/>
                </a:solidFill>
                <a:effectLst/>
                <a:latin typeface="Calibri" pitchFamily="34" charset="0"/>
                <a:ea typeface="Times New Roman" pitchFamily="18" charset="0"/>
                <a:cs typeface="Times New Roman" pitchFamily="18" charset="0"/>
              </a:rPr>
              <a:t>Counsellor</a:t>
            </a:r>
            <a:r>
              <a:rPr kumimoji="0" lang="en-US" sz="3600" b="0" i="1"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 The mighty God, The everlasting Father, The Prince of Peace"</a:t>
            </a:r>
            <a:endParaRPr kumimoji="0" lang="en-US" sz="3600" b="0" i="1"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337"/>
                                        </p:tgtEl>
                                        <p:attrNameLst>
                                          <p:attrName>style.visibility</p:attrName>
                                        </p:attrNameLst>
                                      </p:cBhvr>
                                      <p:to>
                                        <p:strVal val="visible"/>
                                      </p:to>
                                    </p:set>
                                    <p:anim to="" calcmode="lin" valueType="num">
                                      <p:cBhvr>
                                        <p:cTn id="7" dur="1" fill="hold"/>
                                        <p:tgtEl>
                                          <p:spTgt spid="143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800600" cy="6858000"/>
          </a:xfrm>
        </p:spPr>
        <p:txBody>
          <a:bodyPr>
            <a:normAutofit/>
          </a:bodyPr>
          <a:lstStyle/>
          <a:p>
            <a:r>
              <a:rPr lang="en-US" i="1" dirty="0" smtClean="0"/>
              <a:t>“So </a:t>
            </a:r>
            <a:r>
              <a:rPr lang="en-US" i="1" dirty="0" err="1" smtClean="0"/>
              <a:t>Manoah</a:t>
            </a:r>
            <a:r>
              <a:rPr lang="en-US" i="1" dirty="0" smtClean="0"/>
              <a:t> took a kid with a meat offering, and offered it upon a rock unto the LORD: and the angel did wondrously; and </a:t>
            </a:r>
            <a:r>
              <a:rPr lang="en-US" i="1" dirty="0" err="1" smtClean="0"/>
              <a:t>Manoah</a:t>
            </a:r>
            <a:r>
              <a:rPr lang="en-US" i="1" dirty="0" smtClean="0"/>
              <a:t> and his wife looked on.”</a:t>
            </a:r>
            <a:endParaRPr lang="en-US" i="1" dirty="0"/>
          </a:p>
        </p:txBody>
      </p:sp>
      <p:pic>
        <p:nvPicPr>
          <p:cNvPr id="3" name="Picture 2"/>
          <p:cNvPicPr>
            <a:picLocks noChangeAspect="1" noChangeArrowheads="1"/>
          </p:cNvPicPr>
          <p:nvPr/>
        </p:nvPicPr>
        <p:blipFill>
          <a:blip r:embed="rId2" cstate="print"/>
          <a:srcRect/>
          <a:stretch>
            <a:fillRect/>
          </a:stretch>
        </p:blipFill>
        <p:spPr bwMode="auto">
          <a:xfrm>
            <a:off x="4919472" y="304800"/>
            <a:ext cx="4224528" cy="586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solidFill>
                  <a:srgbClr val="FFFF00"/>
                </a:solidFill>
              </a:rPr>
              <a:t>The fact of his divine preexistence</a:t>
            </a:r>
            <a:endParaRPr lang="en-US" dirty="0">
              <a:solidFill>
                <a:srgbClr val="FFFF00"/>
              </a:solidFill>
            </a:endParaRPr>
          </a:p>
        </p:txBody>
      </p:sp>
      <p:pic>
        <p:nvPicPr>
          <p:cNvPr id="1026" name="Picture 2"/>
          <p:cNvPicPr>
            <a:picLocks noChangeAspect="1" noChangeArrowheads="1"/>
          </p:cNvPicPr>
          <p:nvPr/>
        </p:nvPicPr>
        <p:blipFill>
          <a:blip r:embed="rId2" cstate="print">
            <a:lum bright="-10000" contrast="30000"/>
          </a:blip>
          <a:srcRect/>
          <a:stretch>
            <a:fillRect/>
          </a:stretch>
        </p:blipFill>
        <p:spPr bwMode="auto">
          <a:xfrm>
            <a:off x="2438400" y="1019404"/>
            <a:ext cx="4615926" cy="5838596"/>
          </a:xfrm>
          <a:prstGeom prst="rect">
            <a:avLst/>
          </a:prstGeom>
          <a:ln>
            <a:noFill/>
          </a:ln>
          <a:effectLst>
            <a:softEdge rad="112500"/>
          </a:effectLst>
        </p:spPr>
      </p:pic>
      <p:sp>
        <p:nvSpPr>
          <p:cNvPr id="5" name="Rectangle 4"/>
          <p:cNvSpPr/>
          <p:nvPr/>
        </p:nvSpPr>
        <p:spPr>
          <a:xfrm>
            <a:off x="2590800" y="1295400"/>
            <a:ext cx="4267200" cy="3492520"/>
          </a:xfrm>
          <a:prstGeom prst="rect">
            <a:avLst/>
          </a:prstGeom>
        </p:spPr>
        <p:txBody>
          <a:bodyPr wrap="square">
            <a:spAutoFit/>
          </a:bodyPr>
          <a:lstStyle/>
          <a:p>
            <a:pPr algn="ctr"/>
            <a:r>
              <a:rPr lang="en-US" sz="3600" b="1" i="1" dirty="0" smtClean="0">
                <a:solidFill>
                  <a:schemeClr val="bg1"/>
                </a:solidFill>
                <a:latin typeface="Times New Roman" pitchFamily="18" charset="0"/>
                <a:cs typeface="Times New Roman" pitchFamily="18" charset="0"/>
              </a:rPr>
              <a:t>“Search the scriptures; for in them ye think ye have eternal life: and they are they which testify of me.”</a:t>
            </a:r>
            <a:endParaRPr lang="en-US" sz="3600" b="1" i="1" dirty="0">
              <a:solidFill>
                <a:schemeClr val="bg1"/>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cstate="print">
            <a:lum contrast="20000"/>
          </a:blip>
          <a:srcRect/>
          <a:stretch>
            <a:fillRect/>
          </a:stretch>
        </p:blipFill>
        <p:spPr bwMode="auto">
          <a:xfrm>
            <a:off x="-228600" y="-1219200"/>
            <a:ext cx="9601200" cy="8430322"/>
          </a:xfrm>
          <a:prstGeom prst="rect">
            <a:avLst/>
          </a:prstGeom>
          <a:ln>
            <a:noFill/>
          </a:ln>
          <a:effectLst>
            <a:softEdge rad="112500"/>
          </a:effectLst>
        </p:spPr>
      </p:pic>
      <p:sp>
        <p:nvSpPr>
          <p:cNvPr id="3" name="Title 2"/>
          <p:cNvSpPr>
            <a:spLocks noGrp="1"/>
          </p:cNvSpPr>
          <p:nvPr>
            <p:ph type="title"/>
          </p:nvPr>
        </p:nvSpPr>
        <p:spPr>
          <a:xfrm>
            <a:off x="0" y="0"/>
            <a:ext cx="5410200" cy="6858000"/>
          </a:xfrm>
        </p:spPr>
        <p:txBody>
          <a:bodyPr>
            <a:noAutofit/>
          </a:bodyPr>
          <a:lstStyle/>
          <a:p>
            <a:r>
              <a:rPr lang="en-US" sz="3200" i="1" dirty="0" smtClean="0">
                <a:effectLst>
                  <a:glow rad="101600">
                    <a:schemeClr val="bg1">
                      <a:alpha val="60000"/>
                    </a:schemeClr>
                  </a:glow>
                </a:effectLst>
              </a:rPr>
              <a:t>“And </a:t>
            </a:r>
            <a:r>
              <a:rPr lang="en-US" sz="3200" i="1" dirty="0" err="1" smtClean="0">
                <a:effectLst>
                  <a:glow rad="101600">
                    <a:schemeClr val="bg1">
                      <a:alpha val="60000"/>
                    </a:schemeClr>
                  </a:glow>
                </a:effectLst>
              </a:rPr>
              <a:t>Manoah</a:t>
            </a:r>
            <a:r>
              <a:rPr lang="en-US" sz="3200" i="1" dirty="0" smtClean="0">
                <a:effectLst>
                  <a:glow rad="101600">
                    <a:schemeClr val="bg1">
                      <a:alpha val="60000"/>
                    </a:schemeClr>
                  </a:glow>
                </a:effectLst>
              </a:rPr>
              <a:t> said unto his wife, We shall surely die, because </a:t>
            </a:r>
            <a:r>
              <a:rPr lang="en-US" sz="3200" i="1" u="sng" dirty="0" smtClean="0">
                <a:effectLst>
                  <a:glow rad="101600">
                    <a:schemeClr val="bg1">
                      <a:alpha val="60000"/>
                    </a:schemeClr>
                  </a:glow>
                </a:effectLst>
              </a:rPr>
              <a:t>we have seen God</a:t>
            </a:r>
            <a:r>
              <a:rPr lang="en-US" sz="3200" i="1" dirty="0" smtClean="0">
                <a:effectLst>
                  <a:glow rad="101600">
                    <a:schemeClr val="bg1">
                      <a:alpha val="60000"/>
                    </a:schemeClr>
                  </a:glow>
                </a:effectLst>
              </a:rPr>
              <a:t>. But his wife said unto him, If the LORD were pleased to kill us, he would not have received a burnt offering and a meat offering at our hands, neither would he have </a:t>
            </a:r>
            <a:r>
              <a:rPr lang="en-US" sz="3200" i="1" dirty="0" err="1" smtClean="0">
                <a:effectLst>
                  <a:glow rad="101600">
                    <a:schemeClr val="bg1">
                      <a:alpha val="60000"/>
                    </a:schemeClr>
                  </a:glow>
                </a:effectLst>
              </a:rPr>
              <a:t>shewed</a:t>
            </a:r>
            <a:r>
              <a:rPr lang="en-US" sz="3200" i="1" dirty="0" smtClean="0">
                <a:effectLst>
                  <a:glow rad="101600">
                    <a:schemeClr val="bg1">
                      <a:alpha val="60000"/>
                    </a:schemeClr>
                  </a:glow>
                </a:effectLst>
              </a:rPr>
              <a:t> us all these things, nor would as at this time have told us such things as these.”</a:t>
            </a:r>
            <a:endParaRPr lang="en-US" sz="32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Grp="1" noChangeAspect="1" noChangeArrowheads="1"/>
          </p:cNvPicPr>
          <p:nvPr>
            <p:ph idx="1"/>
          </p:nvPr>
        </p:nvPicPr>
        <p:blipFill>
          <a:blip r:embed="rId2" cstate="print"/>
          <a:srcRect/>
          <a:stretch>
            <a:fillRect/>
          </a:stretch>
        </p:blipFill>
        <p:spPr bwMode="auto">
          <a:xfrm>
            <a:off x="0" y="1066800"/>
            <a:ext cx="9144000" cy="4800600"/>
          </a:xfrm>
          <a:prstGeom prst="rect">
            <a:avLst/>
          </a:prstGeom>
          <a:ln>
            <a:noFill/>
          </a:ln>
          <a:effectLst>
            <a:softEdge rad="112500"/>
          </a:effectLst>
        </p:spPr>
      </p:pic>
      <p:sp>
        <p:nvSpPr>
          <p:cNvPr id="2" name="Title 1"/>
          <p:cNvSpPr>
            <a:spLocks noGrp="1"/>
          </p:cNvSpPr>
          <p:nvPr>
            <p:ph type="title"/>
          </p:nvPr>
        </p:nvSpPr>
        <p:spPr>
          <a:xfrm>
            <a:off x="0" y="1447800"/>
            <a:ext cx="5715000" cy="2743200"/>
          </a:xfrm>
        </p:spPr>
        <p:txBody>
          <a:bodyPr>
            <a:normAutofit/>
          </a:bodyPr>
          <a:lstStyle/>
          <a:p>
            <a:r>
              <a:rPr lang="en-US" dirty="0" smtClean="0">
                <a:solidFill>
                  <a:srgbClr val="FFFF00"/>
                </a:solidFill>
                <a:effectLst>
                  <a:glow rad="101600">
                    <a:schemeClr val="bg1">
                      <a:alpha val="60000"/>
                    </a:schemeClr>
                  </a:glow>
                </a:effectLst>
              </a:rPr>
              <a:t>Some </a:t>
            </a:r>
            <a:r>
              <a:rPr lang="en-US" dirty="0">
                <a:solidFill>
                  <a:srgbClr val="FFFF00"/>
                </a:solidFill>
                <a:effectLst>
                  <a:glow rad="101600">
                    <a:schemeClr val="bg1">
                      <a:alpha val="60000"/>
                    </a:schemeClr>
                  </a:glow>
                </a:effectLst>
              </a:rPr>
              <a:t>Old Testament </a:t>
            </a:r>
            <a:r>
              <a:rPr lang="en-US" dirty="0" err="1">
                <a:solidFill>
                  <a:srgbClr val="FFFF00"/>
                </a:solidFill>
                <a:effectLst>
                  <a:glow rad="101600">
                    <a:schemeClr val="bg1">
                      <a:alpha val="60000"/>
                    </a:schemeClr>
                  </a:glow>
                </a:effectLst>
              </a:rPr>
              <a:t>T</a:t>
            </a:r>
            <a:r>
              <a:rPr lang="en-US" dirty="0" err="1" smtClean="0">
                <a:solidFill>
                  <a:srgbClr val="FFFF00"/>
                </a:solidFill>
                <a:effectLst>
                  <a:glow rad="101600">
                    <a:schemeClr val="bg1">
                      <a:alpha val="60000"/>
                    </a:schemeClr>
                  </a:glow>
                </a:effectLst>
              </a:rPr>
              <a:t>heophanies</a:t>
            </a:r>
            <a:endParaRPr lang="en-US" dirty="0">
              <a:solidFill>
                <a:srgbClr val="FFFF00"/>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r>
              <a:rPr lang="en-US" dirty="0" smtClean="0"/>
              <a:t> Jesus appeared to Hagar, </a:t>
            </a:r>
            <a:br>
              <a:rPr lang="en-US" dirty="0" smtClean="0"/>
            </a:br>
            <a:r>
              <a:rPr lang="en-US" dirty="0" smtClean="0"/>
              <a:t>Abraham’s Egyptian wife</a:t>
            </a:r>
            <a:br>
              <a:rPr lang="en-US" dirty="0" smtClean="0"/>
            </a:br>
            <a:r>
              <a:rPr lang="en-US" dirty="0" smtClean="0"/>
              <a:t> </a:t>
            </a:r>
            <a:r>
              <a:rPr lang="en-US" i="1" dirty="0" smtClean="0">
                <a:solidFill>
                  <a:srgbClr val="FFFF00"/>
                </a:solidFill>
              </a:rPr>
              <a:t>(Gen. 16:7-14) </a:t>
            </a:r>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2514600" y="2187344"/>
            <a:ext cx="3962400" cy="4670656"/>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1905000" y="0"/>
            <a:ext cx="5630542" cy="6858000"/>
          </a:xfrm>
          <a:prstGeom prst="rect">
            <a:avLst/>
          </a:prstGeom>
          <a:ln>
            <a:noFill/>
          </a:ln>
          <a:effectLst>
            <a:softEdge rad="112500"/>
          </a:effectLst>
        </p:spPr>
      </p:pic>
      <p:sp>
        <p:nvSpPr>
          <p:cNvPr id="3" name="Content Placeholder 2"/>
          <p:cNvSpPr>
            <a:spLocks noGrp="1"/>
          </p:cNvSpPr>
          <p:nvPr>
            <p:ph idx="1"/>
          </p:nvPr>
        </p:nvSpPr>
        <p:spPr>
          <a:xfrm>
            <a:off x="0" y="0"/>
            <a:ext cx="8991600" cy="6858000"/>
          </a:xfrm>
        </p:spPr>
        <p:txBody>
          <a:bodyPr>
            <a:normAutofit/>
          </a:bodyPr>
          <a:lstStyle/>
          <a:p>
            <a:pPr lvl="0" algn="ctr">
              <a:buNone/>
            </a:pPr>
            <a:r>
              <a:rPr lang="en-US" sz="3600" dirty="0" smtClean="0">
                <a:effectLst>
                  <a:glow rad="101600">
                    <a:schemeClr val="bg1">
                      <a:alpha val="60000"/>
                    </a:schemeClr>
                  </a:glow>
                </a:effectLst>
              </a:rPr>
              <a:t>The </a:t>
            </a:r>
            <a:r>
              <a:rPr lang="en-US" sz="3600" dirty="0">
                <a:effectLst>
                  <a:glow rad="101600">
                    <a:schemeClr val="bg1">
                      <a:alpha val="60000"/>
                    </a:schemeClr>
                  </a:glow>
                </a:effectLst>
              </a:rPr>
              <a:t>first </a:t>
            </a:r>
            <a:r>
              <a:rPr lang="en-US" sz="3600" dirty="0" smtClean="0">
                <a:effectLst>
                  <a:glow rad="101600">
                    <a:schemeClr val="bg1">
                      <a:alpha val="60000"/>
                    </a:schemeClr>
                  </a:glow>
                </a:effectLst>
              </a:rPr>
              <a:t>Biblical </a:t>
            </a:r>
            <a:r>
              <a:rPr lang="en-US" sz="3600" dirty="0">
                <a:effectLst>
                  <a:glow rad="101600">
                    <a:schemeClr val="bg1">
                      <a:alpha val="60000"/>
                    </a:schemeClr>
                  </a:glow>
                </a:effectLst>
              </a:rPr>
              <a:t>reference to the angel of the Lord occurs here as he tenderly ministers to a pagan and pregnant Egyptian girl. </a:t>
            </a:r>
          </a:p>
          <a:p>
            <a:pPr algn="ctr"/>
            <a:endParaRPr lang="en-US" sz="3600"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4000" i="1" dirty="0" smtClean="0"/>
              <a:t>“And the angel of the LORD found her by a fountain of water in the wilderness</a:t>
            </a:r>
            <a:r>
              <a:rPr lang="en-US" sz="4000" i="1" dirty="0" smtClean="0"/>
              <a:t>, </a:t>
            </a:r>
            <a:r>
              <a:rPr lang="en-US" sz="4000" i="1" dirty="0" smtClean="0"/>
              <a:t>And he said, Hagar, </a:t>
            </a:r>
            <a:r>
              <a:rPr lang="en-US" sz="4000" i="1" dirty="0" err="1" smtClean="0"/>
              <a:t>Sarai's</a:t>
            </a:r>
            <a:r>
              <a:rPr lang="en-US" sz="4000" i="1" dirty="0" smtClean="0"/>
              <a:t> maid, whence </a:t>
            </a:r>
            <a:r>
              <a:rPr lang="en-US" sz="4000" i="1" dirty="0" err="1" smtClean="0"/>
              <a:t>camest</a:t>
            </a:r>
            <a:r>
              <a:rPr lang="en-US" sz="4000" i="1" dirty="0" smtClean="0"/>
              <a:t> thou? and whither wilt thou go? And she said, I flee from the face of my mistress </a:t>
            </a:r>
            <a:r>
              <a:rPr lang="en-US" sz="4000" i="1" dirty="0" err="1" smtClean="0"/>
              <a:t>Sarai</a:t>
            </a:r>
            <a:r>
              <a:rPr lang="en-US" sz="4000" i="1" dirty="0" smtClean="0"/>
              <a:t>. And the angel of the LORD said unto her, Return to thy mistress, and submit thyself under her hands. And the angel of the LORD said unto her, I will multiply thy seed exceedingly, that it shall not be numbered for multitude. </a:t>
            </a:r>
            <a:endParaRPr lang="en-US" sz="4000" i="1"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fontScale="90000"/>
          </a:bodyPr>
          <a:lstStyle/>
          <a:p>
            <a:r>
              <a:rPr lang="en-US" i="1" dirty="0" smtClean="0"/>
              <a:t>And the angel of the LORD said unto her, Behold, thou art with child, and </a:t>
            </a:r>
            <a:r>
              <a:rPr lang="en-US" i="1" dirty="0" err="1" smtClean="0"/>
              <a:t>shalt</a:t>
            </a:r>
            <a:r>
              <a:rPr lang="en-US" i="1" dirty="0" smtClean="0"/>
              <a:t> bear a son, and </a:t>
            </a:r>
            <a:r>
              <a:rPr lang="en-US" i="1" dirty="0" err="1" smtClean="0"/>
              <a:t>shalt</a:t>
            </a:r>
            <a:r>
              <a:rPr lang="en-US" i="1" dirty="0" smtClean="0"/>
              <a:t> call his name Ishmael; because the LORD hath heard thy affliction. And he will be a wild man; his hand will be against every man, and every man's hand against him; and he shall dwell in the presence of all his brethren. And she called the name of the LORD that </a:t>
            </a:r>
            <a:r>
              <a:rPr lang="en-US" i="1" dirty="0" err="1" smtClean="0"/>
              <a:t>spake</a:t>
            </a:r>
            <a:r>
              <a:rPr lang="en-US" i="1" dirty="0" smtClean="0"/>
              <a:t> unto her, </a:t>
            </a:r>
            <a:r>
              <a:rPr lang="en-US" i="1" u="sng" dirty="0" smtClean="0">
                <a:solidFill>
                  <a:srgbClr val="FFFF00"/>
                </a:solidFill>
              </a:rPr>
              <a:t>Thou God </a:t>
            </a:r>
            <a:r>
              <a:rPr lang="en-US" i="1" dirty="0" err="1" smtClean="0"/>
              <a:t>seest</a:t>
            </a:r>
            <a:r>
              <a:rPr lang="en-US" i="1" dirty="0" smtClean="0"/>
              <a:t> me.”</a:t>
            </a:r>
            <a:endParaRPr lang="en-U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noAutofit/>
          </a:bodyPr>
          <a:lstStyle/>
          <a:p>
            <a:pPr lvl="0"/>
            <a:r>
              <a:rPr lang="en-US" sz="4000" dirty="0" smtClean="0">
                <a:solidFill>
                  <a:srgbClr val="FFFF00"/>
                </a:solidFill>
              </a:rPr>
              <a:t>Jesus appeared </a:t>
            </a:r>
            <a:r>
              <a:rPr lang="en-US" sz="4000" dirty="0">
                <a:solidFill>
                  <a:srgbClr val="FFFF00"/>
                </a:solidFill>
              </a:rPr>
              <a:t>to </a:t>
            </a:r>
            <a:r>
              <a:rPr lang="en-US" sz="4000" dirty="0" smtClean="0">
                <a:solidFill>
                  <a:srgbClr val="FFFF00"/>
                </a:solidFill>
              </a:rPr>
              <a:t>Abraham</a:t>
            </a:r>
            <a:br>
              <a:rPr lang="en-US" sz="4000" dirty="0" smtClean="0">
                <a:solidFill>
                  <a:srgbClr val="FFFF00"/>
                </a:solidFill>
              </a:rPr>
            </a:br>
            <a:r>
              <a:rPr lang="en-US" sz="4000" dirty="0" smtClean="0">
                <a:solidFill>
                  <a:srgbClr val="FFFF00"/>
                </a:solidFill>
              </a:rPr>
              <a:t> </a:t>
            </a:r>
            <a:r>
              <a:rPr lang="en-US" sz="4000" i="1" dirty="0">
                <a:solidFill>
                  <a:srgbClr val="FFFF00"/>
                </a:solidFill>
              </a:rPr>
              <a:t>(Gen. 18:1; 22:11-13</a:t>
            </a:r>
            <a:r>
              <a:rPr lang="en-US" sz="4000" i="1" dirty="0" smtClean="0">
                <a:solidFill>
                  <a:srgbClr val="FFFF00"/>
                </a:solidFill>
              </a:rPr>
              <a:t>) </a:t>
            </a:r>
            <a:r>
              <a:rPr lang="en-US" sz="4000" dirty="0">
                <a:solidFill>
                  <a:srgbClr val="FFFF00"/>
                </a:solidFill>
              </a:rPr>
              <a:t/>
            </a:r>
            <a:br>
              <a:rPr lang="en-US" sz="4000" dirty="0">
                <a:solidFill>
                  <a:srgbClr val="FFFF00"/>
                </a:solidFill>
              </a:rPr>
            </a:br>
            <a:endParaRPr lang="en-US" sz="4000" dirty="0">
              <a:solidFill>
                <a:srgbClr val="FFFF00"/>
              </a:solidFill>
            </a:endParaRPr>
          </a:p>
        </p:txBody>
      </p:sp>
      <p:sp>
        <p:nvSpPr>
          <p:cNvPr id="3" name="Content Placeholder 2"/>
          <p:cNvSpPr>
            <a:spLocks noGrp="1"/>
          </p:cNvSpPr>
          <p:nvPr>
            <p:ph idx="1"/>
          </p:nvPr>
        </p:nvSpPr>
        <p:spPr>
          <a:xfrm>
            <a:off x="0" y="1371600"/>
            <a:ext cx="4800600" cy="5486400"/>
          </a:xfrm>
        </p:spPr>
        <p:txBody>
          <a:bodyPr>
            <a:normAutofit/>
          </a:bodyPr>
          <a:lstStyle/>
          <a:p>
            <a:r>
              <a:rPr lang="en-US" sz="3600" dirty="0"/>
              <a:t>These two appearances came at critical times in Abraham’s life. </a:t>
            </a:r>
            <a:endParaRPr lang="en-US" sz="3600" dirty="0" smtClean="0"/>
          </a:p>
          <a:p>
            <a:r>
              <a:rPr lang="en-US" sz="3600" dirty="0" smtClean="0"/>
              <a:t>One </a:t>
            </a:r>
            <a:r>
              <a:rPr lang="en-US" sz="3600" i="1" dirty="0"/>
              <a:t>(Gen. 18) </a:t>
            </a:r>
            <a:r>
              <a:rPr lang="en-US" sz="3600" dirty="0"/>
              <a:t>concerned itself with </a:t>
            </a:r>
            <a:r>
              <a:rPr lang="en-US" sz="3600" dirty="0" smtClean="0"/>
              <a:t>Sarah having a son and the </a:t>
            </a:r>
            <a:r>
              <a:rPr lang="en-US" sz="3600" dirty="0"/>
              <a:t>destruction of </a:t>
            </a:r>
            <a:r>
              <a:rPr lang="en-US" sz="3600" dirty="0" smtClean="0"/>
              <a:t>Sodom</a:t>
            </a:r>
            <a:r>
              <a:rPr lang="en-US" sz="3600" dirty="0" smtClean="0"/>
              <a:t>.</a:t>
            </a:r>
            <a:endParaRPr lang="en-US" sz="3600" dirty="0" smtClean="0"/>
          </a:p>
        </p:txBody>
      </p:sp>
      <p:pic>
        <p:nvPicPr>
          <p:cNvPr id="3075" name="Picture 3"/>
          <p:cNvPicPr>
            <a:picLocks noChangeAspect="1" noChangeArrowheads="1"/>
          </p:cNvPicPr>
          <p:nvPr/>
        </p:nvPicPr>
        <p:blipFill>
          <a:blip r:embed="rId2" cstate="print"/>
          <a:srcRect b="14754"/>
          <a:stretch>
            <a:fillRect/>
          </a:stretch>
        </p:blipFill>
        <p:spPr bwMode="auto">
          <a:xfrm>
            <a:off x="5105400" y="1676400"/>
            <a:ext cx="3776663" cy="3962400"/>
          </a:xfrm>
          <a:prstGeom prst="rect">
            <a:avLst/>
          </a:prstGeom>
          <a:ln>
            <a:noFill/>
          </a:ln>
          <a:effectLst>
            <a:softEdge rad="112500"/>
          </a:effectLst>
        </p:spPr>
      </p:pic>
      <p:pic>
        <p:nvPicPr>
          <p:cNvPr id="3076" name="Picture 4"/>
          <p:cNvPicPr>
            <a:picLocks noChangeAspect="1" noChangeArrowheads="1"/>
          </p:cNvPicPr>
          <p:nvPr/>
        </p:nvPicPr>
        <p:blipFill>
          <a:blip r:embed="rId3" cstate="print"/>
          <a:srcRect l="11636" r="14182" b="7022"/>
          <a:stretch>
            <a:fillRect/>
          </a:stretch>
        </p:blipFill>
        <p:spPr bwMode="auto">
          <a:xfrm>
            <a:off x="5019676" y="1600200"/>
            <a:ext cx="4124324" cy="41148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 to="" calcmode="lin" valueType="num">
                                      <p:cBhvr>
                                        <p:cTn id="17" dur="1" fill="hold"/>
                                        <p:tgtEl>
                                          <p:spTgt spid="307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 to="" calcmode="lin" valueType="num">
                                      <p:cBhvr>
                                        <p:cTn id="22" dur="1" fill="hold"/>
                                        <p:tgtEl>
                                          <p:spTgt spid="307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r>
              <a:rPr lang="en-US" i="1" dirty="0" smtClean="0"/>
              <a:t>“And </a:t>
            </a:r>
            <a:r>
              <a:rPr lang="en-US" i="1" dirty="0" smtClean="0"/>
              <a:t>the men turned their faces from thence, and went toward Sodom: but Abraham stood yet before the LORD. And Abraham drew near, and said, Wilt thou also destroy the righteous with the wicked</a:t>
            </a:r>
            <a:r>
              <a:rPr lang="en-US" i="1" dirty="0" smtClean="0"/>
              <a:t>?” </a:t>
            </a:r>
            <a:r>
              <a:rPr lang="en-US" i="1" dirty="0" smtClean="0"/>
              <a:t>(Genesis 18:22-23) </a:t>
            </a:r>
            <a:endParaRPr lang="en-US" i="1"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508458">
            <a:off x="-998180" y="1607862"/>
            <a:ext cx="11530410" cy="2991891"/>
          </a:xfrm>
        </p:spPr>
        <p:txBody>
          <a:bodyPr>
            <a:normAutofit/>
          </a:bodyPr>
          <a:lstStyle/>
          <a:p>
            <a:r>
              <a:rPr lang="en-US" sz="6000" dirty="0" smtClean="0"/>
              <a:t>50  45  40  30  20  10</a:t>
            </a:r>
            <a:endParaRPr lang="en-US" sz="6000" dirty="0"/>
          </a:p>
        </p:txBody>
      </p:sp>
      <p:sp>
        <p:nvSpPr>
          <p:cNvPr id="3" name="Rectangle 2"/>
          <p:cNvSpPr/>
          <p:nvPr/>
        </p:nvSpPr>
        <p:spPr>
          <a:xfrm>
            <a:off x="3886200" y="2209800"/>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648200" y="2971800"/>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486400" y="3733800"/>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00800" y="4572000"/>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24200" y="1600200"/>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4724400" cy="5287962"/>
          </a:xfrm>
        </p:spPr>
        <p:txBody>
          <a:bodyPr>
            <a:normAutofit fontScale="90000"/>
          </a:bodyPr>
          <a:lstStyle/>
          <a:p>
            <a:r>
              <a:rPr lang="en-US" i="1" dirty="0" smtClean="0"/>
              <a:t>“And </a:t>
            </a:r>
            <a:r>
              <a:rPr lang="en-US" i="1" dirty="0" smtClean="0"/>
              <a:t>the LORD went his way, as soon as he had left communing with Abraham: and Abraham returned unto his </a:t>
            </a:r>
            <a:r>
              <a:rPr lang="en-US" i="1" dirty="0" smtClean="0"/>
              <a:t>place.” </a:t>
            </a:r>
            <a:br>
              <a:rPr lang="en-US" i="1" dirty="0" smtClean="0"/>
            </a:br>
            <a:r>
              <a:rPr lang="en-US" i="1" dirty="0" smtClean="0"/>
              <a:t>(</a:t>
            </a:r>
            <a:r>
              <a:rPr lang="en-US" i="1" dirty="0" smtClean="0"/>
              <a:t>Genesis 18:33) </a:t>
            </a:r>
            <a:endParaRPr lang="en-US" i="1" dirty="0"/>
          </a:p>
        </p:txBody>
      </p:sp>
      <p:pic>
        <p:nvPicPr>
          <p:cNvPr id="1026" name="Picture 2"/>
          <p:cNvPicPr>
            <a:picLocks noChangeAspect="1" noChangeArrowheads="1"/>
          </p:cNvPicPr>
          <p:nvPr/>
        </p:nvPicPr>
        <p:blipFill>
          <a:blip r:embed="rId2" cstate="print"/>
          <a:srcRect/>
          <a:stretch>
            <a:fillRect/>
          </a:stretch>
        </p:blipFill>
        <p:spPr bwMode="auto">
          <a:xfrm>
            <a:off x="4829537" y="914400"/>
            <a:ext cx="4314463" cy="48006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2000"/>
                                        <p:tgtEl>
                                          <p:spTgt spid="1026"/>
                                        </p:tgtEl>
                                        <p:attrNameLst>
                                          <p:attrName>ppt_w</p:attrName>
                                        </p:attrNameLst>
                                      </p:cBhvr>
                                      <p:tavLst>
                                        <p:tav tm="0">
                                          <p:val>
                                            <p:strVal val="ppt_w"/>
                                          </p:val>
                                        </p:tav>
                                        <p:tav tm="100000">
                                          <p:val>
                                            <p:fltVal val="0"/>
                                          </p:val>
                                        </p:tav>
                                      </p:tavLst>
                                    </p:anim>
                                    <p:anim calcmode="lin" valueType="num">
                                      <p:cBhvr>
                                        <p:cTn id="7" dur="2000"/>
                                        <p:tgtEl>
                                          <p:spTgt spid="1026"/>
                                        </p:tgtEl>
                                        <p:attrNameLst>
                                          <p:attrName>ppt_h</p:attrName>
                                        </p:attrNameLst>
                                      </p:cBhvr>
                                      <p:tavLst>
                                        <p:tav tm="0">
                                          <p:val>
                                            <p:strVal val="ppt_h"/>
                                          </p:val>
                                        </p:tav>
                                        <p:tav tm="100000">
                                          <p:val>
                                            <p:fltVal val="0"/>
                                          </p:val>
                                        </p:tav>
                                      </p:tavLst>
                                    </p:anim>
                                    <p:animEffect transition="out" filter="fade">
                                      <p:cBhvr>
                                        <p:cTn id="8" dur="2000"/>
                                        <p:tgtEl>
                                          <p:spTgt spid="1026"/>
                                        </p:tgtEl>
                                      </p:cBhvr>
                                    </p:animEffect>
                                    <p:set>
                                      <p:cBhvr>
                                        <p:cTn id="9"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89038"/>
          </a:xfrm>
        </p:spPr>
        <p:txBody>
          <a:bodyPr>
            <a:normAutofit fontScale="90000"/>
          </a:bodyPr>
          <a:lstStyle/>
          <a:p>
            <a:r>
              <a:rPr lang="en-US" dirty="0" smtClean="0">
                <a:solidFill>
                  <a:srgbClr val="FFFF00"/>
                </a:solidFill>
              </a:rPr>
              <a:t>The activities of the </a:t>
            </a:r>
            <a:br>
              <a:rPr lang="en-US" dirty="0" smtClean="0">
                <a:solidFill>
                  <a:srgbClr val="FFFF00"/>
                </a:solidFill>
              </a:rPr>
            </a:br>
            <a:r>
              <a:rPr lang="en-US" dirty="0" smtClean="0">
                <a:solidFill>
                  <a:srgbClr val="FFFF00"/>
                </a:solidFill>
              </a:rPr>
              <a:t>divine preexistent Christ </a:t>
            </a:r>
            <a:endParaRPr lang="en-US" dirty="0">
              <a:solidFill>
                <a:srgbClr val="FFFF00"/>
              </a:solidFill>
            </a:endParaRPr>
          </a:p>
        </p:txBody>
      </p:sp>
      <p:sp>
        <p:nvSpPr>
          <p:cNvPr id="3" name="Content Placeholder 2"/>
          <p:cNvSpPr>
            <a:spLocks noGrp="1"/>
          </p:cNvSpPr>
          <p:nvPr>
            <p:ph idx="1"/>
          </p:nvPr>
        </p:nvSpPr>
        <p:spPr>
          <a:xfrm>
            <a:off x="0" y="1676400"/>
            <a:ext cx="9144000" cy="5181600"/>
          </a:xfrm>
        </p:spPr>
        <p:txBody>
          <a:bodyPr>
            <a:normAutofit/>
          </a:bodyPr>
          <a:lstStyle/>
          <a:p>
            <a:pPr algn="ctr">
              <a:buNone/>
            </a:pPr>
            <a:r>
              <a:rPr lang="en-US" sz="3600" dirty="0" smtClean="0"/>
              <a:t>What was the Savior doing prior to </a:t>
            </a:r>
          </a:p>
          <a:p>
            <a:pPr algn="ctr">
              <a:buNone/>
            </a:pPr>
            <a:r>
              <a:rPr lang="en-US" sz="3600" dirty="0" smtClean="0"/>
              <a:t>his Bethlehem appearance?</a:t>
            </a:r>
            <a:endParaRPr lang="en-US" sz="3600" dirty="0"/>
          </a:p>
        </p:txBody>
      </p:sp>
      <p:pic>
        <p:nvPicPr>
          <p:cNvPr id="12290" name="Picture 2"/>
          <p:cNvPicPr>
            <a:picLocks noChangeAspect="1" noChangeArrowheads="1"/>
          </p:cNvPicPr>
          <p:nvPr/>
        </p:nvPicPr>
        <p:blipFill>
          <a:blip r:embed="rId2" cstate="print"/>
          <a:srcRect/>
          <a:stretch>
            <a:fillRect/>
          </a:stretch>
        </p:blipFill>
        <p:spPr bwMode="auto">
          <a:xfrm>
            <a:off x="1981200" y="3309937"/>
            <a:ext cx="5334000" cy="35480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400800"/>
          </a:xfrm>
        </p:spPr>
        <p:txBody>
          <a:bodyPr>
            <a:normAutofit/>
          </a:bodyPr>
          <a:lstStyle/>
          <a:p>
            <a:r>
              <a:rPr lang="en-US" sz="3600" dirty="0" smtClean="0"/>
              <a:t>The other </a:t>
            </a:r>
            <a:r>
              <a:rPr lang="en-US" sz="3600" i="1" dirty="0" smtClean="0"/>
              <a:t>(Gen. 22) </a:t>
            </a:r>
            <a:r>
              <a:rPr lang="en-US" sz="3600" dirty="0" smtClean="0"/>
              <a:t>with the last-minute salvation of Isaac. </a:t>
            </a:r>
            <a:endParaRPr lang="en-US" sz="3600" dirty="0" smtClean="0"/>
          </a:p>
          <a:p>
            <a:pPr>
              <a:buNone/>
            </a:pPr>
            <a:endParaRPr lang="en-US" sz="3600" dirty="0" smtClean="0"/>
          </a:p>
          <a:p>
            <a:endParaRPr lang="en-US" sz="3600" dirty="0"/>
          </a:p>
        </p:txBody>
      </p:sp>
      <p:pic>
        <p:nvPicPr>
          <p:cNvPr id="4" name="Picture 3"/>
          <p:cNvPicPr>
            <a:picLocks noChangeAspect="1" noChangeArrowheads="1"/>
          </p:cNvPicPr>
          <p:nvPr/>
        </p:nvPicPr>
        <p:blipFill>
          <a:blip r:embed="rId2" cstate="print"/>
          <a:srcRect b="16151"/>
          <a:stretch>
            <a:fillRect/>
          </a:stretch>
        </p:blipFill>
        <p:spPr bwMode="auto">
          <a:xfrm>
            <a:off x="4343400" y="1447800"/>
            <a:ext cx="4590473" cy="5410200"/>
          </a:xfrm>
          <a:prstGeom prst="rect">
            <a:avLst/>
          </a:prstGeom>
          <a:ln>
            <a:noFill/>
          </a:ln>
          <a:effectLst>
            <a:softEdge rad="112500"/>
          </a:effectLst>
        </p:spPr>
      </p:pic>
      <p:pic>
        <p:nvPicPr>
          <p:cNvPr id="2050" name="Picture 2"/>
          <p:cNvPicPr>
            <a:picLocks noChangeAspect="1" noChangeArrowheads="1"/>
          </p:cNvPicPr>
          <p:nvPr/>
        </p:nvPicPr>
        <p:blipFill>
          <a:blip r:embed="rId3" cstate="print"/>
          <a:srcRect/>
          <a:stretch>
            <a:fillRect/>
          </a:stretch>
        </p:blipFill>
        <p:spPr bwMode="auto">
          <a:xfrm>
            <a:off x="385076" y="1417207"/>
            <a:ext cx="3882124" cy="5440793"/>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fontScale="90000"/>
          </a:bodyPr>
          <a:lstStyle/>
          <a:p>
            <a:r>
              <a:rPr lang="en-US" i="1" dirty="0" smtClean="0"/>
              <a:t>“And the angel of the LORD called unto him out of heaven, and said, Abraham, Abraham: and he said, Here am I. And he said, Lay not </a:t>
            </a:r>
            <a:r>
              <a:rPr lang="en-US" i="1" dirty="0" err="1" smtClean="0"/>
              <a:t>thine</a:t>
            </a:r>
            <a:r>
              <a:rPr lang="en-US" i="1" dirty="0" smtClean="0"/>
              <a:t> hand upon the lad, neither do thou any thing unto him: for now I know that thou </a:t>
            </a:r>
            <a:r>
              <a:rPr lang="en-US" i="1" dirty="0" err="1" smtClean="0"/>
              <a:t>fearest</a:t>
            </a:r>
            <a:r>
              <a:rPr lang="en-US" i="1" dirty="0" smtClean="0"/>
              <a:t> God, seeing thou hast not withheld thy son, </a:t>
            </a:r>
            <a:r>
              <a:rPr lang="en-US" i="1" dirty="0" err="1" smtClean="0"/>
              <a:t>thine</a:t>
            </a:r>
            <a:r>
              <a:rPr lang="en-US" i="1" dirty="0" smtClean="0"/>
              <a:t> only </a:t>
            </a:r>
            <a:r>
              <a:rPr lang="en-US" i="1" u="sng" dirty="0" smtClean="0"/>
              <a:t>son from me</a:t>
            </a:r>
            <a:r>
              <a:rPr lang="en-US" i="1" dirty="0" smtClean="0"/>
              <a:t>.”               (Genesis 22:11-12) </a:t>
            </a:r>
            <a:br>
              <a:rPr lang="en-US" i="1" dirty="0" smtClean="0"/>
            </a:br>
            <a:endParaRPr lang="en-US"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3600" i="1" dirty="0" smtClean="0"/>
              <a:t>“And </a:t>
            </a:r>
            <a:r>
              <a:rPr lang="en-US" sz="3600" i="1" dirty="0" smtClean="0"/>
              <a:t>the angel of the LORD called unto Abraham out of heaven the second time, And said, </a:t>
            </a:r>
            <a:r>
              <a:rPr lang="en-US" sz="3600" i="1" u="sng" dirty="0" smtClean="0"/>
              <a:t>By myself have I sworn</a:t>
            </a:r>
            <a:r>
              <a:rPr lang="en-US" sz="3600" i="1" dirty="0" smtClean="0"/>
              <a:t>, </a:t>
            </a:r>
            <a:r>
              <a:rPr lang="en-US" sz="3600" i="1" dirty="0" err="1" smtClean="0"/>
              <a:t>saith</a:t>
            </a:r>
            <a:r>
              <a:rPr lang="en-US" sz="3600" i="1" dirty="0" smtClean="0"/>
              <a:t> the LORD, for because thou hast done this thing, and hast not withheld thy son, </a:t>
            </a:r>
            <a:r>
              <a:rPr lang="en-US" sz="3600" i="1" dirty="0" err="1" smtClean="0"/>
              <a:t>thine</a:t>
            </a:r>
            <a:r>
              <a:rPr lang="en-US" sz="3600" i="1" dirty="0" smtClean="0"/>
              <a:t> only son: That in blessing I will bless thee, and in multiplying I will multiply thy seed as the stars of the heaven, and as the sand which is upon the sea shore; and thy seed shall possess the gate of his </a:t>
            </a:r>
            <a:r>
              <a:rPr lang="en-US" sz="3600" i="1" dirty="0" smtClean="0"/>
              <a:t>enemies.” (</a:t>
            </a:r>
            <a:r>
              <a:rPr lang="en-US" sz="3600" i="1" dirty="0" smtClean="0"/>
              <a:t>Genesis 22:15-17) </a:t>
            </a:r>
            <a:endParaRPr lang="en-US" sz="3600" i="1" dirty="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FFFF00"/>
                </a:solidFill>
              </a:rPr>
              <a:t>Jesus appeared to Jacob </a:t>
            </a:r>
            <a:br>
              <a:rPr lang="en-US" dirty="0" smtClean="0">
                <a:solidFill>
                  <a:srgbClr val="FFFF00"/>
                </a:solidFill>
              </a:rPr>
            </a:br>
            <a:r>
              <a:rPr lang="en-US" i="1" dirty="0" smtClean="0">
                <a:solidFill>
                  <a:srgbClr val="FFFF00"/>
                </a:solidFill>
              </a:rPr>
              <a:t>(Gen. 28:13; 32:24 32; 48:16) </a:t>
            </a:r>
            <a:endParaRPr lang="en-US" i="1" dirty="0">
              <a:solidFill>
                <a:srgbClr val="FFFF00"/>
              </a:solidFill>
            </a:endParaRPr>
          </a:p>
        </p:txBody>
      </p:sp>
      <p:sp>
        <p:nvSpPr>
          <p:cNvPr id="3" name="Content Placeholder 2"/>
          <p:cNvSpPr>
            <a:spLocks noGrp="1"/>
          </p:cNvSpPr>
          <p:nvPr>
            <p:ph idx="1"/>
          </p:nvPr>
        </p:nvSpPr>
        <p:spPr>
          <a:xfrm>
            <a:off x="0" y="1905000"/>
            <a:ext cx="4876800" cy="4953000"/>
          </a:xfrm>
        </p:spPr>
        <p:txBody>
          <a:bodyPr>
            <a:normAutofit/>
          </a:bodyPr>
          <a:lstStyle/>
          <a:p>
            <a:pPr lvl="0"/>
            <a:r>
              <a:rPr lang="en-US" dirty="0" smtClean="0"/>
              <a:t>Christ </a:t>
            </a:r>
            <a:r>
              <a:rPr lang="en-US" dirty="0"/>
              <a:t>not only appeared to Jacob, but actually wrestled with </a:t>
            </a:r>
            <a:r>
              <a:rPr lang="en-US" dirty="0" smtClean="0"/>
              <a:t>him        </a:t>
            </a:r>
            <a:r>
              <a:rPr lang="en-US" i="1" dirty="0" smtClean="0"/>
              <a:t> </a:t>
            </a:r>
            <a:r>
              <a:rPr lang="en-US" i="1" dirty="0"/>
              <a:t>(See Gen. </a:t>
            </a:r>
            <a:r>
              <a:rPr lang="en-US" i="1" dirty="0" smtClean="0"/>
              <a:t>32)</a:t>
            </a:r>
          </a:p>
          <a:p>
            <a:pPr lvl="0"/>
            <a:r>
              <a:rPr lang="en-US" dirty="0" smtClean="0"/>
              <a:t>This </a:t>
            </a:r>
            <a:r>
              <a:rPr lang="en-US" dirty="0"/>
              <a:t>was </a:t>
            </a:r>
            <a:r>
              <a:rPr lang="en-US" dirty="0" smtClean="0"/>
              <a:t>the same </a:t>
            </a:r>
            <a:r>
              <a:rPr lang="en-US" dirty="0"/>
              <a:t>divine One he had seen standing </a:t>
            </a:r>
            <a:r>
              <a:rPr lang="en-US" dirty="0" smtClean="0"/>
              <a:t>a top </a:t>
            </a:r>
            <a:r>
              <a:rPr lang="en-US" dirty="0"/>
              <a:t>a ladder some twenty years </a:t>
            </a:r>
            <a:r>
              <a:rPr lang="en-US" dirty="0" smtClean="0"/>
              <a:t>before </a:t>
            </a:r>
            <a:r>
              <a:rPr lang="en-US" i="1" dirty="0"/>
              <a:t>(See Gen. 28.) </a:t>
            </a:r>
          </a:p>
          <a:p>
            <a:endParaRPr lang="en-US" dirty="0"/>
          </a:p>
        </p:txBody>
      </p:sp>
      <p:pic>
        <p:nvPicPr>
          <p:cNvPr id="48130" name="Picture 2"/>
          <p:cNvPicPr>
            <a:picLocks noChangeAspect="1" noChangeArrowheads="1"/>
          </p:cNvPicPr>
          <p:nvPr/>
        </p:nvPicPr>
        <p:blipFill>
          <a:blip r:embed="rId2" cstate="print"/>
          <a:srcRect/>
          <a:stretch>
            <a:fillRect/>
          </a:stretch>
        </p:blipFill>
        <p:spPr bwMode="auto">
          <a:xfrm>
            <a:off x="5105400" y="1981200"/>
            <a:ext cx="3740468" cy="4191000"/>
          </a:xfrm>
          <a:prstGeom prst="rect">
            <a:avLst/>
          </a:prstGeom>
          <a:noFill/>
          <a:ln w="9525">
            <a:noFill/>
            <a:miter lim="800000"/>
            <a:headEnd/>
            <a:tailEnd/>
          </a:ln>
        </p:spPr>
      </p:pic>
      <p:pic>
        <p:nvPicPr>
          <p:cNvPr id="48131" name="Picture 3"/>
          <p:cNvPicPr>
            <a:picLocks noChangeAspect="1" noChangeArrowheads="1"/>
          </p:cNvPicPr>
          <p:nvPr/>
        </p:nvPicPr>
        <p:blipFill>
          <a:blip r:embed="rId3" cstate="print"/>
          <a:srcRect/>
          <a:stretch>
            <a:fillRect/>
          </a:stretch>
        </p:blipFill>
        <p:spPr bwMode="auto">
          <a:xfrm>
            <a:off x="5090605" y="1928532"/>
            <a:ext cx="4017536" cy="4248150"/>
          </a:xfrm>
          <a:prstGeom prst="rect">
            <a:avLst/>
          </a:prstGeom>
          <a:noFill/>
          <a:ln w="9525">
            <a:noFill/>
            <a:miter lim="800000"/>
            <a:headEnd/>
            <a:tailEnd/>
          </a:ln>
        </p:spPr>
      </p:pic>
      <p:pic>
        <p:nvPicPr>
          <p:cNvPr id="48132" name="Picture 4"/>
          <p:cNvPicPr>
            <a:picLocks noChangeAspect="1" noChangeArrowheads="1"/>
          </p:cNvPicPr>
          <p:nvPr/>
        </p:nvPicPr>
        <p:blipFill>
          <a:blip r:embed="rId4" cstate="print"/>
          <a:srcRect t="-980" r="45200" b="28431"/>
          <a:stretch>
            <a:fillRect/>
          </a:stretch>
        </p:blipFill>
        <p:spPr bwMode="auto">
          <a:xfrm>
            <a:off x="6400800" y="1828800"/>
            <a:ext cx="1162050" cy="1255353"/>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8130"/>
                                        </p:tgtEl>
                                        <p:attrNameLst>
                                          <p:attrName>style.visibility</p:attrName>
                                        </p:attrNameLst>
                                      </p:cBhvr>
                                      <p:to>
                                        <p:strVal val="visible"/>
                                      </p:to>
                                    </p:set>
                                    <p:anim to="" calcmode="lin" valueType="num">
                                      <p:cBhvr>
                                        <p:cTn id="12" dur="1" fill="hold"/>
                                        <p:tgtEl>
                                          <p:spTgt spid="4813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131"/>
                                        </p:tgtEl>
                                        <p:attrNameLst>
                                          <p:attrName>style.visibility</p:attrName>
                                        </p:attrNameLst>
                                      </p:cBhvr>
                                      <p:to>
                                        <p:strVal val="visible"/>
                                      </p:to>
                                    </p:set>
                                    <p:animEffect transition="in" filter="fade">
                                      <p:cBhvr>
                                        <p:cTn id="22" dur="2000"/>
                                        <p:tgtEl>
                                          <p:spTgt spid="481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132"/>
                                        </p:tgtEl>
                                        <p:attrNameLst>
                                          <p:attrName>style.visibility</p:attrName>
                                        </p:attrNameLst>
                                      </p:cBhvr>
                                      <p:to>
                                        <p:strVal val="visible"/>
                                      </p:to>
                                    </p:set>
                                    <p:animEffect transition="in" filter="fade">
                                      <p:cBhvr>
                                        <p:cTn id="27" dur="20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Jesus appeared </a:t>
            </a:r>
            <a:r>
              <a:rPr lang="en-US" dirty="0">
                <a:solidFill>
                  <a:srgbClr val="FFFF00"/>
                </a:solidFill>
              </a:rPr>
              <a:t>to </a:t>
            </a:r>
            <a:r>
              <a:rPr lang="en-US" dirty="0" smtClean="0">
                <a:solidFill>
                  <a:srgbClr val="FFFF00"/>
                </a:solidFill>
              </a:rPr>
              <a:t>Moses</a:t>
            </a:r>
            <a:br>
              <a:rPr lang="en-US" dirty="0" smtClean="0">
                <a:solidFill>
                  <a:srgbClr val="FFFF00"/>
                </a:solidFill>
              </a:rPr>
            </a:br>
            <a:r>
              <a:rPr lang="en-US" i="1" dirty="0" smtClean="0">
                <a:solidFill>
                  <a:srgbClr val="FFFF00"/>
                </a:solidFill>
              </a:rPr>
              <a:t> </a:t>
            </a:r>
            <a:r>
              <a:rPr lang="en-US" i="1" dirty="0">
                <a:solidFill>
                  <a:srgbClr val="FFFF00"/>
                </a:solidFill>
              </a:rPr>
              <a:t>(</a:t>
            </a:r>
            <a:r>
              <a:rPr lang="en-US" i="1" dirty="0" smtClean="0">
                <a:solidFill>
                  <a:srgbClr val="FFFF00"/>
                </a:solidFill>
              </a:rPr>
              <a:t>Exod. </a:t>
            </a:r>
            <a:r>
              <a:rPr lang="en-US" i="1" dirty="0">
                <a:solidFill>
                  <a:srgbClr val="FFFF00"/>
                </a:solidFill>
              </a:rPr>
              <a:t>3:2; 23:20; 33:18-23</a:t>
            </a:r>
            <a:r>
              <a:rPr lang="en-US" i="1" dirty="0" smtClean="0">
                <a:solidFill>
                  <a:srgbClr val="FFFF00"/>
                </a:solidFill>
              </a:rPr>
              <a:t>) </a:t>
            </a:r>
            <a:endParaRPr lang="en-US" i="1" dirty="0">
              <a:solidFill>
                <a:srgbClr val="FFFF00"/>
              </a:solidFill>
            </a:endParaRPr>
          </a:p>
        </p:txBody>
      </p:sp>
      <p:sp>
        <p:nvSpPr>
          <p:cNvPr id="3" name="Content Placeholder 2"/>
          <p:cNvSpPr>
            <a:spLocks noGrp="1"/>
          </p:cNvSpPr>
          <p:nvPr>
            <p:ph idx="1"/>
          </p:nvPr>
        </p:nvSpPr>
        <p:spPr>
          <a:xfrm>
            <a:off x="0" y="1600200"/>
            <a:ext cx="5562600" cy="5257800"/>
          </a:xfrm>
        </p:spPr>
        <p:txBody>
          <a:bodyPr>
            <a:normAutofit/>
          </a:bodyPr>
          <a:lstStyle/>
          <a:p>
            <a:pPr algn="ctr">
              <a:buNone/>
            </a:pPr>
            <a:r>
              <a:rPr lang="en-US" i="1" dirty="0" smtClean="0"/>
              <a:t>   "</a:t>
            </a:r>
            <a:r>
              <a:rPr lang="en-US" i="1" dirty="0"/>
              <a:t>And when the Lord saw that he turned aside to see, God called unto him out of the midst of the bush, and said, Moses, Moses. And he said, Here am I. And he said, Draw not near here: put off thy shoes from off thy feet, for the place whereon thou </a:t>
            </a:r>
            <a:r>
              <a:rPr lang="en-US" i="1" dirty="0" err="1"/>
              <a:t>standest</a:t>
            </a:r>
            <a:r>
              <a:rPr lang="en-US" i="1" dirty="0"/>
              <a:t> is holy ground" (</a:t>
            </a:r>
            <a:r>
              <a:rPr lang="en-US" i="1" dirty="0" smtClean="0"/>
              <a:t>Exod. </a:t>
            </a:r>
            <a:r>
              <a:rPr lang="en-US" i="1" dirty="0"/>
              <a:t>3:4, 5</a:t>
            </a:r>
            <a:r>
              <a:rPr lang="en-US" i="1" dirty="0" smtClean="0"/>
              <a:t>)</a:t>
            </a:r>
            <a:endParaRPr lang="en-US" i="1" dirty="0"/>
          </a:p>
          <a:p>
            <a:pPr algn="ctr"/>
            <a:endParaRPr lang="en-US" i="1" dirty="0"/>
          </a:p>
        </p:txBody>
      </p:sp>
      <p:pic>
        <p:nvPicPr>
          <p:cNvPr id="49154" name="Picture 2"/>
          <p:cNvPicPr>
            <a:picLocks noChangeAspect="1" noChangeArrowheads="1"/>
          </p:cNvPicPr>
          <p:nvPr/>
        </p:nvPicPr>
        <p:blipFill>
          <a:blip r:embed="rId2" cstate="print"/>
          <a:srcRect/>
          <a:stretch>
            <a:fillRect/>
          </a:stretch>
        </p:blipFill>
        <p:spPr bwMode="auto">
          <a:xfrm>
            <a:off x="5410200" y="2514600"/>
            <a:ext cx="3505200" cy="2527789"/>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a:solidFill>
                  <a:srgbClr val="FFFF00"/>
                </a:solidFill>
              </a:rPr>
              <a:t>The second occasion was </a:t>
            </a:r>
            <a:r>
              <a:rPr lang="en-US" i="1" dirty="0">
                <a:solidFill>
                  <a:srgbClr val="FFFF00"/>
                </a:solidFill>
              </a:rPr>
              <a:t>on the</a:t>
            </a:r>
            <a:r>
              <a:rPr lang="en-US" dirty="0">
                <a:solidFill>
                  <a:srgbClr val="FFFF00"/>
                </a:solidFill>
              </a:rPr>
              <a:t> mountain</a:t>
            </a:r>
          </a:p>
        </p:txBody>
      </p:sp>
      <p:pic>
        <p:nvPicPr>
          <p:cNvPr id="50178" name="Picture 2"/>
          <p:cNvPicPr>
            <a:picLocks noChangeAspect="1" noChangeArrowheads="1"/>
          </p:cNvPicPr>
          <p:nvPr/>
        </p:nvPicPr>
        <p:blipFill>
          <a:blip r:embed="rId2" cstate="print"/>
          <a:srcRect/>
          <a:stretch>
            <a:fillRect/>
          </a:stretch>
        </p:blipFill>
        <p:spPr bwMode="auto">
          <a:xfrm>
            <a:off x="1524000" y="1524000"/>
            <a:ext cx="6096000" cy="504825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Autofit/>
          </a:bodyPr>
          <a:lstStyle/>
          <a:p>
            <a:pPr algn="ctr">
              <a:buNone/>
            </a:pPr>
            <a:r>
              <a:rPr lang="en-US" sz="3600" i="1" dirty="0" smtClean="0"/>
              <a:t>“Behold, I send an Angel before thee, to keep thee in the way, and to bring thee into the place which I have prepared. Beware of him, and obey his voice, provoke him not; for he will not pardon your transgressions: for my name is in him. But if thou </a:t>
            </a:r>
            <a:r>
              <a:rPr lang="en-US" sz="3600" i="1" dirty="0" err="1" smtClean="0"/>
              <a:t>shalt</a:t>
            </a:r>
            <a:r>
              <a:rPr lang="en-US" sz="3600" i="1" dirty="0" smtClean="0"/>
              <a:t> indeed obey his voice, and do all that I speak; then I will be an enemy unto </a:t>
            </a:r>
            <a:r>
              <a:rPr lang="en-US" sz="3600" i="1" dirty="0" err="1" smtClean="0"/>
              <a:t>thine</a:t>
            </a:r>
            <a:r>
              <a:rPr lang="en-US" sz="3600" i="1" dirty="0" smtClean="0"/>
              <a:t> enemies, and an adversary unto </a:t>
            </a:r>
            <a:r>
              <a:rPr lang="en-US" sz="3600" i="1" dirty="0" err="1" smtClean="0"/>
              <a:t>thine</a:t>
            </a:r>
            <a:r>
              <a:rPr lang="en-US" sz="3600" i="1" dirty="0" smtClean="0"/>
              <a:t> adversaries.”</a:t>
            </a:r>
          </a:p>
          <a:p>
            <a:pPr algn="ctr">
              <a:buNone/>
            </a:pPr>
            <a:r>
              <a:rPr lang="en-US" sz="3600" i="1" dirty="0" smtClean="0"/>
              <a:t> (Exod. 23:20-22) </a:t>
            </a:r>
          </a:p>
          <a:p>
            <a:endParaRPr lang="en-US" sz="3600"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solidFill>
                  <a:srgbClr val="FFFF00"/>
                </a:solidFill>
              </a:rPr>
              <a:t>The final occasion was </a:t>
            </a:r>
            <a:r>
              <a:rPr lang="en-US" i="1" dirty="0">
                <a:solidFill>
                  <a:srgbClr val="FFFF00"/>
                </a:solidFill>
              </a:rPr>
              <a:t>in the</a:t>
            </a:r>
            <a:r>
              <a:rPr lang="en-US" dirty="0">
                <a:solidFill>
                  <a:srgbClr val="FFFF00"/>
                </a:solidFill>
              </a:rPr>
              <a:t> mountain</a:t>
            </a:r>
          </a:p>
        </p:txBody>
      </p:sp>
      <p:sp>
        <p:nvSpPr>
          <p:cNvPr id="3" name="Content Placeholder 2"/>
          <p:cNvSpPr>
            <a:spLocks noGrp="1"/>
          </p:cNvSpPr>
          <p:nvPr>
            <p:ph idx="1"/>
          </p:nvPr>
        </p:nvSpPr>
        <p:spPr>
          <a:xfrm>
            <a:off x="4648200" y="1219200"/>
            <a:ext cx="4114800" cy="5638800"/>
          </a:xfrm>
        </p:spPr>
        <p:txBody>
          <a:bodyPr>
            <a:normAutofit/>
          </a:bodyPr>
          <a:lstStyle/>
          <a:p>
            <a:pPr algn="ctr">
              <a:buNone/>
            </a:pPr>
            <a:r>
              <a:rPr lang="en-US" sz="3600" i="1" dirty="0" smtClean="0"/>
              <a:t>    "</a:t>
            </a:r>
            <a:r>
              <a:rPr lang="en-US" sz="3600" i="1" dirty="0"/>
              <a:t>And it shall come to pass, while my glory </a:t>
            </a:r>
            <a:r>
              <a:rPr lang="en-US" sz="3600" i="1" dirty="0" err="1"/>
              <a:t>passeth</a:t>
            </a:r>
            <a:r>
              <a:rPr lang="en-US" sz="3600" i="1" dirty="0"/>
              <a:t> by, that I will put thee in a </a:t>
            </a:r>
            <a:r>
              <a:rPr lang="en-US" sz="3600" i="1" dirty="0" err="1"/>
              <a:t>clift</a:t>
            </a:r>
            <a:r>
              <a:rPr lang="en-US" sz="3600" i="1" dirty="0"/>
              <a:t> of the rock, and will cover thee with my hand while I pass by" (</a:t>
            </a:r>
            <a:r>
              <a:rPr lang="en-US" sz="3600" i="1" dirty="0" smtClean="0"/>
              <a:t>Exod. </a:t>
            </a:r>
            <a:r>
              <a:rPr lang="en-US" sz="3600" i="1" dirty="0"/>
              <a:t>33:22</a:t>
            </a:r>
            <a:r>
              <a:rPr lang="en-US" sz="3600" i="1" dirty="0" smtClean="0"/>
              <a:t>)</a:t>
            </a:r>
            <a:endParaRPr lang="en-US" sz="3600" i="1" dirty="0"/>
          </a:p>
          <a:p>
            <a:pPr algn="ctr"/>
            <a:endParaRPr lang="en-US" sz="3600" i="1" dirty="0"/>
          </a:p>
        </p:txBody>
      </p:sp>
      <p:pic>
        <p:nvPicPr>
          <p:cNvPr id="51202" name="Picture 2"/>
          <p:cNvPicPr>
            <a:picLocks noChangeAspect="1" noChangeArrowheads="1"/>
          </p:cNvPicPr>
          <p:nvPr/>
        </p:nvPicPr>
        <p:blipFill>
          <a:blip r:embed="rId2" cstate="print"/>
          <a:srcRect/>
          <a:stretch>
            <a:fillRect/>
          </a:stretch>
        </p:blipFill>
        <p:spPr bwMode="auto">
          <a:xfrm>
            <a:off x="457200" y="1371600"/>
            <a:ext cx="3810000" cy="5162550"/>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533400" y="1981200"/>
            <a:ext cx="3683000" cy="281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lum bright="-20000" contrast="-30000"/>
          </a:blip>
          <a:srcRect/>
          <a:stretch>
            <a:fillRect/>
          </a:stretch>
        </p:blipFill>
        <p:spPr bwMode="auto">
          <a:xfrm>
            <a:off x="0" y="0"/>
            <a:ext cx="9144000" cy="7687733"/>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solidFill>
                  <a:srgbClr val="FFFF00"/>
                </a:solidFill>
                <a:effectLst>
                  <a:glow rad="101600">
                    <a:schemeClr val="bg1">
                      <a:alpha val="60000"/>
                    </a:schemeClr>
                  </a:glow>
                </a:effectLst>
              </a:rPr>
              <a:t>Jesus  </a:t>
            </a:r>
            <a:r>
              <a:rPr lang="en-US" dirty="0">
                <a:solidFill>
                  <a:srgbClr val="FFFF00"/>
                </a:solidFill>
                <a:effectLst>
                  <a:glow rad="101600">
                    <a:schemeClr val="bg1">
                      <a:alpha val="60000"/>
                    </a:schemeClr>
                  </a:glow>
                </a:effectLst>
              </a:rPr>
              <a:t>appeared to Joshua </a:t>
            </a:r>
            <a:r>
              <a:rPr lang="en-US" dirty="0" smtClean="0">
                <a:solidFill>
                  <a:srgbClr val="FFFF00"/>
                </a:solidFill>
                <a:effectLst>
                  <a:glow rad="101600">
                    <a:schemeClr val="bg1">
                      <a:alpha val="60000"/>
                    </a:schemeClr>
                  </a:glow>
                </a:effectLst>
              </a:rPr>
              <a:t/>
            </a:r>
            <a:br>
              <a:rPr lang="en-US" dirty="0" smtClean="0">
                <a:solidFill>
                  <a:srgbClr val="FFFF00"/>
                </a:solidFill>
                <a:effectLst>
                  <a:glow rad="101600">
                    <a:schemeClr val="bg1">
                      <a:alpha val="60000"/>
                    </a:schemeClr>
                  </a:glow>
                </a:effectLst>
              </a:rPr>
            </a:br>
            <a:r>
              <a:rPr lang="en-US" i="1" dirty="0" smtClean="0">
                <a:solidFill>
                  <a:srgbClr val="FFFF00"/>
                </a:solidFill>
                <a:effectLst>
                  <a:glow rad="101600">
                    <a:schemeClr val="bg1">
                      <a:alpha val="60000"/>
                    </a:schemeClr>
                  </a:glow>
                </a:effectLst>
              </a:rPr>
              <a:t>(</a:t>
            </a:r>
            <a:r>
              <a:rPr lang="en-US" i="1" dirty="0">
                <a:solidFill>
                  <a:srgbClr val="FFFF00"/>
                </a:solidFill>
                <a:effectLst>
                  <a:glow rad="101600">
                    <a:schemeClr val="bg1">
                      <a:alpha val="60000"/>
                    </a:schemeClr>
                  </a:glow>
                </a:effectLst>
              </a:rPr>
              <a:t>Josh. </a:t>
            </a:r>
            <a:r>
              <a:rPr lang="en-US" i="1" dirty="0" smtClean="0">
                <a:solidFill>
                  <a:srgbClr val="FFFF00"/>
                </a:solidFill>
                <a:effectLst>
                  <a:glow rad="101600">
                    <a:schemeClr val="bg1">
                      <a:alpha val="60000"/>
                    </a:schemeClr>
                  </a:glow>
                </a:effectLst>
              </a:rPr>
              <a:t>5:13-15)</a:t>
            </a:r>
            <a:endParaRPr lang="en-US" i="1"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457200" y="2362200"/>
            <a:ext cx="8077200" cy="4495800"/>
          </a:xfrm>
        </p:spPr>
        <p:txBody>
          <a:bodyPr>
            <a:normAutofit/>
          </a:bodyPr>
          <a:lstStyle/>
          <a:p>
            <a:pPr lvl="0" algn="ctr">
              <a:buNone/>
            </a:pPr>
            <a:r>
              <a:rPr lang="en-US" sz="4400" dirty="0" smtClean="0">
                <a:effectLst>
                  <a:glow rad="101600">
                    <a:schemeClr val="bg1">
                      <a:alpha val="60000"/>
                    </a:schemeClr>
                  </a:glow>
                </a:effectLst>
              </a:rPr>
              <a:t>    He </a:t>
            </a:r>
            <a:r>
              <a:rPr lang="en-US" sz="4400" dirty="0">
                <a:effectLst>
                  <a:glow rad="101600">
                    <a:schemeClr val="bg1">
                      <a:alpha val="60000"/>
                    </a:schemeClr>
                  </a:glow>
                </a:effectLst>
              </a:rPr>
              <a:t>appears to Joshua on the eve of the battle against Jericho and introduces himself as the captain of the Lord’s host. </a:t>
            </a:r>
          </a:p>
          <a:p>
            <a:pPr algn="ctr"/>
            <a:endParaRPr lang="en-US" sz="44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i="1" dirty="0" smtClean="0"/>
              <a:t>    “And it came to pass, when Joshua was by Jericho, that he lifted up his eyes and looked, and, behold, there stood a man over against him with his sword drawn in his hand: and Joshua went unto him, and said unto him, Art thou for us, or for our adversaries? And he said, Nay; but as captain of the host of the LORD am I now come. </a:t>
            </a:r>
            <a:r>
              <a:rPr lang="en-US" i="1" u="sng" dirty="0" smtClean="0">
                <a:solidFill>
                  <a:srgbClr val="FFFF00"/>
                </a:solidFill>
              </a:rPr>
              <a:t>And Joshua fell on his face to the earth, and did worship</a:t>
            </a:r>
            <a:r>
              <a:rPr lang="en-US" i="1" dirty="0" smtClean="0"/>
              <a:t>, and said unto him, What </a:t>
            </a:r>
            <a:r>
              <a:rPr lang="en-US" i="1" dirty="0" err="1" smtClean="0"/>
              <a:t>saith</a:t>
            </a:r>
            <a:r>
              <a:rPr lang="en-US" i="1" dirty="0" smtClean="0"/>
              <a:t> my lord unto his servant?  And the captain of the LORD'S host said unto Joshua, Loose thy shoe from off thy foot; for the place whereon thou </a:t>
            </a:r>
            <a:r>
              <a:rPr lang="en-US" i="1" dirty="0" err="1" smtClean="0"/>
              <a:t>standest</a:t>
            </a:r>
            <a:r>
              <a:rPr lang="en-US" i="1" dirty="0" smtClean="0"/>
              <a:t> is holy. And Joshua did so.”</a:t>
            </a:r>
          </a:p>
          <a:p>
            <a:pPr algn="ctr">
              <a:buNone/>
            </a:pPr>
            <a:r>
              <a:rPr lang="en-US" i="1" dirty="0" smtClean="0"/>
              <a:t> (Joshua 5:13-15) </a:t>
            </a:r>
            <a:endParaRPr lang="en-US" i="1"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He was creating the universe</a:t>
            </a:r>
            <a:endParaRPr lang="en-US" dirty="0">
              <a:solidFill>
                <a:srgbClr val="FFFF00"/>
              </a:solidFill>
            </a:endParaRPr>
          </a:p>
        </p:txBody>
      </p:sp>
      <p:sp>
        <p:nvSpPr>
          <p:cNvPr id="3" name="Content Placeholder 2"/>
          <p:cNvSpPr>
            <a:spLocks noGrp="1"/>
          </p:cNvSpPr>
          <p:nvPr>
            <p:ph idx="1"/>
          </p:nvPr>
        </p:nvSpPr>
        <p:spPr>
          <a:xfrm>
            <a:off x="0" y="1447800"/>
            <a:ext cx="9144000" cy="5410200"/>
          </a:xfrm>
        </p:spPr>
        <p:txBody>
          <a:bodyPr>
            <a:normAutofit fontScale="92500"/>
          </a:bodyPr>
          <a:lstStyle/>
          <a:p>
            <a:r>
              <a:rPr lang="en-US" i="1" dirty="0" smtClean="0"/>
              <a:t>"</a:t>
            </a:r>
            <a:r>
              <a:rPr lang="en-US" i="1" u="sng" dirty="0" smtClean="0"/>
              <a:t>All things were made by him</a:t>
            </a:r>
            <a:r>
              <a:rPr lang="en-US" i="1" dirty="0" smtClean="0"/>
              <a:t>; and without him was not any thing made that was made" (John 1:3)</a:t>
            </a:r>
          </a:p>
          <a:p>
            <a:r>
              <a:rPr lang="en-US" i="1" dirty="0" smtClean="0"/>
              <a:t>"</a:t>
            </a:r>
            <a:r>
              <a:rPr lang="en-US" i="1" u="sng" dirty="0" smtClean="0"/>
              <a:t>For by him were all things created</a:t>
            </a:r>
            <a:r>
              <a:rPr lang="en-US" i="1" dirty="0" smtClean="0"/>
              <a:t>, that are in heaven, and that are in earth, visible and invisible, whether they be thrones, or dominions, or principalities, or powers: all things were created by him, and for him" (Col. 1:16)</a:t>
            </a:r>
          </a:p>
          <a:p>
            <a:r>
              <a:rPr lang="en-US" i="1" dirty="0" smtClean="0"/>
              <a:t>"Hath in these last days spoken unto us by his Son, whom he hath appointed heir of all things, </a:t>
            </a:r>
            <a:r>
              <a:rPr lang="en-US" i="1" u="sng" dirty="0" smtClean="0"/>
              <a:t>by whom also he made the world</a:t>
            </a:r>
            <a:r>
              <a:rPr lang="en-US" i="1" dirty="0" smtClean="0"/>
              <a:t>...And, thou, Lord, in the beginning hast laid the foundation of the earth; and the heavens are the works of </a:t>
            </a:r>
            <a:r>
              <a:rPr lang="en-US" i="1" dirty="0" err="1" smtClean="0"/>
              <a:t>thine</a:t>
            </a:r>
            <a:r>
              <a:rPr lang="en-US" i="1" dirty="0" smtClean="0"/>
              <a:t> hands" (Heb. 1:2, 10)</a:t>
            </a: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Jesus appeared to Gideon </a:t>
            </a:r>
            <a:br>
              <a:rPr lang="en-US" dirty="0" smtClean="0">
                <a:solidFill>
                  <a:srgbClr val="FFFF00"/>
                </a:solidFill>
              </a:rPr>
            </a:br>
            <a:r>
              <a:rPr lang="en-US" i="1" dirty="0" smtClean="0">
                <a:solidFill>
                  <a:srgbClr val="FFFF00"/>
                </a:solidFill>
              </a:rPr>
              <a:t>(Judges 6:11-24)</a:t>
            </a:r>
            <a:endParaRPr lang="en-US" i="1" dirty="0">
              <a:solidFill>
                <a:srgbClr val="FFFF00"/>
              </a:solidFill>
            </a:endParaRPr>
          </a:p>
        </p:txBody>
      </p:sp>
      <p:sp>
        <p:nvSpPr>
          <p:cNvPr id="3" name="Content Placeholder 2"/>
          <p:cNvSpPr>
            <a:spLocks noGrp="1"/>
          </p:cNvSpPr>
          <p:nvPr>
            <p:ph idx="1"/>
          </p:nvPr>
        </p:nvSpPr>
        <p:spPr>
          <a:xfrm>
            <a:off x="3962400" y="1981200"/>
            <a:ext cx="4724400" cy="4876800"/>
          </a:xfrm>
        </p:spPr>
        <p:txBody>
          <a:bodyPr>
            <a:normAutofit/>
          </a:bodyPr>
          <a:lstStyle/>
          <a:p>
            <a:pPr lvl="0" algn="ctr">
              <a:buNone/>
            </a:pPr>
            <a:r>
              <a:rPr lang="en-US" sz="3600" i="1" dirty="0" smtClean="0"/>
              <a:t>   The </a:t>
            </a:r>
            <a:r>
              <a:rPr lang="en-US" sz="3600" i="1" dirty="0"/>
              <a:t>angel of the Lord finds a very discouraged Gideon threshing wheat beside a wine press to hide it from the oppressing </a:t>
            </a:r>
            <a:r>
              <a:rPr lang="en-US" sz="3600" i="1" dirty="0" err="1"/>
              <a:t>Midianites</a:t>
            </a:r>
            <a:r>
              <a:rPr lang="en-US" sz="3600" i="1" dirty="0"/>
              <a:t>. </a:t>
            </a:r>
          </a:p>
          <a:p>
            <a:pPr algn="ctr"/>
            <a:endParaRPr lang="en-US" sz="3600" i="1" dirty="0"/>
          </a:p>
        </p:txBody>
      </p:sp>
      <p:pic>
        <p:nvPicPr>
          <p:cNvPr id="53250" name="Picture 2"/>
          <p:cNvPicPr>
            <a:picLocks noChangeAspect="1" noChangeArrowheads="1"/>
          </p:cNvPicPr>
          <p:nvPr/>
        </p:nvPicPr>
        <p:blipFill>
          <a:blip r:embed="rId2" cstate="print"/>
          <a:srcRect/>
          <a:stretch>
            <a:fillRect/>
          </a:stretch>
        </p:blipFill>
        <p:spPr bwMode="auto">
          <a:xfrm>
            <a:off x="209550" y="1524000"/>
            <a:ext cx="4000500" cy="53340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4000" i="1" dirty="0" smtClean="0"/>
              <a:t>“And the angel of the LORD appeared unto him, and said unto him, The LORD is with thee, thou mighty man of </a:t>
            </a:r>
            <a:r>
              <a:rPr lang="en-US" sz="4000" i="1" dirty="0" err="1" smtClean="0"/>
              <a:t>valour</a:t>
            </a:r>
            <a:r>
              <a:rPr lang="en-US" sz="4000" i="1" dirty="0" smtClean="0"/>
              <a:t>…</a:t>
            </a:r>
            <a:endParaRPr lang="en-US" sz="4000" i="1" dirty="0"/>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3886200"/>
          </a:xfrm>
        </p:spPr>
        <p:txBody>
          <a:bodyPr>
            <a:normAutofit fontScale="90000"/>
          </a:bodyPr>
          <a:lstStyle/>
          <a:p>
            <a:r>
              <a:rPr lang="en-US" i="1" dirty="0" smtClean="0"/>
              <a:t>And Gideon said unto him, Oh my Lord, if the LORD be with us, why then is all this befallen us? and where be all his miracles which our fathers told us of, saying, Did not the LORD bring us up from Egypt? but now the LORD hath forsaken us, and delivered us into the hands of the </a:t>
            </a:r>
            <a:r>
              <a:rPr lang="en-US" i="1" dirty="0" err="1" smtClean="0"/>
              <a:t>Midianites</a:t>
            </a:r>
            <a:r>
              <a:rPr lang="en-US" i="1" dirty="0" smtClean="0"/>
              <a:t>.</a:t>
            </a:r>
            <a:r>
              <a:rPr lang="en-US" dirty="0" smtClean="0"/>
              <a:t/>
            </a:r>
            <a:br>
              <a:rPr lang="en-US" dirty="0" smtClean="0"/>
            </a:br>
            <a:endParaRPr lang="en-US"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lstStyle/>
          <a:p>
            <a:r>
              <a:rPr lang="en-US" i="1" dirty="0" smtClean="0"/>
              <a:t>And the LORD looked upon him, and said, Go in this thy might, and thou </a:t>
            </a:r>
            <a:r>
              <a:rPr lang="en-US" i="1" dirty="0" err="1" smtClean="0"/>
              <a:t>shalt</a:t>
            </a:r>
            <a:r>
              <a:rPr lang="en-US" i="1" dirty="0" smtClean="0"/>
              <a:t> save Israel from the hand of the </a:t>
            </a:r>
            <a:r>
              <a:rPr lang="en-US" i="1" dirty="0" err="1" smtClean="0"/>
              <a:t>Midianites</a:t>
            </a:r>
            <a:r>
              <a:rPr lang="en-US" i="1" dirty="0" smtClean="0"/>
              <a:t>: have not I sent thee?</a:t>
            </a:r>
            <a:endParaRPr lang="en-US" i="1" dirty="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r>
              <a:rPr lang="en-US" i="1" dirty="0" smtClean="0"/>
              <a:t>And the LORD said unto him, Surely I will be with thee, and thou </a:t>
            </a:r>
            <a:r>
              <a:rPr lang="en-US" i="1" dirty="0" err="1" smtClean="0"/>
              <a:t>shalt</a:t>
            </a:r>
            <a:r>
              <a:rPr lang="en-US" i="1" dirty="0" smtClean="0"/>
              <a:t> smite the </a:t>
            </a:r>
            <a:r>
              <a:rPr lang="en-US" i="1" dirty="0" err="1" smtClean="0"/>
              <a:t>Midianites</a:t>
            </a:r>
            <a:r>
              <a:rPr lang="en-US" i="1" dirty="0" smtClean="0"/>
              <a:t>.”</a:t>
            </a:r>
            <a:endParaRPr lang="en-US" i="1" dirty="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1742791" y="0"/>
            <a:ext cx="5658415" cy="685799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solidFill>
                  <a:srgbClr val="FFFF00"/>
                </a:solidFill>
              </a:rPr>
              <a:t>Jesus </a:t>
            </a:r>
            <a:r>
              <a:rPr lang="en-US" i="1" dirty="0">
                <a:solidFill>
                  <a:srgbClr val="FFFF00"/>
                </a:solidFill>
              </a:rPr>
              <a:t>appeared to </a:t>
            </a:r>
            <a:r>
              <a:rPr lang="en-US" i="1" dirty="0" smtClean="0">
                <a:solidFill>
                  <a:srgbClr val="FFFF00"/>
                </a:solidFill>
              </a:rPr>
              <a:t>Isaiah</a:t>
            </a:r>
            <a:br>
              <a:rPr lang="en-US" i="1" dirty="0" smtClean="0">
                <a:solidFill>
                  <a:srgbClr val="FFFF00"/>
                </a:solidFill>
              </a:rPr>
            </a:br>
            <a:r>
              <a:rPr lang="en-US" i="1" dirty="0" smtClean="0">
                <a:solidFill>
                  <a:srgbClr val="FFFF00"/>
                </a:solidFill>
              </a:rPr>
              <a:t> </a:t>
            </a:r>
            <a:r>
              <a:rPr lang="en-US" i="1" dirty="0">
                <a:solidFill>
                  <a:srgbClr val="FFFF00"/>
                </a:solidFill>
              </a:rPr>
              <a:t>(Isa. 6:1-13</a:t>
            </a:r>
            <a:r>
              <a:rPr lang="en-US" i="1" dirty="0" smtClean="0">
                <a:solidFill>
                  <a:srgbClr val="FFFF00"/>
                </a:solidFill>
              </a:rPr>
              <a:t>)</a:t>
            </a:r>
            <a:endParaRPr lang="en-US" i="1" dirty="0">
              <a:solidFill>
                <a:srgbClr val="FFFF00"/>
              </a:solidFill>
            </a:endParaRPr>
          </a:p>
        </p:txBody>
      </p:sp>
      <p:pic>
        <p:nvPicPr>
          <p:cNvPr id="55298" name="Picture 2"/>
          <p:cNvPicPr>
            <a:picLocks noGrp="1" noChangeAspect="1" noChangeArrowheads="1"/>
          </p:cNvPicPr>
          <p:nvPr>
            <p:ph idx="1"/>
          </p:nvPr>
        </p:nvPicPr>
        <p:blipFill>
          <a:blip r:embed="rId2" cstate="print"/>
          <a:srcRect/>
          <a:stretch>
            <a:fillRect/>
          </a:stretch>
        </p:blipFill>
        <p:spPr bwMode="auto">
          <a:xfrm>
            <a:off x="2590800" y="1709882"/>
            <a:ext cx="3733800" cy="514811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rmAutofit fontScale="90000"/>
          </a:bodyPr>
          <a:lstStyle/>
          <a:p>
            <a:r>
              <a:rPr lang="en-US" i="1" dirty="0" smtClean="0"/>
              <a:t>“In the year that king </a:t>
            </a:r>
            <a:r>
              <a:rPr lang="en-US" i="1" dirty="0" err="1" smtClean="0"/>
              <a:t>Uzziah</a:t>
            </a:r>
            <a:r>
              <a:rPr lang="en-US" i="1" dirty="0" smtClean="0"/>
              <a:t> died I saw also the Lord sitting upon a throne, high and lifted up, and his train filled the temple...Then said I, Woe is me! for I am undone; because I am a man of unclean lips, and I dwell in the midst of a people of unclean lips: for mine eyes have seen the King, the LORD of hosts...Also I heard the voice of the Lord, saying, Whom shall I send, and who will go for us? Then said I, Here am I; send me.”</a:t>
            </a:r>
            <a:endParaRPr lang="en-US" i="1" dirty="0"/>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229600" cy="1143000"/>
          </a:xfrm>
        </p:spPr>
        <p:txBody>
          <a:bodyPr>
            <a:normAutofit fontScale="90000"/>
          </a:bodyPr>
          <a:lstStyle/>
          <a:p>
            <a:r>
              <a:rPr lang="en-US" dirty="0" smtClean="0">
                <a:solidFill>
                  <a:srgbClr val="FFFF00"/>
                </a:solidFill>
              </a:rPr>
              <a:t>Jesus appeared </a:t>
            </a:r>
            <a:r>
              <a:rPr lang="en-US" dirty="0">
                <a:solidFill>
                  <a:srgbClr val="FFFF00"/>
                </a:solidFill>
              </a:rPr>
              <a:t>to three young Hebrews in the fiery furnace </a:t>
            </a:r>
            <a:r>
              <a:rPr lang="en-US" dirty="0" smtClean="0">
                <a:solidFill>
                  <a:srgbClr val="FFFF00"/>
                </a:solidFill>
              </a:rPr>
              <a:t/>
            </a:r>
            <a:br>
              <a:rPr lang="en-US" dirty="0" smtClean="0">
                <a:solidFill>
                  <a:srgbClr val="FFFF00"/>
                </a:solidFill>
              </a:rPr>
            </a:br>
            <a:r>
              <a:rPr lang="en-US" i="1" dirty="0" smtClean="0">
                <a:solidFill>
                  <a:srgbClr val="FFFF00"/>
                </a:solidFill>
              </a:rPr>
              <a:t>(</a:t>
            </a:r>
            <a:r>
              <a:rPr lang="en-US" i="1" dirty="0">
                <a:solidFill>
                  <a:srgbClr val="FFFF00"/>
                </a:solidFill>
              </a:rPr>
              <a:t>Dan. </a:t>
            </a:r>
            <a:r>
              <a:rPr lang="en-US" i="1" dirty="0" smtClean="0">
                <a:solidFill>
                  <a:srgbClr val="FFFF00"/>
                </a:solidFill>
              </a:rPr>
              <a:t>3:25-25)</a:t>
            </a:r>
            <a:endParaRPr lang="en-US" i="1" dirty="0">
              <a:solidFill>
                <a:srgbClr val="FFFF00"/>
              </a:solidFill>
            </a:endParaRPr>
          </a:p>
        </p:txBody>
      </p:sp>
      <p:sp>
        <p:nvSpPr>
          <p:cNvPr id="3" name="Content Placeholder 2"/>
          <p:cNvSpPr>
            <a:spLocks noGrp="1"/>
          </p:cNvSpPr>
          <p:nvPr>
            <p:ph idx="1"/>
          </p:nvPr>
        </p:nvSpPr>
        <p:spPr>
          <a:xfrm>
            <a:off x="0" y="2362200"/>
            <a:ext cx="5029200" cy="4495800"/>
          </a:xfrm>
        </p:spPr>
        <p:txBody>
          <a:bodyPr>
            <a:normAutofit/>
          </a:bodyPr>
          <a:lstStyle/>
          <a:p>
            <a:pPr algn="ctr">
              <a:buNone/>
            </a:pPr>
            <a:r>
              <a:rPr lang="en-US" sz="3600" dirty="0" smtClean="0"/>
              <a:t>    How </a:t>
            </a:r>
            <a:r>
              <a:rPr lang="en-US" sz="3600" dirty="0"/>
              <a:t>thrilling are the astonished words of pagan king Nebuchadnezzar which accompanied this </a:t>
            </a:r>
            <a:r>
              <a:rPr lang="en-US" sz="3600" dirty="0" smtClean="0"/>
              <a:t>appearance.</a:t>
            </a:r>
            <a:endParaRPr lang="en-US" sz="3600" dirty="0"/>
          </a:p>
        </p:txBody>
      </p:sp>
      <p:pic>
        <p:nvPicPr>
          <p:cNvPr id="56323" name="Picture 3"/>
          <p:cNvPicPr>
            <a:picLocks noChangeAspect="1" noChangeArrowheads="1"/>
          </p:cNvPicPr>
          <p:nvPr/>
        </p:nvPicPr>
        <p:blipFill>
          <a:blip r:embed="rId2" cstate="print"/>
          <a:srcRect/>
          <a:stretch>
            <a:fillRect/>
          </a:stretch>
        </p:blipFill>
        <p:spPr bwMode="auto">
          <a:xfrm>
            <a:off x="5181600" y="2064170"/>
            <a:ext cx="3962400" cy="479383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4877503" y="304800"/>
            <a:ext cx="4266497" cy="6172200"/>
          </a:xfrm>
          <a:prstGeom prst="rect">
            <a:avLst/>
          </a:prstGeom>
          <a:ln>
            <a:noFill/>
          </a:ln>
          <a:effectLst>
            <a:softEdge rad="112500"/>
          </a:effectLst>
        </p:spPr>
      </p:pic>
      <p:sp>
        <p:nvSpPr>
          <p:cNvPr id="4" name="Rectangle 3"/>
          <p:cNvSpPr/>
          <p:nvPr/>
        </p:nvSpPr>
        <p:spPr>
          <a:xfrm>
            <a:off x="0" y="0"/>
            <a:ext cx="4724400" cy="6555641"/>
          </a:xfrm>
          <a:prstGeom prst="rect">
            <a:avLst/>
          </a:prstGeom>
        </p:spPr>
        <p:txBody>
          <a:bodyPr wrap="square">
            <a:spAutoFit/>
          </a:bodyPr>
          <a:lstStyle/>
          <a:p>
            <a:pPr algn="ctr"/>
            <a:r>
              <a:rPr lang="en-US" sz="3000" i="1" dirty="0" smtClean="0"/>
              <a:t>“Then Nebuchadnezzar the king was </a:t>
            </a:r>
            <a:r>
              <a:rPr lang="en-US" sz="3000" i="1" dirty="0" smtClean="0"/>
              <a:t>astonished, </a:t>
            </a:r>
            <a:r>
              <a:rPr lang="en-US" sz="3000" i="1" dirty="0" smtClean="0"/>
              <a:t>and rose up in haste, and </a:t>
            </a:r>
            <a:r>
              <a:rPr lang="en-US" sz="3000" i="1" dirty="0" err="1" smtClean="0"/>
              <a:t>spake</a:t>
            </a:r>
            <a:r>
              <a:rPr lang="en-US" sz="3000" i="1" dirty="0" smtClean="0"/>
              <a:t>, and said unto his </a:t>
            </a:r>
            <a:r>
              <a:rPr lang="en-US" sz="3000" i="1" dirty="0" err="1" smtClean="0"/>
              <a:t>counsellors</a:t>
            </a:r>
            <a:r>
              <a:rPr lang="en-US" sz="3000" i="1" dirty="0" smtClean="0"/>
              <a:t>, Did not we cast three men bound into the midst of the fire? They answered and said unto the king, True, O king.  He answered and said, Lo, I see four men loose, walking in the midst of the fire, and they have no hurt; and the form of the fourth is like the Son of God.”</a:t>
            </a:r>
            <a:endParaRPr lang="en-US" sz="3000" i="1"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He appeared to </a:t>
            </a:r>
            <a:r>
              <a:rPr lang="en-US" dirty="0" smtClean="0">
                <a:solidFill>
                  <a:srgbClr val="FFFF00"/>
                </a:solidFill>
              </a:rPr>
              <a:t>Daniel</a:t>
            </a:r>
            <a:br>
              <a:rPr lang="en-US" dirty="0" smtClean="0">
                <a:solidFill>
                  <a:srgbClr val="FFFF00"/>
                </a:solidFill>
              </a:rPr>
            </a:br>
            <a:r>
              <a:rPr lang="en-US" i="1" dirty="0" smtClean="0">
                <a:solidFill>
                  <a:srgbClr val="FFFF00"/>
                </a:solidFill>
              </a:rPr>
              <a:t> </a:t>
            </a:r>
            <a:r>
              <a:rPr lang="en-US" i="1" dirty="0">
                <a:solidFill>
                  <a:srgbClr val="FFFF00"/>
                </a:solidFill>
              </a:rPr>
              <a:t>(Dan. </a:t>
            </a:r>
            <a:r>
              <a:rPr lang="en-US" i="1" dirty="0" smtClean="0">
                <a:solidFill>
                  <a:srgbClr val="FFFF00"/>
                </a:solidFill>
              </a:rPr>
              <a:t>6:21-22</a:t>
            </a:r>
            <a:r>
              <a:rPr lang="en-US" i="1" dirty="0">
                <a:solidFill>
                  <a:srgbClr val="FFFF00"/>
                </a:solidFill>
              </a:rPr>
              <a:t>; 7:9-14</a:t>
            </a:r>
            <a:r>
              <a:rPr lang="en-US" i="1" dirty="0" smtClean="0">
                <a:solidFill>
                  <a:srgbClr val="FFFF00"/>
                </a:solidFill>
              </a:rPr>
              <a:t>)</a:t>
            </a:r>
            <a:endParaRPr lang="en-US" i="1" dirty="0">
              <a:solidFill>
                <a:srgbClr val="FFFF00"/>
              </a:solidFill>
            </a:endParaRPr>
          </a:p>
        </p:txBody>
      </p:sp>
      <p:sp>
        <p:nvSpPr>
          <p:cNvPr id="3" name="Content Placeholder 2"/>
          <p:cNvSpPr>
            <a:spLocks noGrp="1"/>
          </p:cNvSpPr>
          <p:nvPr>
            <p:ph idx="1"/>
          </p:nvPr>
        </p:nvSpPr>
        <p:spPr>
          <a:xfrm>
            <a:off x="0" y="2286000"/>
            <a:ext cx="8763000" cy="3840163"/>
          </a:xfrm>
        </p:spPr>
        <p:txBody>
          <a:bodyPr>
            <a:noAutofit/>
          </a:bodyPr>
          <a:lstStyle/>
          <a:p>
            <a:pPr algn="ctr">
              <a:buNone/>
            </a:pPr>
            <a:r>
              <a:rPr lang="en-US" sz="4000" i="1" dirty="0" smtClean="0"/>
              <a:t>    "</a:t>
            </a:r>
            <a:r>
              <a:rPr lang="en-US" sz="4000" i="1" dirty="0"/>
              <a:t>Then said Daniel unto the king, O king, live forever. My God hath sent his angel, and hath shut the lion’s mouth, that they have not hurt me..." </a:t>
            </a:r>
            <a:endParaRPr lang="en-US" sz="4000" i="1" dirty="0" smtClean="0"/>
          </a:p>
          <a:p>
            <a:pPr algn="ctr">
              <a:buNone/>
            </a:pPr>
            <a:r>
              <a:rPr lang="en-US" sz="4000" i="1" dirty="0" smtClean="0"/>
              <a:t>(</a:t>
            </a:r>
            <a:r>
              <a:rPr lang="en-US" sz="4000" i="1" dirty="0"/>
              <a:t>Dan. </a:t>
            </a:r>
            <a:r>
              <a:rPr lang="en-US" sz="4000" i="1" dirty="0" smtClean="0"/>
              <a:t>6:21-22)</a:t>
            </a:r>
            <a:endParaRPr lang="en-US" sz="4000" i="1" dirty="0"/>
          </a:p>
          <a:p>
            <a:pPr algn="ctr"/>
            <a:endParaRPr lang="en-US" sz="4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0" y="228600"/>
            <a:ext cx="9144000" cy="6096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Dan White\Pictures\Bible pictures\Daniel &amp; Bab Captvty\scan0020 (2).jpg"/>
          <p:cNvPicPr>
            <a:picLocks noChangeAspect="1" noChangeArrowheads="1"/>
          </p:cNvPicPr>
          <p:nvPr/>
        </p:nvPicPr>
        <p:blipFill>
          <a:blip r:embed="rId2" cstate="print"/>
          <a:srcRect/>
          <a:stretch>
            <a:fillRect/>
          </a:stretch>
        </p:blipFill>
        <p:spPr bwMode="auto">
          <a:xfrm>
            <a:off x="2209800" y="0"/>
            <a:ext cx="4667250"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Autofit/>
          </a:bodyPr>
          <a:lstStyle/>
          <a:p>
            <a:pPr algn="ctr">
              <a:buNone/>
            </a:pPr>
            <a:r>
              <a:rPr lang="en-US" sz="3500" i="1" dirty="0" smtClean="0"/>
              <a:t>     "</a:t>
            </a:r>
            <a:r>
              <a:rPr lang="en-US" sz="3500" i="1" dirty="0"/>
              <a:t>I beheld till the thrones were cast down, and the Ancient of days did sit, whose garment was white as snow, and the hair of his head like the pure wool: his throne was like the fiery flame, and his wheels as burning fire. A fiery stream issued and came forth from before him: thousand thousands ministered unto him, and ten thousand times ten thousand stood before him: the judgment was set, and the books were opened. I beheld then because of the voice of the great words which the horn </a:t>
            </a:r>
            <a:r>
              <a:rPr lang="en-US" sz="3500" i="1" dirty="0" err="1"/>
              <a:t>spake</a:t>
            </a:r>
            <a:r>
              <a:rPr lang="en-US" sz="3500" i="1" dirty="0" smtClean="0"/>
              <a:t>:</a:t>
            </a:r>
            <a:endParaRPr lang="en-US" sz="3500" i="1" dirty="0"/>
          </a:p>
          <a:p>
            <a:pPr algn="ctr"/>
            <a:endParaRPr lang="en-US" sz="3500" dirty="0"/>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rmAutofit/>
          </a:bodyPr>
          <a:lstStyle/>
          <a:p>
            <a:r>
              <a:rPr lang="en-US" sz="3600" i="1" dirty="0" smtClean="0"/>
              <a:t> I saw in the night visions, and, behold, one like the Son of man came with the clouds of heaven, and came to the Ancient of days, and they brought him near before him. And there was given him dominion, and glory, and a kingdom, that all people, nations, and languages, should serve him: his dominion is an everlasting dominion, which shall not pass away, and his kingdom that which shall not be destroyed" (Dan. 7:9-14)</a:t>
            </a:r>
            <a:endParaRPr lang="en-US" sz="3600" dirty="0"/>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an White\Pictures\Bible pictures\Prophecy pictures\prophecy pictures\rapture and second coming\901051412_dfddaf3860 (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1"/>
            <a:ext cx="8305800" cy="1323439"/>
          </a:xfrm>
          <a:prstGeom prst="rect">
            <a:avLst/>
          </a:prstGeom>
        </p:spPr>
        <p:txBody>
          <a:bodyPr wrap="square">
            <a:spAutoFit/>
          </a:bodyPr>
          <a:lstStyle/>
          <a:p>
            <a:pPr algn="ctr"/>
            <a:r>
              <a:rPr lang="en-US" sz="4000" i="1" dirty="0" smtClean="0"/>
              <a:t> “The kingdom of God is within you.”  (Luke 17:21) </a:t>
            </a:r>
            <a:endParaRPr lang="en-US" sz="4000" i="1" dirty="0"/>
          </a:p>
        </p:txBody>
      </p:sp>
      <p:pic>
        <p:nvPicPr>
          <p:cNvPr id="6146" name="Picture 2"/>
          <p:cNvPicPr>
            <a:picLocks noChangeAspect="1" noChangeArrowheads="1"/>
          </p:cNvPicPr>
          <p:nvPr/>
        </p:nvPicPr>
        <p:blipFill>
          <a:blip r:embed="rId2" cstate="print"/>
          <a:srcRect/>
          <a:stretch>
            <a:fillRect/>
          </a:stretch>
        </p:blipFill>
        <p:spPr bwMode="auto">
          <a:xfrm>
            <a:off x="2819400" y="1828800"/>
            <a:ext cx="3698170" cy="47529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dirty="0" smtClean="0">
                <a:solidFill>
                  <a:srgbClr val="FFFF00"/>
                </a:solidFill>
              </a:rPr>
              <a:t>He was controlling his</a:t>
            </a:r>
            <a:br>
              <a:rPr lang="en-US" dirty="0" smtClean="0">
                <a:solidFill>
                  <a:srgbClr val="FFFF00"/>
                </a:solidFill>
              </a:rPr>
            </a:br>
            <a:r>
              <a:rPr lang="en-US" dirty="0" smtClean="0">
                <a:solidFill>
                  <a:srgbClr val="FFFF00"/>
                </a:solidFill>
              </a:rPr>
              <a:t> created universe</a:t>
            </a:r>
            <a:endParaRPr lang="en-US" dirty="0">
              <a:solidFill>
                <a:srgbClr val="FFFF00"/>
              </a:solidFill>
            </a:endParaRPr>
          </a:p>
        </p:txBody>
      </p:sp>
      <p:sp>
        <p:nvSpPr>
          <p:cNvPr id="3" name="Content Placeholder 2"/>
          <p:cNvSpPr>
            <a:spLocks noGrp="1"/>
          </p:cNvSpPr>
          <p:nvPr>
            <p:ph idx="1"/>
          </p:nvPr>
        </p:nvSpPr>
        <p:spPr>
          <a:xfrm>
            <a:off x="0" y="1219200"/>
            <a:ext cx="9144000" cy="5638800"/>
          </a:xfrm>
        </p:spPr>
        <p:txBody>
          <a:bodyPr>
            <a:normAutofit/>
          </a:bodyPr>
          <a:lstStyle/>
          <a:p>
            <a:pPr>
              <a:buNone/>
            </a:pPr>
            <a:endParaRPr lang="en-US" dirty="0" smtClean="0"/>
          </a:p>
          <a:p>
            <a:r>
              <a:rPr lang="en-US" i="1" dirty="0" smtClean="0"/>
              <a:t>"Who being the brightness of his glory, and the express image of his person, and </a:t>
            </a:r>
            <a:r>
              <a:rPr lang="en-US" i="1" u="sng" dirty="0" smtClean="0"/>
              <a:t>upholding all things by the word of his power</a:t>
            </a:r>
            <a:r>
              <a:rPr lang="en-US" i="1" dirty="0" smtClean="0"/>
              <a:t>, when he had by himself purged our sins, sat down on the right hand of the Majesty on high" (Heb. 1:3)</a:t>
            </a:r>
          </a:p>
          <a:p>
            <a:r>
              <a:rPr lang="en-US" i="1" dirty="0" smtClean="0"/>
              <a:t>"And he is before all things, and </a:t>
            </a:r>
            <a:r>
              <a:rPr lang="en-US" i="1" u="sng" dirty="0" smtClean="0"/>
              <a:t>by him all things consist</a:t>
            </a:r>
            <a:r>
              <a:rPr lang="en-US" i="1" dirty="0" smtClean="0"/>
              <a:t>" (Col. 1:17)</a:t>
            </a:r>
          </a:p>
          <a:p>
            <a:r>
              <a:rPr lang="en-US" dirty="0" smtClean="0">
                <a:solidFill>
                  <a:srgbClr val="FFFF00"/>
                </a:solidFill>
              </a:rPr>
              <a:t>Our Lord Jesus not only put all things together, but he continues to keep all things together.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01894" y="45478"/>
            <a:ext cx="8284906" cy="681252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371600"/>
          </a:xfrm>
        </p:spPr>
        <p:txBody>
          <a:bodyPr>
            <a:normAutofit fontScale="90000"/>
          </a:bodyPr>
          <a:lstStyle/>
          <a:p>
            <a:r>
              <a:rPr lang="en-US" dirty="0" smtClean="0">
                <a:solidFill>
                  <a:srgbClr val="FFFF00"/>
                </a:solidFill>
              </a:rPr>
              <a:t>He was communing with the Father</a:t>
            </a:r>
            <a:br>
              <a:rPr lang="en-US" dirty="0" smtClean="0">
                <a:solidFill>
                  <a:srgbClr val="FFFF00"/>
                </a:solidFill>
              </a:rPr>
            </a:br>
            <a:r>
              <a:rPr lang="en-US" i="1" dirty="0" smtClean="0">
                <a:solidFill>
                  <a:srgbClr val="FFFF00"/>
                </a:solidFill>
              </a:rPr>
              <a:t>(John 17)</a:t>
            </a:r>
            <a:r>
              <a:rPr lang="en-US" i="1" dirty="0"/>
              <a:t/>
            </a:r>
            <a:br>
              <a:rPr lang="en-US" i="1" dirty="0"/>
            </a:br>
            <a:endParaRPr lang="en-US" dirty="0">
              <a:solidFill>
                <a:srgbClr val="FFFF00"/>
              </a:solidFill>
            </a:endParaRPr>
          </a:p>
        </p:txBody>
      </p:sp>
      <p:sp>
        <p:nvSpPr>
          <p:cNvPr id="6" name="Rectangle 5"/>
          <p:cNvSpPr/>
          <p:nvPr/>
        </p:nvSpPr>
        <p:spPr>
          <a:xfrm>
            <a:off x="1143000" y="3657600"/>
            <a:ext cx="4250699" cy="769441"/>
          </a:xfrm>
          <a:prstGeom prst="rect">
            <a:avLst/>
          </a:prstGeom>
        </p:spPr>
        <p:txBody>
          <a:bodyPr wrap="square">
            <a:spAutoFit/>
          </a:bodyPr>
          <a:lstStyle/>
          <a:p>
            <a:r>
              <a:rPr lang="en-US" sz="4400" b="1" i="1" dirty="0" smtClean="0">
                <a:solidFill>
                  <a:schemeClr val="bg1"/>
                </a:solidFill>
              </a:rPr>
              <a:t>(John 17:11-24)</a:t>
            </a:r>
            <a:endParaRPr lang="en-US" sz="4400" b="1" dirty="0">
              <a:solidFill>
                <a:schemeClr val="bg1"/>
              </a:solidFill>
            </a:endParaRPr>
          </a:p>
        </p:txBody>
      </p:sp>
      <p:sp>
        <p:nvSpPr>
          <p:cNvPr id="5" name="Content Placeholder 4"/>
          <p:cNvSpPr>
            <a:spLocks noGrp="1"/>
          </p:cNvSpPr>
          <p:nvPr>
            <p:ph idx="1"/>
          </p:nvPr>
        </p:nvSpPr>
        <p:spPr>
          <a:xfrm>
            <a:off x="0" y="1600200"/>
            <a:ext cx="9144000" cy="5257800"/>
          </a:xfrm>
        </p:spPr>
        <p:txBody>
          <a:bodyPr>
            <a:normAutofit/>
          </a:bodyPr>
          <a:lstStyle/>
          <a:p>
            <a:pPr algn="ctr">
              <a:buNone/>
            </a:pPr>
            <a:r>
              <a:rPr lang="en-US" sz="3600" i="1" dirty="0" smtClean="0"/>
              <a:t>   </a:t>
            </a:r>
            <a:r>
              <a:rPr lang="en-US" sz="3600" i="1" dirty="0" smtClean="0"/>
              <a:t>“These </a:t>
            </a:r>
            <a:r>
              <a:rPr lang="en-US" sz="3600" i="1" dirty="0" smtClean="0"/>
              <a:t>words </a:t>
            </a:r>
            <a:r>
              <a:rPr lang="en-US" sz="3600" i="1" dirty="0" err="1" smtClean="0"/>
              <a:t>spake</a:t>
            </a:r>
            <a:r>
              <a:rPr lang="en-US" sz="3600" i="1" dirty="0" smtClean="0"/>
              <a:t> Jesus, and lifted up his eyes to heaven, and said, Father, the hour is come; glorify thy Son, that thy Son also may glorify </a:t>
            </a:r>
            <a:r>
              <a:rPr lang="en-US" sz="3600" i="1" dirty="0" smtClean="0"/>
              <a:t>thee…I </a:t>
            </a:r>
            <a:r>
              <a:rPr lang="en-US" sz="3600" i="1" dirty="0" smtClean="0"/>
              <a:t>have glorified thee on the earth: I have finished the work which thou </a:t>
            </a:r>
            <a:r>
              <a:rPr lang="en-US" sz="3600" i="1" dirty="0" err="1" smtClean="0"/>
              <a:t>gavest</a:t>
            </a:r>
            <a:r>
              <a:rPr lang="en-US" sz="3600" i="1" dirty="0" smtClean="0"/>
              <a:t> me to </a:t>
            </a:r>
            <a:r>
              <a:rPr lang="en-US" sz="3600" i="1" dirty="0" smtClean="0"/>
              <a:t>do…And </a:t>
            </a:r>
            <a:r>
              <a:rPr lang="en-US" sz="3600" i="1" dirty="0" smtClean="0"/>
              <a:t>now, O Father, glorify thou me with </a:t>
            </a:r>
            <a:r>
              <a:rPr lang="en-US" sz="3600" i="1" dirty="0" err="1" smtClean="0"/>
              <a:t>thine</a:t>
            </a:r>
            <a:r>
              <a:rPr lang="en-US" sz="3600" i="1" dirty="0" smtClean="0"/>
              <a:t> own self with the glory which I had with thee before the world was…</a:t>
            </a:r>
            <a:endParaRPr lang="en-US" sz="3600" i="1"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TotalTime>
  <Words>3072</Words>
  <Application>Microsoft Office PowerPoint</Application>
  <PresentationFormat>On-screen Show (4:3)</PresentationFormat>
  <Paragraphs>91</Paragraphs>
  <Slides>66</Slides>
  <Notes>1</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The Doctrine of Jesus Christ (Part 2)</vt:lpstr>
      <vt:lpstr>Review</vt:lpstr>
      <vt:lpstr>The fact of his divine preexistence</vt:lpstr>
      <vt:lpstr>The activities of the  divine preexistent Christ </vt:lpstr>
      <vt:lpstr>He was creating the universe</vt:lpstr>
      <vt:lpstr>Slide 6</vt:lpstr>
      <vt:lpstr>He was controlling his  created universe</vt:lpstr>
      <vt:lpstr>Slide 8</vt:lpstr>
      <vt:lpstr>He was communing with the Father (John 17) </vt:lpstr>
      <vt:lpstr>Slide 10</vt:lpstr>
      <vt:lpstr>Slide 11</vt:lpstr>
      <vt:lpstr>The Old Testament records a number of theophanies.   A theophany is a pre-Bethlehem appearance of Christ.</vt:lpstr>
      <vt:lpstr>Slide 13</vt:lpstr>
      <vt:lpstr>The most frequent appearance of Christ in the Old Testament</vt:lpstr>
      <vt:lpstr>The first is found in Genesis 48:15-16 where the dying patriarch, Jacob, is blessing his two grandchildren (Ephraim and Manasseh) </vt:lpstr>
      <vt:lpstr>The old founder of Israel prays</vt:lpstr>
      <vt:lpstr>Slide 17</vt:lpstr>
      <vt:lpstr>As no regular angel could ever redeem men, the angel here is actually Christ. </vt:lpstr>
      <vt:lpstr>Slide 19</vt:lpstr>
      <vt:lpstr>   The second passage is found in Judges 13 where a barren couple has just learned from the angel of the Lord about the future birth of their son Samson. </vt:lpstr>
      <vt:lpstr>“And the angel of the LORD appeared unto the woman, and said unto her, Behold now, thou art barren, and bearest not: but thou shalt conceive, and bear a son.”</vt:lpstr>
      <vt:lpstr>“Then the woman came and told her husband, saying, A man of God came unto me, and his countenance was like the countenance of an angel of God, very terrible: but I asked him not whence he was, neither told he me his name.”</vt:lpstr>
      <vt:lpstr>“Then Manoah intreated the LORD, and said, O my Lord, let the man of God which thou didst send come again unto us, and teach us what we shall do unto the child that shall be born.”</vt:lpstr>
      <vt:lpstr>“And God hearkened to the voice of Manoah; and the angel of God came again unto the woman as she sat in the field: but Manoah her husband was not with her. And the woman made haste, and ran, and shewed her husband, and said unto him, Behold, the man hath appeared unto me, that came unto me the other day.”</vt:lpstr>
      <vt:lpstr>“And Manoah arose, and went after his wife, and came to the man, and said unto him, Art thou the man that spakest unto the woman? And he said, I am.”</vt:lpstr>
      <vt:lpstr>“And Manoah said, Now let thy words come to pass. How shall we order the child, and how shall we do unto him?”</vt:lpstr>
      <vt:lpstr>Slide 27</vt:lpstr>
      <vt:lpstr>The secret is revealed in Isaiah 9:6 </vt:lpstr>
      <vt:lpstr>“So Manoah took a kid with a meat offering, and offered it upon a rock unto the LORD: and the angel did wondrously; and Manoah and his wife looked on.”</vt:lpstr>
      <vt:lpstr>“And Manoah said unto his wife, We shall surely die, because we have seen God. But his wife said unto him, If the LORD were pleased to kill us, he would not have received a burnt offering and a meat offering at our hands, neither would he have shewed us all these things, nor would as at this time have told us such things as these.”</vt:lpstr>
      <vt:lpstr>Some Old Testament Theophanies</vt:lpstr>
      <vt:lpstr> Jesus appeared to Hagar,  Abraham’s Egyptian wife  (Gen. 16:7-14) </vt:lpstr>
      <vt:lpstr>Slide 33</vt:lpstr>
      <vt:lpstr>“And the angel of the LORD found her by a fountain of water in the wilderness, And he said, Hagar, Sarai's maid, whence camest thou? and whither wilt thou go? And she said, I flee from the face of my mistress Sarai. And the angel of the LORD said unto her, Return to thy mistress, and submit thyself under her hands. And the angel of the LORD said unto her, I will multiply thy seed exceedingly, that it shall not be numbered for multitude. </vt:lpstr>
      <vt:lpstr>And the angel of the LORD said unto her, Behold, thou art with child, and shalt bear a son, and shalt call his name Ishmael; because the LORD hath heard thy affliction. And he will be a wild man; his hand will be against every man, and every man's hand against him; and he shall dwell in the presence of all his brethren. And she called the name of the LORD that spake unto her, Thou God seest me.”</vt:lpstr>
      <vt:lpstr>Jesus appeared to Abraham  (Gen. 18:1; 22:11-13)  </vt:lpstr>
      <vt:lpstr>“And the men turned their faces from thence, and went toward Sodom: but Abraham stood yet before the LORD. And Abraham drew near, and said, Wilt thou also destroy the righteous with the wicked?” (Genesis 18:22-23) </vt:lpstr>
      <vt:lpstr>50  45  40  30  20  10</vt:lpstr>
      <vt:lpstr>“And the LORD went his way, as soon as he had left communing with Abraham: and Abraham returned unto his place.”  (Genesis 18:33) </vt:lpstr>
      <vt:lpstr>Slide 40</vt:lpstr>
      <vt:lpstr>“And the angel of the LORD called unto him out of heaven, and said, Abraham, Abraham: and he said, Here am I. And he said, Lay not thine hand upon the lad, neither do thou any thing unto him: for now I know that thou fearest God, seeing thou hast not withheld thy son, thine only son from me.”               (Genesis 22:11-12)  </vt:lpstr>
      <vt:lpstr>“And the angel of the LORD called unto Abraham out of heaven the second time, And said, By myself have I sworn, saith the LORD, for because thou hast done this thing, and hast not withheld thy son, thine only son: That in blessing I will bless thee, and in multiplying I will multiply thy seed as the stars of the heaven, and as the sand which is upon the sea shore; and thy seed shall possess the gate of his enemies.” (Genesis 22:15-17) </vt:lpstr>
      <vt:lpstr>Jesus appeared to Jacob  (Gen. 28:13; 32:24 32; 48:16) </vt:lpstr>
      <vt:lpstr>Jesus appeared to Moses  (Exod. 3:2; 23:20; 33:18-23) </vt:lpstr>
      <vt:lpstr>The second occasion was on the mountain</vt:lpstr>
      <vt:lpstr>Slide 46</vt:lpstr>
      <vt:lpstr>The final occasion was in the mountain</vt:lpstr>
      <vt:lpstr>Jesus  appeared to Joshua  (Josh. 5:13-15)</vt:lpstr>
      <vt:lpstr>Slide 49</vt:lpstr>
      <vt:lpstr>Jesus appeared to Gideon  (Judges 6:11-24)</vt:lpstr>
      <vt:lpstr>“And the angel of the LORD appeared unto him, and said unto him, The LORD is with thee, thou mighty man of valour…</vt:lpstr>
      <vt:lpstr>And Gideon said unto him, Oh my Lord, if the LORD be with us, why then is all this befallen us? and where be all his miracles which our fathers told us of, saying, Did not the LORD bring us up from Egypt? but now the LORD hath forsaken us, and delivered us into the hands of the Midianites. </vt:lpstr>
      <vt:lpstr>And the LORD looked upon him, and said, Go in this thy might, and thou shalt save Israel from the hand of the Midianites: have not I sent thee?</vt:lpstr>
      <vt:lpstr>And the LORD said unto him, Surely I will be with thee, and thou shalt smite the Midianites.”</vt:lpstr>
      <vt:lpstr>Slide 55</vt:lpstr>
      <vt:lpstr>Jesus appeared to Isaiah  (Isa. 6:1-13)</vt:lpstr>
      <vt:lpstr>“In the year that king Uzziah died I saw also the Lord sitting upon a throne, high and lifted up, and his train filled the temple...Then said I, Woe is me! for I am undone; because I am a man of unclean lips, and I dwell in the midst of a people of unclean lips: for mine eyes have seen the King, the LORD of hosts...Also I heard the voice of the Lord, saying, Whom shall I send, and who will go for us? Then said I, Here am I; send me.”</vt:lpstr>
      <vt:lpstr>Jesus appeared to three young Hebrews in the fiery furnace  (Dan. 3:25-25)</vt:lpstr>
      <vt:lpstr>Slide 59</vt:lpstr>
      <vt:lpstr>He appeared to Daniel  (Dan. 6:21-22; 7:9-14)</vt:lpstr>
      <vt:lpstr>Slide 61</vt:lpstr>
      <vt:lpstr>Slide 62</vt:lpstr>
      <vt:lpstr>Slide 63</vt:lpstr>
      <vt:lpstr> I saw in the night visions, and, behold, one like the Son of man came with the clouds of heaven, and came to the Ancient of days, and they brought him near before him. And there was given him dominion, and glory, and a kingdom, that all people, nations, and languages, should serve him: his dominion is an everlasting dominion, which shall not pass away, and his kingdom that which shall not be destroyed" (Dan. 7:9-14)</vt:lpstr>
      <vt:lpstr>Slide 65</vt:lpstr>
      <vt:lpstr>Slide 66</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2)</dc:title>
  <dc:creator>Pastor Daniel White</dc:creator>
  <cp:lastModifiedBy>Pastor Daniel White</cp:lastModifiedBy>
  <cp:revision>67</cp:revision>
  <dcterms:created xsi:type="dcterms:W3CDTF">2012-04-17T10:29:43Z</dcterms:created>
  <dcterms:modified xsi:type="dcterms:W3CDTF">2012-04-18T21:48:17Z</dcterms:modified>
</cp:coreProperties>
</file>