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76" r:id="rId5"/>
    <p:sldId id="259" r:id="rId6"/>
    <p:sldId id="260" r:id="rId7"/>
    <p:sldId id="261" r:id="rId8"/>
    <p:sldId id="262" r:id="rId9"/>
    <p:sldId id="265" r:id="rId10"/>
    <p:sldId id="263" r:id="rId11"/>
    <p:sldId id="278" r:id="rId12"/>
    <p:sldId id="279" r:id="rId13"/>
    <p:sldId id="280" r:id="rId14"/>
    <p:sldId id="281" r:id="rId15"/>
    <p:sldId id="282" r:id="rId16"/>
    <p:sldId id="283" r:id="rId17"/>
    <p:sldId id="284" r:id="rId18"/>
    <p:sldId id="286" r:id="rId19"/>
    <p:sldId id="296" r:id="rId20"/>
    <p:sldId id="298" r:id="rId21"/>
    <p:sldId id="264" r:id="rId22"/>
    <p:sldId id="269" r:id="rId23"/>
    <p:sldId id="273" r:id="rId24"/>
    <p:sldId id="275" r:id="rId25"/>
    <p:sldId id="267" r:id="rId26"/>
    <p:sldId id="268" r:id="rId27"/>
    <p:sldId id="266" r:id="rId28"/>
    <p:sldId id="287" r:id="rId29"/>
    <p:sldId id="292" r:id="rId30"/>
    <p:sldId id="288" r:id="rId31"/>
    <p:sldId id="291" r:id="rId32"/>
    <p:sldId id="289" r:id="rId33"/>
    <p:sldId id="294" r:id="rId34"/>
    <p:sldId id="297" r:id="rId35"/>
    <p:sldId id="270" r:id="rId36"/>
    <p:sldId id="271" r:id="rId37"/>
    <p:sldId id="274" r:id="rId38"/>
    <p:sldId id="272" r:id="rId39"/>
    <p:sldId id="29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81675" autoAdjust="0"/>
  </p:normalViewPr>
  <p:slideViewPr>
    <p:cSldViewPr>
      <p:cViewPr>
        <p:scale>
          <a:sx n="90" d="100"/>
          <a:sy n="90" d="100"/>
        </p:scale>
        <p:origin x="-1584" y="-6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E929A8-AE2D-4F2D-B0BF-F3065F29234B}" type="datetimeFigureOut">
              <a:rPr lang="en-US" smtClean="0"/>
              <a:pPr/>
              <a:t>6/17/2015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8699D-8C9C-460C-A36C-B6A0EC31440A}" type="slidenum">
              <a:rPr lang="en-US" smtClean="0"/>
              <a:pPr/>
              <a:t>‹#›</a:t>
            </a:fld>
            <a:endParaRPr lang="en-US" dirty="0"/>
          </a:p>
        </p:txBody>
      </p:sp>
    </p:spTree>
    <p:extLst>
      <p:ext uri="{BB962C8B-B14F-4D97-AF65-F5344CB8AC3E}">
        <p14:creationId xmlns:p14="http://schemas.microsoft.com/office/powerpoint/2010/main" val="238163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25A8A6-60B1-443D-9721-46A87B2EA883}"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8699D-8C9C-460C-A36C-B6A0EC31440A}"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8699D-8C9C-460C-A36C-B6A0EC31440A}"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8699D-8C9C-460C-A36C-B6A0EC31440A}" type="slidenum">
              <a:rPr lang="en-US" smtClean="0"/>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8699D-8C9C-460C-A36C-B6A0EC31440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656480-9267-421B-9629-282B5F2FF2C3}"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72031-2869-4778-BDD4-3E804AD6A9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56480-9267-421B-9629-282B5F2FF2C3}"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72031-2869-4778-BDD4-3E804AD6A9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56480-9267-421B-9629-282B5F2FF2C3}"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72031-2869-4778-BDD4-3E804AD6A9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56480-9267-421B-9629-282B5F2FF2C3}"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72031-2869-4778-BDD4-3E804AD6A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56480-9267-421B-9629-282B5F2FF2C3}"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E72031-2869-4778-BDD4-3E804AD6A9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656480-9267-421B-9629-282B5F2FF2C3}"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E72031-2869-4778-BDD4-3E804AD6A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656480-9267-421B-9629-282B5F2FF2C3}" type="datetimeFigureOut">
              <a:rPr lang="en-US" smtClean="0"/>
              <a:pPr/>
              <a:t>6/17/2015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E72031-2869-4778-BDD4-3E804AD6A9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656480-9267-421B-9629-282B5F2FF2C3}" type="datetimeFigureOut">
              <a:rPr lang="en-US" smtClean="0"/>
              <a:pPr/>
              <a:t>6/17/2015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E72031-2869-4778-BDD4-3E804AD6A9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56480-9267-421B-9629-282B5F2FF2C3}" type="datetimeFigureOut">
              <a:rPr lang="en-US" smtClean="0"/>
              <a:pPr/>
              <a:t>6/17/2015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E72031-2869-4778-BDD4-3E804AD6A9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56480-9267-421B-9629-282B5F2FF2C3}"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E72031-2869-4778-BDD4-3E804AD6A9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56480-9267-421B-9629-282B5F2FF2C3}"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E72031-2869-4778-BDD4-3E804AD6A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56480-9267-421B-9629-282B5F2FF2C3}" type="datetimeFigureOut">
              <a:rPr lang="en-US" smtClean="0"/>
              <a:pPr/>
              <a:t>6/17/2015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72031-2869-4778-BDD4-3E804AD6A99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2590799"/>
          </a:xfrm>
        </p:spPr>
        <p:txBody>
          <a:bodyPr>
            <a:normAutofit/>
          </a:bodyPr>
          <a:lstStyle/>
          <a:p>
            <a:r>
              <a:rPr lang="en-US" sz="4800" dirty="0" smtClean="0">
                <a:effectLst>
                  <a:glow rad="101600">
                    <a:schemeClr val="bg1">
                      <a:alpha val="60000"/>
                    </a:schemeClr>
                  </a:glow>
                </a:effectLst>
              </a:rPr>
              <a:t>Biblical Principle of Courtship</a:t>
            </a:r>
            <a:endParaRPr lang="en-US" sz="4800" dirty="0">
              <a:effectLst>
                <a:glow rad="101600">
                  <a:schemeClr val="bg1">
                    <a:alpha val="60000"/>
                  </a:schemeClr>
                </a:glow>
              </a:effectLst>
            </a:endParaRPr>
          </a:p>
        </p:txBody>
      </p:sp>
      <p:sp>
        <p:nvSpPr>
          <p:cNvPr id="3" name="Subtitle 2"/>
          <p:cNvSpPr>
            <a:spLocks noGrp="1"/>
          </p:cNvSpPr>
          <p:nvPr>
            <p:ph type="subTitle" idx="1"/>
          </p:nvPr>
        </p:nvSpPr>
        <p:spPr>
          <a:xfrm>
            <a:off x="1371600" y="1752600"/>
            <a:ext cx="6400800" cy="2057400"/>
          </a:xfrm>
        </p:spPr>
        <p:txBody>
          <a:bodyPr>
            <a:normAutofit/>
          </a:bodyPr>
          <a:lstStyle/>
          <a:p>
            <a:r>
              <a:rPr lang="en-US" sz="4000" i="1" dirty="0" smtClean="0">
                <a:effectLst>
                  <a:glow rad="101600">
                    <a:schemeClr val="bg1">
                      <a:alpha val="60000"/>
                    </a:schemeClr>
                  </a:glow>
                </a:effectLst>
              </a:rPr>
              <a:t>(I Thessalonians 4:1-8)</a:t>
            </a:r>
            <a:endParaRPr lang="en-US" sz="4000" i="1" dirty="0">
              <a:effectLst>
                <a:glow rad="101600">
                  <a:schemeClr val="bg1">
                    <a:alpha val="60000"/>
                  </a:schemeClr>
                </a:glow>
              </a:effectLst>
            </a:endParaRPr>
          </a:p>
        </p:txBody>
      </p:sp>
      <p:pic>
        <p:nvPicPr>
          <p:cNvPr id="6146" name="Picture 2"/>
          <p:cNvPicPr>
            <a:picLocks noChangeAspect="1" noChangeArrowheads="1"/>
          </p:cNvPicPr>
          <p:nvPr/>
        </p:nvPicPr>
        <p:blipFill>
          <a:blip r:embed="rId3" cstate="print"/>
          <a:srcRect/>
          <a:stretch>
            <a:fillRect/>
          </a:stretch>
        </p:blipFill>
        <p:spPr bwMode="auto">
          <a:xfrm>
            <a:off x="2667000" y="2971800"/>
            <a:ext cx="3858736"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705600"/>
          </a:xfrm>
        </p:spPr>
        <p:txBody>
          <a:bodyPr>
            <a:normAutofit fontScale="25000" lnSpcReduction="20000"/>
          </a:bodyPr>
          <a:lstStyle/>
          <a:p>
            <a:pPr marL="514350" indent="-514350">
              <a:buNone/>
            </a:pPr>
            <a:r>
              <a:rPr lang="en-US" sz="13600" dirty="0" smtClean="0">
                <a:effectLst>
                  <a:glow rad="101600">
                    <a:schemeClr val="bg1">
                      <a:alpha val="60000"/>
                    </a:schemeClr>
                  </a:glow>
                </a:effectLst>
              </a:rPr>
              <a:t>4.  Get your heart in a condition that it has no will of its own – </a:t>
            </a:r>
            <a:r>
              <a:rPr lang="en-US" sz="13600" i="1" dirty="0" smtClean="0">
                <a:solidFill>
                  <a:srgbClr val="FFC000"/>
                </a:solidFill>
                <a:effectLst>
                  <a:glow rad="101600">
                    <a:schemeClr val="bg1">
                      <a:alpha val="60000"/>
                    </a:schemeClr>
                  </a:glow>
                </a:effectLst>
              </a:rPr>
              <a:t>“Not my will but thine be done…For that ye ought to say if the Lord will, we will do this or that…”</a:t>
            </a:r>
          </a:p>
          <a:p>
            <a:pPr marL="514350" indent="-514350">
              <a:buNone/>
            </a:pPr>
            <a:r>
              <a:rPr lang="en-US" sz="13600" dirty="0" smtClean="0">
                <a:effectLst>
                  <a:glow rad="101600">
                    <a:schemeClr val="bg1">
                      <a:alpha val="60000"/>
                    </a:schemeClr>
                  </a:glow>
                </a:effectLst>
              </a:rPr>
              <a:t>5.   Desire to do only the will of God – </a:t>
            </a:r>
            <a:r>
              <a:rPr lang="en-US" sz="13600" i="1" dirty="0" smtClean="0">
                <a:effectLst>
                  <a:glow rad="101600">
                    <a:schemeClr val="bg1">
                      <a:alpha val="60000"/>
                    </a:schemeClr>
                  </a:glow>
                </a:effectLst>
              </a:rPr>
              <a:t>John 7:17</a:t>
            </a:r>
          </a:p>
          <a:p>
            <a:pPr marL="514350" indent="-514350">
              <a:buAutoNum type="arabicPeriod" startAt="6"/>
            </a:pPr>
            <a:r>
              <a:rPr lang="en-US" sz="13600" dirty="0" smtClean="0">
                <a:effectLst>
                  <a:glow rad="101600">
                    <a:schemeClr val="bg1">
                      <a:alpha val="60000"/>
                    </a:schemeClr>
                  </a:glow>
                </a:effectLst>
              </a:rPr>
              <a:t>Seek God’s will through the Word –             </a:t>
            </a:r>
            <a:r>
              <a:rPr lang="en-US" sz="13600" i="1" dirty="0" smtClean="0">
                <a:effectLst>
                  <a:glow rad="101600">
                    <a:schemeClr val="bg1">
                      <a:alpha val="60000"/>
                    </a:schemeClr>
                  </a:glow>
                </a:effectLst>
              </a:rPr>
              <a:t>II Timothy 2:15</a:t>
            </a:r>
          </a:p>
          <a:p>
            <a:pPr marL="514350" indent="-514350">
              <a:buNone/>
            </a:pPr>
            <a:r>
              <a:rPr lang="en-US" sz="13600" dirty="0" smtClean="0">
                <a:effectLst>
                  <a:glow rad="101600">
                    <a:schemeClr val="bg1">
                      <a:alpha val="60000"/>
                    </a:schemeClr>
                  </a:glow>
                </a:effectLst>
              </a:rPr>
              <a:t>7.   Pray for discernment – </a:t>
            </a:r>
            <a:r>
              <a:rPr lang="en-US" sz="13600" i="1" dirty="0" smtClean="0">
                <a:effectLst>
                  <a:glow rad="101600">
                    <a:schemeClr val="bg1">
                      <a:alpha val="60000"/>
                    </a:schemeClr>
                  </a:glow>
                </a:effectLst>
              </a:rPr>
              <a:t>James 1:5</a:t>
            </a:r>
            <a:endParaRPr lang="en-US" sz="13600" i="1" dirty="0">
              <a:effectLst>
                <a:glow rad="101600">
                  <a:schemeClr val="bg1">
                    <a:alpha val="60000"/>
                  </a:schemeClr>
                </a:glow>
              </a:effectLst>
            </a:endParaRPr>
          </a:p>
          <a:p>
            <a:pPr marL="514350" indent="-514350">
              <a:buNone/>
            </a:pPr>
            <a:r>
              <a:rPr lang="en-US" sz="13600" dirty="0" smtClean="0">
                <a:solidFill>
                  <a:srgbClr val="FF0000"/>
                </a:solidFill>
                <a:effectLst>
                  <a:glow rad="101600">
                    <a:schemeClr val="bg1">
                      <a:alpha val="60000"/>
                    </a:schemeClr>
                  </a:glow>
                </a:effectLst>
              </a:rPr>
              <a:t>      </a:t>
            </a:r>
            <a:r>
              <a:rPr lang="en-US" sz="13600" b="1" dirty="0" smtClean="0">
                <a:ln>
                  <a:solidFill>
                    <a:schemeClr val="tx1"/>
                  </a:solidFill>
                </a:ln>
                <a:solidFill>
                  <a:srgbClr val="FF0000"/>
                </a:solidFill>
                <a:effectLst>
                  <a:glow rad="101600">
                    <a:schemeClr val="bg1">
                      <a:alpha val="60000"/>
                    </a:schemeClr>
                  </a:glow>
                </a:effectLst>
              </a:rPr>
              <a:t>Note: Do not ask for a sign – </a:t>
            </a:r>
            <a:r>
              <a:rPr lang="en-US" sz="13600" b="1" i="1" dirty="0" smtClean="0">
                <a:ln>
                  <a:solidFill>
                    <a:schemeClr val="tx1"/>
                  </a:solidFill>
                </a:ln>
                <a:solidFill>
                  <a:srgbClr val="FF0000"/>
                </a:solidFill>
                <a:effectLst>
                  <a:glow rad="101600">
                    <a:schemeClr val="bg1">
                      <a:alpha val="60000"/>
                    </a:schemeClr>
                  </a:glow>
                </a:effectLst>
              </a:rPr>
              <a:t>(Mark 16:4)</a:t>
            </a:r>
          </a:p>
          <a:p>
            <a:pPr marL="514350" indent="-514350">
              <a:buNone/>
            </a:pPr>
            <a:r>
              <a:rPr lang="en-US" sz="13600" dirty="0" smtClean="0">
                <a:effectLst>
                  <a:glow rad="101600">
                    <a:schemeClr val="bg1">
                      <a:alpha val="60000"/>
                    </a:schemeClr>
                  </a:glow>
                </a:effectLst>
              </a:rPr>
              <a:t>8.   Keep your heart pure – </a:t>
            </a:r>
            <a:r>
              <a:rPr lang="en-US" sz="13600" i="1" dirty="0" smtClean="0">
                <a:effectLst>
                  <a:glow rad="101600">
                    <a:schemeClr val="bg1">
                      <a:alpha val="60000"/>
                    </a:schemeClr>
                  </a:glow>
                </a:effectLst>
              </a:rPr>
              <a:t>Psalms 24:3-5</a:t>
            </a:r>
          </a:p>
          <a:p>
            <a:pPr marL="514350" indent="-514350">
              <a:buAutoNum type="arabicPeriod" startAt="9"/>
            </a:pPr>
            <a:r>
              <a:rPr lang="en-US" sz="13600" dirty="0" smtClean="0">
                <a:effectLst>
                  <a:glow rad="101600">
                    <a:schemeClr val="bg1">
                      <a:alpha val="60000"/>
                    </a:schemeClr>
                  </a:glow>
                </a:effectLst>
              </a:rPr>
              <a:t>Be sensitive to the promptings of the Holy Spirit </a:t>
            </a:r>
            <a:r>
              <a:rPr lang="en-US" sz="13600" i="1" dirty="0" smtClean="0">
                <a:effectLst>
                  <a:glow rad="101600">
                    <a:schemeClr val="bg1">
                      <a:alpha val="60000"/>
                    </a:schemeClr>
                  </a:glow>
                </a:effectLst>
              </a:rPr>
              <a:t>- Romans 8:14</a:t>
            </a:r>
          </a:p>
          <a:p>
            <a:pPr marL="514350" indent="-514350">
              <a:buAutoNum type="arabicPeriod" startAt="9"/>
            </a:pPr>
            <a:r>
              <a:rPr lang="en-US" sz="13600" dirty="0" smtClean="0">
                <a:effectLst>
                  <a:glow rad="101600">
                    <a:schemeClr val="bg1">
                      <a:alpha val="60000"/>
                    </a:schemeClr>
                  </a:glow>
                </a:effectLst>
              </a:rPr>
              <a:t> Wait for God’s timing </a:t>
            </a:r>
            <a:r>
              <a:rPr lang="en-US" sz="13600" i="1" dirty="0" smtClean="0">
                <a:effectLst>
                  <a:glow rad="101600">
                    <a:schemeClr val="bg1">
                      <a:alpha val="60000"/>
                    </a:schemeClr>
                  </a:glow>
                </a:effectLst>
              </a:rPr>
              <a:t>– Psalm 37:7</a:t>
            </a:r>
          </a:p>
          <a:p>
            <a:pPr marL="514350" indent="-514350">
              <a:buAutoNum type="arabicPeriod" startAt="9"/>
            </a:pPr>
            <a:endParaRPr lang="en-US" dirty="0" smtClean="0"/>
          </a:p>
          <a:p>
            <a:pPr marL="514350" indent="-514350">
              <a:buAutoNum type="arabicPeriod" startAt="8"/>
            </a:pPr>
            <a:endParaRPr lang="en-US" dirty="0" smtClean="0"/>
          </a:p>
          <a:p>
            <a:pPr marL="514350" indent="-514350">
              <a:buNone/>
            </a:pPr>
            <a:endParaRPr lang="en-US" dirty="0" smtClean="0"/>
          </a:p>
          <a:p>
            <a:pPr marL="514350" indent="-514350">
              <a:buNone/>
            </a:pPr>
            <a:r>
              <a:rPr lang="en-US" dirty="0"/>
              <a:t> </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p:cTn id="63" dur="10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r>
              <a:rPr lang="en-US" dirty="0" smtClean="0">
                <a:effectLst>
                  <a:glow rad="101600">
                    <a:schemeClr val="bg1">
                      <a:alpha val="60000"/>
                    </a:schemeClr>
                  </a:glow>
                </a:effectLst>
              </a:rPr>
              <a:t>Have a check list</a:t>
            </a:r>
            <a:br>
              <a:rPr lang="en-US" dirty="0" smtClean="0">
                <a:effectLst>
                  <a:glow rad="101600">
                    <a:schemeClr val="bg1">
                      <a:alpha val="60000"/>
                    </a:schemeClr>
                  </a:glow>
                </a:effectLst>
              </a:rPr>
            </a:br>
            <a:r>
              <a:rPr lang="en-US" dirty="0" smtClean="0">
                <a:effectLst>
                  <a:glow rad="101600">
                    <a:schemeClr val="bg1">
                      <a:alpha val="60000"/>
                    </a:schemeClr>
                  </a:glow>
                </a:effectLst>
              </a:rPr>
              <a:t>“</a:t>
            </a:r>
            <a:r>
              <a:rPr lang="en-US" i="1" dirty="0" smtClean="0">
                <a:effectLst>
                  <a:glow rad="101600">
                    <a:schemeClr val="bg1">
                      <a:alpha val="60000"/>
                    </a:schemeClr>
                  </a:glow>
                </a:effectLst>
              </a:rPr>
              <a:t>Would he make a good </a:t>
            </a:r>
            <a:br>
              <a:rPr lang="en-US" i="1" dirty="0" smtClean="0">
                <a:effectLst>
                  <a:glow rad="101600">
                    <a:schemeClr val="bg1">
                      <a:alpha val="60000"/>
                    </a:schemeClr>
                  </a:glow>
                </a:effectLst>
              </a:rPr>
            </a:br>
            <a:r>
              <a:rPr lang="en-US" i="1" dirty="0" smtClean="0">
                <a:effectLst>
                  <a:glow rad="101600">
                    <a:schemeClr val="bg1">
                      <a:alpha val="60000"/>
                    </a:schemeClr>
                  </a:glow>
                </a:effectLst>
              </a:rPr>
              <a:t>husband for me?”</a:t>
            </a:r>
            <a:endParaRPr lang="en-US" i="1" dirty="0">
              <a:effectLst>
                <a:glow rad="101600">
                  <a:schemeClr val="bg1">
                    <a:alpha val="60000"/>
                  </a:schemeClr>
                </a:glow>
              </a:effectLst>
            </a:endParaRPr>
          </a:p>
        </p:txBody>
      </p:sp>
      <p:sp>
        <p:nvSpPr>
          <p:cNvPr id="3" name="Content Placeholder 2"/>
          <p:cNvSpPr>
            <a:spLocks noGrp="1"/>
          </p:cNvSpPr>
          <p:nvPr>
            <p:ph idx="1"/>
          </p:nvPr>
        </p:nvSpPr>
        <p:spPr>
          <a:xfrm>
            <a:off x="304800" y="2362200"/>
            <a:ext cx="8839200" cy="4953000"/>
          </a:xfrm>
        </p:spPr>
        <p:txBody>
          <a:bodyPr>
            <a:noAutofit/>
          </a:bodyPr>
          <a:lstStyle/>
          <a:p>
            <a:r>
              <a:rPr lang="en-US" sz="3600" dirty="0" smtClean="0">
                <a:effectLst>
                  <a:glow rad="101600">
                    <a:schemeClr val="bg1">
                      <a:alpha val="60000"/>
                    </a:schemeClr>
                  </a:glow>
                </a:effectLst>
              </a:rPr>
              <a:t>How does he respond to authority?</a:t>
            </a:r>
          </a:p>
          <a:p>
            <a:r>
              <a:rPr lang="en-US" sz="3600" dirty="0" smtClean="0">
                <a:effectLst>
                  <a:glow rad="101600">
                    <a:schemeClr val="bg1">
                      <a:alpha val="60000"/>
                    </a:schemeClr>
                  </a:glow>
                </a:effectLst>
              </a:rPr>
              <a:t>What are his goals?</a:t>
            </a:r>
          </a:p>
          <a:p>
            <a:r>
              <a:rPr lang="en-US" sz="3600" dirty="0" smtClean="0">
                <a:effectLst>
                  <a:glow rad="101600">
                    <a:schemeClr val="bg1">
                      <a:alpha val="60000"/>
                    </a:schemeClr>
                  </a:glow>
                </a:effectLst>
              </a:rPr>
              <a:t>Is he working towards those goals?</a:t>
            </a:r>
          </a:p>
          <a:p>
            <a:r>
              <a:rPr lang="en-US" sz="3600" dirty="0" smtClean="0">
                <a:effectLst>
                  <a:glow rad="101600">
                    <a:schemeClr val="bg1">
                      <a:alpha val="60000"/>
                    </a:schemeClr>
                  </a:glow>
                </a:effectLst>
              </a:rPr>
              <a:t>Who are his friends?</a:t>
            </a:r>
          </a:p>
          <a:p>
            <a:r>
              <a:rPr lang="en-US" sz="3600" dirty="0" smtClean="0">
                <a:effectLst>
                  <a:glow rad="101600">
                    <a:schemeClr val="bg1">
                      <a:alpha val="60000"/>
                    </a:schemeClr>
                  </a:glow>
                </a:effectLst>
              </a:rPr>
              <a:t>What does he talk about?</a:t>
            </a:r>
          </a:p>
          <a:p>
            <a:r>
              <a:rPr lang="en-US" sz="3600" dirty="0" smtClean="0">
                <a:effectLst>
                  <a:glow rad="101600">
                    <a:schemeClr val="bg1">
                      <a:alpha val="60000"/>
                    </a:schemeClr>
                  </a:glow>
                </a:effectLst>
              </a:rPr>
              <a:t>Is he financially responsible?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rmAutofit lnSpcReduction="10000"/>
          </a:bodyPr>
          <a:lstStyle/>
          <a:p>
            <a:r>
              <a:rPr lang="en-US" sz="3600" dirty="0" smtClean="0">
                <a:effectLst>
                  <a:glow rad="101600">
                    <a:schemeClr val="bg1">
                      <a:alpha val="60000"/>
                    </a:schemeClr>
                  </a:glow>
                </a:effectLst>
              </a:rPr>
              <a:t>What type of entertainment does he enjoy?</a:t>
            </a:r>
          </a:p>
          <a:p>
            <a:r>
              <a:rPr lang="en-US" sz="3600" dirty="0" smtClean="0">
                <a:effectLst>
                  <a:glow rad="101600">
                    <a:schemeClr val="bg1">
                      <a:alpha val="60000"/>
                    </a:schemeClr>
                  </a:glow>
                </a:effectLst>
              </a:rPr>
              <a:t>How does he demonstrate his love for the Lord?</a:t>
            </a:r>
          </a:p>
          <a:p>
            <a:r>
              <a:rPr lang="en-US" sz="3600" dirty="0" smtClean="0">
                <a:effectLst>
                  <a:glow rad="101600">
                    <a:schemeClr val="bg1">
                      <a:alpha val="60000"/>
                    </a:schemeClr>
                  </a:glow>
                </a:effectLst>
              </a:rPr>
              <a:t>Is he faithful to church?</a:t>
            </a:r>
          </a:p>
          <a:p>
            <a:r>
              <a:rPr lang="en-US" sz="3600" dirty="0" smtClean="0">
                <a:effectLst>
                  <a:glow rad="101600">
                    <a:schemeClr val="bg1">
                      <a:alpha val="60000"/>
                    </a:schemeClr>
                  </a:glow>
                </a:effectLst>
              </a:rPr>
              <a:t>Does he listen to the messages?</a:t>
            </a:r>
          </a:p>
          <a:p>
            <a:r>
              <a:rPr lang="en-US" sz="3600" dirty="0" smtClean="0">
                <a:effectLst>
                  <a:glow rad="101600">
                    <a:schemeClr val="bg1">
                      <a:alpha val="60000"/>
                    </a:schemeClr>
                  </a:glow>
                </a:effectLst>
              </a:rPr>
              <a:t>Is he growing spiritually?</a:t>
            </a:r>
          </a:p>
          <a:p>
            <a:r>
              <a:rPr lang="en-US" sz="3600" dirty="0" smtClean="0">
                <a:effectLst>
                  <a:glow rad="101600">
                    <a:schemeClr val="bg1">
                      <a:alpha val="60000"/>
                    </a:schemeClr>
                  </a:glow>
                </a:effectLst>
              </a:rPr>
              <a:t>Does he serve the Lord through his local church?</a:t>
            </a:r>
          </a:p>
          <a:p>
            <a:r>
              <a:rPr lang="en-US" sz="3600" dirty="0" smtClean="0">
                <a:effectLst>
                  <a:glow rad="101600">
                    <a:schemeClr val="bg1">
                      <a:alpha val="60000"/>
                    </a:schemeClr>
                  </a:glow>
                </a:effectLst>
              </a:rPr>
              <a:t>Is he industrious?</a:t>
            </a:r>
          </a:p>
          <a:p>
            <a:r>
              <a:rPr lang="en-US" sz="3600" dirty="0" smtClean="0">
                <a:effectLst>
                  <a:glow rad="101600">
                    <a:schemeClr val="bg1">
                      <a:alpha val="60000"/>
                    </a:schemeClr>
                  </a:glow>
                </a:effectLst>
              </a:rPr>
              <a:t>Does he have a good testimony?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6019800"/>
          </a:xfrm>
        </p:spPr>
        <p:txBody>
          <a:bodyPr>
            <a:noAutofit/>
          </a:bodyPr>
          <a:lstStyle/>
          <a:p>
            <a:r>
              <a:rPr lang="en-US" sz="3600" dirty="0" smtClean="0">
                <a:effectLst>
                  <a:glow rad="101600">
                    <a:schemeClr val="bg1">
                      <a:alpha val="60000"/>
                    </a:schemeClr>
                  </a:glow>
                </a:effectLst>
              </a:rPr>
              <a:t>Does he have good manners?</a:t>
            </a:r>
          </a:p>
          <a:p>
            <a:r>
              <a:rPr lang="en-US" sz="3600" dirty="0" smtClean="0">
                <a:effectLst>
                  <a:glow rad="101600">
                    <a:schemeClr val="bg1">
                      <a:alpha val="60000"/>
                    </a:schemeClr>
                  </a:glow>
                </a:effectLst>
              </a:rPr>
              <a:t>Is he considerate of others?</a:t>
            </a:r>
          </a:p>
          <a:p>
            <a:r>
              <a:rPr lang="en-US" sz="3600" dirty="0" smtClean="0">
                <a:effectLst>
                  <a:glow rad="101600">
                    <a:schemeClr val="bg1">
                      <a:alpha val="60000"/>
                    </a:schemeClr>
                  </a:glow>
                </a:effectLst>
              </a:rPr>
              <a:t>Is he disposed to anger?</a:t>
            </a:r>
          </a:p>
          <a:p>
            <a:r>
              <a:rPr lang="en-US" sz="3600" dirty="0" smtClean="0">
                <a:effectLst>
                  <a:glow rad="101600">
                    <a:schemeClr val="bg1">
                      <a:alpha val="60000"/>
                    </a:schemeClr>
                  </a:glow>
                </a:effectLst>
              </a:rPr>
              <a:t>Does he try to involve you in sexual misconduct?</a:t>
            </a:r>
          </a:p>
          <a:p>
            <a:r>
              <a:rPr lang="en-US" sz="3600" dirty="0" smtClean="0">
                <a:effectLst>
                  <a:glow rad="101600">
                    <a:schemeClr val="bg1">
                      <a:alpha val="60000"/>
                    </a:schemeClr>
                  </a:glow>
                </a:effectLst>
              </a:rPr>
              <a:t>Is he physically or verbally abusive?</a:t>
            </a:r>
          </a:p>
          <a:p>
            <a:r>
              <a:rPr lang="en-US" sz="3600" dirty="0" smtClean="0">
                <a:effectLst>
                  <a:glow rad="101600">
                    <a:schemeClr val="bg1">
                      <a:alpha val="60000"/>
                    </a:schemeClr>
                  </a:glow>
                </a:effectLst>
              </a:rPr>
              <a:t>What kind of relationship does he have with his parents?</a:t>
            </a:r>
          </a:p>
        </p:txBody>
      </p:sp>
      <p:pic>
        <p:nvPicPr>
          <p:cNvPr id="4098" name="Picture 2" descr="C:\Users\Ptr. Daniel White\Desktop\Bible pictures\Praying\1 Dad's Pix (126).jpg"/>
          <p:cNvPicPr>
            <a:picLocks noChangeAspect="1" noChangeArrowheads="1"/>
          </p:cNvPicPr>
          <p:nvPr/>
        </p:nvPicPr>
        <p:blipFill>
          <a:blip r:embed="rId3" cstate="print"/>
          <a:srcRect l="23185" b="1408"/>
          <a:stretch>
            <a:fillRect/>
          </a:stretch>
        </p:blipFill>
        <p:spPr bwMode="auto">
          <a:xfrm>
            <a:off x="6248400" y="228600"/>
            <a:ext cx="2743200" cy="23417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lstStyle/>
          <a:p>
            <a:r>
              <a:rPr lang="en-US" dirty="0" smtClean="0">
                <a:effectLst>
                  <a:glow rad="101600">
                    <a:schemeClr val="bg1">
                      <a:alpha val="60000"/>
                    </a:schemeClr>
                  </a:glow>
                </a:effectLst>
              </a:rPr>
              <a:t>Does he use alcohol or drugs to have a good time?</a:t>
            </a:r>
          </a:p>
          <a:p>
            <a:r>
              <a:rPr lang="en-US" dirty="0" smtClean="0">
                <a:effectLst>
                  <a:glow rad="101600">
                    <a:schemeClr val="bg1">
                      <a:alpha val="60000"/>
                    </a:schemeClr>
                  </a:glow>
                </a:effectLst>
              </a:rPr>
              <a:t>Is he jealous and self-centered?</a:t>
            </a:r>
            <a:endParaRPr lang="en-US" dirty="0">
              <a:effectLst>
                <a:glow rad="101600">
                  <a:schemeClr val="bg1">
                    <a:alpha val="60000"/>
                  </a:schemeClr>
                </a:glow>
              </a:effectLst>
            </a:endParaRPr>
          </a:p>
        </p:txBody>
      </p:sp>
      <p:pic>
        <p:nvPicPr>
          <p:cNvPr id="3074" name="Picture 2" descr="C:\Users\Ptr. Daniel White\Documents\My Scans\2009-03 (Mar)\scan0010.jpg"/>
          <p:cNvPicPr>
            <a:picLocks noChangeAspect="1" noChangeArrowheads="1"/>
          </p:cNvPicPr>
          <p:nvPr/>
        </p:nvPicPr>
        <p:blipFill>
          <a:blip r:embed="rId3" cstate="print">
            <a:lum bright="-20000"/>
          </a:blip>
          <a:srcRect r="2050" b="2120"/>
          <a:stretch>
            <a:fillRect/>
          </a:stretch>
        </p:blipFill>
        <p:spPr bwMode="auto">
          <a:xfrm>
            <a:off x="2895600" y="2514600"/>
            <a:ext cx="3639962" cy="2895600"/>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dirty="0" smtClean="0">
                <a:effectLst>
                  <a:glow rad="101600">
                    <a:schemeClr val="bg1">
                      <a:alpha val="60000"/>
                    </a:schemeClr>
                  </a:glow>
                </a:effectLst>
              </a:rPr>
              <a:t>Have a check list</a:t>
            </a:r>
            <a:br>
              <a:rPr lang="en-US" dirty="0" smtClean="0">
                <a:effectLst>
                  <a:glow rad="101600">
                    <a:schemeClr val="bg1">
                      <a:alpha val="60000"/>
                    </a:schemeClr>
                  </a:glow>
                </a:effectLst>
              </a:rPr>
            </a:br>
            <a:r>
              <a:rPr lang="en-US" dirty="0" smtClean="0">
                <a:effectLst>
                  <a:glow rad="101600">
                    <a:schemeClr val="bg1">
                      <a:alpha val="60000"/>
                    </a:schemeClr>
                  </a:glow>
                </a:effectLst>
              </a:rPr>
              <a:t>“Would she make a good </a:t>
            </a:r>
            <a:br>
              <a:rPr lang="en-US" dirty="0" smtClean="0">
                <a:effectLst>
                  <a:glow rad="101600">
                    <a:schemeClr val="bg1">
                      <a:alpha val="60000"/>
                    </a:schemeClr>
                  </a:glow>
                </a:effectLst>
              </a:rPr>
            </a:br>
            <a:r>
              <a:rPr lang="en-US" dirty="0" smtClean="0">
                <a:effectLst>
                  <a:glow rad="101600">
                    <a:schemeClr val="bg1">
                      <a:alpha val="60000"/>
                    </a:schemeClr>
                  </a:glow>
                </a:effectLst>
              </a:rPr>
              <a:t>wife for me?”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2209800"/>
            <a:ext cx="8229600" cy="4419600"/>
          </a:xfrm>
        </p:spPr>
        <p:txBody>
          <a:bodyPr>
            <a:normAutofit fontScale="92500" lnSpcReduction="10000"/>
          </a:bodyPr>
          <a:lstStyle/>
          <a:p>
            <a:r>
              <a:rPr lang="en-US" sz="3600" dirty="0" smtClean="0">
                <a:effectLst>
                  <a:glow rad="101600">
                    <a:schemeClr val="bg1">
                      <a:alpha val="60000"/>
                    </a:schemeClr>
                  </a:glow>
                </a:effectLst>
              </a:rPr>
              <a:t>How does she show submissiveness to her family and church?</a:t>
            </a:r>
          </a:p>
          <a:p>
            <a:r>
              <a:rPr lang="en-US" sz="3600" dirty="0" smtClean="0">
                <a:effectLst>
                  <a:glow rad="101600">
                    <a:schemeClr val="bg1">
                      <a:alpha val="60000"/>
                    </a:schemeClr>
                  </a:glow>
                </a:effectLst>
              </a:rPr>
              <a:t>How does she treat her family?</a:t>
            </a:r>
          </a:p>
          <a:p>
            <a:r>
              <a:rPr lang="en-US" sz="3600" dirty="0" smtClean="0">
                <a:effectLst>
                  <a:glow rad="101600">
                    <a:schemeClr val="bg1">
                      <a:alpha val="60000"/>
                    </a:schemeClr>
                  </a:glow>
                </a:effectLst>
              </a:rPr>
              <a:t>What is her relationship like with her father?</a:t>
            </a:r>
          </a:p>
          <a:p>
            <a:r>
              <a:rPr lang="en-US" sz="3600" dirty="0" smtClean="0">
                <a:effectLst>
                  <a:glow rad="101600">
                    <a:schemeClr val="bg1">
                      <a:alpha val="60000"/>
                    </a:schemeClr>
                  </a:glow>
                </a:effectLst>
              </a:rPr>
              <a:t>What does she talk about?</a:t>
            </a:r>
          </a:p>
          <a:p>
            <a:r>
              <a:rPr lang="en-US" sz="3600" dirty="0" smtClean="0">
                <a:effectLst>
                  <a:glow rad="101600">
                    <a:schemeClr val="bg1">
                      <a:alpha val="60000"/>
                    </a:schemeClr>
                  </a:glow>
                </a:effectLst>
              </a:rPr>
              <a:t>Is she materialistic?</a:t>
            </a:r>
          </a:p>
          <a:p>
            <a:r>
              <a:rPr lang="en-US" sz="3600" dirty="0" smtClean="0">
                <a:effectLst>
                  <a:glow rad="101600">
                    <a:schemeClr val="bg1">
                      <a:alpha val="60000"/>
                    </a:schemeClr>
                  </a:glow>
                </a:effectLst>
              </a:rPr>
              <a:t>Is she consumed with outward appearance and fashion?</a:t>
            </a:r>
          </a:p>
          <a:p>
            <a:endParaRPr lang="en-US" dirty="0" smtClean="0">
              <a:effectLst>
                <a:glow rad="101600">
                  <a:schemeClr val="bg1">
                    <a:alpha val="60000"/>
                  </a:schemeClr>
                </a:glow>
              </a:effectLst>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normAutofit/>
          </a:bodyPr>
          <a:lstStyle/>
          <a:p>
            <a:r>
              <a:rPr lang="en-US" dirty="0" smtClean="0">
                <a:effectLst>
                  <a:glow rad="101600">
                    <a:schemeClr val="bg1">
                      <a:alpha val="60000"/>
                    </a:schemeClr>
                  </a:glow>
                </a:effectLst>
              </a:rPr>
              <a:t>What  type of entertainment does she enjoy?</a:t>
            </a:r>
          </a:p>
          <a:p>
            <a:r>
              <a:rPr lang="en-US" dirty="0" smtClean="0">
                <a:effectLst>
                  <a:glow rad="101600">
                    <a:schemeClr val="bg1">
                      <a:alpha val="60000"/>
                    </a:schemeClr>
                  </a:glow>
                </a:effectLst>
              </a:rPr>
              <a:t>How does she demonstrate her love for the Lord?</a:t>
            </a:r>
          </a:p>
          <a:p>
            <a:r>
              <a:rPr lang="en-US" dirty="0" smtClean="0">
                <a:effectLst>
                  <a:glow rad="101600">
                    <a:schemeClr val="bg1">
                      <a:alpha val="60000"/>
                    </a:schemeClr>
                  </a:glow>
                </a:effectLst>
              </a:rPr>
              <a:t>Is she faithful to church?</a:t>
            </a:r>
          </a:p>
          <a:p>
            <a:r>
              <a:rPr lang="en-US" dirty="0" smtClean="0">
                <a:effectLst>
                  <a:glow rad="101600">
                    <a:schemeClr val="bg1">
                      <a:alpha val="60000"/>
                    </a:schemeClr>
                  </a:glow>
                </a:effectLst>
              </a:rPr>
              <a:t>Does she listen to the messages?</a:t>
            </a:r>
          </a:p>
          <a:p>
            <a:r>
              <a:rPr lang="en-US" dirty="0" smtClean="0">
                <a:effectLst>
                  <a:glow rad="101600">
                    <a:schemeClr val="bg1">
                      <a:alpha val="60000"/>
                    </a:schemeClr>
                  </a:glow>
                </a:effectLst>
              </a:rPr>
              <a:t>Is she growing spiritually?</a:t>
            </a:r>
          </a:p>
          <a:p>
            <a:r>
              <a:rPr lang="en-US" dirty="0" smtClean="0">
                <a:effectLst>
                  <a:glow rad="101600">
                    <a:schemeClr val="bg1">
                      <a:alpha val="60000"/>
                    </a:schemeClr>
                  </a:glow>
                </a:effectLst>
              </a:rPr>
              <a:t>Is she industrious?</a:t>
            </a:r>
          </a:p>
          <a:p>
            <a:r>
              <a:rPr lang="en-US" dirty="0" smtClean="0">
                <a:effectLst>
                  <a:glow rad="101600">
                    <a:schemeClr val="bg1">
                      <a:alpha val="60000"/>
                    </a:schemeClr>
                  </a:glow>
                </a:effectLst>
              </a:rPr>
              <a:t>Is she financially responsible?</a:t>
            </a:r>
          </a:p>
          <a:p>
            <a:r>
              <a:rPr lang="en-US" dirty="0" smtClean="0">
                <a:effectLst>
                  <a:glow rad="101600">
                    <a:schemeClr val="bg1">
                      <a:alpha val="60000"/>
                    </a:schemeClr>
                  </a:glow>
                </a:effectLst>
              </a:rPr>
              <a:t>Does she have a good testimony?</a:t>
            </a:r>
          </a:p>
          <a:p>
            <a:r>
              <a:rPr lang="en-US" dirty="0" smtClean="0">
                <a:effectLst>
                  <a:glow rad="101600">
                    <a:schemeClr val="bg1">
                      <a:alpha val="60000"/>
                    </a:schemeClr>
                  </a:glow>
                </a:effectLst>
              </a:rPr>
              <a:t>Is she morally pure?</a:t>
            </a:r>
          </a:p>
          <a:p>
            <a:r>
              <a:rPr lang="en-US" dirty="0" smtClean="0">
                <a:effectLst>
                  <a:glow rad="101600">
                    <a:schemeClr val="bg1">
                      <a:alpha val="60000"/>
                    </a:schemeClr>
                  </a:glow>
                </a:effectLst>
              </a:rPr>
              <a:t>Does she dress modestly?</a:t>
            </a:r>
          </a:p>
          <a:p>
            <a:endParaRPr lang="en-US" dirty="0" smtClean="0"/>
          </a:p>
        </p:txBody>
      </p:sp>
      <p:pic>
        <p:nvPicPr>
          <p:cNvPr id="3074" name="Picture 2" descr="C:\Users\Ptr. Daniel White\Desktop\Bible pictures\Praying\scan0042.jpg"/>
          <p:cNvPicPr>
            <a:picLocks noChangeAspect="1" noChangeArrowheads="1"/>
          </p:cNvPicPr>
          <p:nvPr/>
        </p:nvPicPr>
        <p:blipFill>
          <a:blip r:embed="rId3" cstate="print"/>
          <a:srcRect t="3099"/>
          <a:stretch>
            <a:fillRect/>
          </a:stretch>
        </p:blipFill>
        <p:spPr bwMode="auto">
          <a:xfrm>
            <a:off x="6629400" y="3048000"/>
            <a:ext cx="2286000" cy="238283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a:bodyPr>
          <a:lstStyle/>
          <a:p>
            <a:endParaRPr lang="en-US" sz="3600" dirty="0" smtClean="0">
              <a:effectLst>
                <a:glow rad="101600">
                  <a:schemeClr val="bg1">
                    <a:alpha val="60000"/>
                  </a:schemeClr>
                </a:glow>
              </a:effectLst>
            </a:endParaRPr>
          </a:p>
          <a:p>
            <a:r>
              <a:rPr lang="en-US" sz="3600" dirty="0" smtClean="0">
                <a:effectLst>
                  <a:glow rad="101600">
                    <a:schemeClr val="bg1">
                      <a:alpha val="60000"/>
                    </a:schemeClr>
                  </a:glow>
                </a:effectLst>
              </a:rPr>
              <a:t>Is she considerate of others?</a:t>
            </a:r>
          </a:p>
          <a:p>
            <a:r>
              <a:rPr lang="en-US" sz="3600" dirty="0" smtClean="0">
                <a:effectLst>
                  <a:glow rad="101600">
                    <a:schemeClr val="bg1">
                      <a:alpha val="60000"/>
                    </a:schemeClr>
                  </a:glow>
                </a:effectLst>
              </a:rPr>
              <a:t>Is she contentious?</a:t>
            </a:r>
          </a:p>
          <a:p>
            <a:r>
              <a:rPr lang="en-US" sz="3600" dirty="0" smtClean="0">
                <a:effectLst>
                  <a:glow rad="101600">
                    <a:schemeClr val="bg1">
                      <a:alpha val="60000"/>
                    </a:schemeClr>
                  </a:glow>
                </a:effectLst>
              </a:rPr>
              <a:t>Is she verbally or physically abusive?</a:t>
            </a:r>
          </a:p>
          <a:p>
            <a:r>
              <a:rPr lang="en-US" sz="3600" dirty="0" smtClean="0">
                <a:effectLst>
                  <a:glow rad="101600">
                    <a:schemeClr val="bg1">
                      <a:alpha val="60000"/>
                    </a:schemeClr>
                  </a:glow>
                </a:effectLst>
              </a:rPr>
              <a:t>Is she an angry person?</a:t>
            </a:r>
          </a:p>
          <a:p>
            <a:r>
              <a:rPr lang="en-US" sz="3600" dirty="0" smtClean="0">
                <a:effectLst>
                  <a:glow rad="101600">
                    <a:schemeClr val="bg1">
                      <a:alpha val="60000"/>
                    </a:schemeClr>
                  </a:glow>
                </a:effectLst>
              </a:rPr>
              <a:t>Does she use alcohol or drugs to have a good time?</a:t>
            </a:r>
          </a:p>
          <a:p>
            <a:r>
              <a:rPr lang="en-US" sz="3600" dirty="0" smtClean="0">
                <a:effectLst>
                  <a:glow rad="101600">
                    <a:schemeClr val="bg1">
                      <a:alpha val="60000"/>
                    </a:schemeClr>
                  </a:glow>
                </a:effectLst>
              </a:rPr>
              <a:t>What kind of entertainment does she enjoy?</a:t>
            </a:r>
          </a:p>
          <a:p>
            <a:r>
              <a:rPr lang="en-US" sz="3600" dirty="0" smtClean="0">
                <a:effectLst>
                  <a:glow rad="101600">
                    <a:schemeClr val="bg1">
                      <a:alpha val="60000"/>
                    </a:schemeClr>
                  </a:glow>
                </a:effectLst>
              </a:rPr>
              <a:t>Is she jealous and self-centered?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tr. Daniel White\Documents\My Scans\2009-03 (Mar)\scan0015.jpg"/>
          <p:cNvPicPr>
            <a:picLocks noChangeAspect="1" noChangeArrowheads="1"/>
          </p:cNvPicPr>
          <p:nvPr/>
        </p:nvPicPr>
        <p:blipFill>
          <a:blip r:embed="rId3" cstate="print"/>
          <a:srcRect l="10031" b="8146"/>
          <a:stretch>
            <a:fillRect/>
          </a:stretch>
        </p:blipFill>
        <p:spPr bwMode="auto">
          <a:xfrm>
            <a:off x="2743200" y="152400"/>
            <a:ext cx="3962400" cy="5029200"/>
          </a:xfrm>
          <a:prstGeom prst="rect">
            <a:avLst/>
          </a:prstGeom>
          <a:noFill/>
          <a:effectLst>
            <a:reflection blurRad="6350" stA="50000" endA="295" endPos="92000" dist="101600" dir="5400000" sy="-100000" algn="bl" rotWithShape="0"/>
          </a:effectLst>
        </p:spPr>
      </p:pic>
      <p:pic>
        <p:nvPicPr>
          <p:cNvPr id="5123" name="Picture 3" descr="C:\Users\Ptr. Daniel White\Desktop\scan0020.jpg"/>
          <p:cNvPicPr>
            <a:picLocks noChangeAspect="1" noChangeArrowheads="1"/>
          </p:cNvPicPr>
          <p:nvPr/>
        </p:nvPicPr>
        <p:blipFill>
          <a:blip r:embed="rId4" cstate="print"/>
          <a:srcRect/>
          <a:stretch>
            <a:fillRect/>
          </a:stretch>
        </p:blipFill>
        <p:spPr bwMode="auto">
          <a:xfrm>
            <a:off x="5105400" y="228600"/>
            <a:ext cx="1295400" cy="1600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304800"/>
            <a:ext cx="6477000" cy="1569660"/>
          </a:xfrm>
          <a:prstGeom prst="rect">
            <a:avLst/>
          </a:prstGeom>
          <a:solidFill>
            <a:srgbClr val="00B050"/>
          </a:solidFill>
          <a:ln w="76200">
            <a:solidFill>
              <a:schemeClr val="bg1"/>
            </a:solidFill>
          </a:ln>
          <a:scene3d>
            <a:camera prst="perspectiveRight"/>
            <a:lightRig rig="threePt" dir="t"/>
          </a:scene3d>
          <a:sp3d>
            <a:bevelT prst="convex"/>
          </a:sp3d>
        </p:spPr>
        <p:txBody>
          <a:bodyPr wrap="square">
            <a:spAutoFit/>
          </a:bodyPr>
          <a:lstStyle/>
          <a:p>
            <a:pPr algn="ctr"/>
            <a:r>
              <a:rPr lang="en-US" sz="3200" i="1" dirty="0" smtClean="0">
                <a:effectLst>
                  <a:glow rad="101600">
                    <a:schemeClr val="bg1">
                      <a:alpha val="60000"/>
                    </a:schemeClr>
                  </a:glow>
                </a:effectLst>
              </a:rPr>
              <a:t>“O magnify the LORD with me, and let us exalt his name together. “ </a:t>
            </a:r>
          </a:p>
          <a:p>
            <a:pPr algn="ctr"/>
            <a:r>
              <a:rPr lang="en-US" sz="3200" i="1" dirty="0" smtClean="0">
                <a:effectLst>
                  <a:glow rad="101600">
                    <a:schemeClr val="bg1">
                      <a:alpha val="60000"/>
                    </a:schemeClr>
                  </a:glow>
                </a:effectLst>
              </a:rPr>
              <a:t>(Psalms) 34:3 </a:t>
            </a:r>
            <a:endParaRPr lang="en-US" sz="3200" i="1" dirty="0">
              <a:effectLst>
                <a:glow rad="101600">
                  <a:schemeClr val="bg1">
                    <a:alpha val="60000"/>
                  </a:schemeClr>
                </a:glow>
              </a:effectLst>
            </a:endParaRPr>
          </a:p>
        </p:txBody>
      </p:sp>
      <p:sp>
        <p:nvSpPr>
          <p:cNvPr id="4" name="Content Placeholder 3"/>
          <p:cNvSpPr>
            <a:spLocks noGrp="1"/>
          </p:cNvSpPr>
          <p:nvPr>
            <p:ph sz="half" idx="1"/>
          </p:nvPr>
        </p:nvSpPr>
        <p:spPr>
          <a:xfrm>
            <a:off x="0" y="2133600"/>
            <a:ext cx="4495800" cy="4724400"/>
          </a:xfrm>
        </p:spPr>
        <p:txBody>
          <a:bodyPr>
            <a:normAutofit fontScale="92500"/>
          </a:bodyPr>
          <a:lstStyle/>
          <a:p>
            <a:r>
              <a:rPr lang="en-US" sz="3600" dirty="0" smtClean="0">
                <a:effectLst>
                  <a:glow rad="101600">
                    <a:schemeClr val="bg1">
                      <a:alpha val="60000"/>
                    </a:schemeClr>
                  </a:glow>
                </a:effectLst>
              </a:rPr>
              <a:t>Talents</a:t>
            </a:r>
          </a:p>
          <a:p>
            <a:r>
              <a:rPr lang="en-US" sz="3600" dirty="0" smtClean="0">
                <a:effectLst>
                  <a:glow rad="101600">
                    <a:schemeClr val="bg1">
                      <a:alpha val="60000"/>
                    </a:schemeClr>
                  </a:glow>
                </a:effectLst>
              </a:rPr>
              <a:t>Abilities</a:t>
            </a:r>
          </a:p>
          <a:p>
            <a:r>
              <a:rPr lang="en-US" sz="3600" dirty="0" smtClean="0">
                <a:effectLst>
                  <a:glow rad="101600">
                    <a:schemeClr val="bg1">
                      <a:alpha val="60000"/>
                    </a:schemeClr>
                  </a:glow>
                </a:effectLst>
              </a:rPr>
              <a:t>Personality</a:t>
            </a:r>
          </a:p>
          <a:p>
            <a:r>
              <a:rPr lang="en-US" sz="3600" dirty="0" smtClean="0">
                <a:effectLst>
                  <a:glow rad="101600">
                    <a:schemeClr val="bg1">
                      <a:alpha val="60000"/>
                    </a:schemeClr>
                  </a:glow>
                </a:effectLst>
              </a:rPr>
              <a:t>Interest</a:t>
            </a:r>
          </a:p>
          <a:p>
            <a:r>
              <a:rPr lang="en-US" sz="3600" dirty="0" smtClean="0">
                <a:effectLst>
                  <a:glow rad="101600">
                    <a:schemeClr val="bg1">
                      <a:alpha val="60000"/>
                    </a:schemeClr>
                  </a:glow>
                </a:effectLst>
              </a:rPr>
              <a:t>Background</a:t>
            </a:r>
          </a:p>
          <a:p>
            <a:r>
              <a:rPr lang="en-US" sz="3600" dirty="0" smtClean="0">
                <a:effectLst>
                  <a:glow rad="101600">
                    <a:schemeClr val="bg1">
                      <a:alpha val="60000"/>
                    </a:schemeClr>
                  </a:glow>
                </a:effectLst>
              </a:rPr>
              <a:t>Upbringing</a:t>
            </a:r>
          </a:p>
          <a:p>
            <a:r>
              <a:rPr lang="en-US" sz="3600" dirty="0" smtClean="0">
                <a:effectLst>
                  <a:glow rad="101600">
                    <a:schemeClr val="bg1">
                      <a:alpha val="60000"/>
                    </a:schemeClr>
                  </a:glow>
                </a:effectLst>
              </a:rPr>
              <a:t>Family</a:t>
            </a:r>
          </a:p>
          <a:p>
            <a:endParaRPr lang="en-US" sz="3600" dirty="0">
              <a:effectLst>
                <a:glow rad="101600">
                  <a:schemeClr val="bg1">
                    <a:alpha val="60000"/>
                  </a:schemeClr>
                </a:glow>
              </a:effectLst>
            </a:endParaRPr>
          </a:p>
        </p:txBody>
      </p:sp>
      <p:sp>
        <p:nvSpPr>
          <p:cNvPr id="6" name="Content Placeholder 5"/>
          <p:cNvSpPr>
            <a:spLocks noGrp="1"/>
          </p:cNvSpPr>
          <p:nvPr>
            <p:ph sz="half" idx="2"/>
          </p:nvPr>
        </p:nvSpPr>
        <p:spPr>
          <a:xfrm>
            <a:off x="5715000" y="2057400"/>
            <a:ext cx="3429000" cy="4571999"/>
          </a:xfrm>
        </p:spPr>
        <p:txBody>
          <a:bodyPr>
            <a:normAutofit fontScale="92500"/>
          </a:bodyPr>
          <a:lstStyle/>
          <a:p>
            <a:pPr>
              <a:buFont typeface="Arial" charset="0"/>
              <a:buChar char="•"/>
            </a:pPr>
            <a:r>
              <a:rPr lang="en-US" sz="3600" dirty="0" smtClean="0">
                <a:effectLst>
                  <a:glow rad="101600">
                    <a:schemeClr val="bg1">
                      <a:alpha val="60000"/>
                    </a:schemeClr>
                  </a:glow>
                </a:effectLst>
              </a:rPr>
              <a:t>Doctrinal beliefs</a:t>
            </a:r>
          </a:p>
          <a:p>
            <a:pPr>
              <a:buFont typeface="Arial" charset="0"/>
              <a:buChar char="•"/>
            </a:pPr>
            <a:r>
              <a:rPr lang="en-US" sz="3600" dirty="0" smtClean="0">
                <a:effectLst>
                  <a:glow rad="101600">
                    <a:schemeClr val="bg1">
                      <a:alpha val="60000"/>
                    </a:schemeClr>
                  </a:glow>
                </a:effectLst>
              </a:rPr>
              <a:t> Philosophy </a:t>
            </a:r>
          </a:p>
          <a:p>
            <a:pPr>
              <a:buFont typeface="Arial" charset="0"/>
              <a:buChar char="•"/>
            </a:pPr>
            <a:r>
              <a:rPr lang="en-US" sz="3600" dirty="0" smtClean="0">
                <a:effectLst>
                  <a:glow rad="101600">
                    <a:schemeClr val="bg1">
                      <a:alpha val="60000"/>
                    </a:schemeClr>
                  </a:glow>
                </a:effectLst>
              </a:rPr>
              <a:t> Standards</a:t>
            </a:r>
          </a:p>
          <a:p>
            <a:pPr>
              <a:buFont typeface="Arial" charset="0"/>
              <a:buChar char="•"/>
            </a:pPr>
            <a:r>
              <a:rPr lang="en-US" sz="3600" dirty="0" smtClean="0">
                <a:effectLst>
                  <a:glow rad="101600">
                    <a:schemeClr val="bg1">
                      <a:alpha val="60000"/>
                    </a:schemeClr>
                  </a:glow>
                </a:effectLst>
              </a:rPr>
              <a:t> Convictions</a:t>
            </a:r>
          </a:p>
          <a:p>
            <a:r>
              <a:rPr lang="en-US" sz="3600" dirty="0" smtClean="0">
                <a:effectLst>
                  <a:glow rad="101600">
                    <a:schemeClr val="bg1">
                      <a:alpha val="60000"/>
                    </a:schemeClr>
                  </a:glow>
                </a:effectLst>
              </a:rPr>
              <a:t> Spiritual Gifts</a:t>
            </a:r>
          </a:p>
          <a:p>
            <a:r>
              <a:rPr lang="en-US" sz="3600" dirty="0" smtClean="0">
                <a:solidFill>
                  <a:srgbClr val="FFFF00"/>
                </a:solidFill>
                <a:effectLst>
                  <a:glow rad="101600">
                    <a:schemeClr val="bg1">
                      <a:alpha val="60000"/>
                    </a:schemeClr>
                  </a:glow>
                </a:effectLst>
              </a:rPr>
              <a:t> Call of God    </a:t>
            </a:r>
            <a:r>
              <a:rPr lang="en-US" sz="3600" i="1" dirty="0" smtClean="0">
                <a:solidFill>
                  <a:srgbClr val="FFFF00"/>
                </a:solidFill>
                <a:effectLst>
                  <a:glow rad="101600">
                    <a:schemeClr val="bg1">
                      <a:alpha val="60000"/>
                    </a:schemeClr>
                  </a:glow>
                </a:effectLst>
              </a:rPr>
              <a:t>Rom.11:29</a:t>
            </a:r>
          </a:p>
          <a:p>
            <a:endParaRPr lang="en-US" sz="3600" dirty="0"/>
          </a:p>
        </p:txBody>
      </p:sp>
      <p:pic>
        <p:nvPicPr>
          <p:cNvPr id="2050" name="Picture 2" descr="C:\Users\Ptr. Daniel White\Desktop\Bible pictures\Courtship Marriage Family\Marriage\scan0057.jpg"/>
          <p:cNvPicPr>
            <a:picLocks noChangeAspect="1" noChangeArrowheads="1"/>
          </p:cNvPicPr>
          <p:nvPr/>
        </p:nvPicPr>
        <p:blipFill>
          <a:blip r:embed="rId3" cstate="print">
            <a:lum bright="-20000"/>
          </a:blip>
          <a:srcRect/>
          <a:stretch>
            <a:fillRect/>
          </a:stretch>
        </p:blipFill>
        <p:spPr bwMode="auto">
          <a:xfrm>
            <a:off x="2514600" y="2181078"/>
            <a:ext cx="3030115" cy="2086122"/>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to="" calcmode="lin" valueType="num">
                                      <p:cBhvr>
                                        <p:cTn id="32" dur="1" fill="hold"/>
                                        <p:tgtEl>
                                          <p:spTgt spid="4">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to="" calcmode="lin" valueType="num">
                                      <p:cBhvr>
                                        <p:cTn id="37" dur="1" fill="hold"/>
                                        <p:tgtEl>
                                          <p:spTgt spid="4">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to="" calcmode="lin" valueType="num">
                                      <p:cBhvr>
                                        <p:cTn id="42" dur="1" fill="hold"/>
                                        <p:tgtEl>
                                          <p:spTgt spid="6">
                                            <p:txEl>
                                              <p:pRg st="0" end="0"/>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 to="" calcmode="lin" valueType="num">
                                      <p:cBhvr>
                                        <p:cTn id="47" dur="1" fill="hold"/>
                                        <p:tgtEl>
                                          <p:spTgt spid="6">
                                            <p:txEl>
                                              <p:pRg st="1" end="1"/>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 to="" calcmode="lin" valueType="num">
                                      <p:cBhvr>
                                        <p:cTn id="52" dur="1" fill="hold"/>
                                        <p:tgtEl>
                                          <p:spTgt spid="6">
                                            <p:txEl>
                                              <p:pRg st="2" end="2"/>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 to="" calcmode="lin" valueType="num">
                                      <p:cBhvr>
                                        <p:cTn id="57" dur="1" fill="hold"/>
                                        <p:tgtEl>
                                          <p:spTgt spid="6">
                                            <p:txEl>
                                              <p:pRg st="3" end="3"/>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 to="" calcmode="lin" valueType="num">
                                      <p:cBhvr>
                                        <p:cTn id="62" dur="1" fill="hold"/>
                                        <p:tgtEl>
                                          <p:spTgt spid="6">
                                            <p:txEl>
                                              <p:pRg st="4" end="4"/>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 to="" calcmode="lin" valueType="num">
                                      <p:cBhvr>
                                        <p:cTn id="67" dur="1" fill="hold"/>
                                        <p:tgtEl>
                                          <p:spTgt spid="6">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tr. Daniel White\Desktop\Prophecy pictures\prophecy pictures\bibles and book of life\dove,hands,bible.jpg"/>
          <p:cNvPicPr>
            <a:picLocks noChangeAspect="1" noChangeArrowheads="1"/>
          </p:cNvPicPr>
          <p:nvPr/>
        </p:nvPicPr>
        <p:blipFill>
          <a:blip r:embed="rId3" cstate="print"/>
          <a:srcRect/>
          <a:stretch>
            <a:fillRect/>
          </a:stretch>
        </p:blipFill>
        <p:spPr bwMode="auto">
          <a:xfrm>
            <a:off x="304800" y="228600"/>
            <a:ext cx="2590800" cy="1980041"/>
          </a:xfrm>
          <a:prstGeom prst="rect">
            <a:avLst/>
          </a:prstGeom>
          <a:noFill/>
        </p:spPr>
      </p:pic>
      <p:pic>
        <p:nvPicPr>
          <p:cNvPr id="4099" name="Picture 3" descr="C:\Users\Ptr. Daniel White\Desktop\Prophecy pictures\prophecy pictures\riches materal pos. plesures, worldly\lovers2cat.jpg"/>
          <p:cNvPicPr>
            <a:picLocks noChangeAspect="1" noChangeArrowheads="1"/>
          </p:cNvPicPr>
          <p:nvPr/>
        </p:nvPicPr>
        <p:blipFill>
          <a:blip r:embed="rId4" cstate="print"/>
          <a:srcRect/>
          <a:stretch>
            <a:fillRect/>
          </a:stretch>
        </p:blipFill>
        <p:spPr bwMode="auto">
          <a:xfrm>
            <a:off x="5943600" y="228600"/>
            <a:ext cx="2819400" cy="1981200"/>
          </a:xfrm>
          <a:prstGeom prst="rect">
            <a:avLst/>
          </a:prstGeom>
          <a:noFill/>
        </p:spPr>
      </p:pic>
      <p:sp>
        <p:nvSpPr>
          <p:cNvPr id="2" name="Title 1"/>
          <p:cNvSpPr>
            <a:spLocks noGrp="1"/>
          </p:cNvSpPr>
          <p:nvPr>
            <p:ph type="title"/>
          </p:nvPr>
        </p:nvSpPr>
        <p:spPr>
          <a:xfrm>
            <a:off x="152400" y="274638"/>
            <a:ext cx="8534400" cy="1706562"/>
          </a:xfrm>
        </p:spPr>
        <p:txBody>
          <a:bodyPr>
            <a:normAutofit fontScale="90000"/>
          </a:bodyPr>
          <a:lstStyle/>
          <a:p>
            <a:r>
              <a:rPr lang="en-US" dirty="0" smtClean="0">
                <a:effectLst>
                  <a:glow rad="101600">
                    <a:schemeClr val="bg1">
                      <a:alpha val="60000"/>
                    </a:schemeClr>
                  </a:glow>
                </a:effectLst>
              </a:rPr>
              <a:t>Courtship</a:t>
            </a:r>
            <a:br>
              <a:rPr lang="en-US" dirty="0" smtClean="0">
                <a:effectLst>
                  <a:glow rad="101600">
                    <a:schemeClr val="bg1">
                      <a:alpha val="60000"/>
                    </a:schemeClr>
                  </a:glow>
                </a:effectLst>
              </a:rPr>
            </a:br>
            <a:r>
              <a:rPr lang="en-US" dirty="0" smtClean="0">
                <a:effectLst>
                  <a:glow rad="101600">
                    <a:schemeClr val="bg1">
                      <a:alpha val="60000"/>
                    </a:schemeClr>
                  </a:glow>
                </a:effectLst>
              </a:rPr>
              <a:t> versus </a:t>
            </a:r>
            <a:br>
              <a:rPr lang="en-US" dirty="0" smtClean="0">
                <a:effectLst>
                  <a:glow rad="101600">
                    <a:schemeClr val="bg1">
                      <a:alpha val="60000"/>
                    </a:schemeClr>
                  </a:glow>
                </a:effectLst>
              </a:rPr>
            </a:br>
            <a:r>
              <a:rPr lang="en-US" dirty="0" smtClean="0">
                <a:effectLst>
                  <a:glow rad="101600">
                    <a:schemeClr val="bg1">
                      <a:alpha val="60000"/>
                    </a:schemeClr>
                  </a:glow>
                </a:effectLst>
              </a:rPr>
              <a:t>Dating</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2590800"/>
            <a:ext cx="8229600" cy="4267200"/>
          </a:xfrm>
        </p:spPr>
        <p:txBody>
          <a:bodyPr>
            <a:normAutofit lnSpcReduction="10000"/>
          </a:bodyPr>
          <a:lstStyle/>
          <a:p>
            <a:r>
              <a:rPr lang="en-US" dirty="0" smtClean="0">
                <a:effectLst>
                  <a:glow rad="101600">
                    <a:schemeClr val="bg1">
                      <a:alpha val="60000"/>
                    </a:schemeClr>
                  </a:glow>
                </a:effectLst>
              </a:rPr>
              <a:t>Most people believe that dating is a necessary part of growing and finding a mate.</a:t>
            </a:r>
          </a:p>
          <a:p>
            <a:r>
              <a:rPr lang="en-US" dirty="0" smtClean="0">
                <a:effectLst>
                  <a:glow rad="101600">
                    <a:schemeClr val="bg1">
                      <a:alpha val="60000"/>
                    </a:schemeClr>
                  </a:glow>
                </a:effectLst>
              </a:rPr>
              <a:t>The world’s philosophy of dating is totally contrary to the Biblical philosophy of courtship – </a:t>
            </a:r>
            <a:r>
              <a:rPr lang="en-US" i="1" dirty="0" smtClean="0">
                <a:effectLst>
                  <a:glow rad="101600">
                    <a:schemeClr val="bg1">
                      <a:alpha val="60000"/>
                    </a:schemeClr>
                  </a:glow>
                </a:effectLst>
              </a:rPr>
              <a:t>Colossians 2:8</a:t>
            </a:r>
          </a:p>
          <a:p>
            <a:r>
              <a:rPr lang="en-US" dirty="0" smtClean="0">
                <a:effectLst>
                  <a:glow rad="101600">
                    <a:schemeClr val="bg1">
                      <a:alpha val="60000"/>
                    </a:schemeClr>
                  </a:glow>
                </a:effectLst>
              </a:rPr>
              <a:t>With </a:t>
            </a:r>
            <a:r>
              <a:rPr lang="en-US" dirty="0" smtClean="0">
                <a:effectLst>
                  <a:glow rad="101600">
                    <a:schemeClr val="bg1">
                      <a:alpha val="60000"/>
                    </a:schemeClr>
                  </a:glow>
                </a:effectLst>
              </a:rPr>
              <a:t>over half </a:t>
            </a:r>
            <a:r>
              <a:rPr lang="en-US" dirty="0" smtClean="0">
                <a:effectLst>
                  <a:glow rad="101600">
                    <a:schemeClr val="bg1">
                      <a:alpha val="60000"/>
                    </a:schemeClr>
                  </a:glow>
                </a:effectLst>
              </a:rPr>
              <a:t>of all marriages ending in divorce it is clear that the world’s method does not work very well – </a:t>
            </a:r>
            <a:r>
              <a:rPr lang="en-US" i="1" dirty="0" smtClean="0">
                <a:effectLst>
                  <a:glow rad="101600">
                    <a:schemeClr val="bg1">
                      <a:alpha val="60000"/>
                    </a:schemeClr>
                  </a:glow>
                </a:effectLst>
              </a:rPr>
              <a:t>Malachi 2:13-16; Mark 10:1-12</a:t>
            </a:r>
            <a:endParaRPr lang="en-US"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4)">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22" y="0"/>
            <a:ext cx="9161322" cy="6934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s://i.vimeocdn.com/video/131186146_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2" y="762000"/>
            <a:ext cx="9152462" cy="51482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s://i.vimeocdn.com/video/131186146_640.jpg"/>
          <p:cNvPicPr>
            <a:picLocks noChangeAspect="1" noChangeArrowheads="1"/>
          </p:cNvPicPr>
          <p:nvPr/>
        </p:nvPicPr>
        <p:blipFill rotWithShape="1">
          <a:blip r:embed="rId2">
            <a:extLst>
              <a:ext uri="{28A0092B-C50C-407E-A947-70E740481C1C}">
                <a14:useLocalDpi xmlns:a14="http://schemas.microsoft.com/office/drawing/2010/main" val="0"/>
              </a:ext>
            </a:extLst>
          </a:blip>
          <a:srcRect t="74879" r="43314"/>
          <a:stretch/>
        </p:blipFill>
        <p:spPr bwMode="auto">
          <a:xfrm>
            <a:off x="457200" y="4114800"/>
            <a:ext cx="3455581" cy="1219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130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US" dirty="0" smtClean="0">
                <a:effectLst>
                  <a:glow rad="101600">
                    <a:schemeClr val="bg1">
                      <a:alpha val="60000"/>
                    </a:schemeClr>
                  </a:glow>
                </a:effectLst>
              </a:rPr>
              <a:t>Preparation for Courtship</a:t>
            </a:r>
            <a:r>
              <a:rPr lang="en-US" dirty="0">
                <a:effectLst>
                  <a:glow rad="101600">
                    <a:schemeClr val="bg1">
                      <a:alpha val="60000"/>
                    </a:schemeClr>
                  </a:glow>
                </a:effectLst>
              </a:rPr>
              <a:t/>
            </a:r>
            <a:br>
              <a:rPr lang="en-US" dirty="0">
                <a:effectLst>
                  <a:glow rad="101600">
                    <a:schemeClr val="bg1">
                      <a:alpha val="60000"/>
                    </a:schemeClr>
                  </a:glow>
                </a:effectLst>
              </a:rPr>
            </a:b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1905000"/>
            <a:ext cx="8229600" cy="4953000"/>
          </a:xfrm>
        </p:spPr>
        <p:txBody>
          <a:bodyPr>
            <a:normAutofit/>
          </a:bodyPr>
          <a:lstStyle/>
          <a:p>
            <a:r>
              <a:rPr lang="en-US" sz="4000" dirty="0" smtClean="0">
                <a:effectLst>
                  <a:glow rad="101600">
                    <a:schemeClr val="bg1">
                      <a:alpha val="60000"/>
                    </a:schemeClr>
                  </a:glow>
                </a:effectLst>
              </a:rPr>
              <a:t>Must be </a:t>
            </a:r>
            <a:r>
              <a:rPr lang="en-US" sz="4000" dirty="0" smtClean="0">
                <a:solidFill>
                  <a:srgbClr val="FFC000"/>
                </a:solidFill>
                <a:effectLst>
                  <a:glow rad="101600">
                    <a:schemeClr val="bg1">
                      <a:alpha val="60000"/>
                    </a:schemeClr>
                  </a:glow>
                </a:effectLst>
              </a:rPr>
              <a:t>old</a:t>
            </a:r>
            <a:r>
              <a:rPr lang="en-US" sz="4000" dirty="0" smtClean="0">
                <a:effectLst>
                  <a:glow rad="101600">
                    <a:schemeClr val="bg1">
                      <a:alpha val="60000"/>
                    </a:schemeClr>
                  </a:glow>
                </a:effectLst>
              </a:rPr>
              <a:t> enough – </a:t>
            </a:r>
            <a:r>
              <a:rPr lang="en-US" sz="4000" i="1" dirty="0" smtClean="0">
                <a:effectLst>
                  <a:glow rad="101600">
                    <a:schemeClr val="bg1">
                      <a:alpha val="60000"/>
                    </a:schemeClr>
                  </a:glow>
                </a:effectLst>
              </a:rPr>
              <a:t>I Corinthians 14:11</a:t>
            </a:r>
          </a:p>
          <a:p>
            <a:r>
              <a:rPr lang="en-US" sz="4000" dirty="0" smtClean="0">
                <a:effectLst>
                  <a:glow rad="101600">
                    <a:schemeClr val="bg1">
                      <a:alpha val="60000"/>
                    </a:schemeClr>
                  </a:glow>
                </a:effectLst>
              </a:rPr>
              <a:t>Must be </a:t>
            </a:r>
            <a:r>
              <a:rPr lang="en-US" sz="4000" dirty="0" smtClean="0">
                <a:solidFill>
                  <a:srgbClr val="FFC000"/>
                </a:solidFill>
                <a:effectLst>
                  <a:glow rad="101600">
                    <a:schemeClr val="bg1">
                      <a:alpha val="60000"/>
                    </a:schemeClr>
                  </a:glow>
                </a:effectLst>
              </a:rPr>
              <a:t>mature</a:t>
            </a:r>
            <a:r>
              <a:rPr lang="en-US" sz="4000" dirty="0" smtClean="0">
                <a:effectLst>
                  <a:glow rad="101600">
                    <a:schemeClr val="bg1">
                      <a:alpha val="60000"/>
                    </a:schemeClr>
                  </a:glow>
                </a:effectLst>
              </a:rPr>
              <a:t> enough </a:t>
            </a:r>
            <a:r>
              <a:rPr lang="en-US" sz="4000" i="1" dirty="0" smtClean="0">
                <a:effectLst>
                  <a:glow rad="101600">
                    <a:schemeClr val="bg1">
                      <a:alpha val="60000"/>
                    </a:schemeClr>
                  </a:glow>
                </a:effectLst>
              </a:rPr>
              <a:t>– I Kings 2:2</a:t>
            </a:r>
          </a:p>
          <a:p>
            <a:r>
              <a:rPr lang="en-US" sz="4000" dirty="0" smtClean="0">
                <a:effectLst>
                  <a:glow rad="101600">
                    <a:schemeClr val="bg1">
                      <a:alpha val="60000"/>
                    </a:schemeClr>
                  </a:glow>
                </a:effectLst>
              </a:rPr>
              <a:t>Must be </a:t>
            </a:r>
            <a:r>
              <a:rPr lang="en-US" sz="4000" dirty="0" smtClean="0">
                <a:solidFill>
                  <a:srgbClr val="FFC000"/>
                </a:solidFill>
                <a:effectLst>
                  <a:glow rad="101600">
                    <a:schemeClr val="bg1">
                      <a:alpha val="60000"/>
                    </a:schemeClr>
                  </a:glow>
                </a:effectLst>
              </a:rPr>
              <a:t>spiritually</a:t>
            </a:r>
            <a:r>
              <a:rPr lang="en-US" sz="4000" dirty="0" smtClean="0">
                <a:effectLst>
                  <a:glow rad="101600">
                    <a:schemeClr val="bg1">
                      <a:alpha val="60000"/>
                    </a:schemeClr>
                  </a:glow>
                </a:effectLst>
              </a:rPr>
              <a:t> minded enough – </a:t>
            </a:r>
            <a:r>
              <a:rPr lang="en-US" sz="4000" i="1" dirty="0" smtClean="0">
                <a:effectLst>
                  <a:glow rad="101600">
                    <a:schemeClr val="bg1">
                      <a:alpha val="60000"/>
                    </a:schemeClr>
                  </a:glow>
                </a:effectLst>
              </a:rPr>
              <a:t>Romans 8:6</a:t>
            </a:r>
          </a:p>
          <a:p>
            <a:r>
              <a:rPr lang="en-US" sz="4000" dirty="0" smtClean="0">
                <a:effectLst>
                  <a:glow rad="101600">
                    <a:schemeClr val="bg1">
                      <a:alpha val="60000"/>
                    </a:schemeClr>
                  </a:glow>
                </a:effectLst>
              </a:rPr>
              <a:t>Must be </a:t>
            </a:r>
            <a:r>
              <a:rPr lang="en-US" sz="4000" dirty="0" smtClean="0">
                <a:solidFill>
                  <a:srgbClr val="FFC000"/>
                </a:solidFill>
                <a:effectLst>
                  <a:glow rad="101600">
                    <a:schemeClr val="bg1">
                      <a:alpha val="60000"/>
                    </a:schemeClr>
                  </a:glow>
                </a:effectLst>
              </a:rPr>
              <a:t>under authority  </a:t>
            </a:r>
            <a:r>
              <a:rPr lang="en-US" sz="4000" dirty="0" smtClean="0">
                <a:effectLst>
                  <a:glow rad="101600">
                    <a:schemeClr val="bg1">
                      <a:alpha val="60000"/>
                    </a:schemeClr>
                  </a:glow>
                </a:effectLst>
              </a:rPr>
              <a:t>- </a:t>
            </a:r>
            <a:r>
              <a:rPr lang="en-US" sz="4000" i="1" dirty="0" smtClean="0">
                <a:effectLst>
                  <a:glow rad="101600">
                    <a:schemeClr val="bg1">
                      <a:alpha val="60000"/>
                    </a:schemeClr>
                  </a:glow>
                </a:effectLst>
              </a:rPr>
              <a:t>I Peter 5:5</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915400" cy="6863417"/>
          </a:xfrm>
          <a:prstGeom prst="rect">
            <a:avLst/>
          </a:prstGeom>
        </p:spPr>
        <p:txBody>
          <a:bodyPr wrap="square">
            <a:spAutoFit/>
          </a:bodyPr>
          <a:lstStyle/>
          <a:p>
            <a:pPr>
              <a:buFont typeface="Arial" charset="0"/>
              <a:buChar char="•"/>
            </a:pPr>
            <a:r>
              <a:rPr lang="en-US" sz="4400" dirty="0" smtClean="0">
                <a:effectLst>
                  <a:glow rad="101600">
                    <a:schemeClr val="bg1">
                      <a:alpha val="60000"/>
                    </a:schemeClr>
                  </a:glow>
                </a:effectLst>
              </a:rPr>
              <a:t> Must be </a:t>
            </a:r>
            <a:r>
              <a:rPr lang="en-US" sz="4400" dirty="0" smtClean="0">
                <a:solidFill>
                  <a:srgbClr val="FFC000"/>
                </a:solidFill>
                <a:effectLst>
                  <a:glow rad="101600">
                    <a:schemeClr val="bg1">
                      <a:alpha val="60000"/>
                    </a:schemeClr>
                  </a:glow>
                </a:effectLst>
              </a:rPr>
              <a:t>financially stable </a:t>
            </a:r>
            <a:r>
              <a:rPr lang="en-US" sz="4400" dirty="0" smtClean="0">
                <a:effectLst>
                  <a:glow rad="101600">
                    <a:schemeClr val="bg1">
                      <a:alpha val="60000"/>
                    </a:schemeClr>
                  </a:glow>
                </a:effectLst>
              </a:rPr>
              <a:t>enough to     </a:t>
            </a:r>
          </a:p>
          <a:p>
            <a:r>
              <a:rPr lang="en-US" sz="4400" dirty="0">
                <a:effectLst>
                  <a:glow rad="101600">
                    <a:schemeClr val="bg1">
                      <a:alpha val="60000"/>
                    </a:schemeClr>
                  </a:glow>
                </a:effectLst>
              </a:rPr>
              <a:t> </a:t>
            </a:r>
            <a:r>
              <a:rPr lang="en-US" sz="4400" dirty="0" smtClean="0">
                <a:effectLst>
                  <a:glow rad="101600">
                    <a:schemeClr val="bg1">
                      <a:alpha val="60000"/>
                    </a:schemeClr>
                  </a:glow>
                </a:effectLst>
              </a:rPr>
              <a:t>  provide for his family – </a:t>
            </a:r>
            <a:endParaRPr lang="en-US" sz="4400" i="1" dirty="0">
              <a:effectLst>
                <a:glow rad="101600">
                  <a:schemeClr val="bg1">
                    <a:alpha val="60000"/>
                  </a:schemeClr>
                </a:glow>
              </a:effectLst>
            </a:endParaRPr>
          </a:p>
          <a:p>
            <a:pPr algn="ctr"/>
            <a:r>
              <a:rPr lang="en-US" sz="4400" i="1" dirty="0" smtClean="0">
                <a:solidFill>
                  <a:srgbClr val="92D050"/>
                </a:solidFill>
                <a:effectLst>
                  <a:glow rad="101600">
                    <a:schemeClr val="bg1">
                      <a:alpha val="60000"/>
                    </a:schemeClr>
                  </a:glow>
                </a:effectLst>
              </a:rPr>
              <a:t>“If any provide not for his  </a:t>
            </a:r>
          </a:p>
          <a:p>
            <a:r>
              <a:rPr lang="en-US" sz="4400" i="1" dirty="0">
                <a:solidFill>
                  <a:srgbClr val="92D050"/>
                </a:solidFill>
                <a:effectLst>
                  <a:glow rad="101600">
                    <a:schemeClr val="bg1">
                      <a:alpha val="60000"/>
                    </a:schemeClr>
                  </a:glow>
                </a:effectLst>
              </a:rPr>
              <a:t> </a:t>
            </a:r>
            <a:r>
              <a:rPr lang="en-US" sz="4400" i="1" dirty="0" smtClean="0">
                <a:solidFill>
                  <a:srgbClr val="92D050"/>
                </a:solidFill>
                <a:effectLst>
                  <a:glow rad="101600">
                    <a:schemeClr val="bg1">
                      <a:alpha val="60000"/>
                    </a:schemeClr>
                  </a:glow>
                </a:effectLst>
              </a:rPr>
              <a:t>  own…he hath denied the faith, and </a:t>
            </a:r>
          </a:p>
          <a:p>
            <a:r>
              <a:rPr lang="en-US" sz="4400" i="1" dirty="0">
                <a:solidFill>
                  <a:srgbClr val="92D050"/>
                </a:solidFill>
                <a:effectLst>
                  <a:glow rad="101600">
                    <a:schemeClr val="bg1">
                      <a:alpha val="60000"/>
                    </a:schemeClr>
                  </a:glow>
                </a:effectLst>
              </a:rPr>
              <a:t> </a:t>
            </a:r>
            <a:r>
              <a:rPr lang="en-US" sz="4400" i="1" dirty="0" smtClean="0">
                <a:solidFill>
                  <a:srgbClr val="92D050"/>
                </a:solidFill>
                <a:effectLst>
                  <a:glow rad="101600">
                    <a:schemeClr val="bg1">
                      <a:alpha val="60000"/>
                    </a:schemeClr>
                  </a:glow>
                </a:effectLst>
              </a:rPr>
              <a:t>  is worse then an infidel…Prepare thy    </a:t>
            </a:r>
          </a:p>
          <a:p>
            <a:r>
              <a:rPr lang="en-US" sz="4400" i="1" dirty="0">
                <a:solidFill>
                  <a:srgbClr val="92D050"/>
                </a:solidFill>
                <a:effectLst>
                  <a:glow rad="101600">
                    <a:schemeClr val="bg1">
                      <a:alpha val="60000"/>
                    </a:schemeClr>
                  </a:glow>
                </a:effectLst>
              </a:rPr>
              <a:t> </a:t>
            </a:r>
            <a:r>
              <a:rPr lang="en-US" sz="4400" i="1" dirty="0" smtClean="0">
                <a:solidFill>
                  <a:srgbClr val="92D050"/>
                </a:solidFill>
                <a:effectLst>
                  <a:glow rad="101600">
                    <a:schemeClr val="bg1">
                      <a:alpha val="60000"/>
                    </a:schemeClr>
                  </a:glow>
                </a:effectLst>
              </a:rPr>
              <a:t>  work without, and make it fit for  </a:t>
            </a:r>
          </a:p>
          <a:p>
            <a:r>
              <a:rPr lang="en-US" sz="4400" i="1" dirty="0">
                <a:solidFill>
                  <a:srgbClr val="92D050"/>
                </a:solidFill>
                <a:effectLst>
                  <a:glow rad="101600">
                    <a:schemeClr val="bg1">
                      <a:alpha val="60000"/>
                    </a:schemeClr>
                  </a:glow>
                </a:effectLst>
              </a:rPr>
              <a:t> </a:t>
            </a:r>
            <a:r>
              <a:rPr lang="en-US" sz="4400" i="1" dirty="0" smtClean="0">
                <a:solidFill>
                  <a:srgbClr val="92D050"/>
                </a:solidFill>
                <a:effectLst>
                  <a:glow rad="101600">
                    <a:schemeClr val="bg1">
                      <a:alpha val="60000"/>
                    </a:schemeClr>
                  </a:glow>
                </a:effectLst>
              </a:rPr>
              <a:t>  thyself in the field; and </a:t>
            </a:r>
            <a:r>
              <a:rPr lang="en-US" sz="4400" i="1" dirty="0" smtClean="0">
                <a:solidFill>
                  <a:srgbClr val="FFC000"/>
                </a:solidFill>
                <a:effectLst>
                  <a:glow rad="101600">
                    <a:schemeClr val="bg1">
                      <a:alpha val="60000"/>
                    </a:schemeClr>
                  </a:glow>
                </a:effectLst>
              </a:rPr>
              <a:t>afterwards </a:t>
            </a:r>
          </a:p>
          <a:p>
            <a:r>
              <a:rPr lang="en-US" sz="4400" i="1" dirty="0">
                <a:solidFill>
                  <a:srgbClr val="92D050"/>
                </a:solidFill>
                <a:effectLst>
                  <a:glow rad="101600">
                    <a:schemeClr val="bg1">
                      <a:alpha val="60000"/>
                    </a:schemeClr>
                  </a:glow>
                </a:effectLst>
              </a:rPr>
              <a:t> </a:t>
            </a:r>
            <a:r>
              <a:rPr lang="en-US" sz="4400" i="1" dirty="0" smtClean="0">
                <a:solidFill>
                  <a:srgbClr val="92D050"/>
                </a:solidFill>
                <a:effectLst>
                  <a:glow rad="101600">
                    <a:schemeClr val="bg1">
                      <a:alpha val="60000"/>
                    </a:schemeClr>
                  </a:glow>
                </a:effectLst>
              </a:rPr>
              <a:t>  build </a:t>
            </a:r>
            <a:r>
              <a:rPr lang="en-US" sz="4400" i="1" dirty="0" err="1" smtClean="0">
                <a:solidFill>
                  <a:srgbClr val="92D050"/>
                </a:solidFill>
                <a:effectLst>
                  <a:glow rad="101600">
                    <a:schemeClr val="bg1">
                      <a:alpha val="60000"/>
                    </a:schemeClr>
                  </a:glow>
                </a:effectLst>
              </a:rPr>
              <a:t>thine</a:t>
            </a:r>
            <a:r>
              <a:rPr lang="en-US" sz="4400" i="1" dirty="0" smtClean="0">
                <a:solidFill>
                  <a:srgbClr val="92D050"/>
                </a:solidFill>
                <a:effectLst>
                  <a:glow rad="101600">
                    <a:schemeClr val="bg1">
                      <a:alpha val="60000"/>
                    </a:schemeClr>
                  </a:glow>
                </a:effectLst>
              </a:rPr>
              <a:t> house.”</a:t>
            </a:r>
          </a:p>
          <a:p>
            <a:pPr>
              <a:buFont typeface="Arial" charset="0"/>
              <a:buChar char="•"/>
            </a:pPr>
            <a:endParaRPr lang="en-US" sz="4400" i="1" dirty="0" smtClean="0">
              <a:effectLst>
                <a:glow rad="101600">
                  <a:schemeClr val="bg1">
                    <a:alpha val="60000"/>
                  </a:schemeClr>
                </a:glow>
              </a:effectLst>
            </a:endParaRPr>
          </a:p>
          <a:p>
            <a:endParaRPr lang="en-US" sz="4400" i="1" dirty="0" smtClean="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3" end="3"/>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p:cTn id="17"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18"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19" dur="1000"/>
                                        <p:tgtEl>
                                          <p:spTgt spid="2">
                                            <p:txEl>
                                              <p:pRg st="4" end="4"/>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 calcmode="lin" valueType="num">
                                      <p:cBhvr>
                                        <p:cTn id="22"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23"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24" dur="1000"/>
                                        <p:tgtEl>
                                          <p:spTgt spid="2">
                                            <p:txEl>
                                              <p:pRg st="5" end="5"/>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p:cTn id="27"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28"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29" dur="1000"/>
                                        <p:tgtEl>
                                          <p:spTgt spid="2">
                                            <p:txEl>
                                              <p:pRg st="6" end="6"/>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 calcmode="lin" valueType="num">
                                      <p:cBhvr>
                                        <p:cTn id="32"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33"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34"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l="34374" t="530" r="20560"/>
          <a:stretch>
            <a:fillRect/>
          </a:stretch>
        </p:blipFill>
        <p:spPr bwMode="auto">
          <a:xfrm>
            <a:off x="0" y="0"/>
            <a:ext cx="5181600" cy="6858000"/>
          </a:xfrm>
          <a:prstGeom prst="rect">
            <a:avLst/>
          </a:prstGeom>
          <a:ln>
            <a:noFill/>
          </a:ln>
          <a:effectLst>
            <a:softEdge rad="112500"/>
          </a:effectLst>
        </p:spPr>
      </p:pic>
      <p:pic>
        <p:nvPicPr>
          <p:cNvPr id="2050" name="Picture 2"/>
          <p:cNvPicPr>
            <a:picLocks noChangeAspect="1" noChangeArrowheads="1"/>
          </p:cNvPicPr>
          <p:nvPr/>
        </p:nvPicPr>
        <p:blipFill>
          <a:blip r:embed="rId3" cstate="print"/>
          <a:srcRect r="65626" b="530"/>
          <a:stretch>
            <a:fillRect/>
          </a:stretch>
        </p:blipFill>
        <p:spPr bwMode="auto">
          <a:xfrm>
            <a:off x="4953000" y="0"/>
            <a:ext cx="4191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lstStyle/>
          <a:p>
            <a:r>
              <a:rPr lang="en-US" i="1" dirty="0" smtClean="0">
                <a:effectLst>
                  <a:glow rad="101600">
                    <a:schemeClr val="bg1">
                      <a:alpha val="60000"/>
                    </a:schemeClr>
                  </a:glow>
                </a:effectLst>
              </a:rPr>
              <a:t>When a couple pairs off in a </a:t>
            </a:r>
            <a:r>
              <a:rPr lang="en-US" i="1" dirty="0" smtClean="0">
                <a:solidFill>
                  <a:srgbClr val="FFC000"/>
                </a:solidFill>
                <a:effectLst>
                  <a:glow rad="101600">
                    <a:schemeClr val="bg1">
                      <a:alpha val="60000"/>
                    </a:schemeClr>
                  </a:glow>
                </a:effectLst>
              </a:rPr>
              <a:t>courting </a:t>
            </a:r>
            <a:r>
              <a:rPr lang="en-US" i="1" dirty="0" smtClean="0">
                <a:effectLst>
                  <a:glow rad="101600">
                    <a:schemeClr val="bg1">
                      <a:alpha val="60000"/>
                    </a:schemeClr>
                  </a:glow>
                </a:effectLst>
              </a:rPr>
              <a:t>relationship, they both know that the purpose of the relationship is to consider marriage. </a:t>
            </a:r>
            <a:r>
              <a:rPr lang="en-US" dirty="0" smtClean="0"/>
              <a:t/>
            </a:r>
            <a:br>
              <a:rPr lang="en-US" dirty="0" smtClean="0"/>
            </a:br>
            <a:r>
              <a:rPr lang="en-US" dirty="0" smtClean="0"/>
              <a:t/>
            </a:r>
            <a:br>
              <a:rPr lang="en-US" dirty="0" smtClean="0"/>
            </a:br>
            <a:r>
              <a:rPr lang="en-US" i="1" dirty="0" smtClean="0">
                <a:effectLst>
                  <a:glow rad="101600">
                    <a:schemeClr val="bg1">
                      <a:alpha val="60000"/>
                    </a:schemeClr>
                  </a:glow>
                </a:effectLst>
              </a:rPr>
              <a:t>(Psalms 34:1-3; Proverbs 18:22; Amos 3:3)</a:t>
            </a:r>
            <a:endParaRPr lang="en-US" i="1" dirty="0">
              <a:effectLst>
                <a:glow rad="101600">
                  <a:schemeClr val="bg1">
                    <a:alpha val="60000"/>
                  </a:schemeClr>
                </a:glow>
              </a:effectLst>
            </a:endParaRPr>
          </a:p>
        </p:txBody>
      </p:sp>
      <p:pic>
        <p:nvPicPr>
          <p:cNvPr id="6146" name="Picture 2" descr="C:\Users\Ptr. Daniel White\Desktop\Prophecy pictures\prophecy pictures\Internet Pictures\Marriage.jpg"/>
          <p:cNvPicPr>
            <a:picLocks noChangeAspect="1" noChangeArrowheads="1"/>
          </p:cNvPicPr>
          <p:nvPr/>
        </p:nvPicPr>
        <p:blipFill>
          <a:blip r:embed="rId3" cstate="print"/>
          <a:srcRect/>
          <a:stretch>
            <a:fillRect/>
          </a:stretch>
        </p:blipFill>
        <p:spPr bwMode="auto">
          <a:xfrm>
            <a:off x="6172200" y="3657600"/>
            <a:ext cx="1981199" cy="12953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lstStyle/>
          <a:p>
            <a:r>
              <a:rPr lang="en-US" i="1" dirty="0" smtClean="0">
                <a:effectLst>
                  <a:glow rad="101600">
                    <a:schemeClr val="bg1">
                      <a:alpha val="60000"/>
                    </a:schemeClr>
                  </a:glow>
                </a:effectLst>
              </a:rPr>
              <a:t>When a couple pairs off in a </a:t>
            </a:r>
            <a:r>
              <a:rPr lang="en-US" i="1" dirty="0" smtClean="0">
                <a:solidFill>
                  <a:srgbClr val="FFC000"/>
                </a:solidFill>
                <a:effectLst>
                  <a:glow rad="101600">
                    <a:schemeClr val="bg1">
                      <a:alpha val="60000"/>
                    </a:schemeClr>
                  </a:glow>
                </a:effectLst>
              </a:rPr>
              <a:t>dating</a:t>
            </a:r>
            <a:r>
              <a:rPr lang="en-US" i="1" dirty="0" smtClean="0">
                <a:effectLst>
                  <a:glow rad="101600">
                    <a:schemeClr val="bg1">
                      <a:alpha val="60000"/>
                    </a:schemeClr>
                  </a:glow>
                </a:effectLst>
              </a:rPr>
              <a:t> relationship it is the romantic linking of the couple simply to enjoy each other’s company for the present. Although marriage may be possible in the</a:t>
            </a:r>
            <a:r>
              <a:rPr lang="en-US" i="1" dirty="0" smtClean="0">
                <a:solidFill>
                  <a:srgbClr val="FFC000"/>
                </a:solidFill>
                <a:effectLst>
                  <a:glow rad="101600">
                    <a:schemeClr val="bg1">
                      <a:alpha val="60000"/>
                    </a:schemeClr>
                  </a:glow>
                </a:effectLst>
              </a:rPr>
              <a:t> distant </a:t>
            </a:r>
            <a:r>
              <a:rPr lang="en-US" i="1" dirty="0" smtClean="0">
                <a:effectLst>
                  <a:glow rad="101600">
                    <a:schemeClr val="bg1">
                      <a:alpha val="60000"/>
                    </a:schemeClr>
                  </a:glow>
                </a:effectLst>
              </a:rPr>
              <a:t>future, neither person is seriously considering such at </a:t>
            </a:r>
            <a:br>
              <a:rPr lang="en-US" i="1" dirty="0" smtClean="0">
                <a:effectLst>
                  <a:glow rad="101600">
                    <a:schemeClr val="bg1">
                      <a:alpha val="60000"/>
                    </a:schemeClr>
                  </a:glow>
                </a:effectLst>
              </a:rPr>
            </a:br>
            <a:r>
              <a:rPr lang="en-US" i="1" dirty="0" smtClean="0">
                <a:effectLst>
                  <a:glow rad="101600">
                    <a:schemeClr val="bg1">
                      <a:alpha val="60000"/>
                    </a:schemeClr>
                  </a:glow>
                </a:effectLst>
              </a:rPr>
              <a:t>the moment.</a:t>
            </a:r>
            <a:endParaRPr lang="en-US"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3575751" y="1066800"/>
            <a:ext cx="5394242" cy="4724400"/>
          </a:xfrm>
          <a:prstGeom prst="rect">
            <a:avLst/>
          </a:prstGeom>
          <a:noFill/>
          <a:ln w="9525">
            <a:noFill/>
            <a:miter lim="800000"/>
            <a:headEnd/>
            <a:tailEnd/>
          </a:ln>
          <a:effectLst/>
        </p:spPr>
      </p:pic>
      <p:pic>
        <p:nvPicPr>
          <p:cNvPr id="5122" name="Picture 2"/>
          <p:cNvPicPr>
            <a:picLocks noChangeAspect="1" noChangeArrowheads="1"/>
          </p:cNvPicPr>
          <p:nvPr/>
        </p:nvPicPr>
        <p:blipFill>
          <a:blip r:embed="rId4" cstate="print"/>
          <a:srcRect/>
          <a:stretch>
            <a:fillRect/>
          </a:stretch>
        </p:blipFill>
        <p:spPr bwMode="auto">
          <a:xfrm>
            <a:off x="685800" y="914400"/>
            <a:ext cx="2495550" cy="5391150"/>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6583362"/>
          </a:xfrm>
        </p:spPr>
        <p:txBody>
          <a:bodyPr/>
          <a:lstStyle/>
          <a:p>
            <a:r>
              <a:rPr lang="en-US" sz="4800" i="1" dirty="0" smtClean="0">
                <a:effectLst>
                  <a:glow rad="101600">
                    <a:schemeClr val="bg1">
                      <a:alpha val="60000"/>
                    </a:schemeClr>
                  </a:glow>
                </a:effectLst>
              </a:rPr>
              <a:t>Dating is nothing more than </a:t>
            </a:r>
            <a:r>
              <a:rPr lang="en-US" sz="4800" i="1" dirty="0" smtClean="0">
                <a:solidFill>
                  <a:srgbClr val="FFC000"/>
                </a:solidFill>
                <a:effectLst>
                  <a:glow rad="101600">
                    <a:schemeClr val="bg1">
                      <a:alpha val="60000"/>
                    </a:schemeClr>
                  </a:glow>
                </a:effectLst>
              </a:rPr>
              <a:t>self-gratification</a:t>
            </a:r>
            <a:r>
              <a:rPr lang="en-US" sz="4800" i="1" dirty="0" smtClean="0">
                <a:effectLst>
                  <a:glow rad="101600">
                    <a:schemeClr val="bg1">
                      <a:alpha val="60000"/>
                    </a:schemeClr>
                  </a:glow>
                </a:effectLst>
              </a:rPr>
              <a:t>.</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effectLst>
                  <a:glow rad="101600">
                    <a:schemeClr val="bg1">
                      <a:alpha val="60000"/>
                    </a:schemeClr>
                  </a:glow>
                </a:effectLst>
              </a:rPr>
              <a:t>(Romans 13:14; Galatians 5:6-17)</a:t>
            </a:r>
            <a:endParaRPr lang="en-US"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1000" fill="hold"/>
                                        <p:tgtEl>
                                          <p:spTgt spid="5122"/>
                                        </p:tgtEl>
                                        <p:attrNameLst>
                                          <p:attrName>ppt_x</p:attrName>
                                        </p:attrNameLst>
                                      </p:cBhvr>
                                      <p:tavLst>
                                        <p:tav tm="0">
                                          <p:val>
                                            <p:strVal val="#ppt_x"/>
                                          </p:val>
                                        </p:tav>
                                        <p:tav tm="100000">
                                          <p:val>
                                            <p:strVal val="#ppt_x"/>
                                          </p:val>
                                        </p:tav>
                                      </p:tavLst>
                                    </p:anim>
                                    <p:anim calcmode="lin" valueType="num">
                                      <p:cBhvr additive="base">
                                        <p:cTn id="8" dur="10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1000" fill="hold"/>
                                        <p:tgtEl>
                                          <p:spTgt spid="5123"/>
                                        </p:tgtEl>
                                        <p:attrNameLst>
                                          <p:attrName>ppt_x</p:attrName>
                                        </p:attrNameLst>
                                      </p:cBhvr>
                                      <p:tavLst>
                                        <p:tav tm="0">
                                          <p:val>
                                            <p:strVal val="#ppt_x"/>
                                          </p:val>
                                        </p:tav>
                                        <p:tav tm="100000">
                                          <p:val>
                                            <p:strVal val="#ppt_x"/>
                                          </p:val>
                                        </p:tav>
                                      </p:tavLst>
                                    </p:anim>
                                    <p:anim calcmode="lin" valueType="num">
                                      <p:cBhvr additive="base">
                                        <p:cTn id="14" dur="10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tr. Daniel White\Documents\My Scans\2009-03 (Mar)\scan0011.jp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5257800" y="228600"/>
            <a:ext cx="3352800" cy="4343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6" name="Picture 2" descr="C:\Users\Ptr. Daniel White\Desktop\scan0010.jpg"/>
          <p:cNvPicPr>
            <a:picLocks noChangeAspect="1" noChangeArrowheads="1"/>
          </p:cNvPicPr>
          <p:nvPr/>
        </p:nvPicPr>
        <p:blipFill>
          <a:blip r:embed="rId4" cstate="print">
            <a:lum bright="-20000"/>
          </a:blip>
          <a:srcRect/>
          <a:stretch>
            <a:fillRect/>
          </a:stretch>
        </p:blipFill>
        <p:spPr bwMode="auto">
          <a:xfrm>
            <a:off x="457200" y="1905000"/>
            <a:ext cx="4190999" cy="4648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tr. Daniel White\Desktop\Prophecy pictures\prophecy pictures\Internet Pictures\teens-pregnancy.jpg"/>
          <p:cNvPicPr>
            <a:picLocks noChangeAspect="1" noChangeArrowheads="1"/>
          </p:cNvPicPr>
          <p:nvPr/>
        </p:nvPicPr>
        <p:blipFill>
          <a:blip r:embed="rId3" cstate="print"/>
          <a:srcRect/>
          <a:stretch>
            <a:fillRect/>
          </a:stretch>
        </p:blipFill>
        <p:spPr bwMode="auto">
          <a:xfrm>
            <a:off x="685800" y="990600"/>
            <a:ext cx="3733800" cy="4953000"/>
          </a:xfrm>
          <a:prstGeom prst="rect">
            <a:avLst/>
          </a:prstGeom>
          <a:noFill/>
        </p:spPr>
      </p:pic>
      <p:pic>
        <p:nvPicPr>
          <p:cNvPr id="4099" name="Picture 3" descr="C:\Users\Ptr. Daniel White\Desktop\Prophecy pictures\prophecy pictures\Internet Pictures\man-crying-adj.jpg"/>
          <p:cNvPicPr>
            <a:picLocks noChangeAspect="1" noChangeArrowheads="1"/>
          </p:cNvPicPr>
          <p:nvPr/>
        </p:nvPicPr>
        <p:blipFill>
          <a:blip r:embed="rId4" cstate="print"/>
          <a:srcRect/>
          <a:stretch>
            <a:fillRect/>
          </a:stretch>
        </p:blipFill>
        <p:spPr bwMode="auto">
          <a:xfrm flipH="1">
            <a:off x="5105400" y="914400"/>
            <a:ext cx="3505200" cy="50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0.70"/>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animEffect transition="in" filter="fade">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 calcmode="lin" valueType="num">
                                      <p:cBhvr>
                                        <p:cTn id="14" dur="1000" fill="hold"/>
                                        <p:tgtEl>
                                          <p:spTgt spid="4099"/>
                                        </p:tgtEl>
                                        <p:attrNameLst>
                                          <p:attrName>ppt_w</p:attrName>
                                        </p:attrNameLst>
                                      </p:cBhvr>
                                      <p:tavLst>
                                        <p:tav tm="0">
                                          <p:val>
                                            <p:strVal val="#ppt_w*0.70"/>
                                          </p:val>
                                        </p:tav>
                                        <p:tav tm="100000">
                                          <p:val>
                                            <p:strVal val="#ppt_w"/>
                                          </p:val>
                                        </p:tav>
                                      </p:tavLst>
                                    </p:anim>
                                    <p:anim calcmode="lin" valueType="num">
                                      <p:cBhvr>
                                        <p:cTn id="15" dur="1000" fill="hold"/>
                                        <p:tgtEl>
                                          <p:spTgt spid="4099"/>
                                        </p:tgtEl>
                                        <p:attrNameLst>
                                          <p:attrName>ppt_h</p:attrName>
                                        </p:attrNameLst>
                                      </p:cBhvr>
                                      <p:tavLst>
                                        <p:tav tm="0">
                                          <p:val>
                                            <p:strVal val="#ppt_h"/>
                                          </p:val>
                                        </p:tav>
                                        <p:tav tm="100000">
                                          <p:val>
                                            <p:strVal val="#ppt_h"/>
                                          </p:val>
                                        </p:tav>
                                      </p:tavLst>
                                    </p:anim>
                                    <p:animEffect transition="in" filter="fade">
                                      <p:cBhvr>
                                        <p:cTn id="16"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828800"/>
          </a:xfrm>
        </p:spPr>
        <p:txBody>
          <a:bodyPr>
            <a:normAutofit fontScale="90000"/>
          </a:bodyPr>
          <a:lstStyle/>
          <a:p>
            <a:r>
              <a:rPr lang="en-US" dirty="0" smtClean="0">
                <a:effectLst>
                  <a:glow rad="101600">
                    <a:schemeClr val="bg1">
                      <a:alpha val="60000"/>
                    </a:schemeClr>
                  </a:glow>
                </a:effectLst>
              </a:rPr>
              <a:t>How the world’s practice of dating violates Biblical principles</a:t>
            </a:r>
            <a:br>
              <a:rPr lang="en-US" dirty="0" smtClean="0">
                <a:effectLst>
                  <a:glow rad="101600">
                    <a:schemeClr val="bg1">
                      <a:alpha val="60000"/>
                    </a:schemeClr>
                  </a:glow>
                </a:effectLst>
              </a:rPr>
            </a:br>
            <a:r>
              <a:rPr lang="en-US" i="1" dirty="0" smtClean="0">
                <a:effectLst>
                  <a:glow rad="101600">
                    <a:schemeClr val="bg1">
                      <a:alpha val="60000"/>
                    </a:schemeClr>
                  </a:glow>
                </a:effectLst>
              </a:rPr>
              <a:t>“Love not the world…”</a:t>
            </a:r>
            <a:r>
              <a:rPr lang="en-US" dirty="0" smtClean="0">
                <a:effectLst>
                  <a:glow rad="101600">
                    <a:schemeClr val="bg1">
                      <a:alpha val="60000"/>
                    </a:schemeClr>
                  </a:glow>
                </a:effectLst>
              </a:rPr>
              <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2209800"/>
            <a:ext cx="8229600" cy="4648200"/>
          </a:xfrm>
        </p:spPr>
        <p:txBody>
          <a:bodyPr>
            <a:normAutofit/>
          </a:bodyPr>
          <a:lstStyle/>
          <a:p>
            <a:r>
              <a:rPr lang="en-US" dirty="0" smtClean="0">
                <a:effectLst>
                  <a:glow rad="101600">
                    <a:schemeClr val="bg1">
                      <a:alpha val="60000"/>
                    </a:schemeClr>
                  </a:glow>
                </a:effectLst>
              </a:rPr>
              <a:t>Pressure to be normal – </a:t>
            </a:r>
            <a:r>
              <a:rPr lang="en-US" i="1" dirty="0" smtClean="0">
                <a:effectLst>
                  <a:glow rad="101600">
                    <a:schemeClr val="bg1">
                      <a:alpha val="60000"/>
                    </a:schemeClr>
                  </a:glow>
                </a:effectLst>
              </a:rPr>
              <a:t>Daniel 1:8</a:t>
            </a:r>
          </a:p>
          <a:p>
            <a:pPr>
              <a:buFont typeface="Wingdings"/>
              <a:buChar char="Ø"/>
            </a:pPr>
            <a:r>
              <a:rPr lang="en-US" dirty="0" smtClean="0">
                <a:effectLst>
                  <a:glow rad="101600">
                    <a:schemeClr val="bg1">
                      <a:alpha val="60000"/>
                    </a:schemeClr>
                  </a:glow>
                </a:effectLst>
              </a:rPr>
              <a:t>Normal = worldly = carnal  </a:t>
            </a:r>
            <a:r>
              <a:rPr lang="en-US" i="1" dirty="0" smtClean="0">
                <a:effectLst>
                  <a:glow rad="101600">
                    <a:schemeClr val="bg1">
                      <a:alpha val="60000"/>
                    </a:schemeClr>
                  </a:glow>
                </a:effectLst>
              </a:rPr>
              <a:t>- I Corinthians     3:1-3</a:t>
            </a:r>
          </a:p>
          <a:p>
            <a:pPr>
              <a:buFont typeface="Wingdings"/>
              <a:buChar char="Ø"/>
            </a:pPr>
            <a:r>
              <a:rPr lang="en-US" dirty="0" smtClean="0">
                <a:effectLst>
                  <a:glow rad="101600">
                    <a:schemeClr val="bg1">
                      <a:alpha val="60000"/>
                    </a:schemeClr>
                  </a:glow>
                </a:effectLst>
              </a:rPr>
              <a:t>Normal = sensual (romantically attached to someone of the opposite sex that you are not married to) – </a:t>
            </a:r>
            <a:r>
              <a:rPr lang="en-US" i="1" dirty="0" smtClean="0">
                <a:effectLst>
                  <a:glow rad="101600">
                    <a:schemeClr val="bg1">
                      <a:alpha val="60000"/>
                    </a:schemeClr>
                  </a:glow>
                </a:effectLst>
              </a:rPr>
              <a:t>James 3:13-18</a:t>
            </a:r>
          </a:p>
          <a:p>
            <a:r>
              <a:rPr lang="en-US" dirty="0" smtClean="0">
                <a:effectLst>
                  <a:glow rad="101600">
                    <a:schemeClr val="bg1">
                      <a:alpha val="60000"/>
                    </a:schemeClr>
                  </a:glow>
                </a:effectLst>
              </a:rPr>
              <a:t>Repeated romantic attachments – </a:t>
            </a:r>
            <a:r>
              <a:rPr lang="en-US" i="1" dirty="0" smtClean="0">
                <a:effectLst>
                  <a:glow rad="101600">
                    <a:schemeClr val="bg1">
                      <a:alpha val="60000"/>
                    </a:schemeClr>
                  </a:glow>
                </a:effectLst>
              </a:rPr>
              <a:t>James 1: 13-16</a:t>
            </a:r>
            <a:endParaRPr lang="en-US" i="1" dirty="0">
              <a:effectLst>
                <a:glow rad="101600">
                  <a:schemeClr val="bg1">
                    <a:alpha val="60000"/>
                  </a:schemeClr>
                </a:glow>
              </a:effectLst>
            </a:endParaRPr>
          </a:p>
        </p:txBody>
      </p:sp>
      <p:pic>
        <p:nvPicPr>
          <p:cNvPr id="7170" name="Picture 2" descr="C:\Users\Ptr. Daniel White\Desktop\Prophecy pictures\prophecy pictures\riches materal pos. plesures, worldly\412939.jpg"/>
          <p:cNvPicPr>
            <a:picLocks noChangeAspect="1" noChangeArrowheads="1"/>
          </p:cNvPicPr>
          <p:nvPr/>
        </p:nvPicPr>
        <p:blipFill>
          <a:blip r:embed="rId3" cstate="print"/>
          <a:srcRect/>
          <a:stretch>
            <a:fillRect/>
          </a:stretch>
        </p:blipFill>
        <p:spPr bwMode="auto">
          <a:xfrm>
            <a:off x="1" y="685800"/>
            <a:ext cx="1905000" cy="15430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edg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9677400" cy="777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C:\Users\Ptr. Daniel White\Documents\My Scans\2009-03 (Mar)\scan0001.jpg"/>
          <p:cNvPicPr>
            <a:picLocks noChangeAspect="1" noChangeArrowheads="1"/>
          </p:cNvPicPr>
          <p:nvPr/>
        </p:nvPicPr>
        <p:blipFill>
          <a:blip r:embed="rId3" cstate="print">
            <a:lum bright="-30000"/>
          </a:blip>
          <a:srcRect l="1351" r="-1351" b="11111"/>
          <a:stretch>
            <a:fillRect/>
          </a:stretch>
        </p:blipFill>
        <p:spPr bwMode="auto">
          <a:xfrm>
            <a:off x="1600200" y="0"/>
            <a:ext cx="6343650" cy="6858000"/>
          </a:xfrm>
          <a:prstGeom prst="rect">
            <a:avLst/>
          </a:prstGeom>
          <a:noFill/>
        </p:spPr>
      </p:pic>
      <p:sp>
        <p:nvSpPr>
          <p:cNvPr id="3" name="Heart 2"/>
          <p:cNvSpPr/>
          <p:nvPr/>
        </p:nvSpPr>
        <p:spPr>
          <a:xfrm>
            <a:off x="3048000" y="3962400"/>
            <a:ext cx="914400" cy="914400"/>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362200"/>
          </a:xfrm>
        </p:spPr>
        <p:txBody>
          <a:bodyPr/>
          <a:lstStyle/>
          <a:p>
            <a:r>
              <a:rPr lang="en-US" dirty="0" smtClean="0">
                <a:effectLst>
                  <a:glow rad="101600">
                    <a:schemeClr val="bg1">
                      <a:alpha val="60000"/>
                    </a:schemeClr>
                  </a:glow>
                </a:effectLst>
              </a:rPr>
              <a:t>Five powerful temptation that must be resisted</a:t>
            </a:r>
            <a:endParaRPr lang="en-US" dirty="0">
              <a:effectLst>
                <a:glow rad="101600">
                  <a:schemeClr val="bg1">
                    <a:alpha val="60000"/>
                  </a:schemeClr>
                </a:glow>
              </a:effectLst>
            </a:endParaRPr>
          </a:p>
        </p:txBody>
      </p:sp>
      <p:pic>
        <p:nvPicPr>
          <p:cNvPr id="2050" name="Picture 2" descr="C:\Users\Ptr. Daniel White\Desktop\Prophecy pictures\prophecy pictures\devil\dragon_2.jpg"/>
          <p:cNvPicPr>
            <a:picLocks noChangeAspect="1" noChangeArrowheads="1"/>
          </p:cNvPicPr>
          <p:nvPr/>
        </p:nvPicPr>
        <p:blipFill>
          <a:blip r:embed="rId3" cstate="print"/>
          <a:srcRect/>
          <a:stretch>
            <a:fillRect/>
          </a:stretch>
        </p:blipFill>
        <p:spPr bwMode="auto">
          <a:xfrm>
            <a:off x="2514600" y="2286000"/>
            <a:ext cx="4089400" cy="3962400"/>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r>
              <a:rPr lang="en-US" sz="3600" dirty="0" smtClean="0">
                <a:effectLst>
                  <a:glow rad="101600">
                    <a:schemeClr val="bg1">
                      <a:alpha val="60000"/>
                    </a:schemeClr>
                  </a:glow>
                </a:effectLst>
              </a:rPr>
              <a:t>Examine your friendships – </a:t>
            </a:r>
            <a:r>
              <a:rPr lang="en-US" sz="3600" i="1" dirty="0" smtClean="0">
                <a:effectLst>
                  <a:glow rad="101600">
                    <a:schemeClr val="bg1">
                      <a:alpha val="60000"/>
                    </a:schemeClr>
                  </a:glow>
                </a:effectLst>
              </a:rPr>
              <a:t>James 4:4</a:t>
            </a:r>
          </a:p>
          <a:p>
            <a:pPr>
              <a:buNone/>
            </a:pPr>
            <a:endParaRPr lang="en-US" sz="3600" i="1" dirty="0" smtClean="0">
              <a:effectLst>
                <a:glow rad="101600">
                  <a:schemeClr val="bg1">
                    <a:alpha val="60000"/>
                  </a:schemeClr>
                </a:glow>
              </a:effectLst>
            </a:endParaRPr>
          </a:p>
          <a:p>
            <a:pPr>
              <a:buNone/>
            </a:pPr>
            <a:endParaRPr lang="en-US" sz="3600" i="1" dirty="0" smtClean="0">
              <a:effectLst>
                <a:glow rad="101600">
                  <a:schemeClr val="bg1">
                    <a:alpha val="60000"/>
                  </a:schemeClr>
                </a:glow>
              </a:effectLst>
            </a:endParaRPr>
          </a:p>
          <a:p>
            <a:r>
              <a:rPr lang="en-US" sz="3600" dirty="0" smtClean="0">
                <a:effectLst>
                  <a:glow rad="101600">
                    <a:schemeClr val="bg1">
                      <a:alpha val="60000"/>
                    </a:schemeClr>
                  </a:glow>
                </a:effectLst>
              </a:rPr>
              <a:t>Shun immoral entertainment –                   </a:t>
            </a:r>
            <a:r>
              <a:rPr lang="en-US" sz="3600" i="1" dirty="0" smtClean="0">
                <a:effectLst>
                  <a:glow rad="101600">
                    <a:schemeClr val="bg1">
                      <a:alpha val="60000"/>
                    </a:schemeClr>
                  </a:glow>
                </a:effectLst>
              </a:rPr>
              <a:t>II Corinthians 7:1</a:t>
            </a:r>
          </a:p>
          <a:p>
            <a:endParaRPr lang="en-US" sz="3600" i="1" dirty="0" smtClean="0">
              <a:effectLst>
                <a:glow rad="101600">
                  <a:schemeClr val="bg1">
                    <a:alpha val="60000"/>
                  </a:schemeClr>
                </a:glow>
              </a:effectLst>
            </a:endParaRPr>
          </a:p>
          <a:p>
            <a:pPr>
              <a:buNone/>
            </a:pPr>
            <a:endParaRPr lang="en-US" sz="3600" i="1" dirty="0" smtClean="0">
              <a:effectLst>
                <a:glow rad="101600">
                  <a:schemeClr val="bg1">
                    <a:alpha val="60000"/>
                  </a:schemeClr>
                </a:glow>
              </a:effectLst>
            </a:endParaRPr>
          </a:p>
          <a:p>
            <a:r>
              <a:rPr lang="en-US" sz="3600" dirty="0" smtClean="0">
                <a:effectLst>
                  <a:glow rad="101600">
                    <a:schemeClr val="bg1">
                      <a:alpha val="60000"/>
                    </a:schemeClr>
                  </a:glow>
                </a:effectLst>
              </a:rPr>
              <a:t>Control your thoughts –              </a:t>
            </a:r>
            <a:r>
              <a:rPr lang="en-US" sz="3600" i="1" dirty="0" smtClean="0">
                <a:effectLst>
                  <a:glow rad="101600">
                    <a:schemeClr val="bg1">
                      <a:alpha val="60000"/>
                    </a:schemeClr>
                  </a:glow>
                </a:effectLst>
              </a:rPr>
              <a:t>Philippians 4:8</a:t>
            </a:r>
            <a:endParaRPr lang="en-US" sz="3600" i="1" dirty="0">
              <a:effectLst>
                <a:glow rad="101600">
                  <a:schemeClr val="bg1">
                    <a:alpha val="60000"/>
                  </a:schemeClr>
                </a:glow>
              </a:effectLst>
            </a:endParaRPr>
          </a:p>
        </p:txBody>
      </p:sp>
      <p:pic>
        <p:nvPicPr>
          <p:cNvPr id="11266" name="Picture 2" descr="C:\Users\Ptr. Daniel White\Documents\My Scans\2009-03 (Mar)\scan0003.jpg"/>
          <p:cNvPicPr>
            <a:picLocks noChangeAspect="1" noChangeArrowheads="1"/>
          </p:cNvPicPr>
          <p:nvPr/>
        </p:nvPicPr>
        <p:blipFill>
          <a:blip r:embed="rId3" cstate="print">
            <a:duotone>
              <a:prstClr val="black"/>
              <a:schemeClr val="accent6">
                <a:tint val="45000"/>
                <a:satMod val="400000"/>
              </a:schemeClr>
            </a:duotone>
          </a:blip>
          <a:srcRect t="6700" r="11067" b="2854"/>
          <a:stretch>
            <a:fillRect/>
          </a:stretch>
        </p:blipFill>
        <p:spPr bwMode="auto">
          <a:xfrm>
            <a:off x="6629400" y="4495800"/>
            <a:ext cx="22098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67" name="Picture 3" descr="C:\Users\Ptr. Daniel White\Documents\My Scans\2009-03 (Mar)\scan0004.jpg"/>
          <p:cNvPicPr>
            <a:picLocks noChangeAspect="1" noChangeArrowheads="1"/>
          </p:cNvPicPr>
          <p:nvPr/>
        </p:nvPicPr>
        <p:blipFill>
          <a:blip r:embed="rId4" cstate="print">
            <a:lum bright="-10000"/>
          </a:blip>
          <a:srcRect/>
          <a:stretch>
            <a:fillRect/>
          </a:stretch>
        </p:blipFill>
        <p:spPr bwMode="auto">
          <a:xfrm>
            <a:off x="4114800" y="3048000"/>
            <a:ext cx="2209800" cy="1845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68" name="Picture 4" descr="C:\Users\Ptr. Daniel White\Documents\My Scans\2009-03 (Mar)\scan0020.jpg"/>
          <p:cNvPicPr>
            <a:picLocks noChangeAspect="1" noChangeArrowheads="1"/>
          </p:cNvPicPr>
          <p:nvPr/>
        </p:nvPicPr>
        <p:blipFill>
          <a:blip r:embed="rId5" cstate="print">
            <a:lum bright="-10000"/>
          </a:blip>
          <a:srcRect t="3690" r="-478"/>
          <a:stretch>
            <a:fillRect/>
          </a:stretch>
        </p:blipFill>
        <p:spPr bwMode="auto">
          <a:xfrm>
            <a:off x="6705600" y="1066800"/>
            <a:ext cx="22860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20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267"/>
                                        </p:tgtEl>
                                        <p:attrNameLst>
                                          <p:attrName>style.visibility</p:attrName>
                                        </p:attrNameLst>
                                      </p:cBhvr>
                                      <p:to>
                                        <p:strVal val="visible"/>
                                      </p:to>
                                    </p:set>
                                    <p:animEffect transition="in" filter="fade">
                                      <p:cBhvr>
                                        <p:cTn id="19" dur="2000"/>
                                        <p:tgtEl>
                                          <p:spTgt spid="1126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p:cTn id="24"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fade">
                                      <p:cBhvr>
                                        <p:cTn id="31"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tr. Daniel White\Documents\My Scans\2009-03 (Mar)\scan0017.jpg"/>
          <p:cNvPicPr>
            <a:picLocks noChangeAspect="1" noChangeArrowheads="1"/>
          </p:cNvPicPr>
          <p:nvPr/>
        </p:nvPicPr>
        <p:blipFill>
          <a:blip r:embed="rId3" cstate="print">
            <a:lum bright="-20000"/>
          </a:blip>
          <a:srcRect r="-77" b="2314"/>
          <a:stretch>
            <a:fillRect/>
          </a:stretch>
        </p:blipFill>
        <p:spPr bwMode="auto">
          <a:xfrm>
            <a:off x="5746897" y="4572000"/>
            <a:ext cx="2831323"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idx="1"/>
          </p:nvPr>
        </p:nvSpPr>
        <p:spPr>
          <a:xfrm>
            <a:off x="152400" y="304799"/>
            <a:ext cx="8991600" cy="5334001"/>
          </a:xfrm>
        </p:spPr>
        <p:txBody>
          <a:bodyPr>
            <a:normAutofit/>
          </a:bodyPr>
          <a:lstStyle/>
          <a:p>
            <a:r>
              <a:rPr lang="en-US" sz="3600" dirty="0" smtClean="0">
                <a:effectLst>
                  <a:glow rad="101600">
                    <a:schemeClr val="bg1">
                      <a:alpha val="60000"/>
                    </a:schemeClr>
                  </a:glow>
                </a:effectLst>
              </a:rPr>
              <a:t>Reject  worldly philosophy  – </a:t>
            </a:r>
            <a:r>
              <a:rPr lang="en-US" sz="3600" i="1" dirty="0" smtClean="0">
                <a:effectLst>
                  <a:glow rad="101600">
                    <a:schemeClr val="bg1">
                      <a:alpha val="60000"/>
                    </a:schemeClr>
                  </a:glow>
                </a:effectLst>
              </a:rPr>
              <a:t>Colossians 2:8</a:t>
            </a:r>
          </a:p>
          <a:p>
            <a:pPr>
              <a:buNone/>
            </a:pPr>
            <a:endParaRPr lang="en-US" sz="3600" dirty="0" smtClean="0">
              <a:effectLst>
                <a:glow rad="101600">
                  <a:schemeClr val="bg1">
                    <a:alpha val="60000"/>
                  </a:schemeClr>
                </a:glow>
              </a:effectLst>
            </a:endParaRPr>
          </a:p>
          <a:p>
            <a:pPr>
              <a:buNone/>
            </a:pPr>
            <a:endParaRPr lang="en-US" sz="3600" dirty="0" smtClean="0">
              <a:effectLst>
                <a:glow rad="101600">
                  <a:schemeClr val="bg1">
                    <a:alpha val="60000"/>
                  </a:schemeClr>
                </a:glow>
              </a:effectLst>
            </a:endParaRPr>
          </a:p>
          <a:p>
            <a:pPr>
              <a:buNone/>
            </a:pPr>
            <a:endParaRPr lang="en-US" sz="3600" dirty="0" smtClean="0">
              <a:effectLst>
                <a:glow rad="101600">
                  <a:schemeClr val="bg1">
                    <a:alpha val="60000"/>
                  </a:schemeClr>
                </a:glow>
              </a:effectLst>
            </a:endParaRPr>
          </a:p>
          <a:p>
            <a:pPr>
              <a:buNone/>
            </a:pPr>
            <a:endParaRPr lang="en-US" sz="3600" dirty="0" smtClean="0">
              <a:effectLst>
                <a:glow rad="101600">
                  <a:schemeClr val="bg1">
                    <a:alpha val="60000"/>
                  </a:schemeClr>
                </a:glow>
              </a:effectLst>
            </a:endParaRPr>
          </a:p>
          <a:p>
            <a:r>
              <a:rPr lang="en-US" sz="3600" dirty="0" smtClean="0">
                <a:effectLst>
                  <a:glow rad="101600">
                    <a:schemeClr val="bg1">
                      <a:alpha val="60000"/>
                    </a:schemeClr>
                  </a:glow>
                </a:effectLst>
              </a:rPr>
              <a:t>Avoid physical contact – </a:t>
            </a:r>
            <a:r>
              <a:rPr lang="en-US" sz="3600" i="1" dirty="0" smtClean="0">
                <a:effectLst>
                  <a:glow rad="101600">
                    <a:schemeClr val="bg1">
                      <a:alpha val="60000"/>
                    </a:schemeClr>
                  </a:glow>
                </a:effectLst>
              </a:rPr>
              <a:t>I Corinthians 7:1 </a:t>
            </a:r>
          </a:p>
          <a:p>
            <a:endParaRPr lang="en-US" sz="3600" i="1" dirty="0" smtClean="0">
              <a:effectLst>
                <a:glow rad="101600">
                  <a:schemeClr val="bg1">
                    <a:alpha val="60000"/>
                  </a:schemeClr>
                </a:glow>
              </a:effectLst>
            </a:endParaRPr>
          </a:p>
          <a:p>
            <a:pPr>
              <a:buNone/>
            </a:pPr>
            <a:endParaRPr lang="en-US" sz="3600" i="1" dirty="0" smtClean="0">
              <a:effectLst>
                <a:glow rad="101600">
                  <a:schemeClr val="bg1">
                    <a:alpha val="60000"/>
                  </a:schemeClr>
                </a:glow>
              </a:effectLst>
            </a:endParaRPr>
          </a:p>
          <a:p>
            <a:pPr marL="0" indent="0">
              <a:buNone/>
            </a:pPr>
            <a:endParaRPr lang="en-US" sz="3600" i="1" dirty="0" smtClean="0">
              <a:effectLst>
                <a:glow rad="101600">
                  <a:schemeClr val="bg1">
                    <a:alpha val="60000"/>
                  </a:schemeClr>
                </a:glow>
              </a:effectLst>
            </a:endParaRPr>
          </a:p>
          <a:p>
            <a:pPr>
              <a:buNone/>
            </a:pPr>
            <a:endParaRPr lang="en-US" sz="3600" dirty="0" smtClean="0">
              <a:effectLst>
                <a:glow rad="101600">
                  <a:schemeClr val="bg1">
                    <a:alpha val="60000"/>
                  </a:schemeClr>
                </a:glow>
              </a:effectLst>
            </a:endParaRPr>
          </a:p>
          <a:p>
            <a:endParaRPr lang="en-US" sz="3600" i="1" dirty="0" smtClean="0">
              <a:effectLst>
                <a:glow rad="101600">
                  <a:schemeClr val="bg1">
                    <a:alpha val="60000"/>
                  </a:schemeClr>
                </a:glow>
              </a:effectLst>
            </a:endParaRPr>
          </a:p>
          <a:p>
            <a:endParaRPr lang="en-US" sz="3600" i="1" dirty="0" smtClean="0">
              <a:effectLst>
                <a:glow rad="101600">
                  <a:schemeClr val="bg1">
                    <a:alpha val="60000"/>
                  </a:schemeClr>
                </a:glow>
              </a:effectLst>
            </a:endParaRPr>
          </a:p>
          <a:p>
            <a:endParaRPr lang="en-US" sz="3600" i="1" dirty="0">
              <a:effectLst>
                <a:glow rad="101600">
                  <a:schemeClr val="bg1">
                    <a:alpha val="60000"/>
                  </a:schemeClr>
                </a:glow>
              </a:effectLst>
            </a:endParaRPr>
          </a:p>
        </p:txBody>
      </p:sp>
      <p:pic>
        <p:nvPicPr>
          <p:cNvPr id="6" name="Picture 2" descr="C:\Users\Ptr. Daniel White\Desktop\Prophecy pictures\prophecy pictures\faces\scan0009.jpg"/>
          <p:cNvPicPr>
            <a:picLocks noChangeAspect="1" noChangeArrowheads="1"/>
          </p:cNvPicPr>
          <p:nvPr/>
        </p:nvPicPr>
        <p:blipFill>
          <a:blip r:embed="rId4" cstate="print">
            <a:lum bright="-10000"/>
          </a:blip>
          <a:srcRect l="4167" r="6250"/>
          <a:stretch>
            <a:fillRect/>
          </a:stretch>
        </p:blipFill>
        <p:spPr bwMode="auto">
          <a:xfrm>
            <a:off x="1600200" y="4343400"/>
            <a:ext cx="1953358"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2" descr="http://lifequestalliance.com/wp-content/uploads/2014/12/the-dating-game-520x25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559" y="1066800"/>
            <a:ext cx="4953000" cy="2466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 calcmode="lin" valueType="num">
                                      <p:cBhvr additive="base">
                                        <p:cTn id="1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1000" fill="hold"/>
                                        <p:tgtEl>
                                          <p:spTgt spid="2050"/>
                                        </p:tgtEl>
                                        <p:attrNameLst>
                                          <p:attrName>ppt_w</p:attrName>
                                        </p:attrNameLst>
                                      </p:cBhvr>
                                      <p:tavLst>
                                        <p:tav tm="0">
                                          <p:val>
                                            <p:fltVal val="0"/>
                                          </p:val>
                                        </p:tav>
                                        <p:tav tm="100000">
                                          <p:val>
                                            <p:strVal val="#ppt_w"/>
                                          </p:val>
                                        </p:tav>
                                      </p:tavLst>
                                    </p:anim>
                                    <p:anim calcmode="lin" valueType="num">
                                      <p:cBhvr>
                                        <p:cTn id="26" dur="1000" fill="hold"/>
                                        <p:tgtEl>
                                          <p:spTgt spid="2050"/>
                                        </p:tgtEl>
                                        <p:attrNameLst>
                                          <p:attrName>ppt_h</p:attrName>
                                        </p:attrNameLst>
                                      </p:cBhvr>
                                      <p:tavLst>
                                        <p:tav tm="0">
                                          <p:val>
                                            <p:fltVal val="0"/>
                                          </p:val>
                                        </p:tav>
                                        <p:tav tm="100000">
                                          <p:val>
                                            <p:strVal val="#ppt_h"/>
                                          </p:val>
                                        </p:tav>
                                      </p:tavLst>
                                    </p:anim>
                                    <p:anim calcmode="lin" valueType="num">
                                      <p:cBhvr>
                                        <p:cTn id="27" dur="1000" fill="hold"/>
                                        <p:tgtEl>
                                          <p:spTgt spid="2050"/>
                                        </p:tgtEl>
                                        <p:attrNameLst>
                                          <p:attrName>style.rotation</p:attrName>
                                        </p:attrNameLst>
                                      </p:cBhvr>
                                      <p:tavLst>
                                        <p:tav tm="0">
                                          <p:val>
                                            <p:fltVal val="90"/>
                                          </p:val>
                                        </p:tav>
                                        <p:tav tm="100000">
                                          <p:val>
                                            <p:fltVal val="0"/>
                                          </p:val>
                                        </p:tav>
                                      </p:tavLst>
                                    </p:anim>
                                    <p:animEffect transition="in" filter="fade">
                                      <p:cBhvr>
                                        <p:cTn id="28"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9525000" cy="716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895600" y="304800"/>
            <a:ext cx="3124200" cy="6247864"/>
          </a:xfrm>
          <a:prstGeom prst="rect">
            <a:avLst/>
          </a:prstGeom>
        </p:spPr>
        <p:txBody>
          <a:bodyPr wrap="square">
            <a:spAutoFit/>
          </a:bodyPr>
          <a:lstStyle/>
          <a:p>
            <a:pPr algn="ctr"/>
            <a:r>
              <a:rPr lang="en-US" sz="4000" i="1" dirty="0" smtClean="0"/>
              <a:t>“Watch and pray, that ye enter not into temptation: the spirit indeed is willing, but the flesh </a:t>
            </a:r>
          </a:p>
          <a:p>
            <a:pPr algn="ctr"/>
            <a:r>
              <a:rPr lang="en-US" sz="4000" i="1" dirty="0" smtClean="0"/>
              <a:t>is weak.” </a:t>
            </a:r>
          </a:p>
          <a:p>
            <a:pPr algn="ctr"/>
            <a:r>
              <a:rPr lang="en-US" sz="4000" i="1" dirty="0" smtClean="0"/>
              <a:t>Matt. 26:41 </a:t>
            </a:r>
            <a:endParaRPr lang="en-US" sz="4000" i="1" dirty="0"/>
          </a:p>
        </p:txBody>
      </p:sp>
      <p:pic>
        <p:nvPicPr>
          <p:cNvPr id="2050" name="Picture 2"/>
          <p:cNvPicPr>
            <a:picLocks noChangeAspect="1" noChangeArrowheads="1"/>
          </p:cNvPicPr>
          <p:nvPr/>
        </p:nvPicPr>
        <p:blipFill>
          <a:blip r:embed="rId3" cstate="print"/>
          <a:srcRect/>
          <a:stretch>
            <a:fillRect/>
          </a:stretch>
        </p:blipFill>
        <p:spPr bwMode="auto">
          <a:xfrm>
            <a:off x="5943600" y="1600200"/>
            <a:ext cx="3017936" cy="34575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28600" y="1219200"/>
            <a:ext cx="2809812"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to="" calcmode="lin" valueType="num">
                                      <p:cBhvr>
                                        <p:cTn id="12" dur="1" fill="hold"/>
                                        <p:tgtEl>
                                          <p:spTgt spid="20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Applying Biblical teaching to the area of dating and </a:t>
            </a:r>
            <a:r>
              <a:rPr lang="en-US" dirty="0">
                <a:effectLst>
                  <a:glow rad="101600">
                    <a:schemeClr val="bg1">
                      <a:alpha val="60000"/>
                    </a:schemeClr>
                  </a:glow>
                </a:effectLst>
              </a:rPr>
              <a:t>c</a:t>
            </a:r>
            <a:r>
              <a:rPr lang="en-US" dirty="0" smtClean="0">
                <a:effectLst>
                  <a:glow rad="101600">
                    <a:schemeClr val="bg1">
                      <a:alpha val="60000"/>
                    </a:schemeClr>
                  </a:glow>
                </a:effectLst>
              </a:rPr>
              <a:t>ourtship</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1600200"/>
            <a:ext cx="8229600" cy="5257800"/>
          </a:xfrm>
        </p:spPr>
        <p:txBody>
          <a:bodyPr>
            <a:normAutofit/>
          </a:bodyPr>
          <a:lstStyle/>
          <a:p>
            <a:r>
              <a:rPr lang="en-US" sz="3400" dirty="0" smtClean="0">
                <a:effectLst>
                  <a:glow rad="101600">
                    <a:schemeClr val="bg1">
                      <a:alpha val="60000"/>
                    </a:schemeClr>
                  </a:glow>
                </a:effectLst>
              </a:rPr>
              <a:t>I reject the worldly philosophy of dating – </a:t>
            </a:r>
            <a:r>
              <a:rPr lang="en-US" sz="3400" i="1" dirty="0" smtClean="0">
                <a:effectLst>
                  <a:glow rad="101600">
                    <a:schemeClr val="bg1">
                      <a:alpha val="60000"/>
                    </a:schemeClr>
                  </a:glow>
                </a:effectLst>
              </a:rPr>
              <a:t>Romans 12:1-2</a:t>
            </a:r>
          </a:p>
          <a:p>
            <a:r>
              <a:rPr lang="en-US" sz="3400" dirty="0" smtClean="0">
                <a:effectLst>
                  <a:glow rad="101600">
                    <a:schemeClr val="bg1">
                      <a:alpha val="60000"/>
                    </a:schemeClr>
                  </a:glow>
                </a:effectLst>
              </a:rPr>
              <a:t>I purpose not to defile my self –                      </a:t>
            </a:r>
            <a:r>
              <a:rPr lang="en-US" sz="3400" i="1" dirty="0" smtClean="0">
                <a:effectLst>
                  <a:glow rad="101600">
                    <a:schemeClr val="bg1">
                      <a:alpha val="60000"/>
                    </a:schemeClr>
                  </a:glow>
                </a:effectLst>
              </a:rPr>
              <a:t>II Corinthians 6:14-7:1</a:t>
            </a:r>
          </a:p>
          <a:p>
            <a:r>
              <a:rPr lang="en-US" sz="3400" dirty="0" smtClean="0">
                <a:effectLst>
                  <a:glow rad="101600">
                    <a:schemeClr val="bg1">
                      <a:alpha val="60000"/>
                    </a:schemeClr>
                  </a:glow>
                </a:effectLst>
              </a:rPr>
              <a:t>I will guard my heat with all diligence keeping it for the one God has for me – </a:t>
            </a:r>
            <a:r>
              <a:rPr lang="en-US" sz="3400" i="1" dirty="0" smtClean="0">
                <a:effectLst>
                  <a:glow rad="101600">
                    <a:schemeClr val="bg1">
                      <a:alpha val="60000"/>
                    </a:schemeClr>
                  </a:glow>
                </a:effectLst>
              </a:rPr>
              <a:t>Proverbs 4:32</a:t>
            </a:r>
          </a:p>
          <a:p>
            <a:r>
              <a:rPr lang="en-US" sz="3400" dirty="0" smtClean="0">
                <a:effectLst>
                  <a:glow rad="101600">
                    <a:schemeClr val="bg1">
                      <a:alpha val="60000"/>
                    </a:schemeClr>
                  </a:glow>
                </a:effectLst>
              </a:rPr>
              <a:t>I am committed to serve the Lord –                     </a:t>
            </a:r>
            <a:r>
              <a:rPr lang="en-US" sz="3400" i="1" dirty="0" smtClean="0">
                <a:effectLst>
                  <a:glow rad="101600">
                    <a:schemeClr val="bg1">
                      <a:alpha val="60000"/>
                    </a:schemeClr>
                  </a:glow>
                </a:effectLst>
              </a:rPr>
              <a:t>I Corinthians 7:32</a:t>
            </a:r>
          </a:p>
        </p:txBody>
      </p:sp>
      <p:pic>
        <p:nvPicPr>
          <p:cNvPr id="2050" name="Picture 2" descr="C:\Users\Ptr. Daniel White\Desktop\Bible pictures\Praying\j0435912.jpg"/>
          <p:cNvPicPr>
            <a:picLocks noChangeAspect="1" noChangeArrowheads="1"/>
          </p:cNvPicPr>
          <p:nvPr/>
        </p:nvPicPr>
        <p:blipFill>
          <a:blip r:embed="rId3" cstate="print"/>
          <a:srcRect/>
          <a:stretch>
            <a:fillRect/>
          </a:stretch>
        </p:blipFill>
        <p:spPr bwMode="auto">
          <a:xfrm>
            <a:off x="6477000" y="2209800"/>
            <a:ext cx="2412693" cy="1809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10400"/>
          </a:xfrm>
        </p:spPr>
        <p:txBody>
          <a:bodyPr>
            <a:normAutofit/>
          </a:bodyPr>
          <a:lstStyle/>
          <a:p>
            <a:r>
              <a:rPr lang="en-US" sz="4000" dirty="0" smtClean="0">
                <a:effectLst>
                  <a:glow rad="101600">
                    <a:schemeClr val="bg1">
                      <a:alpha val="60000"/>
                    </a:schemeClr>
                  </a:glow>
                </a:effectLst>
              </a:rPr>
              <a:t>I will avoid on line dating, chat rooms,     e-mail, face book, cell phone conversations, texting, etc. – </a:t>
            </a:r>
            <a:r>
              <a:rPr lang="en-US" sz="4000" i="1" dirty="0" smtClean="0">
                <a:effectLst>
                  <a:glow rad="101600">
                    <a:schemeClr val="bg1">
                      <a:alpha val="60000"/>
                    </a:schemeClr>
                  </a:glow>
                </a:effectLst>
              </a:rPr>
              <a:t>I John 2:15</a:t>
            </a:r>
          </a:p>
          <a:p>
            <a:pPr>
              <a:buNone/>
            </a:pPr>
            <a:endParaRPr lang="en-US" dirty="0" smtClean="0"/>
          </a:p>
        </p:txBody>
      </p:sp>
      <p:pic>
        <p:nvPicPr>
          <p:cNvPr id="8194" name="Picture 2" descr="C:\Users\Ptr. Daniel White\Documents\My Scans\2009-03 (Mar)\scan0007.jpg"/>
          <p:cNvPicPr>
            <a:picLocks noChangeAspect="1" noChangeArrowheads="1"/>
          </p:cNvPicPr>
          <p:nvPr/>
        </p:nvPicPr>
        <p:blipFill>
          <a:blip r:embed="rId3" cstate="print">
            <a:lum bright="-10000"/>
          </a:blip>
          <a:srcRect/>
          <a:stretch>
            <a:fillRect/>
          </a:stretch>
        </p:blipFill>
        <p:spPr bwMode="auto">
          <a:xfrm>
            <a:off x="6477000" y="2514600"/>
            <a:ext cx="2133600" cy="3581400"/>
          </a:xfrm>
          <a:prstGeom prst="rect">
            <a:avLst/>
          </a:prstGeom>
          <a:ln>
            <a:noFill/>
          </a:ln>
          <a:effectLst>
            <a:softEdge rad="112500"/>
          </a:effectLst>
        </p:spPr>
      </p:pic>
      <p:pic>
        <p:nvPicPr>
          <p:cNvPr id="8195" name="Picture 3" descr="C:\Users\Ptr. Daniel White\Documents\My Scans\2009-03 (Mar)\scan0019.jpg"/>
          <p:cNvPicPr>
            <a:picLocks noChangeAspect="1" noChangeArrowheads="1"/>
          </p:cNvPicPr>
          <p:nvPr/>
        </p:nvPicPr>
        <p:blipFill>
          <a:blip r:embed="rId4" cstate="print">
            <a:lum bright="-20000"/>
          </a:blip>
          <a:srcRect/>
          <a:stretch>
            <a:fillRect/>
          </a:stretch>
        </p:blipFill>
        <p:spPr bwMode="auto">
          <a:xfrm>
            <a:off x="4724400" y="2514600"/>
            <a:ext cx="1981200" cy="3581400"/>
          </a:xfrm>
          <a:prstGeom prst="rect">
            <a:avLst/>
          </a:prstGeom>
          <a:ln>
            <a:noFill/>
          </a:ln>
          <a:effectLst>
            <a:softEdge rad="112500"/>
          </a:effectLst>
        </p:spPr>
      </p:pic>
      <p:pic>
        <p:nvPicPr>
          <p:cNvPr id="8196" name="Picture 4" descr="C:\Users\Ptr. Daniel White\Documents\My Scans\2009-03 (Mar)\scan0014.jpg"/>
          <p:cNvPicPr>
            <a:picLocks noChangeAspect="1" noChangeArrowheads="1"/>
          </p:cNvPicPr>
          <p:nvPr/>
        </p:nvPicPr>
        <p:blipFill>
          <a:blip r:embed="rId5" cstate="print">
            <a:lum bright="-20000"/>
          </a:blip>
          <a:srcRect/>
          <a:stretch>
            <a:fillRect/>
          </a:stretch>
        </p:blipFill>
        <p:spPr bwMode="auto">
          <a:xfrm>
            <a:off x="304799" y="2667000"/>
            <a:ext cx="3962401" cy="3276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077200" cy="6863417"/>
          </a:xfrm>
          <a:prstGeom prst="rect">
            <a:avLst/>
          </a:prstGeom>
        </p:spPr>
        <p:txBody>
          <a:bodyPr wrap="square">
            <a:spAutoFit/>
          </a:bodyPr>
          <a:lstStyle/>
          <a:p>
            <a:pPr>
              <a:buFont typeface="Arial" charset="0"/>
              <a:buChar char="•"/>
            </a:pPr>
            <a:r>
              <a:rPr lang="en-US" sz="4000" dirty="0" smtClean="0">
                <a:effectLst>
                  <a:glow rad="101600">
                    <a:schemeClr val="bg1">
                      <a:alpha val="60000"/>
                    </a:schemeClr>
                  </a:glow>
                </a:effectLst>
              </a:rPr>
              <a:t> I will seek God’s will for my life –   </a:t>
            </a:r>
          </a:p>
          <a:p>
            <a:r>
              <a:rPr lang="en-US" sz="4000" i="1" dirty="0" smtClean="0">
                <a:effectLst>
                  <a:glow rad="101600">
                    <a:schemeClr val="bg1">
                      <a:alpha val="60000"/>
                    </a:schemeClr>
                  </a:glow>
                </a:effectLst>
              </a:rPr>
              <a:t>   Ephesians 5:17</a:t>
            </a:r>
          </a:p>
          <a:p>
            <a:pPr>
              <a:buFont typeface="Arial" charset="0"/>
              <a:buChar char="•"/>
            </a:pPr>
            <a:r>
              <a:rPr lang="en-US" sz="4000" dirty="0" smtClean="0">
                <a:effectLst>
                  <a:glow rad="101600">
                    <a:schemeClr val="bg1">
                      <a:alpha val="60000"/>
                    </a:schemeClr>
                  </a:glow>
                </a:effectLst>
              </a:rPr>
              <a:t> I will surrender my right to choose  </a:t>
            </a:r>
          </a:p>
          <a:p>
            <a:r>
              <a:rPr lang="en-US" sz="4000" dirty="0" smtClean="0">
                <a:effectLst>
                  <a:glow rad="101600">
                    <a:schemeClr val="bg1">
                      <a:alpha val="60000"/>
                    </a:schemeClr>
                  </a:glow>
                </a:effectLst>
              </a:rPr>
              <a:t>   my life’s partner to God – </a:t>
            </a:r>
            <a:r>
              <a:rPr lang="en-US" sz="4000" i="1" dirty="0" smtClean="0">
                <a:effectLst>
                  <a:glow rad="101600">
                    <a:schemeClr val="bg1">
                      <a:alpha val="60000"/>
                    </a:schemeClr>
                  </a:glow>
                </a:effectLst>
              </a:rPr>
              <a:t>Proverbs   </a:t>
            </a:r>
          </a:p>
          <a:p>
            <a:r>
              <a:rPr lang="en-US" sz="4000" i="1" dirty="0" smtClean="0">
                <a:effectLst>
                  <a:glow rad="101600">
                    <a:schemeClr val="bg1">
                      <a:alpha val="60000"/>
                    </a:schemeClr>
                  </a:glow>
                </a:effectLst>
              </a:rPr>
              <a:t>   6:20:20-24</a:t>
            </a:r>
          </a:p>
          <a:p>
            <a:endParaRPr lang="en-US" sz="4000" i="1" dirty="0" smtClean="0">
              <a:effectLst>
                <a:glow rad="101600">
                  <a:schemeClr val="bg1">
                    <a:alpha val="60000"/>
                  </a:schemeClr>
                </a:glow>
              </a:effectLst>
            </a:endParaRPr>
          </a:p>
          <a:p>
            <a:endParaRPr lang="en-US" sz="4000" i="1" dirty="0" smtClean="0">
              <a:effectLst>
                <a:glow rad="101600">
                  <a:schemeClr val="bg1">
                    <a:alpha val="60000"/>
                  </a:schemeClr>
                </a:glow>
              </a:effectLst>
            </a:endParaRPr>
          </a:p>
          <a:p>
            <a:pPr>
              <a:buFont typeface="Arial" charset="0"/>
              <a:buChar char="•"/>
            </a:pPr>
            <a:r>
              <a:rPr lang="en-US" sz="4000" dirty="0" smtClean="0">
                <a:effectLst>
                  <a:glow rad="101600">
                    <a:schemeClr val="bg1">
                      <a:alpha val="60000"/>
                    </a:schemeClr>
                  </a:glow>
                </a:effectLst>
              </a:rPr>
              <a:t> I will receive the permission and  </a:t>
            </a:r>
          </a:p>
          <a:p>
            <a:r>
              <a:rPr lang="en-US" sz="4000" dirty="0" smtClean="0">
                <a:effectLst>
                  <a:glow rad="101600">
                    <a:schemeClr val="bg1">
                      <a:alpha val="60000"/>
                    </a:schemeClr>
                  </a:glow>
                </a:effectLst>
              </a:rPr>
              <a:t>  blessing of my parents before    </a:t>
            </a:r>
          </a:p>
          <a:p>
            <a:r>
              <a:rPr lang="en-US" sz="4000" dirty="0" smtClean="0">
                <a:effectLst>
                  <a:glow rad="101600">
                    <a:schemeClr val="bg1">
                      <a:alpha val="60000"/>
                    </a:schemeClr>
                  </a:glow>
                </a:effectLst>
              </a:rPr>
              <a:t>  courting – </a:t>
            </a:r>
            <a:r>
              <a:rPr lang="en-US" sz="4000" i="1" dirty="0" smtClean="0">
                <a:effectLst>
                  <a:glow rad="101600">
                    <a:schemeClr val="bg1">
                      <a:alpha val="60000"/>
                    </a:schemeClr>
                  </a:glow>
                </a:effectLst>
              </a:rPr>
              <a:t>Ephesians 6:1-4</a:t>
            </a:r>
          </a:p>
          <a:p>
            <a:pPr>
              <a:buFont typeface="Arial" charset="0"/>
              <a:buChar char="•"/>
            </a:pPr>
            <a:endParaRPr lang="en-US" sz="4000" i="1" dirty="0" smtClean="0">
              <a:effectLst>
                <a:glow rad="101600">
                  <a:schemeClr val="bg1">
                    <a:alpha val="60000"/>
                  </a:schemeClr>
                </a:glow>
              </a:effectLst>
            </a:endParaRPr>
          </a:p>
        </p:txBody>
      </p:sp>
      <p:pic>
        <p:nvPicPr>
          <p:cNvPr id="1026" name="Picture 2" descr="c:\Users\Ptr. Daniel White\Desktop\Prophecy pictures\prophecy pictures\faces\man praying on one knee.jpg"/>
          <p:cNvPicPr>
            <a:picLocks noChangeAspect="1" noChangeArrowheads="1"/>
          </p:cNvPicPr>
          <p:nvPr/>
        </p:nvPicPr>
        <p:blipFill>
          <a:blip r:embed="rId3" cstate="print"/>
          <a:srcRect/>
          <a:stretch>
            <a:fillRect/>
          </a:stretch>
        </p:blipFill>
        <p:spPr bwMode="auto">
          <a:xfrm>
            <a:off x="5562600" y="2743200"/>
            <a:ext cx="2547191" cy="18247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20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20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2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2000"/>
                                        <p:tgtEl>
                                          <p:spTgt spid="2">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fade">
                                      <p:cBhvr>
                                        <p:cTn id="26" dur="2000"/>
                                        <p:tgtEl>
                                          <p:spTgt spid="2">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fade">
                                      <p:cBhvr>
                                        <p:cTn id="29"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991600" cy="6863417"/>
          </a:xfrm>
          <a:prstGeom prst="rect">
            <a:avLst/>
          </a:prstGeom>
        </p:spPr>
        <p:txBody>
          <a:bodyPr wrap="square">
            <a:spAutoFit/>
          </a:bodyPr>
          <a:lstStyle/>
          <a:p>
            <a:pPr>
              <a:buFont typeface="Arial" charset="0"/>
              <a:buChar char="•"/>
            </a:pPr>
            <a:r>
              <a:rPr lang="en-US" sz="4000" dirty="0" smtClean="0">
                <a:effectLst>
                  <a:glow rad="101600">
                    <a:schemeClr val="bg1">
                      <a:alpha val="60000"/>
                    </a:schemeClr>
                  </a:glow>
                </a:effectLst>
              </a:rPr>
              <a:t> I will reserve courting for when I am </a:t>
            </a:r>
            <a:r>
              <a:rPr lang="en-US" sz="4000" dirty="0" smtClean="0">
                <a:solidFill>
                  <a:srgbClr val="FFC000"/>
                </a:solidFill>
                <a:effectLst>
                  <a:glow rad="101600">
                    <a:schemeClr val="bg1">
                      <a:alpha val="60000"/>
                    </a:schemeClr>
                  </a:glow>
                </a:effectLst>
              </a:rPr>
              <a:t>old</a:t>
            </a:r>
            <a:r>
              <a:rPr lang="en-US" sz="4000" dirty="0" smtClean="0">
                <a:effectLst>
                  <a:glow rad="101600">
                    <a:schemeClr val="bg1">
                      <a:alpha val="60000"/>
                    </a:schemeClr>
                  </a:glow>
                </a:effectLst>
              </a:rPr>
              <a:t>  </a:t>
            </a:r>
          </a:p>
          <a:p>
            <a:r>
              <a:rPr lang="en-US" sz="4000" dirty="0">
                <a:effectLst>
                  <a:glow rad="101600">
                    <a:schemeClr val="bg1">
                      <a:alpha val="60000"/>
                    </a:schemeClr>
                  </a:glow>
                </a:effectLst>
              </a:rPr>
              <a:t> </a:t>
            </a:r>
            <a:r>
              <a:rPr lang="en-US" sz="4000" dirty="0" smtClean="0">
                <a:effectLst>
                  <a:glow rad="101600">
                    <a:schemeClr val="bg1">
                      <a:alpha val="60000"/>
                    </a:schemeClr>
                  </a:glow>
                </a:effectLst>
              </a:rPr>
              <a:t> enough, </a:t>
            </a:r>
            <a:r>
              <a:rPr lang="en-US" sz="4000" dirty="0" smtClean="0">
                <a:solidFill>
                  <a:srgbClr val="FFC000"/>
                </a:solidFill>
                <a:effectLst>
                  <a:glow rad="101600">
                    <a:schemeClr val="bg1">
                      <a:alpha val="60000"/>
                    </a:schemeClr>
                  </a:glow>
                </a:effectLst>
              </a:rPr>
              <a:t>mature</a:t>
            </a:r>
            <a:r>
              <a:rPr lang="en-US" sz="4000" dirty="0" smtClean="0">
                <a:effectLst>
                  <a:glow rad="101600">
                    <a:schemeClr val="bg1">
                      <a:alpha val="60000"/>
                    </a:schemeClr>
                  </a:glow>
                </a:effectLst>
              </a:rPr>
              <a:t> enough, </a:t>
            </a:r>
            <a:r>
              <a:rPr lang="en-US" sz="4000" dirty="0" smtClean="0">
                <a:solidFill>
                  <a:srgbClr val="FFC000"/>
                </a:solidFill>
                <a:effectLst>
                  <a:glow rad="101600">
                    <a:schemeClr val="bg1">
                      <a:alpha val="60000"/>
                    </a:schemeClr>
                  </a:glow>
                </a:effectLst>
              </a:rPr>
              <a:t>spiritual</a:t>
            </a:r>
            <a:r>
              <a:rPr lang="en-US" sz="4000" dirty="0" smtClean="0">
                <a:effectLst>
                  <a:glow rad="101600">
                    <a:schemeClr val="bg1">
                      <a:alpha val="60000"/>
                    </a:schemeClr>
                  </a:glow>
                </a:effectLst>
              </a:rPr>
              <a:t> enough  </a:t>
            </a:r>
          </a:p>
          <a:p>
            <a:r>
              <a:rPr lang="en-US" sz="4000" dirty="0">
                <a:effectLst>
                  <a:glow rad="101600">
                    <a:schemeClr val="bg1">
                      <a:alpha val="60000"/>
                    </a:schemeClr>
                  </a:glow>
                </a:effectLst>
              </a:rPr>
              <a:t> </a:t>
            </a:r>
            <a:r>
              <a:rPr lang="en-US" sz="4000" dirty="0" smtClean="0">
                <a:effectLst>
                  <a:glow rad="101600">
                    <a:schemeClr val="bg1">
                      <a:alpha val="60000"/>
                    </a:schemeClr>
                  </a:glow>
                </a:effectLst>
              </a:rPr>
              <a:t> and </a:t>
            </a:r>
            <a:r>
              <a:rPr lang="en-US" sz="4000" dirty="0" smtClean="0">
                <a:solidFill>
                  <a:srgbClr val="FFC000"/>
                </a:solidFill>
                <a:effectLst>
                  <a:glow rad="101600">
                    <a:schemeClr val="bg1">
                      <a:alpha val="60000"/>
                    </a:schemeClr>
                  </a:glow>
                </a:effectLst>
              </a:rPr>
              <a:t>financially</a:t>
            </a:r>
            <a:r>
              <a:rPr lang="en-US" sz="4000" dirty="0" smtClean="0">
                <a:effectLst>
                  <a:glow rad="101600">
                    <a:schemeClr val="bg1">
                      <a:alpha val="60000"/>
                    </a:schemeClr>
                  </a:glow>
                </a:effectLst>
              </a:rPr>
              <a:t> stable enough to provided </a:t>
            </a:r>
          </a:p>
          <a:p>
            <a:r>
              <a:rPr lang="en-US" sz="4000" dirty="0">
                <a:effectLst>
                  <a:glow rad="101600">
                    <a:schemeClr val="bg1">
                      <a:alpha val="60000"/>
                    </a:schemeClr>
                  </a:glow>
                </a:effectLst>
              </a:rPr>
              <a:t> </a:t>
            </a:r>
            <a:r>
              <a:rPr lang="en-US" sz="4000" dirty="0" smtClean="0">
                <a:effectLst>
                  <a:glow rad="101600">
                    <a:schemeClr val="bg1">
                      <a:alpha val="60000"/>
                    </a:schemeClr>
                  </a:glow>
                </a:effectLst>
              </a:rPr>
              <a:t> for a family – </a:t>
            </a:r>
            <a:r>
              <a:rPr lang="en-US" sz="4000" i="1" dirty="0" smtClean="0">
                <a:effectLst>
                  <a:glow rad="101600">
                    <a:schemeClr val="bg1">
                      <a:alpha val="60000"/>
                    </a:schemeClr>
                  </a:glow>
                </a:effectLst>
              </a:rPr>
              <a:t>Proverbs 24:27</a:t>
            </a:r>
            <a:endParaRPr lang="en-US" sz="4000" dirty="0" smtClean="0">
              <a:effectLst>
                <a:glow rad="101600">
                  <a:schemeClr val="bg1">
                    <a:alpha val="60000"/>
                  </a:schemeClr>
                </a:glow>
              </a:effectLst>
            </a:endParaRPr>
          </a:p>
          <a:p>
            <a:pPr>
              <a:buFont typeface="Arial" charset="0"/>
              <a:buChar char="•"/>
            </a:pPr>
            <a:r>
              <a:rPr lang="en-US" sz="4000" dirty="0" smtClean="0">
                <a:effectLst>
                  <a:glow rad="101600">
                    <a:schemeClr val="bg1">
                      <a:alpha val="60000"/>
                    </a:schemeClr>
                  </a:glow>
                </a:effectLst>
              </a:rPr>
              <a:t>  I will build Godly standards into my  </a:t>
            </a:r>
          </a:p>
          <a:p>
            <a:r>
              <a:rPr lang="en-US" sz="4000" dirty="0" smtClean="0">
                <a:effectLst>
                  <a:glow rad="101600">
                    <a:schemeClr val="bg1">
                      <a:alpha val="60000"/>
                    </a:schemeClr>
                  </a:glow>
                </a:effectLst>
              </a:rPr>
              <a:t>  courting relationship </a:t>
            </a:r>
            <a:r>
              <a:rPr lang="en-US" sz="4000" i="1" dirty="0" smtClean="0">
                <a:effectLst>
                  <a:glow rad="101600">
                    <a:schemeClr val="bg1">
                      <a:alpha val="60000"/>
                    </a:schemeClr>
                  </a:glow>
                </a:effectLst>
              </a:rPr>
              <a:t>– </a:t>
            </a:r>
            <a:r>
              <a:rPr lang="en-US" sz="4000" i="1" dirty="0" smtClean="0">
                <a:solidFill>
                  <a:srgbClr val="FFC000"/>
                </a:solidFill>
                <a:effectLst>
                  <a:glow rad="101600">
                    <a:schemeClr val="bg1">
                      <a:alpha val="60000"/>
                    </a:schemeClr>
                  </a:glow>
                </a:effectLst>
              </a:rPr>
              <a:t>“Make no  </a:t>
            </a:r>
          </a:p>
          <a:p>
            <a:r>
              <a:rPr lang="en-US" sz="4000" i="1" dirty="0" smtClean="0">
                <a:solidFill>
                  <a:srgbClr val="FFC000"/>
                </a:solidFill>
                <a:effectLst>
                  <a:glow rad="101600">
                    <a:schemeClr val="bg1">
                      <a:alpha val="60000"/>
                    </a:schemeClr>
                  </a:glow>
                </a:effectLst>
              </a:rPr>
              <a:t>  provision for the flesh.”</a:t>
            </a:r>
          </a:p>
          <a:p>
            <a:pPr>
              <a:buFont typeface="Arial" charset="0"/>
              <a:buChar char="•"/>
            </a:pPr>
            <a:r>
              <a:rPr lang="en-US" sz="4000" dirty="0" smtClean="0">
                <a:effectLst>
                  <a:glow rad="101600">
                    <a:schemeClr val="bg1">
                      <a:alpha val="60000"/>
                    </a:schemeClr>
                  </a:glow>
                </a:effectLst>
              </a:rPr>
              <a:t> I will not encourage others to date –            </a:t>
            </a:r>
          </a:p>
          <a:p>
            <a:r>
              <a:rPr lang="en-US" sz="4000" dirty="0" smtClean="0">
                <a:effectLst>
                  <a:glow rad="101600">
                    <a:schemeClr val="bg1">
                      <a:alpha val="60000"/>
                    </a:schemeClr>
                  </a:glow>
                </a:effectLst>
              </a:rPr>
              <a:t>   </a:t>
            </a:r>
            <a:r>
              <a:rPr lang="en-US" sz="4000" i="1" dirty="0" smtClean="0">
                <a:effectLst>
                  <a:glow rad="101600">
                    <a:schemeClr val="bg1">
                      <a:alpha val="60000"/>
                    </a:schemeClr>
                  </a:glow>
                </a:effectLst>
              </a:rPr>
              <a:t>I </a:t>
            </a:r>
            <a:r>
              <a:rPr lang="en-US" sz="4000" i="1" dirty="0">
                <a:effectLst>
                  <a:glow rad="101600">
                    <a:schemeClr val="bg1">
                      <a:alpha val="60000"/>
                    </a:schemeClr>
                  </a:glow>
                </a:effectLst>
              </a:rPr>
              <a:t>C</a:t>
            </a:r>
            <a:r>
              <a:rPr lang="en-US" sz="4000" i="1" dirty="0" smtClean="0">
                <a:effectLst>
                  <a:glow rad="101600">
                    <a:schemeClr val="bg1">
                      <a:alpha val="60000"/>
                    </a:schemeClr>
                  </a:glow>
                </a:effectLst>
              </a:rPr>
              <a:t>orinthians 15:33</a:t>
            </a:r>
          </a:p>
          <a:p>
            <a:pPr>
              <a:buFont typeface="Arial" charset="0"/>
              <a:buChar char="•"/>
            </a:pPr>
            <a:endParaRPr lang="en-US" sz="4000" i="1" dirty="0" smtClean="0">
              <a:effectLst>
                <a:glow rad="101600">
                  <a:schemeClr val="bg1">
                    <a:alpha val="60000"/>
                  </a:schemeClr>
                </a:glow>
              </a:effectLst>
            </a:endParaRPr>
          </a:p>
          <a:p>
            <a:pPr>
              <a:buFont typeface="Arial" charset="0"/>
              <a:buChar char="•"/>
            </a:pP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20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20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2000"/>
                                        <p:tgtEl>
                                          <p:spTgt spid="2">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2000"/>
                                        <p:tgtEl>
                                          <p:spTgt spid="2">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www.bibledirectionforlife.com/wp-content/uploads/2012/01/Courtship_Se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8" y="1485900"/>
            <a:ext cx="9117452" cy="38554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297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tr. Daniel White\Documents\My Scans\2009-03 (Mar)\scan0008.jpg"/>
          <p:cNvPicPr>
            <a:picLocks noChangeAspect="1" noChangeArrowheads="1"/>
          </p:cNvPicPr>
          <p:nvPr/>
        </p:nvPicPr>
        <p:blipFill>
          <a:blip r:embed="rId3" cstate="print">
            <a:lum bright="-20000"/>
          </a:blip>
          <a:srcRect l="7500" t="1754"/>
          <a:stretch>
            <a:fillRect/>
          </a:stretch>
        </p:blipFill>
        <p:spPr bwMode="auto">
          <a:xfrm>
            <a:off x="1676400" y="228600"/>
            <a:ext cx="5791200" cy="4267200"/>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895600" y="2057400"/>
            <a:ext cx="1905001" cy="2895600"/>
          </a:xfrm>
          <a:prstGeom prst="rect">
            <a:avLst/>
          </a:prstGeom>
          <a:noFill/>
          <a:ln w="9525">
            <a:noFill/>
            <a:miter lim="800000"/>
            <a:headEnd/>
            <a:tailEnd/>
          </a:ln>
          <a:effectLst>
            <a:reflection blurRad="6350" stA="50000" endA="300" endPos="55500" dist="101600" dir="5400000" sy="-100000" algn="bl" rotWithShape="0"/>
          </a:effectLst>
        </p:spPr>
      </p:pic>
      <p:sp>
        <p:nvSpPr>
          <p:cNvPr id="4" name="Title 3"/>
          <p:cNvSpPr>
            <a:spLocks noGrp="1"/>
          </p:cNvSpPr>
          <p:nvPr>
            <p:ph type="title"/>
          </p:nvPr>
        </p:nvSpPr>
        <p:spPr>
          <a:xfrm>
            <a:off x="457200" y="457200"/>
            <a:ext cx="8229600" cy="1143000"/>
          </a:xfrm>
        </p:spPr>
        <p:txBody>
          <a:bodyPr>
            <a:normAutofit fontScale="90000"/>
          </a:bodyPr>
          <a:lstStyle/>
          <a:p>
            <a:r>
              <a:rPr lang="en-US" i="1" dirty="0" smtClean="0">
                <a:effectLst>
                  <a:glow rad="101600">
                    <a:schemeClr val="bg1">
                      <a:alpha val="60000"/>
                    </a:schemeClr>
                  </a:glow>
                </a:effectLst>
              </a:rPr>
              <a:t>The characteristics of dating</a:t>
            </a:r>
            <a:br>
              <a:rPr lang="en-US" i="1" dirty="0" smtClean="0">
                <a:effectLst>
                  <a:glow rad="101600">
                    <a:schemeClr val="bg1">
                      <a:alpha val="60000"/>
                    </a:schemeClr>
                  </a:glow>
                </a:effectLst>
              </a:rPr>
            </a:br>
            <a:r>
              <a:rPr lang="en-US" i="1" dirty="0" smtClean="0">
                <a:effectLst>
                  <a:glow rad="101600">
                    <a:schemeClr val="bg1">
                      <a:alpha val="60000"/>
                    </a:schemeClr>
                  </a:glow>
                </a:effectLst>
              </a:rPr>
              <a:t>(Proverbs 2, 5-7)</a:t>
            </a:r>
            <a:br>
              <a:rPr lang="en-US" i="1" dirty="0" smtClean="0">
                <a:effectLst>
                  <a:glow rad="101600">
                    <a:schemeClr val="bg1">
                      <a:alpha val="60000"/>
                    </a:schemeClr>
                  </a:glow>
                </a:effectLst>
              </a:rPr>
            </a:br>
            <a:endParaRPr lang="en-US" dirty="0"/>
          </a:p>
        </p:txBody>
      </p:sp>
      <p:sp>
        <p:nvSpPr>
          <p:cNvPr id="3" name="Content Placeholder 2"/>
          <p:cNvSpPr>
            <a:spLocks noGrp="1"/>
          </p:cNvSpPr>
          <p:nvPr>
            <p:ph sz="half" idx="1"/>
          </p:nvPr>
        </p:nvSpPr>
        <p:spPr>
          <a:xfrm>
            <a:off x="228600" y="1600200"/>
            <a:ext cx="4267200" cy="5257800"/>
          </a:xfrm>
        </p:spPr>
        <p:txBody>
          <a:bodyPr>
            <a:normAutofit fontScale="92500" lnSpcReduction="20000"/>
          </a:bodyPr>
          <a:lstStyle/>
          <a:p>
            <a:pPr>
              <a:buFont typeface="Arial" charset="0"/>
              <a:buChar char="•"/>
            </a:pPr>
            <a:r>
              <a:rPr lang="en-US" sz="3800" dirty="0" smtClean="0">
                <a:effectLst>
                  <a:glow rad="101600">
                    <a:schemeClr val="bg1">
                      <a:alpha val="60000"/>
                    </a:schemeClr>
                  </a:glow>
                </a:effectLst>
              </a:rPr>
              <a:t>Pursuing</a:t>
            </a:r>
          </a:p>
          <a:p>
            <a:pPr>
              <a:buFont typeface="Arial" charset="0"/>
              <a:buChar char="•"/>
            </a:pPr>
            <a:r>
              <a:rPr lang="en-US" sz="3800" dirty="0" smtClean="0">
                <a:effectLst>
                  <a:glow rad="101600">
                    <a:schemeClr val="bg1">
                      <a:alpha val="60000"/>
                    </a:schemeClr>
                  </a:glow>
                </a:effectLst>
              </a:rPr>
              <a:t>Wooing</a:t>
            </a:r>
          </a:p>
          <a:p>
            <a:pPr>
              <a:buFont typeface="Arial" charset="0"/>
              <a:buChar char="•"/>
            </a:pPr>
            <a:r>
              <a:rPr lang="en-US" sz="3800" dirty="0" smtClean="0">
                <a:effectLst>
                  <a:glow rad="101600">
                    <a:schemeClr val="bg1">
                      <a:alpha val="60000"/>
                    </a:schemeClr>
                  </a:glow>
                </a:effectLst>
              </a:rPr>
              <a:t>Time alone</a:t>
            </a:r>
          </a:p>
          <a:p>
            <a:pPr>
              <a:buFont typeface="Arial" charset="0"/>
              <a:buChar char="•"/>
            </a:pPr>
            <a:r>
              <a:rPr lang="en-US" sz="3800" dirty="0" smtClean="0">
                <a:effectLst>
                  <a:glow rad="101600">
                    <a:schemeClr val="bg1">
                      <a:alpha val="60000"/>
                    </a:schemeClr>
                  </a:glow>
                </a:effectLst>
              </a:rPr>
              <a:t>Romance</a:t>
            </a:r>
          </a:p>
          <a:p>
            <a:pPr>
              <a:buFont typeface="Arial" charset="0"/>
              <a:buChar char="•"/>
            </a:pPr>
            <a:r>
              <a:rPr lang="en-US" sz="3800" dirty="0" smtClean="0">
                <a:effectLst>
                  <a:glow rad="101600">
                    <a:schemeClr val="bg1">
                      <a:alpha val="60000"/>
                    </a:schemeClr>
                  </a:glow>
                </a:effectLst>
              </a:rPr>
              <a:t>Intimacy </a:t>
            </a:r>
          </a:p>
          <a:p>
            <a:r>
              <a:rPr lang="en-US" sz="3800" dirty="0" smtClean="0">
                <a:effectLst>
                  <a:glow rad="101600">
                    <a:schemeClr val="bg1">
                      <a:alpha val="60000"/>
                    </a:schemeClr>
                  </a:glow>
                </a:effectLst>
              </a:rPr>
              <a:t>Physical </a:t>
            </a:r>
          </a:p>
          <a:p>
            <a:pPr>
              <a:buNone/>
            </a:pPr>
            <a:r>
              <a:rPr lang="en-US" sz="3800" dirty="0">
                <a:effectLst>
                  <a:glow rad="101600">
                    <a:schemeClr val="bg1">
                      <a:alpha val="60000"/>
                    </a:schemeClr>
                  </a:glow>
                </a:effectLst>
              </a:rPr>
              <a:t> </a:t>
            </a:r>
            <a:r>
              <a:rPr lang="en-US" sz="3800" dirty="0" smtClean="0">
                <a:effectLst>
                  <a:glow rad="101600">
                    <a:schemeClr val="bg1">
                      <a:alpha val="60000"/>
                    </a:schemeClr>
                  </a:glow>
                </a:effectLst>
              </a:rPr>
              <a:t>   involvement</a:t>
            </a:r>
          </a:p>
          <a:p>
            <a:r>
              <a:rPr lang="en-US" sz="3800" dirty="0" smtClean="0">
                <a:effectLst>
                  <a:glow rad="101600">
                    <a:schemeClr val="bg1">
                      <a:alpha val="60000"/>
                    </a:schemeClr>
                  </a:glow>
                </a:effectLst>
              </a:rPr>
              <a:t>Fornication</a:t>
            </a:r>
          </a:p>
          <a:p>
            <a:r>
              <a:rPr lang="en-US" sz="3800" dirty="0" smtClean="0">
                <a:effectLst>
                  <a:glow rad="101600">
                    <a:schemeClr val="bg1">
                      <a:alpha val="60000"/>
                    </a:schemeClr>
                  </a:glow>
                </a:effectLst>
              </a:rPr>
              <a:t>Guilt</a:t>
            </a:r>
          </a:p>
          <a:p>
            <a:endParaRPr lang="en-US" i="1" dirty="0">
              <a:effectLst>
                <a:glow rad="101600">
                  <a:schemeClr val="bg1">
                    <a:alpha val="60000"/>
                  </a:schemeClr>
                </a:glow>
              </a:effectLst>
            </a:endParaRPr>
          </a:p>
        </p:txBody>
      </p:sp>
      <p:sp>
        <p:nvSpPr>
          <p:cNvPr id="5" name="Content Placeholder 4"/>
          <p:cNvSpPr>
            <a:spLocks noGrp="1"/>
          </p:cNvSpPr>
          <p:nvPr>
            <p:ph sz="half" idx="2"/>
          </p:nvPr>
        </p:nvSpPr>
        <p:spPr>
          <a:xfrm>
            <a:off x="4953000" y="1600200"/>
            <a:ext cx="3733800" cy="4525963"/>
          </a:xfrm>
        </p:spPr>
        <p:txBody>
          <a:bodyPr>
            <a:normAutofit fontScale="92500" lnSpcReduction="20000"/>
          </a:bodyPr>
          <a:lstStyle/>
          <a:p>
            <a:pPr>
              <a:buFont typeface="Arial" charset="0"/>
              <a:buChar char="•"/>
            </a:pPr>
            <a:r>
              <a:rPr lang="en-US" sz="3600" dirty="0" smtClean="0">
                <a:effectLst>
                  <a:glow rad="101600">
                    <a:schemeClr val="bg1">
                      <a:alpha val="60000"/>
                    </a:schemeClr>
                  </a:glow>
                </a:effectLst>
              </a:rPr>
              <a:t>Breaking up</a:t>
            </a:r>
          </a:p>
          <a:p>
            <a:pPr>
              <a:buFont typeface="Arial" charset="0"/>
              <a:buChar char="•"/>
            </a:pPr>
            <a:r>
              <a:rPr lang="en-US" sz="3600" dirty="0" smtClean="0">
                <a:effectLst>
                  <a:glow rad="101600">
                    <a:schemeClr val="bg1">
                      <a:alpha val="60000"/>
                    </a:schemeClr>
                  </a:glow>
                </a:effectLst>
              </a:rPr>
              <a:t>Getting hurt</a:t>
            </a:r>
          </a:p>
          <a:p>
            <a:pPr>
              <a:buFont typeface="Arial" charset="0"/>
              <a:buChar char="•"/>
            </a:pPr>
            <a:r>
              <a:rPr lang="en-US" sz="3600" dirty="0" smtClean="0">
                <a:effectLst>
                  <a:glow rad="101600">
                    <a:schemeClr val="bg1">
                      <a:alpha val="60000"/>
                    </a:schemeClr>
                  </a:glow>
                </a:effectLst>
              </a:rPr>
              <a:t>Bondage (sexual)</a:t>
            </a:r>
          </a:p>
          <a:p>
            <a:pPr>
              <a:buFont typeface="Arial" charset="0"/>
              <a:buChar char="•"/>
            </a:pPr>
            <a:r>
              <a:rPr lang="en-US" sz="3600" dirty="0" smtClean="0">
                <a:effectLst>
                  <a:glow rad="101600">
                    <a:schemeClr val="bg1">
                      <a:alpha val="60000"/>
                    </a:schemeClr>
                  </a:glow>
                </a:effectLst>
              </a:rPr>
              <a:t>Anger</a:t>
            </a:r>
          </a:p>
          <a:p>
            <a:pPr>
              <a:buFont typeface="Arial" charset="0"/>
              <a:buChar char="•"/>
            </a:pPr>
            <a:r>
              <a:rPr lang="en-US" sz="3600" dirty="0" smtClean="0">
                <a:effectLst>
                  <a:glow rad="101600">
                    <a:schemeClr val="bg1">
                      <a:alpha val="60000"/>
                    </a:schemeClr>
                  </a:glow>
                </a:effectLst>
              </a:rPr>
              <a:t>Bitterness</a:t>
            </a:r>
          </a:p>
          <a:p>
            <a:pPr>
              <a:buFont typeface="Arial" charset="0"/>
              <a:buChar char="•"/>
            </a:pPr>
            <a:r>
              <a:rPr lang="en-US" sz="3600" dirty="0" smtClean="0">
                <a:effectLst>
                  <a:glow rad="101600">
                    <a:schemeClr val="bg1">
                      <a:alpha val="60000"/>
                    </a:schemeClr>
                  </a:glow>
                </a:effectLst>
              </a:rPr>
              <a:t>Emotional scars</a:t>
            </a:r>
          </a:p>
          <a:p>
            <a:pPr>
              <a:buFont typeface="Arial" charset="0"/>
              <a:buChar char="•"/>
            </a:pPr>
            <a:r>
              <a:rPr lang="en-US" sz="3600" dirty="0" smtClean="0">
                <a:effectLst>
                  <a:glow rad="101600">
                    <a:schemeClr val="bg1">
                      <a:alpha val="60000"/>
                    </a:schemeClr>
                  </a:glow>
                </a:effectLst>
              </a:rPr>
              <a:t>Damaged testimony</a:t>
            </a:r>
          </a:p>
          <a:p>
            <a:pPr>
              <a:buFont typeface="Arial" charset="0"/>
              <a:buChar char="•"/>
            </a:pPr>
            <a:r>
              <a:rPr lang="en-US" sz="3600" dirty="0" smtClean="0">
                <a:effectLst>
                  <a:glow rad="101600">
                    <a:schemeClr val="bg1">
                      <a:alpha val="60000"/>
                    </a:schemeClr>
                  </a:glow>
                </a:effectLst>
              </a:rPr>
              <a:t>Marriage conflicts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 to="" calcmode="lin" valueType="num">
                                      <p:cBhvr>
                                        <p:cTn id="52" dur="1" fill="hold"/>
                                        <p:tgtEl>
                                          <p:spTgt spid="5">
                                            <p:txEl>
                                              <p:pRg st="0" end="0"/>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 to="" calcmode="lin" valueType="num">
                                      <p:cBhvr>
                                        <p:cTn id="57" dur="1" fill="hold"/>
                                        <p:tgtEl>
                                          <p:spTgt spid="5">
                                            <p:txEl>
                                              <p:pRg st="1" end="1"/>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 to="" calcmode="lin" valueType="num">
                                      <p:cBhvr>
                                        <p:cTn id="62" dur="1" fill="hold"/>
                                        <p:tgtEl>
                                          <p:spTgt spid="5">
                                            <p:txEl>
                                              <p:pRg st="2" end="2"/>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 to="" calcmode="lin" valueType="num">
                                      <p:cBhvr>
                                        <p:cTn id="67" dur="1" fill="hold"/>
                                        <p:tgtEl>
                                          <p:spTgt spid="5">
                                            <p:txEl>
                                              <p:pRg st="3" end="3"/>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5">
                                            <p:txEl>
                                              <p:pRg st="4" end="4"/>
                                            </p:txEl>
                                          </p:spTgt>
                                        </p:tgtEl>
                                        <p:attrNameLst>
                                          <p:attrName>style.visibility</p:attrName>
                                        </p:attrNameLst>
                                      </p:cBhvr>
                                      <p:to>
                                        <p:strVal val="visible"/>
                                      </p:to>
                                    </p:set>
                                    <p:anim to="" calcmode="lin" valueType="num">
                                      <p:cBhvr>
                                        <p:cTn id="72" dur="1" fill="hold"/>
                                        <p:tgtEl>
                                          <p:spTgt spid="5">
                                            <p:txEl>
                                              <p:pRg st="4" end="4"/>
                                            </p:txEl>
                                          </p:spTgt>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5">
                                            <p:txEl>
                                              <p:pRg st="5" end="5"/>
                                            </p:txEl>
                                          </p:spTgt>
                                        </p:tgtEl>
                                        <p:attrNameLst>
                                          <p:attrName>style.visibility</p:attrName>
                                        </p:attrNameLst>
                                      </p:cBhvr>
                                      <p:to>
                                        <p:strVal val="visible"/>
                                      </p:to>
                                    </p:set>
                                    <p:anim to="" calcmode="lin" valueType="num">
                                      <p:cBhvr>
                                        <p:cTn id="77" dur="1" fill="hold"/>
                                        <p:tgtEl>
                                          <p:spTgt spid="5">
                                            <p:txEl>
                                              <p:pRg st="5" end="5"/>
                                            </p:txEl>
                                          </p:spTgt>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5">
                                            <p:txEl>
                                              <p:pRg st="6" end="6"/>
                                            </p:txEl>
                                          </p:spTgt>
                                        </p:tgtEl>
                                        <p:attrNameLst>
                                          <p:attrName>style.visibility</p:attrName>
                                        </p:attrNameLst>
                                      </p:cBhvr>
                                      <p:to>
                                        <p:strVal val="visible"/>
                                      </p:to>
                                    </p:set>
                                    <p:anim to="" calcmode="lin" valueType="num">
                                      <p:cBhvr>
                                        <p:cTn id="82" dur="1" fill="hold"/>
                                        <p:tgtEl>
                                          <p:spTgt spid="5">
                                            <p:txEl>
                                              <p:pRg st="6" end="6"/>
                                            </p:txEl>
                                          </p:spTgt>
                                        </p:tgtEl>
                                        <p:attrNameLst>
                                          <p:attrName/>
                                        </p:attrNameLst>
                                      </p:cBhvr>
                                    </p:anim>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5">
                                            <p:txEl>
                                              <p:pRg st="7" end="7"/>
                                            </p:txEl>
                                          </p:spTgt>
                                        </p:tgtEl>
                                        <p:attrNameLst>
                                          <p:attrName>style.visibility</p:attrName>
                                        </p:attrNameLst>
                                      </p:cBhvr>
                                      <p:to>
                                        <p:strVal val="visible"/>
                                      </p:to>
                                    </p:set>
                                    <p:anim to="" calcmode="lin" valueType="num">
                                      <p:cBhvr>
                                        <p:cTn id="87" dur="1" fill="hold"/>
                                        <p:tgtEl>
                                          <p:spTgt spid="5">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rmAutofit fontScale="92500" lnSpcReduction="10000"/>
          </a:bodyPr>
          <a:lstStyle/>
          <a:p>
            <a:pPr algn="ctr">
              <a:buNone/>
            </a:pPr>
            <a:r>
              <a:rPr lang="en-US" sz="4000" dirty="0" smtClean="0">
                <a:effectLst>
                  <a:glow rad="101600">
                    <a:schemeClr val="bg1">
                      <a:alpha val="60000"/>
                    </a:schemeClr>
                  </a:glow>
                </a:effectLst>
              </a:rPr>
              <a:t>Defrauding </a:t>
            </a:r>
          </a:p>
          <a:p>
            <a:pPr algn="ctr">
              <a:buNone/>
            </a:pPr>
            <a:r>
              <a:rPr lang="en-US" sz="4000" i="1" dirty="0" smtClean="0">
                <a:effectLst>
                  <a:glow rad="101600">
                    <a:schemeClr val="bg1">
                      <a:alpha val="60000"/>
                    </a:schemeClr>
                  </a:glow>
                </a:effectLst>
              </a:rPr>
              <a:t>(Proverbs 9:13-18)</a:t>
            </a:r>
          </a:p>
          <a:p>
            <a:pPr algn="ctr">
              <a:buNone/>
            </a:pPr>
            <a:endParaRPr lang="en-US" i="1" dirty="0" smtClean="0"/>
          </a:p>
          <a:p>
            <a:pPr>
              <a:buFont typeface="Wingdings"/>
              <a:buChar char="Ø"/>
            </a:pPr>
            <a:r>
              <a:rPr lang="en-US" sz="3500" dirty="0" smtClean="0">
                <a:effectLst>
                  <a:glow rad="101600">
                    <a:schemeClr val="bg1">
                      <a:alpha val="60000"/>
                    </a:schemeClr>
                  </a:glow>
                </a:effectLst>
              </a:rPr>
              <a:t>Mental  lust </a:t>
            </a:r>
            <a:r>
              <a:rPr lang="en-US" sz="3500" i="1" dirty="0" smtClean="0">
                <a:effectLst>
                  <a:glow rad="101600">
                    <a:schemeClr val="bg1">
                      <a:alpha val="60000"/>
                    </a:schemeClr>
                  </a:glow>
                </a:effectLst>
              </a:rPr>
              <a:t>– Matthew 5:27-28</a:t>
            </a:r>
          </a:p>
          <a:p>
            <a:pPr>
              <a:buFont typeface="Wingdings"/>
              <a:buChar char="Ø"/>
            </a:pPr>
            <a:r>
              <a:rPr lang="en-US" sz="3500" dirty="0" smtClean="0">
                <a:effectLst>
                  <a:glow rad="101600">
                    <a:schemeClr val="bg1">
                      <a:alpha val="60000"/>
                    </a:schemeClr>
                  </a:glow>
                </a:effectLst>
              </a:rPr>
              <a:t>Flirting (attracting attention to self)                   – </a:t>
            </a:r>
            <a:r>
              <a:rPr lang="en-US" sz="3500" i="1" dirty="0" smtClean="0">
                <a:effectLst>
                  <a:glow rad="101600">
                    <a:schemeClr val="bg1">
                      <a:alpha val="60000"/>
                    </a:schemeClr>
                  </a:glow>
                </a:effectLst>
              </a:rPr>
              <a:t>James 4:1-6</a:t>
            </a:r>
          </a:p>
          <a:p>
            <a:pPr>
              <a:buFont typeface="Arial" charset="0"/>
              <a:buChar char="•"/>
            </a:pPr>
            <a:r>
              <a:rPr lang="en-US" sz="3500" dirty="0" smtClean="0">
                <a:effectLst>
                  <a:glow rad="101600">
                    <a:schemeClr val="bg1">
                      <a:alpha val="60000"/>
                    </a:schemeClr>
                  </a:glow>
                </a:effectLst>
              </a:rPr>
              <a:t>Words – </a:t>
            </a:r>
            <a:r>
              <a:rPr lang="en-US" sz="3500" i="1" dirty="0" smtClean="0">
                <a:effectLst>
                  <a:glow rad="101600">
                    <a:schemeClr val="bg1">
                      <a:alpha val="60000"/>
                    </a:schemeClr>
                  </a:glow>
                </a:effectLst>
              </a:rPr>
              <a:t>Proverbs 2:16; 5:3</a:t>
            </a:r>
          </a:p>
          <a:p>
            <a:pPr>
              <a:buFont typeface="Arial" charset="0"/>
              <a:buChar char="•"/>
            </a:pPr>
            <a:r>
              <a:rPr lang="en-US" sz="3500" dirty="0" smtClean="0">
                <a:effectLst>
                  <a:glow rad="101600">
                    <a:schemeClr val="bg1">
                      <a:alpha val="60000"/>
                    </a:schemeClr>
                  </a:glow>
                </a:effectLst>
              </a:rPr>
              <a:t>Dress – </a:t>
            </a:r>
            <a:r>
              <a:rPr lang="en-US" sz="3500" i="1" dirty="0" smtClean="0">
                <a:effectLst>
                  <a:glow rad="101600">
                    <a:schemeClr val="bg1">
                      <a:alpha val="60000"/>
                    </a:schemeClr>
                  </a:glow>
                </a:effectLst>
              </a:rPr>
              <a:t>Proverbs 7:10</a:t>
            </a:r>
          </a:p>
          <a:p>
            <a:pPr>
              <a:buFont typeface="Arial" charset="0"/>
              <a:buChar char="•"/>
            </a:pPr>
            <a:r>
              <a:rPr lang="en-US" sz="3500" dirty="0" smtClean="0">
                <a:effectLst>
                  <a:glow rad="101600">
                    <a:schemeClr val="bg1">
                      <a:alpha val="60000"/>
                    </a:schemeClr>
                  </a:glow>
                </a:effectLst>
              </a:rPr>
              <a:t>Eyes – </a:t>
            </a:r>
            <a:r>
              <a:rPr lang="en-US" sz="3500" i="1" dirty="0" smtClean="0">
                <a:effectLst>
                  <a:glow rad="101600">
                    <a:schemeClr val="bg1">
                      <a:alpha val="60000"/>
                    </a:schemeClr>
                  </a:glow>
                </a:effectLst>
              </a:rPr>
              <a:t>Proverbs 6:25</a:t>
            </a:r>
          </a:p>
          <a:p>
            <a:pPr>
              <a:buFont typeface="Arial" charset="0"/>
              <a:buChar char="•"/>
            </a:pPr>
            <a:r>
              <a:rPr lang="en-US" sz="3500" dirty="0" smtClean="0">
                <a:effectLst>
                  <a:glow rad="101600">
                    <a:schemeClr val="bg1">
                      <a:alpha val="60000"/>
                    </a:schemeClr>
                  </a:glow>
                </a:effectLst>
              </a:rPr>
              <a:t>Body language</a:t>
            </a:r>
            <a:r>
              <a:rPr lang="en-US" sz="3500" i="1" dirty="0" smtClean="0">
                <a:effectLst>
                  <a:glow rad="101600">
                    <a:schemeClr val="bg1">
                      <a:alpha val="60000"/>
                    </a:schemeClr>
                  </a:glow>
                </a:effectLst>
              </a:rPr>
              <a:t> – Proverbs 7:10-12</a:t>
            </a:r>
          </a:p>
          <a:p>
            <a:pPr>
              <a:buFont typeface="Arial" charset="0"/>
              <a:buChar char="•"/>
            </a:pPr>
            <a:r>
              <a:rPr lang="en-US" sz="3500" dirty="0" smtClean="0">
                <a:effectLst>
                  <a:glow rad="101600">
                    <a:schemeClr val="bg1">
                      <a:alpha val="60000"/>
                    </a:schemeClr>
                  </a:glow>
                </a:effectLst>
              </a:rPr>
              <a:t>Touching – </a:t>
            </a:r>
            <a:r>
              <a:rPr lang="en-US" sz="3500" i="1" dirty="0" smtClean="0">
                <a:effectLst>
                  <a:glow rad="101600">
                    <a:schemeClr val="bg1">
                      <a:alpha val="60000"/>
                    </a:schemeClr>
                  </a:glow>
                </a:effectLst>
              </a:rPr>
              <a:t>I Corinthians 7:1-2</a:t>
            </a:r>
          </a:p>
          <a:p>
            <a:pPr>
              <a:buFont typeface="Arial" charset="0"/>
              <a:buChar char="•"/>
            </a:pPr>
            <a:r>
              <a:rPr lang="en-US" sz="3500" dirty="0" smtClean="0">
                <a:effectLst>
                  <a:glow rad="101600">
                    <a:schemeClr val="bg1">
                      <a:alpha val="60000"/>
                    </a:schemeClr>
                  </a:glow>
                </a:effectLst>
              </a:rPr>
              <a:t>Kissing</a:t>
            </a:r>
            <a:r>
              <a:rPr lang="en-US" sz="3500" i="1" dirty="0" smtClean="0">
                <a:effectLst>
                  <a:glow rad="101600">
                    <a:schemeClr val="bg1">
                      <a:alpha val="60000"/>
                    </a:schemeClr>
                  </a:glow>
                </a:effectLst>
              </a:rPr>
              <a:t> – Proverbs 7:13</a:t>
            </a:r>
          </a:p>
        </p:txBody>
      </p:sp>
      <p:pic>
        <p:nvPicPr>
          <p:cNvPr id="7170" name="Picture 2"/>
          <p:cNvPicPr>
            <a:picLocks noChangeAspect="1" noChangeArrowheads="1"/>
          </p:cNvPicPr>
          <p:nvPr/>
        </p:nvPicPr>
        <p:blipFill>
          <a:blip r:embed="rId3" cstate="print"/>
          <a:srcRect/>
          <a:stretch>
            <a:fillRect/>
          </a:stretch>
        </p:blipFill>
        <p:spPr bwMode="auto">
          <a:xfrm>
            <a:off x="6762750" y="1219200"/>
            <a:ext cx="2381250" cy="53911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20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How to determine the </a:t>
            </a:r>
            <a:br>
              <a:rPr lang="en-US" dirty="0" smtClean="0">
                <a:effectLst>
                  <a:glow rad="101600">
                    <a:schemeClr val="bg1">
                      <a:alpha val="60000"/>
                    </a:schemeClr>
                  </a:glow>
                </a:effectLst>
              </a:rPr>
            </a:br>
            <a:r>
              <a:rPr lang="en-US" dirty="0" smtClean="0">
                <a:effectLst>
                  <a:glow rad="101600">
                    <a:schemeClr val="bg1">
                      <a:alpha val="60000"/>
                    </a:schemeClr>
                  </a:glow>
                </a:effectLst>
              </a:rPr>
              <a:t>will of God in courtship</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1905000"/>
            <a:ext cx="8229600" cy="4953000"/>
          </a:xfrm>
        </p:spPr>
        <p:txBody>
          <a:bodyPr>
            <a:normAutofit lnSpcReduction="10000"/>
          </a:bodyPr>
          <a:lstStyle/>
          <a:p>
            <a:r>
              <a:rPr lang="en-US" dirty="0" smtClean="0">
                <a:effectLst>
                  <a:glow rad="101600">
                    <a:schemeClr val="bg1">
                      <a:alpha val="60000"/>
                    </a:schemeClr>
                  </a:glow>
                </a:effectLst>
              </a:rPr>
              <a:t>The focus of every young person must be on serving the Lord – (</a:t>
            </a:r>
            <a:r>
              <a:rPr lang="en-US" i="1" dirty="0" smtClean="0">
                <a:effectLst>
                  <a:glow rad="101600">
                    <a:schemeClr val="bg1">
                      <a:alpha val="60000"/>
                    </a:schemeClr>
                  </a:glow>
                </a:effectLst>
              </a:rPr>
              <a:t>I Corinthians 7:32-33)</a:t>
            </a:r>
          </a:p>
          <a:p>
            <a:r>
              <a:rPr lang="en-US" dirty="0" smtClean="0">
                <a:effectLst>
                  <a:glow rad="101600">
                    <a:schemeClr val="bg1">
                      <a:alpha val="60000"/>
                    </a:schemeClr>
                  </a:glow>
                </a:effectLst>
              </a:rPr>
              <a:t>When God begins to stir an interest in your heart towards a young man or woman –</a:t>
            </a:r>
          </a:p>
          <a:p>
            <a:pPr marL="514350" indent="-514350">
              <a:buAutoNum type="arabicPeriod"/>
            </a:pPr>
            <a:r>
              <a:rPr lang="en-US" dirty="0" smtClean="0">
                <a:effectLst>
                  <a:glow rad="101600">
                    <a:schemeClr val="bg1">
                      <a:alpha val="60000"/>
                    </a:schemeClr>
                  </a:glow>
                </a:effectLst>
              </a:rPr>
              <a:t>Look for character – </a:t>
            </a:r>
            <a:r>
              <a:rPr lang="en-US" i="1" dirty="0" smtClean="0">
                <a:solidFill>
                  <a:srgbClr val="FFC000"/>
                </a:solidFill>
                <a:effectLst>
                  <a:glow rad="101600">
                    <a:schemeClr val="bg1">
                      <a:alpha val="60000"/>
                    </a:schemeClr>
                  </a:glow>
                </a:effectLst>
              </a:rPr>
              <a:t>“beauty is vain…” </a:t>
            </a:r>
            <a:r>
              <a:rPr lang="en-US" dirty="0" smtClean="0">
                <a:effectLst>
                  <a:glow rad="101600">
                    <a:schemeClr val="bg1">
                      <a:alpha val="60000"/>
                    </a:schemeClr>
                  </a:glow>
                </a:effectLst>
              </a:rPr>
              <a:t>Spiritual / Carnal</a:t>
            </a:r>
          </a:p>
          <a:p>
            <a:pPr marL="514350" indent="-514350">
              <a:buAutoNum type="arabicPeriod"/>
            </a:pPr>
            <a:r>
              <a:rPr lang="en-US" dirty="0" smtClean="0">
                <a:effectLst>
                  <a:glow rad="101600">
                    <a:schemeClr val="bg1">
                      <a:alpha val="60000"/>
                    </a:schemeClr>
                  </a:glow>
                </a:effectLst>
              </a:rPr>
              <a:t>Hold fast to your calling – </a:t>
            </a:r>
            <a:r>
              <a:rPr lang="en-US" i="1" dirty="0" smtClean="0">
                <a:solidFill>
                  <a:srgbClr val="FFC000"/>
                </a:solidFill>
                <a:effectLst>
                  <a:glow rad="101600">
                    <a:schemeClr val="bg1">
                      <a:alpha val="60000"/>
                    </a:schemeClr>
                  </a:glow>
                </a:effectLst>
              </a:rPr>
              <a:t>“The calling of God is without repentance…ye are bought with a price…let every man where in he is called, therein abide with God…”</a:t>
            </a:r>
          </a:p>
          <a:p>
            <a:pPr>
              <a:buNone/>
            </a:pPr>
            <a:endParaRPr lang="en-US" dirty="0"/>
          </a:p>
        </p:txBody>
      </p:sp>
      <p:pic>
        <p:nvPicPr>
          <p:cNvPr id="6146" name="Picture 2" descr="C:\Users\Ptr. Daniel White\Desktop\Prophecy pictures\prophecy pictures\bibles and book of life\book of life.jpg"/>
          <p:cNvPicPr>
            <a:picLocks noChangeAspect="1" noChangeArrowheads="1"/>
          </p:cNvPicPr>
          <p:nvPr/>
        </p:nvPicPr>
        <p:blipFill>
          <a:blip r:embed="rId3" cstate="print"/>
          <a:srcRect/>
          <a:stretch>
            <a:fillRect/>
          </a:stretch>
        </p:blipFill>
        <p:spPr bwMode="auto">
          <a:xfrm>
            <a:off x="228600" y="0"/>
            <a:ext cx="16764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304800" y="3733800"/>
            <a:ext cx="2118051" cy="2881313"/>
          </a:xfrm>
          <a:prstGeom prst="rect">
            <a:avLst/>
          </a:prstGeom>
          <a:noFill/>
          <a:ln w="9525">
            <a:noFill/>
            <a:miter lim="800000"/>
            <a:headEnd/>
            <a:tailEnd/>
          </a:ln>
          <a:effectLst/>
        </p:spPr>
      </p:pic>
      <p:sp>
        <p:nvSpPr>
          <p:cNvPr id="3" name="Content Placeholder 2"/>
          <p:cNvSpPr>
            <a:spLocks noGrp="1"/>
          </p:cNvSpPr>
          <p:nvPr>
            <p:ph idx="1"/>
          </p:nvPr>
        </p:nvSpPr>
        <p:spPr>
          <a:xfrm>
            <a:off x="457200" y="152400"/>
            <a:ext cx="8229600" cy="6477000"/>
          </a:xfrm>
        </p:spPr>
        <p:txBody>
          <a:bodyPr>
            <a:normAutofit/>
          </a:bodyPr>
          <a:lstStyle/>
          <a:p>
            <a:pPr>
              <a:buNone/>
            </a:pPr>
            <a:r>
              <a:rPr lang="en-US" dirty="0" smtClean="0">
                <a:effectLst>
                  <a:glow rad="101600">
                    <a:schemeClr val="bg1">
                      <a:alpha val="60000"/>
                    </a:schemeClr>
                  </a:glow>
                </a:effectLst>
              </a:rPr>
              <a:t>3. Receive counsel and stay under authority – </a:t>
            </a:r>
            <a:r>
              <a:rPr lang="en-US" i="1" dirty="0" smtClean="0">
                <a:effectLst>
                  <a:glow rad="101600">
                    <a:schemeClr val="bg1">
                      <a:alpha val="60000"/>
                    </a:schemeClr>
                  </a:glow>
                </a:effectLst>
              </a:rPr>
              <a:t>Ephesians 6:1-4</a:t>
            </a:r>
          </a:p>
          <a:p>
            <a:pPr>
              <a:buFont typeface="Wingdings"/>
              <a:buChar char="Ø"/>
            </a:pPr>
            <a:r>
              <a:rPr lang="en-US" dirty="0" smtClean="0">
                <a:effectLst>
                  <a:glow rad="101600">
                    <a:schemeClr val="bg1">
                      <a:alpha val="60000"/>
                    </a:schemeClr>
                  </a:glow>
                </a:effectLst>
              </a:rPr>
              <a:t>Obey and honor your parents – </a:t>
            </a:r>
            <a:r>
              <a:rPr lang="en-US" i="1" dirty="0" smtClean="0">
                <a:effectLst>
                  <a:glow rad="101600">
                    <a:schemeClr val="bg1">
                      <a:alpha val="60000"/>
                    </a:schemeClr>
                  </a:glow>
                </a:effectLst>
              </a:rPr>
              <a:t>Proverbs 1:    8-10</a:t>
            </a:r>
          </a:p>
          <a:p>
            <a:pPr>
              <a:buFont typeface="Wingdings"/>
              <a:buChar char="Ø"/>
            </a:pPr>
            <a:r>
              <a:rPr lang="en-US" dirty="0" smtClean="0">
                <a:effectLst>
                  <a:glow rad="101600">
                    <a:schemeClr val="bg1">
                      <a:alpha val="60000"/>
                    </a:schemeClr>
                  </a:glow>
                </a:effectLst>
              </a:rPr>
              <a:t>Submit to the authority of your pastor – </a:t>
            </a:r>
            <a:r>
              <a:rPr lang="en-US" i="1" dirty="0" smtClean="0">
                <a:effectLst>
                  <a:glow rad="101600">
                    <a:schemeClr val="bg1">
                      <a:alpha val="60000"/>
                    </a:schemeClr>
                  </a:glow>
                </a:effectLst>
              </a:rPr>
              <a:t>Hebrews 13:7, 17</a:t>
            </a:r>
            <a:endParaRPr lang="en-US" dirty="0">
              <a:effectLst>
                <a:glow rad="101600">
                  <a:schemeClr val="bg1">
                    <a:alpha val="60000"/>
                  </a:schemeClr>
                </a:glow>
              </a:effectLst>
            </a:endParaRPr>
          </a:p>
          <a:p>
            <a:pPr algn="ctr">
              <a:buNone/>
            </a:pPr>
            <a:r>
              <a:rPr lang="en-US" i="1" dirty="0" smtClean="0">
                <a:solidFill>
                  <a:srgbClr val="FFC000"/>
                </a:solidFill>
                <a:effectLst>
                  <a:glow rad="101600">
                    <a:schemeClr val="bg1">
                      <a:alpha val="60000"/>
                    </a:schemeClr>
                  </a:glow>
                </a:effectLst>
              </a:rPr>
              <a:t>“Rebellion is as the sin of </a:t>
            </a:r>
          </a:p>
          <a:p>
            <a:pPr algn="ctr">
              <a:buNone/>
            </a:pPr>
            <a:r>
              <a:rPr lang="en-US" i="1" dirty="0" smtClean="0">
                <a:solidFill>
                  <a:srgbClr val="FFC000"/>
                </a:solidFill>
                <a:effectLst>
                  <a:glow rad="101600">
                    <a:schemeClr val="bg1">
                      <a:alpha val="60000"/>
                    </a:schemeClr>
                  </a:glow>
                </a:effectLst>
              </a:rPr>
              <a:t>witchcraft…Satan like </a:t>
            </a:r>
          </a:p>
          <a:p>
            <a:pPr algn="ctr">
              <a:buNone/>
            </a:pPr>
            <a:r>
              <a:rPr lang="en-US" i="1" dirty="0" smtClean="0">
                <a:solidFill>
                  <a:srgbClr val="FFC000"/>
                </a:solidFill>
                <a:effectLst>
                  <a:glow rad="101600">
                    <a:schemeClr val="bg1">
                      <a:alpha val="60000"/>
                    </a:schemeClr>
                  </a:glow>
                </a:effectLst>
              </a:rPr>
              <a:t>a roaring lion waketh </a:t>
            </a:r>
          </a:p>
          <a:p>
            <a:pPr algn="ctr">
              <a:buNone/>
            </a:pPr>
            <a:r>
              <a:rPr lang="en-US" i="1" dirty="0" smtClean="0">
                <a:solidFill>
                  <a:srgbClr val="FFC000"/>
                </a:solidFill>
                <a:effectLst>
                  <a:glow rad="101600">
                    <a:schemeClr val="bg1">
                      <a:alpha val="60000"/>
                    </a:schemeClr>
                  </a:glow>
                </a:effectLst>
              </a:rPr>
              <a:t>round about seeking</a:t>
            </a:r>
          </a:p>
          <a:p>
            <a:pPr algn="ctr">
              <a:buNone/>
            </a:pPr>
            <a:r>
              <a:rPr lang="en-US" i="1" dirty="0" smtClean="0">
                <a:solidFill>
                  <a:srgbClr val="FFC000"/>
                </a:solidFill>
                <a:effectLst>
                  <a:glow rad="101600">
                    <a:schemeClr val="bg1">
                      <a:alpha val="60000"/>
                    </a:schemeClr>
                  </a:glow>
                </a:effectLst>
              </a:rPr>
              <a:t> whom he may devour.”</a:t>
            </a:r>
            <a:endParaRPr lang="en-US" i="1" dirty="0">
              <a:solidFill>
                <a:srgbClr val="FFC000"/>
              </a:solidFill>
              <a:effectLst>
                <a:glow rad="101600">
                  <a:schemeClr val="bg1">
                    <a:alpha val="60000"/>
                  </a:schemeClr>
                </a:glow>
              </a:effectLst>
            </a:endParaRPr>
          </a:p>
        </p:txBody>
      </p:sp>
      <p:pic>
        <p:nvPicPr>
          <p:cNvPr id="5122" name="Picture 2" descr="C:\Users\Ptr. Daniel White\Desktop\Prophecy pictures\prophecy pictures\preaching\man_preaching.gif"/>
          <p:cNvPicPr>
            <a:picLocks noChangeAspect="1" noChangeArrowheads="1"/>
          </p:cNvPicPr>
          <p:nvPr/>
        </p:nvPicPr>
        <p:blipFill>
          <a:blip r:embed="rId4" cstate="print"/>
          <a:srcRect/>
          <a:stretch>
            <a:fillRect/>
          </a:stretch>
        </p:blipFill>
        <p:spPr bwMode="auto">
          <a:xfrm>
            <a:off x="7086600" y="3505200"/>
            <a:ext cx="1828800"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fade">
                                      <p:cBhvr>
                                        <p:cTn id="14" dur="2000"/>
                                        <p:tgtEl>
                                          <p:spTgt spid="512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fade">
                                      <p:cBhvr>
                                        <p:cTn id="26" dur="2000"/>
                                        <p:tgtEl>
                                          <p:spTgt spid="51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1000"/>
                                        <p:tgtEl>
                                          <p:spTgt spid="3">
                                            <p:txEl>
                                              <p:pRg st="3" end="3"/>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8" dur="1000"/>
                                        <p:tgtEl>
                                          <p:spTgt spid="3">
                                            <p:txEl>
                                              <p:pRg st="4" end="4"/>
                                            </p:txEl>
                                          </p:spTgt>
                                        </p:tgtEl>
                                      </p:cBhvr>
                                    </p:animEffect>
                                  </p:childTnLst>
                                </p:cTn>
                              </p:par>
                              <p:par>
                                <p:cTn id="39" presetID="53"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3" dur="1000"/>
                                        <p:tgtEl>
                                          <p:spTgt spid="3">
                                            <p:txEl>
                                              <p:pRg st="5" end="5"/>
                                            </p:txEl>
                                          </p:spTgt>
                                        </p:tgtEl>
                                      </p:cBhvr>
                                    </p:animEffect>
                                  </p:childTnLst>
                                </p:cTn>
                              </p:par>
                              <p:par>
                                <p:cTn id="44" presetID="53"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8" dur="1000"/>
                                        <p:tgtEl>
                                          <p:spTgt spid="3">
                                            <p:txEl>
                                              <p:pRg st="6" end="6"/>
                                            </p:txEl>
                                          </p:spTgt>
                                        </p:tgtEl>
                                      </p:cBhvr>
                                    </p:animEffect>
                                  </p:childTnLst>
                                </p:cTn>
                              </p:par>
                              <p:par>
                                <p:cTn id="49" presetID="53" presetClass="entr" presetSubtype="0"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p:cTn id="5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3"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04800"/>
            <a:ext cx="9829800" cy="7543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0" y="152400"/>
            <a:ext cx="3657600" cy="6248400"/>
          </a:xfrm>
        </p:spPr>
        <p:txBody>
          <a:bodyPr>
            <a:normAutofit fontScale="90000"/>
          </a:bodyPr>
          <a:lstStyle/>
          <a:p>
            <a:r>
              <a:rPr lang="en-US" i="1" dirty="0" smtClean="0">
                <a:effectLst>
                  <a:glow rad="101600">
                    <a:schemeClr val="bg1">
                      <a:alpha val="60000"/>
                    </a:schemeClr>
                  </a:glow>
                </a:effectLst>
              </a:rPr>
              <a:t>Parental and Pastoral </a:t>
            </a:r>
            <a:r>
              <a:rPr lang="en-US" i="1" dirty="0" smtClean="0">
                <a:solidFill>
                  <a:srgbClr val="FFC000"/>
                </a:solidFill>
                <a:effectLst>
                  <a:glow rad="101600">
                    <a:schemeClr val="bg1">
                      <a:alpha val="60000"/>
                    </a:schemeClr>
                  </a:glow>
                </a:effectLst>
              </a:rPr>
              <a:t>oversight </a:t>
            </a:r>
            <a:r>
              <a:rPr lang="en-US" i="1" dirty="0" smtClean="0">
                <a:effectLst>
                  <a:glow rad="101600">
                    <a:schemeClr val="bg1">
                      <a:alpha val="60000"/>
                    </a:schemeClr>
                  </a:glow>
                </a:effectLst>
              </a:rPr>
              <a:t>and</a:t>
            </a:r>
            <a:r>
              <a:rPr lang="en-US" i="1" dirty="0" smtClean="0">
                <a:solidFill>
                  <a:srgbClr val="FFC000"/>
                </a:solidFill>
                <a:effectLst>
                  <a:glow rad="101600">
                    <a:schemeClr val="bg1">
                      <a:alpha val="60000"/>
                    </a:schemeClr>
                  </a:glow>
                </a:effectLst>
              </a:rPr>
              <a:t> involvement </a:t>
            </a:r>
            <a:r>
              <a:rPr lang="en-US" i="1" dirty="0" smtClean="0">
                <a:effectLst>
                  <a:glow rad="101600">
                    <a:schemeClr val="bg1">
                      <a:alpha val="60000"/>
                    </a:schemeClr>
                  </a:glow>
                </a:effectLst>
              </a:rPr>
              <a:t>in courting will strengthen relationships and result in </a:t>
            </a:r>
            <a:r>
              <a:rPr lang="en-US" i="1" dirty="0" smtClean="0">
                <a:solidFill>
                  <a:srgbClr val="FFC000"/>
                </a:solidFill>
                <a:effectLst>
                  <a:glow rad="101600">
                    <a:schemeClr val="bg1">
                      <a:alpha val="60000"/>
                    </a:schemeClr>
                  </a:glow>
                </a:effectLst>
              </a:rPr>
              <a:t>blessing</a:t>
            </a:r>
            <a:r>
              <a:rPr lang="en-US" i="1" dirty="0" smtClean="0">
                <a:effectLst>
                  <a:glow rad="101600">
                    <a:schemeClr val="bg1">
                      <a:alpha val="60000"/>
                    </a:schemeClr>
                  </a:glow>
                </a:effectLst>
              </a:rPr>
              <a:t> and </a:t>
            </a:r>
            <a:r>
              <a:rPr lang="en-US" i="1" dirty="0" smtClean="0">
                <a:solidFill>
                  <a:srgbClr val="FFC000"/>
                </a:solidFill>
                <a:effectLst>
                  <a:glow rad="101600">
                    <a:schemeClr val="bg1">
                      <a:alpha val="60000"/>
                    </a:schemeClr>
                  </a:glow>
                </a:effectLst>
              </a:rPr>
              <a:t>protection</a:t>
            </a:r>
            <a:r>
              <a:rPr lang="en-US" i="1" dirty="0" smtClean="0">
                <a:effectLst>
                  <a:glow rad="101600">
                    <a:schemeClr val="bg1">
                      <a:alpha val="60000"/>
                    </a:schemeClr>
                  </a:glow>
                </a:effectLst>
              </a:rPr>
              <a:t> for the couple courting.</a:t>
            </a:r>
            <a:endParaRPr lang="en-US" i="1" dirty="0">
              <a:effectLst>
                <a:glow rad="101600">
                  <a:schemeClr val="bg1">
                    <a:alpha val="60000"/>
                  </a:schemeClr>
                </a:glow>
              </a:effectLst>
            </a:endParaRPr>
          </a:p>
        </p:txBody>
      </p:sp>
      <p:pic>
        <p:nvPicPr>
          <p:cNvPr id="1026" name="Picture 2" descr="C:\Users\Ptr. Daniel White\Desktop\Bible pictures\preaching\preacher1212.jpg"/>
          <p:cNvPicPr>
            <a:picLocks noChangeAspect="1" noChangeArrowheads="1"/>
          </p:cNvPicPr>
          <p:nvPr/>
        </p:nvPicPr>
        <p:blipFill>
          <a:blip r:embed="rId3" cstate="print"/>
          <a:srcRect/>
          <a:stretch>
            <a:fillRect/>
          </a:stretch>
        </p:blipFill>
        <p:spPr bwMode="auto">
          <a:xfrm rot="21305453">
            <a:off x="-76200" y="3581400"/>
            <a:ext cx="2269332" cy="3025775"/>
          </a:xfrm>
          <a:prstGeom prst="rect">
            <a:avLst/>
          </a:prstGeom>
          <a:noFill/>
        </p:spPr>
      </p:pic>
      <p:pic>
        <p:nvPicPr>
          <p:cNvPr id="2050" name="Picture 2" descr="https://eatingdisorderhelpcucamonga.files.wordpress.com/2011/02/mother2bdad2bkissing2bteen2bgir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0094">
            <a:off x="5867399" y="533400"/>
            <a:ext cx="3600893" cy="24018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2397</TotalTime>
  <Words>1320</Words>
  <Application>Microsoft Office PowerPoint</Application>
  <PresentationFormat>On-screen Show (4:3)</PresentationFormat>
  <Paragraphs>229</Paragraphs>
  <Slides>39</Slides>
  <Notes>37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Biblical Principle of Courtship</vt:lpstr>
      <vt:lpstr>Courtship  versus  Dating</vt:lpstr>
      <vt:lpstr>How the world’s practice of dating violates Biblical principles “Love not the world…” </vt:lpstr>
      <vt:lpstr>PowerPoint Presentation</vt:lpstr>
      <vt:lpstr>The characteristics of dating (Proverbs 2, 5-7) </vt:lpstr>
      <vt:lpstr>PowerPoint Presentation</vt:lpstr>
      <vt:lpstr>How to determine the  will of God in courtship</vt:lpstr>
      <vt:lpstr>PowerPoint Presentation</vt:lpstr>
      <vt:lpstr>Parental and Pastoral oversight and involvement in courting will strengthen relationships and result in blessing and protection for the couple courting.</vt:lpstr>
      <vt:lpstr>PowerPoint Presentation</vt:lpstr>
      <vt:lpstr>Have a check list “Would he make a good  husband for me?”</vt:lpstr>
      <vt:lpstr>PowerPoint Presentation</vt:lpstr>
      <vt:lpstr>PowerPoint Presentation</vt:lpstr>
      <vt:lpstr>PowerPoint Presentation</vt:lpstr>
      <vt:lpstr>Have a check list “Would she make a good  wife for me?”</vt:lpstr>
      <vt:lpstr>PowerPoint Presentation</vt:lpstr>
      <vt:lpstr>PowerPoint Presentation</vt:lpstr>
      <vt:lpstr>PowerPoint Presentation</vt:lpstr>
      <vt:lpstr>PowerPoint Presentation</vt:lpstr>
      <vt:lpstr>PowerPoint Presentation</vt:lpstr>
      <vt:lpstr>Preparation for Courtship </vt:lpstr>
      <vt:lpstr>PowerPoint Presentation</vt:lpstr>
      <vt:lpstr>PowerPoint Presentation</vt:lpstr>
      <vt:lpstr>PowerPoint Presentation</vt:lpstr>
      <vt:lpstr>When a couple pairs off in a courting relationship, they both know that the purpose of the relationship is to consider marriage.   (Psalms 34:1-3; Proverbs 18:22; Amos 3:3)</vt:lpstr>
      <vt:lpstr>When a couple pairs off in a dating relationship it is the romantic linking of the couple simply to enjoy each other’s company for the present. Although marriage may be possible in the distant future, neither person is seriously considering such at  the moment.</vt:lpstr>
      <vt:lpstr>Dating is nothing more than self-gratification.  (Romans 13:14; Galatians 5:6-17)</vt:lpstr>
      <vt:lpstr>PowerPoint Presentation</vt:lpstr>
      <vt:lpstr>PowerPoint Presentation</vt:lpstr>
      <vt:lpstr>PowerPoint Presentation</vt:lpstr>
      <vt:lpstr>Five powerful temptation that must be resisted</vt:lpstr>
      <vt:lpstr>PowerPoint Presentation</vt:lpstr>
      <vt:lpstr>PowerPoint Presentation</vt:lpstr>
      <vt:lpstr>PowerPoint Presentation</vt:lpstr>
      <vt:lpstr>Applying Biblical teaching to the area of dating and courtship</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Ptr. Daniel White</dc:creator>
  <cp:lastModifiedBy>Dan White</cp:lastModifiedBy>
  <cp:revision>83</cp:revision>
  <dcterms:created xsi:type="dcterms:W3CDTF">2009-03-24T19:09:56Z</dcterms:created>
  <dcterms:modified xsi:type="dcterms:W3CDTF">2015-06-17T17:59:45Z</dcterms:modified>
</cp:coreProperties>
</file>