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277" r:id="rId14"/>
    <p:sldId id="270" r:id="rId15"/>
    <p:sldId id="278" r:id="rId16"/>
    <p:sldId id="289" r:id="rId17"/>
    <p:sldId id="283" r:id="rId18"/>
    <p:sldId id="282" r:id="rId19"/>
    <p:sldId id="271" r:id="rId20"/>
    <p:sldId id="284" r:id="rId21"/>
    <p:sldId id="285" r:id="rId22"/>
    <p:sldId id="275" r:id="rId23"/>
    <p:sldId id="276" r:id="rId24"/>
    <p:sldId id="272" r:id="rId25"/>
    <p:sldId id="286" r:id="rId26"/>
    <p:sldId id="287" r:id="rId27"/>
    <p:sldId id="279" r:id="rId28"/>
    <p:sldId id="288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888" autoAdjust="0"/>
    <p:restoredTop sz="94681" autoAdjust="0"/>
  </p:normalViewPr>
  <p:slideViewPr>
    <p:cSldViewPr>
      <p:cViewPr varScale="1">
        <p:scale>
          <a:sx n="81" d="100"/>
          <a:sy n="81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8642-D900-4214-953D-948729DD022C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89478-9B79-4670-9B09-F2D9A7A288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A6F40-07B0-4A03-981F-7DBC10E9106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CA5A-798F-4843-95FA-16B6BC7D5B5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9478-9B79-4670-9B09-F2D9A7A2880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1998E-F169-4F8A-B985-22682BA0BFF3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52BF2-9233-40F6-A232-F3D7105B90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98119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to Provide Protection</a:t>
            </a:r>
            <a:b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for your Son</a:t>
            </a:r>
            <a:b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(Part 1)</a:t>
            </a:r>
            <a:endParaRPr lang="en-US" sz="4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1418">
            <a:off x="302380" y="2000414"/>
            <a:ext cx="1964210" cy="155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1396">
            <a:off x="7298731" y="1196327"/>
            <a:ext cx="1243050" cy="262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88877">
            <a:off x="243090" y="4117112"/>
            <a:ext cx="1942478" cy="25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839">
            <a:off x="7073326" y="4232859"/>
            <a:ext cx="1657350" cy="19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Ptr. Daniel White\Desktop\Bible pictures\faces\scan0029 (3)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lum bright="-10000"/>
          </a:blip>
          <a:srcRect t="20311" r="200"/>
          <a:stretch>
            <a:fillRect/>
          </a:stretch>
        </p:blipFill>
        <p:spPr bwMode="auto">
          <a:xfrm>
            <a:off x="2743200" y="2133600"/>
            <a:ext cx="3657600" cy="4415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prstTxWarp prst="textDeflateInflate">
              <a:avLst/>
            </a:prstTxWarp>
          </a:bodyPr>
          <a:lstStyle/>
          <a:p>
            <a:pPr algn="ctr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</a:t>
            </a:r>
            <a:r>
              <a:rPr lang="en-US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sixfold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progression of Satan’s temptations     </a:t>
            </a:r>
          </a:p>
          <a:p>
            <a:pPr algn="ctr">
              <a:buNone/>
            </a:pP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through  the lust of the flesh</a:t>
            </a:r>
          </a:p>
          <a:p>
            <a:pPr algn="ctr">
              <a:buNone/>
            </a:pP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(James 1:13-16)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193" name="Picture 1" descr="C:\Users\Ptr. Daniel White\Desktop\Bible pictures\Satan-Devil and demons\Satan Tempts Christ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667000" y="2362200"/>
            <a:ext cx="4038600" cy="302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7056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Desire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“...But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every man is tempted when he is drawn away in his own </a:t>
            </a:r>
            <a:r>
              <a:rPr lang="en-US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lust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Deception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But every man is tempted when he is drawn away in his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own lust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</a:t>
            </a:r>
            <a:r>
              <a:rPr lang="en-US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enticed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Deliberation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Then when lust is </a:t>
            </a:r>
            <a:r>
              <a:rPr lang="en-US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conceived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Disobedience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Then when lust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[is]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conceived, it </a:t>
            </a:r>
            <a:r>
              <a:rPr lang="en-US" i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bringeth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forth </a:t>
            </a:r>
            <a:r>
              <a:rPr lang="en-US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sin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:...”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Development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and sin, when it is </a:t>
            </a:r>
            <a:r>
              <a:rPr lang="en-US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finished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6.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	</a:t>
            </a:r>
            <a:r>
              <a:rPr lang="en-US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Destruction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and sin, when it is finished, </a:t>
            </a:r>
            <a:r>
              <a:rPr lang="en-US" i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bringeth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forth </a:t>
            </a:r>
            <a:r>
              <a:rPr lang="en-US" i="1" u="sng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death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APPLICATION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:	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“... Do not err, my beloved </a:t>
            </a: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>
              <a:buNone/>
            </a:pP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                   brethren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Desktop\Bible pictures\Satan-Devil and demons\scan0032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5410200" cy="624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7. Teach your son how Satan works – </a:t>
            </a:r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Wingdings"/>
              <a:buChar char="Ø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Weapons</a:t>
            </a:r>
          </a:p>
          <a:p>
            <a:pPr>
              <a:buFont typeface="Wingdings"/>
              <a:buChar char="Ø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Strongholds</a:t>
            </a:r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33400" y="-152400"/>
            <a:ext cx="9829800" cy="784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 descr="C:\Users\Ptr. Daniel White\Desktop\Bible pictures\Satan-Devil and demons\drago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914400"/>
            <a:ext cx="2514600" cy="243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7543800" cy="47545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/>
              <a:t> Deception – </a:t>
            </a:r>
            <a:r>
              <a:rPr lang="en-US" sz="3600" i="1" dirty="0" smtClean="0"/>
              <a:t>Rev. 12:9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 Temptation – </a:t>
            </a:r>
            <a:r>
              <a:rPr lang="en-US" sz="3600" i="1" dirty="0" smtClean="0"/>
              <a:t>I Thess. 3:5</a:t>
            </a:r>
          </a:p>
          <a:p>
            <a:r>
              <a:rPr lang="en-US" sz="3600" dirty="0" smtClean="0"/>
              <a:t>When we believe </a:t>
            </a:r>
            <a:r>
              <a:rPr lang="en-US" sz="3600" dirty="0" smtClean="0">
                <a:solidFill>
                  <a:srgbClr val="FFFF00"/>
                </a:solidFill>
              </a:rPr>
              <a:t>Satan’s lies </a:t>
            </a:r>
            <a:r>
              <a:rPr lang="en-US" sz="3600" dirty="0" smtClean="0"/>
              <a:t>and yield to his </a:t>
            </a:r>
            <a:r>
              <a:rPr lang="en-US" sz="3600" dirty="0" smtClean="0">
                <a:solidFill>
                  <a:srgbClr val="FFFF00"/>
                </a:solidFill>
              </a:rPr>
              <a:t>temptations</a:t>
            </a:r>
            <a:r>
              <a:rPr lang="en-US" sz="3600" dirty="0" smtClean="0"/>
              <a:t> we give him ground </a:t>
            </a:r>
            <a:r>
              <a:rPr lang="en-US" sz="3600" i="1" dirty="0" smtClean="0"/>
              <a:t>(place in our soul) </a:t>
            </a:r>
            <a:r>
              <a:rPr lang="en-US" sz="3600" dirty="0" smtClean="0"/>
              <a:t>upon which he builds his </a:t>
            </a:r>
            <a:r>
              <a:rPr lang="en-US" sz="3600" dirty="0" smtClean="0">
                <a:solidFill>
                  <a:srgbClr val="FFFF00"/>
                </a:solidFill>
              </a:rPr>
              <a:t>strongholds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From </a:t>
            </a:r>
            <a:r>
              <a:rPr lang="en-US" sz="3600" i="1" dirty="0" smtClean="0">
                <a:solidFill>
                  <a:srgbClr val="FFFF00"/>
                </a:solidFill>
              </a:rPr>
              <a:t>“Strongholds” </a:t>
            </a:r>
            <a:r>
              <a:rPr lang="en-US" sz="3600" dirty="0" smtClean="0"/>
              <a:t>Satan seeks to conquer and control every area of our soul.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Autofit/>
          </a:bodyPr>
          <a:lstStyle/>
          <a:p>
            <a:r>
              <a:rPr lang="en-US" sz="4800" dirty="0" smtClean="0"/>
              <a:t>Satan’s Greatest Weapons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829200"/>
            <a:ext cx="2209800" cy="20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85800" y="-228600"/>
            <a:ext cx="102108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685800"/>
            <a:ext cx="6400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kumimoji="0" lang="en-US" sz="40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SOUL</a:t>
            </a: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-</a:t>
            </a:r>
            <a:r>
              <a:rPr kumimoji="0" lang="en-US" sz="4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Hebrews 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4:12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kumimoji="0" lang="en-US" sz="40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Ø"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kumimoji="0" lang="en-US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Mind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kumimoji="0" lang="en-US" sz="4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Ø"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kumimoji="0" lang="en-US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Will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Ø"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lang="en-US" sz="40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Ø"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n-US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motions  </a:t>
            </a:r>
            <a:endParaRPr kumimoji="0" lang="en-US" sz="4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908" y="1219200"/>
            <a:ext cx="204501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189288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296367"/>
            <a:ext cx="2914650" cy="25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7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7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04800" y="-228600"/>
            <a:ext cx="9829800" cy="7391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90600" y="0"/>
            <a:ext cx="7086600" cy="68580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048000" y="2057400"/>
            <a:ext cx="2971800" cy="2819400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stCxn id="2" idx="0"/>
            <a:endCxn id="3" idx="0"/>
          </p:cNvCxnSpPr>
          <p:nvPr/>
        </p:nvCxnSpPr>
        <p:spPr>
          <a:xfrm rot="5400000" flipH="1" flipV="1">
            <a:off x="3505200" y="1028700"/>
            <a:ext cx="2057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1371600" y="4038602"/>
            <a:ext cx="1828800" cy="10667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3600" y="3962400"/>
            <a:ext cx="1981200" cy="838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747918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Soul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(Hebrews 4:12)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 rot="18377878">
            <a:off x="297258" y="1804936"/>
            <a:ext cx="4206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Mind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(Romans 8:7)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 rot="3284317">
            <a:off x="4288391" y="1580609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Will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(Hebrews 10:26)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4873693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Emotion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(II Corinthians 6:11-13)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/>
      <p:bldP spid="419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-152400"/>
            <a:ext cx="9753600" cy="7315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763000" cy="6477000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en-US" sz="36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GROUND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-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Jurisdictional area 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(place in our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soul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 -  Ephesians 4:27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lang="en-US" sz="3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NOTE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lang="en-US" sz="3600" u="sng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Bitterness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- 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Hebrews 12:15, 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		 * </a:t>
            </a:r>
            <a:r>
              <a:rPr lang="en-US" sz="3600" u="sng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Temporal values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- 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 Timothy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6:6-10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; 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Luke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12:15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lang="en-US" sz="3600" u="sng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Immorality</a:t>
            </a: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-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I Thessalonians </a:t>
            </a:r>
            <a:endParaRPr lang="en-US" sz="3600" i="1" dirty="0" smtClean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4:1-8</a:t>
            </a:r>
            <a:endParaRPr lang="en-US" sz="3600" i="1" dirty="0" smtClean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lang="en-US" sz="3600" dirty="0" smtClean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Satan gains "ground” areas of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600" b="1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jurisdiction in our soul.</a:t>
            </a:r>
            <a:endParaRPr lang="en-US" sz="3600" b="1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533400" y="-228600"/>
            <a:ext cx="9982200" cy="769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457200" y="2057400"/>
            <a:ext cx="6477000" cy="4800600"/>
          </a:xfrm>
          <a:prstGeom prst="hear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1981200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Three Ways “Ground” </a:t>
            </a:r>
            <a:br>
              <a:rPr lang="en-US" sz="4800" i="1" dirty="0" smtClean="0"/>
            </a:br>
            <a:r>
              <a:rPr lang="en-US" sz="4800" i="1" dirty="0" smtClean="0"/>
              <a:t>is Surrendered to Satan</a:t>
            </a:r>
            <a:endParaRPr lang="en-US" sz="4800" i="1" dirty="0"/>
          </a:p>
        </p:txBody>
      </p:sp>
      <p:pic>
        <p:nvPicPr>
          <p:cNvPr id="18435" name="Picture 3" descr="C:\Users\Ptr. Daniel White\Desktop\Bible pictures\Satan-Devil and demons\600-Fierce%20Dragon%20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28600"/>
            <a:ext cx="1905000" cy="256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 t="69324" r="779"/>
          <a:stretch>
            <a:fillRect/>
          </a:stretch>
        </p:blipFill>
        <p:spPr bwMode="auto">
          <a:xfrm>
            <a:off x="2743200" y="5410200"/>
            <a:ext cx="213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352800"/>
            <a:ext cx="1943100" cy="21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431778">
            <a:off x="0" y="2813207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Immorality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rot="961642">
            <a:off x="4139059" y="3240866"/>
            <a:ext cx="266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Temporal Values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20742414">
            <a:off x="531487" y="4099548"/>
            <a:ext cx="2790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Bitterness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1000" y="-304800"/>
            <a:ext cx="9982200" cy="7315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7086600" cy="6629400"/>
          </a:xfrm>
        </p:spPr>
        <p:txBody>
          <a:bodyPr>
            <a:normAutofit/>
          </a:bodyPr>
          <a:lstStyle/>
          <a:p>
            <a:r>
              <a:rPr lang="en-US" sz="4000" i="1" u="sng" dirty="0" smtClean="0"/>
              <a:t>Lust of the flesh </a:t>
            </a:r>
            <a:r>
              <a:rPr lang="en-US" sz="4000" dirty="0" smtClean="0"/>
              <a:t>= </a:t>
            </a:r>
            <a:r>
              <a:rPr lang="en-US" sz="4000" dirty="0" smtClean="0">
                <a:solidFill>
                  <a:srgbClr val="FFC000"/>
                </a:solidFill>
              </a:rPr>
              <a:t>Immorality    </a:t>
            </a:r>
            <a:r>
              <a:rPr lang="en-US" sz="4000" i="1" dirty="0" smtClean="0"/>
              <a:t>(I Tim. 5:1-2, 22; II Tim. 2:22;   Prov. 2, 5-7)</a:t>
            </a:r>
          </a:p>
          <a:p>
            <a:r>
              <a:rPr lang="en-US" sz="4000" i="1" u="sng" dirty="0" smtClean="0"/>
              <a:t>Lust of the eyes </a:t>
            </a:r>
            <a:r>
              <a:rPr lang="en-US" sz="4000" i="1" dirty="0" smtClean="0"/>
              <a:t>= </a:t>
            </a:r>
            <a:r>
              <a:rPr lang="en-US" sz="4000" dirty="0" smtClean="0">
                <a:solidFill>
                  <a:srgbClr val="FFC000"/>
                </a:solidFill>
              </a:rPr>
              <a:t>Temporal values</a:t>
            </a:r>
            <a:r>
              <a:rPr lang="en-US" sz="4000" i="1" dirty="0" smtClean="0">
                <a:solidFill>
                  <a:srgbClr val="FFC000"/>
                </a:solidFill>
              </a:rPr>
              <a:t> </a:t>
            </a:r>
            <a:r>
              <a:rPr lang="en-US" sz="4000" i="1" dirty="0" smtClean="0"/>
              <a:t>(Exod. 20:17; I Tim. 6:10; Heb. 13:5; Col. 3:1-2)</a:t>
            </a:r>
          </a:p>
          <a:p>
            <a:r>
              <a:rPr lang="en-US" sz="4000" i="1" u="sng" dirty="0" smtClean="0"/>
              <a:t>Pride of life </a:t>
            </a:r>
            <a:r>
              <a:rPr lang="en-US" sz="4000" i="1" dirty="0" smtClean="0"/>
              <a:t>= </a:t>
            </a:r>
            <a:r>
              <a:rPr lang="en-US" sz="4000" dirty="0" smtClean="0">
                <a:solidFill>
                  <a:srgbClr val="FFC000"/>
                </a:solidFill>
              </a:rPr>
              <a:t>Bitterness</a:t>
            </a:r>
            <a:r>
              <a:rPr lang="en-US" sz="4000" dirty="0" smtClean="0"/>
              <a:t>             </a:t>
            </a:r>
            <a:r>
              <a:rPr lang="en-US" sz="4000" i="1" dirty="0" smtClean="0"/>
              <a:t>(Prov. 13:10; Heb. 12:15;             I Tim. 2:13-14)</a:t>
            </a:r>
          </a:p>
        </p:txBody>
      </p:sp>
      <p:pic>
        <p:nvPicPr>
          <p:cNvPr id="30722" name="Picture 2" descr="C:\Users\Ptr. Daniel White\Desktop\Bible pictures\Courtship Marriage Family\412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4824" y="228600"/>
            <a:ext cx="2749176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Ptr. Daniel White\Desktop\Bible pictures\riches materal pos. plesures, worldly\gree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362200"/>
            <a:ext cx="1905000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Ptr. Daniel White\Desktop\Bible pictures\Courtship Marriage Family\Marriage\argu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876800"/>
            <a:ext cx="2425700" cy="182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57200" y="-533400"/>
            <a:ext cx="9906000" cy="777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228600"/>
            <a:ext cx="8915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kumimoji="0" lang="en-US" sz="32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STRONGHOLDS</a:t>
            </a:r>
            <a:r>
              <a:rPr kumimoji="0" lang="en-US" sz="32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en-US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Satan's greatest weapons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are deception  -  </a:t>
            </a:r>
            <a:r>
              <a:rPr kumimoji="0" lang="en-US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Revelation 12:9 and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		</a:t>
            </a:r>
            <a:r>
              <a:rPr kumimoji="0" lang="en-US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temptation  -  </a:t>
            </a:r>
            <a:r>
              <a:rPr kumimoji="0" lang="en-US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 Thessalonians 3:5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Note: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When we believe the lies of</a:t>
            </a:r>
            <a:r>
              <a:rPr kumimoji="0" lang="en-US" sz="3200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Satan			      and yield to his temptations we give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ground </a:t>
            </a:r>
            <a:r>
              <a:rPr kumimoji="0" lang="en-US" sz="3200" i="1" u="sng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(place in our soul)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to Satan, upon 	</a:t>
            </a:r>
            <a:r>
              <a:rPr lang="en-US" sz="3200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this ground Satan builds a Stronghold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from which he</a:t>
            </a:r>
            <a:r>
              <a:rPr lang="en-US" sz="3200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seeks to control every area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of our lives </a:t>
            </a:r>
            <a:r>
              <a:rPr kumimoji="0" lang="en-US" sz="3200" i="1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 mind, will, and emotions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32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PRINCIPALITY</a:t>
            </a: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en-US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Evil ruler over a jurisdictional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0050" algn="l"/>
                <a:tab pos="1600200" algn="l"/>
                <a:tab pos="1771650" algn="l"/>
                <a:tab pos="2571750" algn="l"/>
              </a:tabLst>
            </a:pP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area  -  </a:t>
            </a:r>
            <a:r>
              <a:rPr kumimoji="0" lang="en-US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Ephesians 6:12</a:t>
            </a:r>
            <a:endParaRPr kumimoji="0" lang="en-US" sz="3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tr. Daniel White\Desktop\Bible pictures\shephard\scan0001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Ptr. Daniel White\Desktop\Bible pictures\shephard\scan0002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Ptr. Daniel White\Desktop\Bible pictures\shephard\scan0042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1828800" y="0"/>
            <a:ext cx="5334000" cy="682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-228600"/>
            <a:ext cx="9601200" cy="7086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1" y="183163"/>
            <a:ext cx="6111296" cy="66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Understanding Strongholds</a:t>
            </a:r>
            <a:endParaRPr lang="en-US" sz="5400" b="1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43200"/>
            <a:ext cx="7924800" cy="2895600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though we walk in the flesh, we do not war after the flesh: For the weapons of our warfare are not carnal, but mighty through God to the pulling down of strong holds.”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“Casting down imaginations, and every high thing that exalteth itself against the knowledge of God, and bringing into captivity every thought to the obedience of Christ; And having in a readiness to revenge all disobedience, when              your obedience is fulfilled.”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(II Corinthians 10:3-6)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81000" y="-304800"/>
            <a:ext cx="96012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t="68644" r="-6866"/>
          <a:stretch>
            <a:fillRect/>
          </a:stretch>
        </p:blipFill>
        <p:spPr bwMode="auto">
          <a:xfrm>
            <a:off x="2286000" y="4267200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85800" y="469847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Pride of Life</a:t>
            </a:r>
            <a:endParaRPr kumimoji="0" lang="en-US" sz="36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2400"/>
            <a:ext cx="481389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705600" y="2226182"/>
            <a:ext cx="2438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Ground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Surrendered   </a:t>
            </a:r>
            <a:r>
              <a:rPr lang="en-US" sz="2800" i="1" dirty="0" smtClean="0">
                <a:latin typeface="Times New Roman" pitchFamily="18" charset="0"/>
                <a:cs typeface="Arial" pitchFamily="34" charset="0"/>
              </a:rPr>
              <a:t>(Eph. 4:27)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90742"/>
            <a:ext cx="2819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Stronghold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“False Ideas”</a:t>
            </a:r>
            <a:r>
              <a:rPr lang="en-US" i="1" dirty="0" smtClean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Arial" pitchFamily="34" charset="0"/>
              </a:rPr>
              <a:t>(John 8:44)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2496267">
            <a:off x="7637260" y="3693871"/>
            <a:ext cx="484632" cy="1154199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9294682">
            <a:off x="1665126" y="2166172"/>
            <a:ext cx="484632" cy="1333763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57800" y="431512"/>
            <a:ext cx="388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II Corinthians 10:3-6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Ptr. Daniel White\Desktop\Bible pictures\Satan-Devil and demons\Drag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48000"/>
            <a:ext cx="1388793" cy="1471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4" grpId="0"/>
      <p:bldP spid="3073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33400" y="-304800"/>
            <a:ext cx="9829800" cy="7391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t="68644" r="-6866"/>
          <a:stretch>
            <a:fillRect/>
          </a:stretch>
        </p:blipFill>
        <p:spPr bwMode="auto">
          <a:xfrm>
            <a:off x="2286000" y="4267200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4996563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Immorality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Arial" pitchFamily="34" charset="0"/>
              </a:rPr>
              <a:t>(I Thess. 4:1-8)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81000" y="5423356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Temporal Values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Arial" pitchFamily="34" charset="0"/>
              </a:rPr>
              <a:t>(I Tim. 6:10)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019800" y="5075479"/>
            <a:ext cx="3124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Bitterness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(Heb. 12:15)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85800" y="469847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Pride of Life</a:t>
            </a:r>
            <a:endParaRPr kumimoji="0" lang="en-US" sz="36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2400"/>
            <a:ext cx="481389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705600" y="2206703"/>
            <a:ext cx="2438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Ground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Surrendered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i="1" dirty="0" smtClean="0">
                <a:latin typeface="Times New Roman" pitchFamily="18" charset="0"/>
                <a:cs typeface="Arial" pitchFamily="34" charset="0"/>
              </a:rPr>
              <a:t>(Eph. 4:27)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77832"/>
            <a:ext cx="281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Stronghold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“False Ideas”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i="1" dirty="0" smtClean="0">
                <a:latin typeface="Times New Roman" pitchFamily="18" charset="0"/>
                <a:cs typeface="Arial" pitchFamily="34" charset="0"/>
              </a:rPr>
              <a:t>(John 8:44)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2496267">
            <a:off x="7637260" y="3693871"/>
            <a:ext cx="484632" cy="1154199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9294682">
            <a:off x="1665126" y="2166172"/>
            <a:ext cx="484632" cy="1333763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57800" y="431512"/>
            <a:ext cx="388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II Corinthians 10:3-6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Ptr. Daniel White\Desktop\Bible pictures\Satan-Devil and demons\Drag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48000"/>
            <a:ext cx="1384495" cy="1467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30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457200" y="-152400"/>
            <a:ext cx="97536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r="198" b="38202"/>
          <a:stretch>
            <a:fillRect/>
          </a:stretch>
        </p:blipFill>
        <p:spPr bwMode="auto">
          <a:xfrm>
            <a:off x="0" y="4962072"/>
            <a:ext cx="9144000" cy="189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r="198" b="38202"/>
          <a:stretch>
            <a:fillRect/>
          </a:stretch>
        </p:blipFill>
        <p:spPr bwMode="auto">
          <a:xfrm>
            <a:off x="0" y="4038600"/>
            <a:ext cx="9144000" cy="204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 t="68644" r="-6866"/>
          <a:stretch>
            <a:fillRect/>
          </a:stretch>
        </p:blipFill>
        <p:spPr bwMode="auto">
          <a:xfrm>
            <a:off x="3276600" y="3276600"/>
            <a:ext cx="320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914400"/>
            <a:ext cx="2680296" cy="246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096000" y="1671820"/>
            <a:ext cx="243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Ground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Surrendered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>
                <a:latin typeface="Times New Roman" pitchFamily="18" charset="0"/>
                <a:cs typeface="Arial" pitchFamily="34" charset="0"/>
              </a:rPr>
              <a:t>(Eph. 4:26-27)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14400" y="803088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Stronghold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“False Ideas”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>
                <a:latin typeface="Times New Roman" pitchFamily="18" charset="0"/>
                <a:cs typeface="Arial" pitchFamily="34" charset="0"/>
              </a:rPr>
              <a:t>(II Cor. 10:3-6)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3600786">
            <a:off x="6607128" y="2668681"/>
            <a:ext cx="382723" cy="867498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9294682">
            <a:off x="2417645" y="2059771"/>
            <a:ext cx="380859" cy="877017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886199" y="20851"/>
            <a:ext cx="16764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Principality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(Eph.6:12)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Picture 4" descr="C:\Users\Ptr. Daniel White\Desktop\Bible pictures\Satan-Devil and demons\cgberial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5334000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38200" y="330612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Immorality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33400" y="3492322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Temporal Values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019800" y="3320906"/>
            <a:ext cx="281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Bitterness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304800" y="4328796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Anger</a:t>
            </a:r>
            <a:endParaRPr kumimoji="0" lang="en-US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28600" y="5076825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Rebellion</a:t>
            </a:r>
            <a:endParaRPr kumimoji="0" lang="en-US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7620000" y="5038881"/>
            <a:ext cx="152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Stealing</a:t>
            </a:r>
            <a:endParaRPr kumimoji="0" lang="en-US" sz="2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7239000" y="4305456"/>
            <a:ext cx="1905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Lying</a:t>
            </a:r>
            <a:endParaRPr kumimoji="0" lang="en-US" sz="2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1600200" y="4003835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Strife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5410200" y="5071117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Lust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4800600" y="4218370"/>
            <a:ext cx="1828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Friends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67000" y="4267200"/>
            <a:ext cx="1143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Dress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81400" y="3962400"/>
            <a:ext cx="1386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Music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2895600" y="4668004"/>
            <a:ext cx="2438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Worry</a:t>
            </a:r>
            <a:endParaRPr kumimoji="0" lang="en-US" sz="2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228600" y="5065873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Fear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762000" y="4627723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Depression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4419600" y="3958471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Discontent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503683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Jealousy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438400" y="4303306"/>
            <a:ext cx="6019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Judging</a:t>
            </a:r>
            <a:endParaRPr kumimoji="0" lang="en-US" sz="2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5486400" y="5057931"/>
            <a:ext cx="35052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Hurt</a:t>
            </a:r>
            <a:endParaRPr kumimoji="0" lang="en-US" sz="2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5334000" y="4306479"/>
            <a:ext cx="3505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Money</a:t>
            </a:r>
            <a:endParaRPr kumimoji="0" lang="en-US" sz="25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6096000" y="462296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Drugs</a:t>
            </a:r>
            <a:endParaRPr kumimoji="0" lang="en-US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0" y="587551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Tormentors – 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Matthew 18:34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tr. Daniel White\Desktop\Bible pictures\Satan-Devil and demons\Satan&amp;Demons\Satan traveling black1194.gif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 rot="21004206">
            <a:off x="5638800" y="228600"/>
            <a:ext cx="1133475" cy="1639618"/>
          </a:xfrm>
          <a:prstGeom prst="rect">
            <a:avLst/>
          </a:prstGeom>
          <a:noFill/>
        </p:spPr>
      </p:pic>
      <p:pic>
        <p:nvPicPr>
          <p:cNvPr id="36" name="Picture 4" descr="C:\Users\Ptr. Daniel White\Desktop\Bible pictures\Satan-Devil and demons\cgberial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334000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2" dur="1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17" grpId="0"/>
      <p:bldP spid="18" grpId="0"/>
      <p:bldP spid="19" grpId="0"/>
      <p:bldP spid="32774" grpId="0"/>
      <p:bldP spid="32775" grpId="0"/>
      <p:bldP spid="32776" grpId="0"/>
      <p:bldP spid="32777" grpId="0"/>
      <p:bldP spid="32778" grpId="0"/>
      <p:bldP spid="32779" grpId="0"/>
      <p:bldP spid="32780" grpId="0"/>
      <p:bldP spid="27" grpId="0"/>
      <p:bldP spid="28" grpId="0"/>
      <p:bldP spid="32781" grpId="0"/>
      <p:bldP spid="32782" grpId="0"/>
      <p:bldP spid="32783" grpId="0"/>
      <p:bldP spid="32784" grpId="0"/>
      <p:bldP spid="32785" grpId="0"/>
      <p:bldP spid="32786" grpId="0"/>
      <p:bldP spid="32787" grpId="0"/>
      <p:bldP spid="32788" grpId="0"/>
      <p:bldP spid="32789" grpId="0"/>
      <p:bldP spid="327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33400" y="-381000"/>
            <a:ext cx="99822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600200"/>
            <a:ext cx="8686800" cy="4343400"/>
          </a:xfrm>
        </p:spPr>
        <p:txBody>
          <a:bodyPr>
            <a:noAutofit/>
            <a:scene3d>
              <a:camera prst="isometricRightUp"/>
              <a:lightRig rig="threePt" dir="t"/>
            </a:scene3d>
          </a:bodyPr>
          <a:lstStyle/>
          <a:p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to Gain Back Ground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</a:t>
            </a:r>
            <a:b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has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Been </a:t>
            </a:r>
            <a:r>
              <a:rPr lang="en-US" sz="8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iven over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</a:t>
            </a:r>
            <a:b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sz="8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</a:t>
            </a:r>
            <a:endParaRPr lang="en-US" sz="8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04800" y="-304800"/>
            <a:ext cx="9601200" cy="845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2" name="Picture 8" descr="C:\Users\Ptr. Daniel White\Desktop\Bible pictures\war\world_trade_towers_bush_500x38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786187" y="0"/>
            <a:ext cx="535781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C:\Users\Ptr. Daniel White\Desktop\Bible pictures\war\12921986.Dscf0004creduced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r="346" b="6000"/>
          <a:stretch>
            <a:fillRect/>
          </a:stretch>
        </p:blipFill>
        <p:spPr bwMode="auto">
          <a:xfrm>
            <a:off x="0" y="-105834"/>
            <a:ext cx="5334000" cy="696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sz="6000" b="1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Three Enemies</a:t>
            </a:r>
            <a:r>
              <a:rPr lang="en-US" sz="4800" b="1" i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4800" b="1" i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en-US" sz="4800" b="1" i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1513" name="Picture 9" descr="C:\Users\Ptr. Daniel White\Desktop\Bible pictures\war\Flag fol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575" y="3673748"/>
            <a:ext cx="2003425" cy="318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5" name="Picture 11" descr="C:\Users\Ptr. Daniel White\Desktop\Bible pictures\war\Attack on 9_11 NYC 3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4876799" y="3886200"/>
            <a:ext cx="26975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9144000" cy="5562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“And you hath he quickened, who were dead in trespasses and sins; Wherein in time past ye walked according to the </a:t>
            </a:r>
            <a:r>
              <a:rPr lang="en-US" sz="3200" b="1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course of this world</a:t>
            </a: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according to the </a:t>
            </a:r>
            <a:r>
              <a:rPr lang="en-US" sz="3200" b="1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prince of the power of the air</a:t>
            </a: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the spirit that now worketh in the children of disobedience: Among whom also we all had our conversation in times past in the </a:t>
            </a:r>
            <a:r>
              <a:rPr lang="en-US" sz="3200" b="1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lusts of our flesh</a:t>
            </a: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fulfilling the desires of the flesh and of                   the mind; and were by nature the </a:t>
            </a:r>
          </a:p>
          <a:p>
            <a:pPr algn="ctr">
              <a:buNone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 of wrath, even as others.” </a:t>
            </a:r>
          </a:p>
          <a:p>
            <a:pPr algn="ctr">
              <a:buNone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(Ephesians 2:1-3)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381000" y="-304800"/>
            <a:ext cx="9753600" cy="716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83" name="Picture 11" descr="C:\Users\Ptr. Daniel White\Desktop\Bible pictures\riches materal pos. plesures, worldly\1 Dad's Pix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45720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Ptr. Daniel White\Desktop\Bible pictures\faces\30393175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 rot="776184">
            <a:off x="4420486" y="2393434"/>
            <a:ext cx="3276600" cy="242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C:\Users\Ptr. Daniel White\Desktop\Bible pictures\riches materal pos. plesures, worldly\6~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633">
            <a:off x="222491" y="-255051"/>
            <a:ext cx="4738973" cy="388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C:\Users\Ptr. Daniel White\Desktop\Bible pictures\Courtship Marriage Family\scan0004 (2)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2667000" y="4433455"/>
            <a:ext cx="3048000" cy="242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Ptr. Daniel White\Desktop\Bible pictures\Courtship Marriage Family\scan0012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5486400" y="4097512"/>
            <a:ext cx="3657600" cy="276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Ptr. Daniel White\Desktop\Bible pictures\faces\world-space-party-2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52720">
            <a:off x="5738413" y="-238722"/>
            <a:ext cx="4038600" cy="328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506762"/>
            <a:ext cx="2209800" cy="830997"/>
          </a:xfrm>
          <a:prstGeom prst="rect">
            <a:avLst/>
          </a:prstGeom>
          <a:ln>
            <a:headEnd/>
            <a:tailEnd/>
          </a:ln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C:\Users\Ptr. Daniel White\Desktop\Bible pictures\riches materal pos. plesures, worldly\scan0036.jpg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/>
          <a:stretch>
            <a:fillRect/>
          </a:stretch>
        </p:blipFill>
        <p:spPr bwMode="auto">
          <a:xfrm rot="20465694">
            <a:off x="163298" y="4141634"/>
            <a:ext cx="2538648" cy="295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Ptr. Daniel White\Desktop\Bible pictures\faces\istock_000004854511xsmall_happy-people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68568">
            <a:off x="3431175" y="250430"/>
            <a:ext cx="3429000" cy="227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1" name="Picture 9" descr="C:\Users\Ptr. Daniel White\Desktop\Bible pictures\Courtship Marriage Family\scan0003 (2).jp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19400" y="0"/>
            <a:ext cx="3645972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2" name="Picture 10" descr="C:\Users\Ptr. Daniel White\Desktop\Bible pictures\Courtship Marriage Family\scan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8461" y="2667000"/>
            <a:ext cx="1925539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6" name="Picture 14" descr="C:\Users\Ptr. Daniel White\Desktop\Bible pictures\riches materal pos. plesures, worldly\15smoking.span.jpg"/>
          <p:cNvPicPr>
            <a:picLocks noChangeAspect="1" noChangeArrowheads="1"/>
          </p:cNvPicPr>
          <p:nvPr/>
        </p:nvPicPr>
        <p:blipFill>
          <a:blip r:embed="rId13" cstate="print"/>
          <a:srcRect r="33983"/>
          <a:stretch>
            <a:fillRect/>
          </a:stretch>
        </p:blipFill>
        <p:spPr bwMode="auto">
          <a:xfrm rot="20664702">
            <a:off x="-268700" y="2746085"/>
            <a:ext cx="1951443" cy="167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5" name="Picture 13" descr="C:\Users\Ptr. Daniel White\Desktop\Bible pictures\Satan-Devil and demons\dragon's%20lai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400" y="1066800"/>
            <a:ext cx="6514354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810000" y="5452988"/>
            <a:ext cx="1828800" cy="830997"/>
          </a:xfrm>
          <a:prstGeom prst="rect">
            <a:avLst/>
          </a:prstGeom>
          <a:ln>
            <a:headEnd/>
            <a:tailEnd/>
          </a:ln>
          <a:scene3d>
            <a:camera prst="perspective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Flesh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4200" y="2971800"/>
            <a:ext cx="1905000" cy="830997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Devil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1447800"/>
            <a:ext cx="624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“For we wrestle not against flesh and blood, but against principalities, against powers, against the rulers of the darkness of this world, against spiritual wickedness in high places.”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800" y="-609600"/>
            <a:ext cx="9906000" cy="807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Steps to Regain Surrendered Ground</a:t>
            </a:r>
            <a:endParaRPr lang="en-US" dirty="0">
              <a:effectLst>
                <a:glow rad="101600">
                  <a:srgbClr val="FFC000">
                    <a:alpha val="60000"/>
                  </a:srgb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 smtClean="0"/>
              <a:t>Confess and repent of each sin (surrendered ground) that God brings to your mind – </a:t>
            </a:r>
            <a:r>
              <a:rPr lang="en-US" sz="3600" i="1" dirty="0" smtClean="0"/>
              <a:t>Prov. </a:t>
            </a:r>
            <a:r>
              <a:rPr lang="en-US" sz="3600" i="1" dirty="0" smtClean="0"/>
              <a:t>28:13</a:t>
            </a:r>
          </a:p>
          <a:p>
            <a:pPr marL="514350" indent="-514350"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</a:rPr>
              <a:t>Do not minimize – II Cor. 10:12</a:t>
            </a:r>
          </a:p>
          <a:p>
            <a:pPr marL="514350" indent="-514350"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</a:rPr>
              <a:t>Do not deny – Mal. 3:8</a:t>
            </a:r>
          </a:p>
          <a:p>
            <a:pPr marL="514350" indent="-514350"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</a:rPr>
              <a:t>Do not blame – Gen. 3:14</a:t>
            </a:r>
          </a:p>
          <a:p>
            <a:pPr marL="514350" indent="-514350"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</a:rPr>
              <a:t>Do not justify - Luke 16:15</a:t>
            </a:r>
          </a:p>
          <a:p>
            <a:pPr marL="514350" indent="-514350"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</a:rPr>
              <a:t>REPENT!</a:t>
            </a:r>
            <a:endParaRPr lang="en-US" sz="3600" i="1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Ptr. Daniel White\Desktop\Bible pictures\Praying\Prayer\Repentance\12-11-04 Fargo, ND 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879" y="4395787"/>
            <a:ext cx="3283121" cy="246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3400" y="-228600"/>
            <a:ext cx="99822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"/>
            <a:ext cx="5334000" cy="54864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3600" dirty="0" smtClean="0"/>
              <a:t>2. Claim </a:t>
            </a:r>
            <a:r>
              <a:rPr lang="en-US" sz="3600" dirty="0" smtClean="0"/>
              <a:t>the blood of Christ for cleansing and victory over those sins – </a:t>
            </a:r>
            <a:r>
              <a:rPr lang="en-US" sz="3600" i="1" dirty="0" smtClean="0"/>
              <a:t>I John 1:9; Rev. 12:9</a:t>
            </a:r>
          </a:p>
          <a:p>
            <a:pPr marL="514350" indent="-514350">
              <a:buNone/>
            </a:pPr>
            <a:r>
              <a:rPr lang="en-US" sz="3600" dirty="0" smtClean="0"/>
              <a:t>3. Ask </a:t>
            </a:r>
            <a:r>
              <a:rPr lang="en-US" sz="3600" dirty="0" smtClean="0"/>
              <a:t>God to take back the ground surrendered to Satan </a:t>
            </a:r>
            <a:r>
              <a:rPr lang="en-US" sz="3600" i="1" dirty="0" smtClean="0"/>
              <a:t>– Ps. 23:3; Rom. 6</a:t>
            </a:r>
          </a:p>
          <a:p>
            <a:pPr marL="514350" indent="-514350">
              <a:buNone/>
            </a:pPr>
            <a:r>
              <a:rPr lang="en-US" sz="3600" dirty="0" smtClean="0"/>
              <a:t>4. Tear </a:t>
            </a:r>
            <a:r>
              <a:rPr lang="en-US" sz="3600" dirty="0" smtClean="0"/>
              <a:t>down strongholds </a:t>
            </a:r>
            <a:r>
              <a:rPr lang="en-US" sz="3600" i="1" dirty="0" smtClean="0">
                <a:solidFill>
                  <a:srgbClr val="FFC000"/>
                </a:solidFill>
              </a:rPr>
              <a:t>(false ideas) </a:t>
            </a:r>
            <a:r>
              <a:rPr lang="en-US" sz="3600" dirty="0" smtClean="0"/>
              <a:t>with the truth of Scripture – </a:t>
            </a:r>
            <a:r>
              <a:rPr lang="en-US" sz="3600" i="1" dirty="0" smtClean="0"/>
              <a:t>           II Cor</a:t>
            </a:r>
            <a:r>
              <a:rPr lang="en-US" sz="3600" i="1" dirty="0" smtClean="0"/>
              <a:t>. 10:4-5; John 17:17</a:t>
            </a:r>
          </a:p>
          <a:p>
            <a:endParaRPr lang="en-US" sz="3600" dirty="0"/>
          </a:p>
        </p:txBody>
      </p:sp>
      <p:pic>
        <p:nvPicPr>
          <p:cNvPr id="1027" name="Picture 3" descr="C:\Users\Ptr. Daniel White\Desktop\Bible pictures\Jesus\12 Crucifixion\Easter Cros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Ptr. Daniel White\Desktop\Bible pictures\Praying\1 Dad's Pix (12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3925" y="2057400"/>
            <a:ext cx="1870075" cy="28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Ptr. Daniel White\Desktop\Bible pictures\bibles and book of life\scan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267200"/>
            <a:ext cx="1905000" cy="240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1000" y="-304800"/>
            <a:ext cx="10134600" cy="7391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3704" y="4397241"/>
            <a:ext cx="2680296" cy="246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/>
              <a:t>5</a:t>
            </a:r>
            <a:r>
              <a:rPr lang="en-US" sz="3600" dirty="0" smtClean="0"/>
              <a:t>. Transform your mind with the truth of God’s Word – </a:t>
            </a:r>
            <a:r>
              <a:rPr lang="en-US" sz="3600" i="1" dirty="0" smtClean="0"/>
              <a:t>Rom. 12:1-2</a:t>
            </a:r>
          </a:p>
          <a:p>
            <a:pPr>
              <a:buNone/>
            </a:pPr>
            <a:r>
              <a:rPr lang="en-US" sz="3600" dirty="0" smtClean="0"/>
              <a:t>6. Fully forgive your offenders </a:t>
            </a:r>
            <a:r>
              <a:rPr lang="en-US" sz="3600" i="1" dirty="0" smtClean="0"/>
              <a:t>– Matt. 6:10-15</a:t>
            </a:r>
          </a:p>
          <a:p>
            <a:pPr>
              <a:buNone/>
            </a:pPr>
            <a:r>
              <a:rPr lang="en-US" sz="3600" dirty="0" smtClean="0"/>
              <a:t>7. Revenge all disobedience </a:t>
            </a:r>
            <a:r>
              <a:rPr lang="en-US" sz="3600" i="1" dirty="0" smtClean="0"/>
              <a:t>– II Cor. 10:6-7</a:t>
            </a:r>
          </a:p>
          <a:p>
            <a:pPr>
              <a:buFont typeface="Wingdings" pitchFamily="2" charset="2"/>
              <a:buChar char="Ø"/>
            </a:pPr>
            <a:r>
              <a:rPr lang="en-US" sz="3600" i="1" dirty="0" smtClean="0"/>
              <a:t> Clear your conscience – Acts 24:16</a:t>
            </a:r>
          </a:p>
          <a:p>
            <a:pPr>
              <a:buFont typeface="Wingdings" pitchFamily="2" charset="2"/>
              <a:buChar char="Ø"/>
            </a:pPr>
            <a:r>
              <a:rPr lang="en-US" sz="3600" i="1" dirty="0" smtClean="0"/>
              <a:t> Make restitution  – Luke 19:1-10</a:t>
            </a:r>
          </a:p>
          <a:p>
            <a:pPr>
              <a:buFont typeface="Wingdings" pitchFamily="2" charset="2"/>
              <a:buChar char="Ø"/>
            </a:pPr>
            <a:r>
              <a:rPr lang="en-US" sz="3600" i="1" dirty="0" smtClean="0"/>
              <a:t> Ask forgiveness – </a:t>
            </a:r>
            <a:r>
              <a:rPr lang="en-US" sz="3600" i="1" dirty="0" smtClean="0">
                <a:solidFill>
                  <a:srgbClr val="FFC000"/>
                </a:solidFill>
              </a:rPr>
              <a:t>“Forgive me                         this  wrong</a:t>
            </a:r>
            <a:r>
              <a:rPr lang="en-US" sz="3600" i="1" dirty="0" smtClean="0">
                <a:solidFill>
                  <a:srgbClr val="FFFF00"/>
                </a:solidFill>
              </a:rPr>
              <a:t>…”  (II Cor. 12:13)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sz="3600" i="1" dirty="0" smtClean="0"/>
          </a:p>
          <a:p>
            <a:pPr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 1:8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hear the instruction of thy father, and forsake not the law of thy mother: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1:10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if sinners entice thee, consent thou not.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1:15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walk not thou in the way with them; refrain thy foot from their path: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2:1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if thou wilt receive my words, and hide my commandments with thee;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3:1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forget not my law; but let thine heart keep my commandments: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3:11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despise not the chastening of the LORD; neither be weary of his correction: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3:21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let not them depart from thine eyes: keep sound wisdom and discretion: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4:10 Hear, O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receive my sayings; and the years of thy life shall be many.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4:20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attend to my words; incline thine ear unto my sayings.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5:1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attend unto my wisdom, and bow thine ear to my understanding: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5:20 And why wilt thou,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be ravished with a strange woman, and embrace the bosom of a stranger?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81000" y="-152400"/>
            <a:ext cx="9906000" cy="7391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t="68644" r="-6866"/>
          <a:stretch>
            <a:fillRect/>
          </a:stretch>
        </p:blipFill>
        <p:spPr bwMode="auto">
          <a:xfrm>
            <a:off x="2286000" y="4267200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4996563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Holiness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Arial" pitchFamily="34" charset="0"/>
              </a:rPr>
              <a:t>(I Thess. 4:1-8)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81000" y="5423356"/>
            <a:ext cx="8763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Sacrificial Giving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Arial" pitchFamily="34" charset="0"/>
              </a:rPr>
              <a:t>(Luke 6:38)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019800" y="5075479"/>
            <a:ext cx="3124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Forgiveness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(Matt. 6:14)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85800" y="469847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i="1" u="sng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Arial" pitchFamily="34" charset="0"/>
              </a:rPr>
              <a:t>Humility</a:t>
            </a:r>
            <a:endParaRPr kumimoji="0" lang="en-US" sz="360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2400"/>
            <a:ext cx="481389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705600" y="1832388"/>
            <a:ext cx="2438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Ground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Surrendered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i="1" dirty="0" smtClean="0">
                <a:latin typeface="Times New Roman" pitchFamily="18" charset="0"/>
                <a:cs typeface="Arial" pitchFamily="34" charset="0"/>
              </a:rPr>
              <a:t>(Rom. 6:16-19)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233195"/>
            <a:ext cx="3581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Stronghold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en-US" sz="3200" i="1" dirty="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Truth of Scripture”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(John 17:17)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i="1" dirty="0" smtClean="0"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858111">
            <a:off x="7577613" y="3471423"/>
            <a:ext cx="484632" cy="1154199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9294682">
            <a:off x="1657360" y="1834978"/>
            <a:ext cx="484632" cy="1333763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:\Users\Ptr. Daniel White\Desktop\Bible pictures\Jesus\00 Faces of Jesus\scan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514600"/>
            <a:ext cx="1407666" cy="20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257800" y="431512"/>
            <a:ext cx="388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i="1" dirty="0" smtClean="0">
                <a:latin typeface="Times New Roman" pitchFamily="18" charset="0"/>
                <a:cs typeface="Arial" pitchFamily="34" charset="0"/>
              </a:rPr>
              <a:t>Romans 6-8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3077" grpId="0"/>
      <p:bldP spid="3078" grpId="0"/>
      <p:bldP spid="3074" grpId="0"/>
      <p:bldP spid="3073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598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6:1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if thou be surety for thy friend, if thou hast stricken thy hand with a stranger,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6:3 Do this now,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deliver thyself, when thou art come into the hand of thy friend; go, humble thyself, and make sure thy friend.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6:20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keep thy father's commandment, and forsake not the law of thy mother: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7:1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keep my words, and lay up my commandments with thee.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19:27  Cease,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to hear the instruction that causeth to err from the words of knowledge.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23:15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if thine heart be wise, my heart shall rejoice, even mine. 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23:19  Hear thou,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be wise, and guide thine heart in the way.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23:26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give me thine heart, and let thine eyes observe my ways.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24:13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eat thou honey, because it is good; and the honeycomb, which is sweet to thy taste: 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24:21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fear thou the LORD and the king: and meddle not with them that are given to change:  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27:11 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be wise, and make my heart glad, that I may answer him that reproacheth me.</a:t>
            </a:r>
          </a:p>
          <a:p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Pr 31:2 What, </a:t>
            </a:r>
            <a:r>
              <a:rPr lang="en-US" sz="21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son</a:t>
            </a:r>
            <a:r>
              <a:rPr lang="en-US" sz="21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? and what, the son of my womb? and what, the son of my vows?</a:t>
            </a:r>
            <a:endParaRPr lang="en-US" sz="21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0" y="-228600"/>
            <a:ext cx="9601200" cy="7315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6477000"/>
          </a:xfrm>
        </p:spPr>
        <p:txBody>
          <a:bodyPr>
            <a:prstTxWarp prst="textTriangle">
              <a:avLst/>
            </a:prstTxWarp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two separate studies, one by the University of Michigan and the other by Peen State University, it was stated that the average American father spends between 7-11 minutes in conversation with his children each week.</a:t>
            </a:r>
            <a:endParaRPr lang="en-US" sz="36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0"/>
            <a:ext cx="8915400" cy="3657600"/>
          </a:xfrm>
          <a:prstGeom prst="rect">
            <a:avLst/>
          </a:prstGeom>
        </p:spPr>
        <p:txBody>
          <a:bodyPr numCol="1">
            <a:prstTxWarp prst="textInflateTop">
              <a:avLst/>
            </a:prstTxWarp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  With this lack of interaction between fathers and their children it should be no surprise to us that our homes are in the condition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that they are!</a:t>
            </a:r>
          </a:p>
        </p:txBody>
      </p:sp>
      <p:pic>
        <p:nvPicPr>
          <p:cNvPr id="2050" name="Picture 2" descr="C:\Users\Ptr. Daniel White\Desktop\Bible pictures\faces\stealmain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943600" y="3124200"/>
            <a:ext cx="2895600" cy="1936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Ptr. Daniel White\Desktop\Bible pictures\faces\pd_angry_teen_070622_m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2319338" cy="1739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Ptr. Daniel White\Desktop\Bible pictures\Courtship Marriage Family\betrayed____by_Miss_Deathw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800600"/>
            <a:ext cx="1905000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Ptr. Daniel White\Desktop\Bible pictures\Courtship Marriage Family\teens-pregnanc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648200"/>
            <a:ext cx="1685925" cy="2011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Ptr. Daniel White\Desktop\Bible pictures\faces\scan0011 (3)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10000"/>
          </a:blip>
          <a:srcRect/>
          <a:stretch>
            <a:fillRect/>
          </a:stretch>
        </p:blipFill>
        <p:spPr bwMode="auto">
          <a:xfrm>
            <a:off x="3200400" y="3657600"/>
            <a:ext cx="2514600" cy="3006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Father Son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elationship is Critical to the Raising of Godly Children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(Ephesians 6:1-4, 10-18)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71800"/>
            <a:ext cx="9144000" cy="3886200"/>
          </a:xfrm>
        </p:spPr>
        <p:txBody>
          <a:bodyPr>
            <a:prstTxWarp prst="textArchUp">
              <a:avLst/>
            </a:prstTxWarp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Practical ways to protect your sons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the </a:t>
            </a: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“wiles of the devil…”</a:t>
            </a:r>
            <a:endParaRPr lang="en-US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4" name="Picture 2" descr="C:\Users\Ptr. Daniel White\Desktop\Bible pictures\faces\scan0025 (4)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90800" y="3657600"/>
            <a:ext cx="4056993" cy="2819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Fathers are to be the Shepherds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their Flocks (family)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“…take heed to yourself (your own personal life), and to all the flock (members of your family)…”  (Acts 20:28-30)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Fathers are responsible to oversee their families.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Fathers are given the responsibility to guard their families from being drawn away.</a:t>
            </a:r>
          </a:p>
          <a:p>
            <a:pPr>
              <a:buFont typeface="Wingdings"/>
              <a:buChar char="Ø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Fathers are responsible to lead and feed their families – I Peter 5:1-4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099" name="Picture 3" descr="c:\Users\Ptr. Daniel White\Desktop\Bible pictures\Bible pictures Old Testament\David\David Shepherd\Dvd kills lion 1352-1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Lead your son to personal salvation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Rom.10:9-10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Dedicate your son to God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Ps. 127-128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Make sure that you are overcoming sin and temptation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Rom. 6-8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Challenge each son to total dedication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Rom. 12:1-2 </a:t>
            </a:r>
          </a:p>
          <a:p>
            <a:pPr marL="514350" indent="-514350">
              <a:buAutoNum type="arabicPeriod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Instill in your son the fear of the Lord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Prov. 1:7</a:t>
            </a:r>
          </a:p>
          <a:p>
            <a:pPr marL="514350" indent="-514350">
              <a:buFont typeface="Wingdings"/>
              <a:buChar char="Ø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Help him to see the consequences of sin</a:t>
            </a:r>
          </a:p>
          <a:p>
            <a:pPr marL="514350" indent="-514350">
              <a:buFont typeface="Wingdings"/>
              <a:buChar char="Ø"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Help him to memorize verses on the “Fear of the Lord”</a:t>
            </a:r>
          </a:p>
          <a:p>
            <a:pPr marL="514350" indent="-51435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6.   Train each son to recognize and resist the Devil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James 4:7-10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1574</Words>
  <Application>Microsoft Office PowerPoint</Application>
  <PresentationFormat>On-screen Show (4:3)</PresentationFormat>
  <Paragraphs>232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How to Provide Protection  for your Son (Part 1)</vt:lpstr>
      <vt:lpstr>Slide 2</vt:lpstr>
      <vt:lpstr>Slide 3</vt:lpstr>
      <vt:lpstr>Slide 4</vt:lpstr>
      <vt:lpstr>In two separate studies, one by the University of Michigan and the other by Peen State University, it was stated that the average American father spends between 7-11 minutes in conversation with his children each week.</vt:lpstr>
      <vt:lpstr>Slide 6</vt:lpstr>
      <vt:lpstr>The Father Son Relationship is Critical to the Raising of Godly Children (Ephesians 6:1-4, 10-18)</vt:lpstr>
      <vt:lpstr>Fathers are to be the Shepherds  of their Flocks (family)</vt:lpstr>
      <vt:lpstr>Slide 9</vt:lpstr>
      <vt:lpstr>Slide 10</vt:lpstr>
      <vt:lpstr>Slide 11</vt:lpstr>
      <vt:lpstr>Slide 12</vt:lpstr>
      <vt:lpstr>Satan’s Greatest Weapons   </vt:lpstr>
      <vt:lpstr>Slide 14</vt:lpstr>
      <vt:lpstr>Slide 15</vt:lpstr>
      <vt:lpstr>Slide 16</vt:lpstr>
      <vt:lpstr>Three Ways “Ground”  is Surrendered to Satan</vt:lpstr>
      <vt:lpstr>Slide 18</vt:lpstr>
      <vt:lpstr>Slide 19</vt:lpstr>
      <vt:lpstr>Understanding Strongholds</vt:lpstr>
      <vt:lpstr>Slide 21</vt:lpstr>
      <vt:lpstr>Slide 22</vt:lpstr>
      <vt:lpstr>Slide 23</vt:lpstr>
      <vt:lpstr>How to Gain Back Ground that  has Been Given over           to Satan</vt:lpstr>
      <vt:lpstr>Three Enemies </vt:lpstr>
      <vt:lpstr>Slide 26</vt:lpstr>
      <vt:lpstr>Steps to Regain Surrendered Ground</vt:lpstr>
      <vt:lpstr>Slide 28</vt:lpstr>
      <vt:lpstr>Slide 29</vt:lpstr>
      <vt:lpstr>Slide 30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Provide Protection  for your Son</dc:title>
  <dc:creator>Ptr. Daniel White</dc:creator>
  <cp:lastModifiedBy>Ptr. Daniel White</cp:lastModifiedBy>
  <cp:revision>9</cp:revision>
  <dcterms:created xsi:type="dcterms:W3CDTF">2010-01-05T11:47:05Z</dcterms:created>
  <dcterms:modified xsi:type="dcterms:W3CDTF">2010-03-31T18:17:16Z</dcterms:modified>
</cp:coreProperties>
</file>