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8" r:id="rId3"/>
    <p:sldId id="276" r:id="rId4"/>
    <p:sldId id="257" r:id="rId5"/>
    <p:sldId id="258" r:id="rId6"/>
    <p:sldId id="259" r:id="rId7"/>
    <p:sldId id="260" r:id="rId8"/>
    <p:sldId id="279" r:id="rId9"/>
    <p:sldId id="261" r:id="rId10"/>
    <p:sldId id="280" r:id="rId11"/>
    <p:sldId id="263" r:id="rId12"/>
    <p:sldId id="264" r:id="rId13"/>
    <p:sldId id="265" r:id="rId14"/>
    <p:sldId id="266" r:id="rId15"/>
    <p:sldId id="267" r:id="rId16"/>
    <p:sldId id="268" r:id="rId17"/>
    <p:sldId id="269" r:id="rId18"/>
    <p:sldId id="270" r:id="rId19"/>
    <p:sldId id="271" r:id="rId20"/>
    <p:sldId id="273" r:id="rId21"/>
    <p:sldId id="274" r:id="rId22"/>
    <p:sldId id="275" r:id="rId23"/>
    <p:sldId id="277" r:id="rId24"/>
    <p:sldId id="281" r:id="rId25"/>
    <p:sldId id="28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1" d="100"/>
          <a:sy n="81" d="100"/>
        </p:scale>
        <p:origin x="-96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9F4BD-C596-4BA7-AC92-04B42A955494}" type="datetimeFigureOut">
              <a:rPr lang="en-US" smtClean="0"/>
              <a:pPr/>
              <a:t>10/2/2010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08BD5-A95A-4382-AF71-A6504ADE4C0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308BD5-A95A-4382-AF71-A6504ADE4C0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308BD5-A95A-4382-AF71-A6504ADE4C0A}"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308BD5-A95A-4382-AF71-A6504ADE4C0A}"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308BD5-A95A-4382-AF71-A6504ADE4C0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08BD5-A95A-4382-AF71-A6504ADE4C0A}"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3DEDC7-6983-42BF-82C3-F815174BF236}" type="datetimeFigureOut">
              <a:rPr lang="en-US" smtClean="0"/>
              <a:pPr/>
              <a:t>10/2/2010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14560C-77BB-405C-A6A8-6797416EF3E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DEDC7-6983-42BF-82C3-F815174BF236}" type="datetimeFigureOut">
              <a:rPr lang="en-US" smtClean="0"/>
              <a:pPr/>
              <a:t>10/2/2010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4560C-77BB-405C-A6A8-6797416EF3EA}"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tr. Daniel White\Desktop\Bible pictures\Jesus\GOD\God_1208OT colored fin_9.JPG"/>
          <p:cNvPicPr>
            <a:picLocks noChangeAspect="1" noChangeArrowheads="1"/>
          </p:cNvPicPr>
          <p:nvPr/>
        </p:nvPicPr>
        <p:blipFill>
          <a:blip r:embed="rId3" cstate="print">
            <a:lum bright="-20000"/>
          </a:blip>
          <a:srcRect/>
          <a:stretch>
            <a:fillRect/>
          </a:stretch>
        </p:blipFill>
        <p:spPr bwMode="auto">
          <a:xfrm>
            <a:off x="-228599" y="0"/>
            <a:ext cx="9372600" cy="7143750"/>
          </a:xfrm>
          <a:prstGeom prst="rect">
            <a:avLst/>
          </a:prstGeom>
          <a:noFill/>
        </p:spPr>
      </p:pic>
      <p:sp>
        <p:nvSpPr>
          <p:cNvPr id="2" name="Title 1"/>
          <p:cNvSpPr>
            <a:spLocks noGrp="1"/>
          </p:cNvSpPr>
          <p:nvPr>
            <p:ph type="ctrTitle"/>
          </p:nvPr>
        </p:nvSpPr>
        <p:spPr>
          <a:xfrm>
            <a:off x="685800" y="533400"/>
            <a:ext cx="7772400" cy="2362200"/>
          </a:xfrm>
        </p:spPr>
        <p:txBody>
          <a:bodyPr>
            <a:prstTxWarp prst="textArchUp">
              <a:avLst/>
            </a:prstTxWarp>
          </a:bodyPr>
          <a:lstStyle/>
          <a:p>
            <a:r>
              <a:rPr lang="en-US" b="1" dirty="0" smtClean="0">
                <a:solidFill>
                  <a:schemeClr val="bg1"/>
                </a:solidFill>
                <a:effectLst>
                  <a:glow rad="228600">
                    <a:schemeClr val="accent1">
                      <a:satMod val="175000"/>
                      <a:alpha val="40000"/>
                    </a:schemeClr>
                  </a:glow>
                </a:effectLst>
              </a:rPr>
              <a:t>What God Looks for in a Leader</a:t>
            </a:r>
            <a:endParaRPr lang="en-US" b="1" dirty="0">
              <a:solidFill>
                <a:schemeClr val="bg1"/>
              </a:solidFill>
              <a:effectLst>
                <a:glow rad="228600">
                  <a:schemeClr val="accent1">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0" y="228600"/>
            <a:ext cx="9144000" cy="6629400"/>
          </a:xfrm>
        </p:spPr>
        <p:txBody>
          <a:bodyPr>
            <a:normAutofit/>
          </a:bodyPr>
          <a:lstStyle/>
          <a:p>
            <a:pPr algn="ctr">
              <a:buNone/>
            </a:pPr>
            <a:r>
              <a:rPr lang="en-US" sz="4000" b="1" i="1" dirty="0" smtClean="0">
                <a:solidFill>
                  <a:schemeClr val="bg1"/>
                </a:solidFill>
                <a:effectLst>
                  <a:glow rad="139700">
                    <a:schemeClr val="accent1">
                      <a:satMod val="175000"/>
                      <a:alpha val="40000"/>
                    </a:schemeClr>
                  </a:glow>
                </a:effectLst>
              </a:rPr>
              <a:t>   Then shall the King say unto them on his right hand, Come, ye blessed of my Father, inherit the kingdom prepared for you from the foundation of the world…And the King shall answer and say unto them, Verily I say unto you, Inasmuch as ye have done it unto one of the least of these my brethren, ye have done it unto me.” Matthew 25:31-34, 40</a:t>
            </a:r>
            <a:endParaRPr lang="en-US" sz="4000" b="1" dirty="0">
              <a:solidFill>
                <a:schemeClr val="bg1"/>
              </a:solidFill>
              <a:effectLst>
                <a:glow rad="139700">
                  <a:schemeClr val="accent1">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5105400" cy="6705600"/>
          </a:xfrm>
        </p:spPr>
        <p:txBody>
          <a:bodyPr>
            <a:normAutofit/>
          </a:bodyPr>
          <a:lstStyle/>
          <a:p>
            <a:r>
              <a:rPr lang="en-US" sz="3600" dirty="0" smtClean="0">
                <a:solidFill>
                  <a:srgbClr val="FFFF00"/>
                </a:solidFill>
                <a:effectLst>
                  <a:glow rad="101600">
                    <a:schemeClr val="bg1">
                      <a:alpha val="60000"/>
                    </a:schemeClr>
                  </a:glow>
                </a:effectLst>
              </a:rPr>
              <a:t>The Least Shall be        the Greatest</a:t>
            </a:r>
          </a:p>
          <a:p>
            <a:pPr>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“For I say unto you, Among those that are born of women there is not a greater prophet than John the Baptist: but he that is </a:t>
            </a:r>
            <a:r>
              <a:rPr lang="en-US" sz="3600" i="1" dirty="0" smtClean="0">
                <a:solidFill>
                  <a:srgbClr val="FFFF00"/>
                </a:solidFill>
                <a:effectLst>
                  <a:glow rad="101600">
                    <a:schemeClr val="bg1">
                      <a:alpha val="60000"/>
                    </a:schemeClr>
                  </a:glow>
                </a:effectLst>
              </a:rPr>
              <a:t>least </a:t>
            </a:r>
            <a:r>
              <a:rPr lang="en-US" sz="3600" i="1" dirty="0" smtClean="0">
                <a:effectLst>
                  <a:glow rad="101600">
                    <a:schemeClr val="bg1">
                      <a:alpha val="60000"/>
                    </a:schemeClr>
                  </a:glow>
                </a:effectLst>
              </a:rPr>
              <a:t>in the kingdom of God is greater than he.”       Luke 7:28 </a:t>
            </a:r>
            <a:endParaRPr lang="en-US" sz="3600" i="1" dirty="0">
              <a:effectLst>
                <a:glow rad="101600">
                  <a:schemeClr val="bg1">
                    <a:alpha val="60000"/>
                  </a:schemeClr>
                </a:glow>
              </a:effectLst>
            </a:endParaRPr>
          </a:p>
        </p:txBody>
      </p:sp>
      <p:pic>
        <p:nvPicPr>
          <p:cNvPr id="2050" name="Picture 2" descr="c:\Users\Ptr. Daniel White\Desktop\Bible pictures\Bible pictures New Testament\John the Baptist\Preaching\Jn Bapt preaching 1005-89.jpg"/>
          <p:cNvPicPr>
            <a:picLocks noChangeAspect="1" noChangeArrowheads="1"/>
          </p:cNvPicPr>
          <p:nvPr/>
        </p:nvPicPr>
        <p:blipFill>
          <a:blip r:embed="rId3" cstate="print"/>
          <a:srcRect/>
          <a:stretch>
            <a:fillRect/>
          </a:stretch>
        </p:blipFill>
        <p:spPr bwMode="auto">
          <a:xfrm>
            <a:off x="4724400" y="838200"/>
            <a:ext cx="4228051" cy="5138207"/>
          </a:xfrm>
          <a:prstGeom prst="rect">
            <a:avLst/>
          </a:prstGeom>
          <a:ln>
            <a:noFill/>
          </a:ln>
          <a:effectLst>
            <a:softEdge rad="112500"/>
          </a:effectLst>
        </p:spPr>
      </p:pic>
      <p:pic>
        <p:nvPicPr>
          <p:cNvPr id="2051" name="Picture 3"/>
          <p:cNvPicPr>
            <a:picLocks noChangeAspect="1" noChangeArrowheads="1"/>
          </p:cNvPicPr>
          <p:nvPr/>
        </p:nvPicPr>
        <p:blipFill>
          <a:blip r:embed="rId4" cstate="print"/>
          <a:srcRect/>
          <a:stretch>
            <a:fillRect/>
          </a:stretch>
        </p:blipFill>
        <p:spPr bwMode="auto">
          <a:xfrm>
            <a:off x="4800600" y="1295400"/>
            <a:ext cx="4343400" cy="420661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1000"/>
                                        <p:tgtEl>
                                          <p:spTgt spid="2050"/>
                                        </p:tgtEl>
                                        <p:attrNameLst>
                                          <p:attrName>ppt_w</p:attrName>
                                        </p:attrNameLst>
                                      </p:cBhvr>
                                      <p:tavLst>
                                        <p:tav tm="0">
                                          <p:val>
                                            <p:strVal val="ppt_w"/>
                                          </p:val>
                                        </p:tav>
                                        <p:tav tm="100000">
                                          <p:val>
                                            <p:fltVal val="0"/>
                                          </p:val>
                                        </p:tav>
                                      </p:tavLst>
                                    </p:anim>
                                    <p:anim calcmode="lin" valueType="num">
                                      <p:cBhvr>
                                        <p:cTn id="12" dur="1000"/>
                                        <p:tgtEl>
                                          <p:spTgt spid="2050"/>
                                        </p:tgtEl>
                                        <p:attrNameLst>
                                          <p:attrName>ppt_h</p:attrName>
                                        </p:attrNameLst>
                                      </p:cBhvr>
                                      <p:tavLst>
                                        <p:tav tm="0">
                                          <p:val>
                                            <p:strVal val="ppt_h"/>
                                          </p:val>
                                        </p:tav>
                                        <p:tav tm="100000">
                                          <p:val>
                                            <p:fltVal val="0"/>
                                          </p:val>
                                        </p:tav>
                                      </p:tavLst>
                                    </p:anim>
                                    <p:animEffect transition="out" filter="fade">
                                      <p:cBhvr>
                                        <p:cTn id="13" dur="1000"/>
                                        <p:tgtEl>
                                          <p:spTgt spid="2050"/>
                                        </p:tgtEl>
                                      </p:cBhvr>
                                    </p:animEffect>
                                    <p:set>
                                      <p:cBhvr>
                                        <p:cTn id="14" dur="1" fill="hold">
                                          <p:stCondLst>
                                            <p:cond delay="999"/>
                                          </p:stCondLst>
                                        </p:cTn>
                                        <p:tgtEl>
                                          <p:spTgt spid="20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1000" fill="hold"/>
                                        <p:tgtEl>
                                          <p:spTgt spid="2051"/>
                                        </p:tgtEl>
                                        <p:attrNameLst>
                                          <p:attrName>ppt_w</p:attrName>
                                        </p:attrNameLst>
                                      </p:cBhvr>
                                      <p:tavLst>
                                        <p:tav tm="0">
                                          <p:val>
                                            <p:fltVal val="0"/>
                                          </p:val>
                                        </p:tav>
                                        <p:tav tm="100000">
                                          <p:val>
                                            <p:strVal val="#ppt_w"/>
                                          </p:val>
                                        </p:tav>
                                      </p:tavLst>
                                    </p:anim>
                                    <p:anim calcmode="lin" valueType="num">
                                      <p:cBhvr>
                                        <p:cTn id="20" dur="1000" fill="hold"/>
                                        <p:tgtEl>
                                          <p:spTgt spid="2051"/>
                                        </p:tgtEl>
                                        <p:attrNameLst>
                                          <p:attrName>ppt_h</p:attrName>
                                        </p:attrNameLst>
                                      </p:cBhvr>
                                      <p:tavLst>
                                        <p:tav tm="0">
                                          <p:val>
                                            <p:fltVal val="0"/>
                                          </p:val>
                                        </p:tav>
                                        <p:tav tm="100000">
                                          <p:val>
                                            <p:strVal val="#ppt_h"/>
                                          </p:val>
                                        </p:tav>
                                      </p:tavLst>
                                    </p:anim>
                                    <p:animEffect transition="in" filter="fade">
                                      <p:cBhvr>
                                        <p:cTn id="21"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9677400" cy="769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0" y="1981200"/>
            <a:ext cx="8686800" cy="4876800"/>
          </a:xfrm>
        </p:spPr>
        <p:txBody>
          <a:bodyPr>
            <a:normAutofit/>
          </a:bodyPr>
          <a:lstStyle/>
          <a:p>
            <a:pPr algn="ctr">
              <a:buNone/>
            </a:pPr>
            <a:r>
              <a:rPr lang="en-US" sz="4800" b="1" dirty="0" smtClean="0">
                <a:solidFill>
                  <a:srgbClr val="92D050"/>
                </a:solidFill>
              </a:rPr>
              <a:t>God Chooses the Littlest</a:t>
            </a:r>
          </a:p>
          <a:p>
            <a:pPr algn="ctr">
              <a:buNone/>
            </a:pPr>
            <a:r>
              <a:rPr lang="en-US" sz="4800" b="1" i="1" dirty="0" smtClean="0">
                <a:solidFill>
                  <a:srgbClr val="92D050"/>
                </a:solidFill>
              </a:rPr>
              <a:t>“Estimation of my Power”</a:t>
            </a:r>
            <a:endParaRPr lang="en-US" sz="4800" b="1" i="1" dirty="0">
              <a:solidFill>
                <a:srgbClr val="92D05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4572000" cy="6629400"/>
          </a:xfrm>
        </p:spPr>
        <p:txBody>
          <a:bodyPr>
            <a:normAutofit/>
          </a:bodyPr>
          <a:lstStyle/>
          <a:p>
            <a:r>
              <a:rPr lang="en-US" sz="3600" dirty="0" smtClean="0">
                <a:solidFill>
                  <a:srgbClr val="FFFF00"/>
                </a:solidFill>
                <a:effectLst>
                  <a:glow rad="101600">
                    <a:schemeClr val="bg1">
                      <a:alpha val="60000"/>
                    </a:schemeClr>
                  </a:glow>
                </a:effectLst>
              </a:rPr>
              <a:t>Nation of Israel</a:t>
            </a:r>
          </a:p>
          <a:p>
            <a:pPr>
              <a:buNone/>
            </a:pPr>
            <a:r>
              <a:rPr lang="en-US" sz="3600" i="1" dirty="0" smtClean="0">
                <a:effectLst>
                  <a:glow rad="101600">
                    <a:schemeClr val="bg1">
                      <a:alpha val="60000"/>
                    </a:schemeClr>
                  </a:glow>
                </a:effectLst>
              </a:rPr>
              <a:t>    “The LORD did not set his love upon you, nor choose you, because ye were more in number than any people; for ye were the </a:t>
            </a:r>
            <a:r>
              <a:rPr lang="en-US" sz="3600" i="1" dirty="0" smtClean="0">
                <a:solidFill>
                  <a:srgbClr val="FFFF00"/>
                </a:solidFill>
                <a:effectLst>
                  <a:glow rad="101600">
                    <a:schemeClr val="bg1">
                      <a:alpha val="60000"/>
                    </a:schemeClr>
                  </a:glow>
                </a:effectLst>
              </a:rPr>
              <a:t>fewest</a:t>
            </a:r>
            <a:r>
              <a:rPr lang="en-US" sz="3600" i="1" dirty="0" smtClean="0">
                <a:effectLst>
                  <a:glow rad="101600">
                    <a:schemeClr val="bg1">
                      <a:alpha val="60000"/>
                    </a:schemeClr>
                  </a:glow>
                </a:effectLst>
              </a:rPr>
              <a:t> of all people” Deuteronomy 7:7  </a:t>
            </a:r>
          </a:p>
          <a:p>
            <a:endParaRPr lang="en-US" sz="3600" dirty="0">
              <a:effectLst>
                <a:glow rad="101600">
                  <a:schemeClr val="bg1">
                    <a:alpha val="60000"/>
                  </a:schemeClr>
                </a:glow>
              </a:effectLst>
            </a:endParaRPr>
          </a:p>
        </p:txBody>
      </p:sp>
      <p:pic>
        <p:nvPicPr>
          <p:cNvPr id="1026" name="Picture 2" descr="c:\Users\Ptr. Daniel White\Desktop\Bible pictures\Bible pictures Old Testament\Moses3 after Egypt\Israel Enters The Desert 1153-42-Vol 2.jpg"/>
          <p:cNvPicPr>
            <a:picLocks noChangeAspect="1" noChangeArrowheads="1"/>
          </p:cNvPicPr>
          <p:nvPr/>
        </p:nvPicPr>
        <p:blipFill>
          <a:blip r:embed="rId3" cstate="print"/>
          <a:srcRect/>
          <a:stretch>
            <a:fillRect/>
          </a:stretch>
        </p:blipFill>
        <p:spPr bwMode="auto">
          <a:xfrm>
            <a:off x="4484687" y="0"/>
            <a:ext cx="4659313"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029200" cy="6858000"/>
          </a:xfrm>
        </p:spPr>
        <p:txBody>
          <a:bodyPr>
            <a:normAutofit/>
          </a:bodyPr>
          <a:lstStyle/>
          <a:p>
            <a:r>
              <a:rPr lang="en-US" sz="3600" smtClean="0">
                <a:solidFill>
                  <a:srgbClr val="FFFF00"/>
                </a:solidFill>
                <a:effectLst>
                  <a:glow rad="101600">
                    <a:schemeClr val="bg1">
                      <a:alpha val="60000"/>
                    </a:schemeClr>
                  </a:glow>
                </a:effectLst>
              </a:rPr>
              <a:t>Bethlehem</a:t>
            </a:r>
            <a:r>
              <a:rPr lang="en-US" sz="3600" smtClean="0">
                <a:effectLst>
                  <a:glow rad="101600">
                    <a:schemeClr val="bg1">
                      <a:alpha val="60000"/>
                    </a:schemeClr>
                  </a:glow>
                </a:effectLst>
              </a:rPr>
              <a:t> </a:t>
            </a:r>
            <a:endParaRPr lang="en-US" sz="3600" dirty="0" smtClean="0">
              <a:effectLst>
                <a:glow rad="101600">
                  <a:schemeClr val="bg1">
                    <a:alpha val="60000"/>
                  </a:schemeClr>
                </a:glow>
              </a:effectLst>
            </a:endParaRPr>
          </a:p>
          <a:p>
            <a:pPr>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“But thou, Bethlehem </a:t>
            </a:r>
            <a:r>
              <a:rPr lang="en-US" sz="3600" i="1" dirty="0" err="1" smtClean="0">
                <a:effectLst>
                  <a:glow rad="101600">
                    <a:schemeClr val="bg1">
                      <a:alpha val="60000"/>
                    </a:schemeClr>
                  </a:glow>
                </a:effectLst>
              </a:rPr>
              <a:t>Ephratah</a:t>
            </a:r>
            <a:r>
              <a:rPr lang="en-US" sz="3600" i="1" dirty="0" smtClean="0">
                <a:effectLst>
                  <a:glow rad="101600">
                    <a:schemeClr val="bg1">
                      <a:alpha val="60000"/>
                    </a:schemeClr>
                  </a:glow>
                </a:effectLst>
              </a:rPr>
              <a:t>, though thou be </a:t>
            </a:r>
            <a:r>
              <a:rPr lang="en-US" sz="3600" i="1" dirty="0" smtClean="0">
                <a:solidFill>
                  <a:srgbClr val="FFFF00"/>
                </a:solidFill>
                <a:effectLst>
                  <a:glow rad="101600">
                    <a:schemeClr val="bg1">
                      <a:alpha val="60000"/>
                    </a:schemeClr>
                  </a:glow>
                </a:effectLst>
              </a:rPr>
              <a:t>little</a:t>
            </a:r>
            <a:r>
              <a:rPr lang="en-US" sz="3600" i="1" dirty="0" smtClean="0">
                <a:effectLst>
                  <a:glow rad="101600">
                    <a:schemeClr val="bg1">
                      <a:alpha val="60000"/>
                    </a:schemeClr>
                  </a:glow>
                </a:effectLst>
              </a:rPr>
              <a:t> among the thousands of Judah, yet out of thee shall he come forth unto me that is to be ruler in Israel; whose goings forth have been from of old, from everlasting.” Micah 5:2</a:t>
            </a:r>
            <a:endParaRPr lang="en-US" sz="3600" i="1" dirty="0">
              <a:effectLst>
                <a:glow rad="101600">
                  <a:schemeClr val="bg1">
                    <a:alpha val="60000"/>
                  </a:schemeClr>
                </a:glow>
              </a:effectLst>
            </a:endParaRPr>
          </a:p>
        </p:txBody>
      </p:sp>
      <p:pic>
        <p:nvPicPr>
          <p:cNvPr id="2050" name="Picture 2" descr="C:\Users\Ptr. Daniel White\Desktop\Bible pictures\Jesus\01 Birth\1-Babe Lk 2-16 7-5.jpg"/>
          <p:cNvPicPr>
            <a:picLocks noChangeAspect="1" noChangeArrowheads="1"/>
          </p:cNvPicPr>
          <p:nvPr/>
        </p:nvPicPr>
        <p:blipFill>
          <a:blip r:embed="rId3" cstate="print"/>
          <a:srcRect/>
          <a:stretch>
            <a:fillRect/>
          </a:stretch>
        </p:blipFill>
        <p:spPr bwMode="auto">
          <a:xfrm>
            <a:off x="4876800" y="685800"/>
            <a:ext cx="4267200" cy="5638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724400" cy="6629400"/>
          </a:xfrm>
        </p:spPr>
        <p:txBody>
          <a:bodyPr>
            <a:normAutofit/>
          </a:bodyPr>
          <a:lstStyle/>
          <a:p>
            <a:r>
              <a:rPr lang="en-US" sz="3600" dirty="0" smtClean="0">
                <a:solidFill>
                  <a:srgbClr val="FFFF00"/>
                </a:solidFill>
                <a:effectLst>
                  <a:glow rad="101600">
                    <a:schemeClr val="bg1">
                      <a:alpha val="60000"/>
                    </a:schemeClr>
                  </a:glow>
                </a:effectLst>
              </a:rPr>
              <a:t>Saul </a:t>
            </a:r>
          </a:p>
          <a:p>
            <a:pPr>
              <a:buNone/>
            </a:pPr>
            <a:r>
              <a:rPr lang="en-US" sz="3600" i="1" dirty="0" smtClean="0">
                <a:effectLst>
                  <a:glow rad="101600">
                    <a:schemeClr val="bg1">
                      <a:alpha val="60000"/>
                    </a:schemeClr>
                  </a:glow>
                </a:effectLst>
              </a:rPr>
              <a:t>   “And Samuel said, When thou </a:t>
            </a:r>
            <a:r>
              <a:rPr lang="en-US" sz="3600" i="1" dirty="0" err="1" smtClean="0">
                <a:effectLst>
                  <a:glow rad="101600">
                    <a:schemeClr val="bg1">
                      <a:alpha val="60000"/>
                    </a:schemeClr>
                  </a:glow>
                </a:effectLst>
              </a:rPr>
              <a:t>wast</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little</a:t>
            </a:r>
            <a:r>
              <a:rPr lang="en-US" sz="3600" i="1" dirty="0" smtClean="0">
                <a:effectLst>
                  <a:glow rad="101600">
                    <a:schemeClr val="bg1">
                      <a:alpha val="60000"/>
                    </a:schemeClr>
                  </a:glow>
                </a:effectLst>
              </a:rPr>
              <a:t> in </a:t>
            </a:r>
            <a:r>
              <a:rPr lang="en-US" sz="3600" i="1" dirty="0" err="1" smtClean="0">
                <a:effectLst>
                  <a:glow rad="101600">
                    <a:schemeClr val="bg1">
                      <a:alpha val="60000"/>
                    </a:schemeClr>
                  </a:glow>
                </a:effectLst>
              </a:rPr>
              <a:t>thine</a:t>
            </a:r>
            <a:r>
              <a:rPr lang="en-US" sz="3600" i="1" dirty="0" smtClean="0">
                <a:effectLst>
                  <a:glow rad="101600">
                    <a:schemeClr val="bg1">
                      <a:alpha val="60000"/>
                    </a:schemeClr>
                  </a:glow>
                </a:effectLst>
              </a:rPr>
              <a:t> own sight, </a:t>
            </a:r>
            <a:r>
              <a:rPr lang="en-US" sz="3600" i="1" dirty="0" err="1" smtClean="0">
                <a:effectLst>
                  <a:glow rad="101600">
                    <a:schemeClr val="bg1">
                      <a:alpha val="60000"/>
                    </a:schemeClr>
                  </a:glow>
                </a:effectLst>
              </a:rPr>
              <a:t>wast</a:t>
            </a:r>
            <a:r>
              <a:rPr lang="en-US" sz="3600" i="1" dirty="0" smtClean="0">
                <a:effectLst>
                  <a:glow rad="101600">
                    <a:schemeClr val="bg1">
                      <a:alpha val="60000"/>
                    </a:schemeClr>
                  </a:glow>
                </a:effectLst>
              </a:rPr>
              <a:t> thou not made the head of the tribes of Israel, and the LORD anointed thee king over Israel?”          I Samuel 15:17 </a:t>
            </a:r>
            <a:endParaRPr lang="en-US" sz="3600" i="1" dirty="0">
              <a:effectLst>
                <a:glow rad="101600">
                  <a:schemeClr val="bg1">
                    <a:alpha val="60000"/>
                  </a:schemeClr>
                </a:glow>
              </a:effectLst>
            </a:endParaRPr>
          </a:p>
        </p:txBody>
      </p:sp>
      <p:pic>
        <p:nvPicPr>
          <p:cNvPr id="8197" name="Picture 5" descr="c:\Users\Ptr. Daniel White\Desktop\Bible pictures\Bible pictures Old Testament\David\David becomes King\David becomes King 1003-98.jpg"/>
          <p:cNvPicPr>
            <a:picLocks noChangeAspect="1" noChangeArrowheads="1"/>
          </p:cNvPicPr>
          <p:nvPr/>
        </p:nvPicPr>
        <p:blipFill>
          <a:blip r:embed="rId3" cstate="print"/>
          <a:srcRect/>
          <a:stretch>
            <a:fillRect/>
          </a:stretch>
        </p:blipFill>
        <p:spPr bwMode="auto">
          <a:xfrm>
            <a:off x="4635407" y="685800"/>
            <a:ext cx="4311666" cy="5181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9753600" cy="7315200"/>
          </a:xfrm>
          <a:prstGeom prst="rect">
            <a:avLst/>
          </a:prstGeom>
          <a:noFill/>
          <a:ln w="9525">
            <a:noFill/>
            <a:miter lim="800000"/>
            <a:headEnd/>
            <a:tailEnd/>
          </a:ln>
        </p:spPr>
      </p:pic>
      <p:sp>
        <p:nvSpPr>
          <p:cNvPr id="3" name="Content Placeholder 2"/>
          <p:cNvSpPr>
            <a:spLocks noGrp="1"/>
          </p:cNvSpPr>
          <p:nvPr>
            <p:ph idx="1"/>
          </p:nvPr>
        </p:nvSpPr>
        <p:spPr>
          <a:xfrm>
            <a:off x="0" y="685800"/>
            <a:ext cx="4876800" cy="6172200"/>
          </a:xfrm>
        </p:spPr>
        <p:txBody>
          <a:bodyPr>
            <a:normAutofit/>
          </a:bodyPr>
          <a:lstStyle/>
          <a:p>
            <a:r>
              <a:rPr lang="en-US" sz="3600" dirty="0" smtClean="0">
                <a:solidFill>
                  <a:srgbClr val="FFFF00"/>
                </a:solidFill>
                <a:effectLst>
                  <a:glow rad="101600">
                    <a:schemeClr val="bg1">
                      <a:alpha val="60000"/>
                    </a:schemeClr>
                  </a:glow>
                </a:effectLst>
              </a:rPr>
              <a:t>Little Children </a:t>
            </a:r>
          </a:p>
          <a:p>
            <a:pPr>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“Whosoever therefore shall humble himself as this </a:t>
            </a:r>
            <a:r>
              <a:rPr lang="en-US" sz="3600" i="1" dirty="0" smtClean="0">
                <a:solidFill>
                  <a:srgbClr val="FFFF00"/>
                </a:solidFill>
                <a:effectLst>
                  <a:glow rad="101600">
                    <a:schemeClr val="bg1">
                      <a:alpha val="60000"/>
                    </a:schemeClr>
                  </a:glow>
                </a:effectLst>
              </a:rPr>
              <a:t>little</a:t>
            </a:r>
            <a:r>
              <a:rPr lang="en-US" sz="3600" i="1" dirty="0" smtClean="0">
                <a:effectLst>
                  <a:glow rad="101600">
                    <a:schemeClr val="bg1">
                      <a:alpha val="60000"/>
                    </a:schemeClr>
                  </a:glow>
                </a:effectLst>
              </a:rPr>
              <a:t> child, the same is greatest in the kingdom of heaven.” </a:t>
            </a:r>
          </a:p>
          <a:p>
            <a:pPr>
              <a:buNone/>
            </a:pPr>
            <a:r>
              <a:rPr lang="en-US" sz="3600" i="1" dirty="0" smtClean="0">
                <a:effectLst>
                  <a:glow rad="101600">
                    <a:schemeClr val="bg1">
                      <a:alpha val="60000"/>
                    </a:schemeClr>
                  </a:glow>
                </a:effectLst>
              </a:rPr>
              <a:t>   Matthew 18:4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 to="" calcmode="lin" valueType="num">
                                      <p:cBhvr>
                                        <p:cTn id="10"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3886200" cy="6553200"/>
          </a:xfrm>
        </p:spPr>
        <p:txBody>
          <a:bodyPr>
            <a:normAutofit/>
          </a:bodyPr>
          <a:lstStyle/>
          <a:p>
            <a:r>
              <a:rPr lang="en-US" sz="3600" dirty="0" smtClean="0">
                <a:solidFill>
                  <a:srgbClr val="FFFF00"/>
                </a:solidFill>
                <a:effectLst>
                  <a:glow rad="101600">
                    <a:schemeClr val="bg1">
                      <a:alpha val="60000"/>
                    </a:schemeClr>
                  </a:glow>
                </a:effectLst>
              </a:rPr>
              <a:t>Disciples</a:t>
            </a:r>
          </a:p>
          <a:p>
            <a:pPr>
              <a:buNone/>
            </a:pPr>
            <a:r>
              <a:rPr lang="en-US" sz="3600" i="1" dirty="0" smtClean="0">
                <a:effectLst>
                  <a:glow rad="101600">
                    <a:schemeClr val="bg1">
                      <a:alpha val="60000"/>
                    </a:schemeClr>
                  </a:glow>
                </a:effectLst>
              </a:rPr>
              <a:t>    “Little children, yet a little while I am with you. Ye shall seek me: and as I said unto the Jews, Whither I go, ye cannot come; so now I say to you.”     John 13:33</a:t>
            </a:r>
            <a:endParaRPr lang="en-US" sz="3600" i="1" dirty="0">
              <a:effectLst>
                <a:glow rad="101600">
                  <a:schemeClr val="bg1">
                    <a:alpha val="60000"/>
                  </a:schemeClr>
                </a:glow>
              </a:effectLst>
            </a:endParaRPr>
          </a:p>
        </p:txBody>
      </p:sp>
      <p:pic>
        <p:nvPicPr>
          <p:cNvPr id="5122" name="Picture 2" descr="C:\Users\Ptr. Daniel White\Desktop\Bible pictures\Jesus\06 MINISTRY\Jesus w Disciples\being_true_to_Jesus.jpg"/>
          <p:cNvPicPr>
            <a:picLocks noChangeAspect="1" noChangeArrowheads="1"/>
          </p:cNvPicPr>
          <p:nvPr/>
        </p:nvPicPr>
        <p:blipFill>
          <a:blip r:embed="rId3" cstate="print"/>
          <a:srcRect/>
          <a:stretch>
            <a:fillRect/>
          </a:stretch>
        </p:blipFill>
        <p:spPr bwMode="auto">
          <a:xfrm>
            <a:off x="4114800" y="396240"/>
            <a:ext cx="5029200" cy="603504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96012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981200"/>
            <a:ext cx="8229600" cy="4144963"/>
          </a:xfrm>
          <a:solidFill>
            <a:schemeClr val="bg1"/>
          </a:solidFill>
        </p:spPr>
        <p:txBody>
          <a:bodyPr>
            <a:normAutofit/>
          </a:bodyPr>
          <a:lstStyle/>
          <a:p>
            <a:pPr algn="ctr">
              <a:buNone/>
            </a:pPr>
            <a:r>
              <a:rPr lang="en-US" sz="4800" b="1" dirty="0" smtClean="0">
                <a:solidFill>
                  <a:schemeClr val="accent2">
                    <a:lumMod val="60000"/>
                    <a:lumOff val="40000"/>
                  </a:schemeClr>
                </a:solidFill>
              </a:rPr>
              <a:t>God Chooses the Last</a:t>
            </a:r>
          </a:p>
          <a:p>
            <a:pPr algn="ctr">
              <a:buNone/>
            </a:pPr>
            <a:r>
              <a:rPr lang="en-US" sz="4800" b="1" i="1" dirty="0" smtClean="0">
                <a:solidFill>
                  <a:schemeClr val="accent2">
                    <a:lumMod val="60000"/>
                    <a:lumOff val="40000"/>
                  </a:schemeClr>
                </a:solidFill>
              </a:rPr>
              <a:t>“Estimation of my Position”</a:t>
            </a:r>
            <a:endParaRPr lang="en-US" sz="4800" b="1" i="1" dirty="0">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100" dirty="0" smtClean="0">
                <a:solidFill>
                  <a:srgbClr val="FFFF00"/>
                </a:solidFill>
                <a:effectLst>
                  <a:glow rad="101600">
                    <a:schemeClr val="bg1">
                      <a:alpha val="60000"/>
                    </a:schemeClr>
                  </a:glow>
                </a:effectLst>
              </a:rPr>
              <a:t>David</a:t>
            </a:r>
          </a:p>
          <a:p>
            <a:pPr>
              <a:buNone/>
            </a:pPr>
            <a:r>
              <a:rPr lang="en-US" sz="3100" dirty="0" smtClean="0">
                <a:effectLst>
                  <a:glow rad="101600">
                    <a:schemeClr val="bg1">
                      <a:alpha val="60000"/>
                    </a:schemeClr>
                  </a:glow>
                </a:effectLst>
              </a:rPr>
              <a:t>    </a:t>
            </a:r>
            <a:r>
              <a:rPr lang="en-US" sz="3100" i="1" dirty="0" smtClean="0">
                <a:effectLst>
                  <a:glow rad="101600">
                    <a:schemeClr val="bg1">
                      <a:alpha val="60000"/>
                    </a:schemeClr>
                  </a:glow>
                </a:effectLst>
              </a:rPr>
              <a:t>“But the LORD said unto Samuel, Look not on his countenance, or on the height of his stature; because I have refused him: for the LORD </a:t>
            </a:r>
            <a:r>
              <a:rPr lang="en-US" sz="3100" i="1" dirty="0" err="1" smtClean="0">
                <a:effectLst>
                  <a:glow rad="101600">
                    <a:schemeClr val="bg1">
                      <a:alpha val="60000"/>
                    </a:schemeClr>
                  </a:glow>
                </a:effectLst>
              </a:rPr>
              <a:t>seeth</a:t>
            </a:r>
            <a:r>
              <a:rPr lang="en-US" sz="3100" i="1" dirty="0" smtClean="0">
                <a:effectLst>
                  <a:glow rad="101600">
                    <a:schemeClr val="bg1">
                      <a:alpha val="60000"/>
                    </a:schemeClr>
                  </a:glow>
                </a:effectLst>
              </a:rPr>
              <a:t> not as man </a:t>
            </a:r>
            <a:r>
              <a:rPr lang="en-US" sz="3100" i="1" dirty="0" err="1" smtClean="0">
                <a:effectLst>
                  <a:glow rad="101600">
                    <a:schemeClr val="bg1">
                      <a:alpha val="60000"/>
                    </a:schemeClr>
                  </a:glow>
                </a:effectLst>
              </a:rPr>
              <a:t>seeth</a:t>
            </a:r>
            <a:r>
              <a:rPr lang="en-US" sz="3100" i="1" dirty="0" smtClean="0">
                <a:effectLst>
                  <a:glow rad="101600">
                    <a:schemeClr val="bg1">
                      <a:alpha val="60000"/>
                    </a:schemeClr>
                  </a:glow>
                </a:effectLst>
              </a:rPr>
              <a:t>; for man </a:t>
            </a:r>
            <a:r>
              <a:rPr lang="en-US" sz="3100" i="1" dirty="0" err="1" smtClean="0">
                <a:effectLst>
                  <a:glow rad="101600">
                    <a:schemeClr val="bg1">
                      <a:alpha val="60000"/>
                    </a:schemeClr>
                  </a:glow>
                </a:effectLst>
              </a:rPr>
              <a:t>looketh</a:t>
            </a:r>
            <a:r>
              <a:rPr lang="en-US" sz="3100" i="1" dirty="0" smtClean="0">
                <a:effectLst>
                  <a:glow rad="101600">
                    <a:schemeClr val="bg1">
                      <a:alpha val="60000"/>
                    </a:schemeClr>
                  </a:glow>
                </a:effectLst>
              </a:rPr>
              <a:t> on the outward appearance, but the LORD </a:t>
            </a:r>
            <a:r>
              <a:rPr lang="en-US" sz="3100" i="1" dirty="0" err="1" smtClean="0">
                <a:effectLst>
                  <a:glow rad="101600">
                    <a:schemeClr val="bg1">
                      <a:alpha val="60000"/>
                    </a:schemeClr>
                  </a:glow>
                </a:effectLst>
              </a:rPr>
              <a:t>looketh</a:t>
            </a:r>
            <a:r>
              <a:rPr lang="en-US" sz="3100" i="1" dirty="0" smtClean="0">
                <a:effectLst>
                  <a:glow rad="101600">
                    <a:schemeClr val="bg1">
                      <a:alpha val="60000"/>
                    </a:schemeClr>
                  </a:glow>
                </a:effectLst>
              </a:rPr>
              <a:t> on the heart…And Samuel said unto Jesse, The LORD hath not chosen these…And Samuel said unto Jesse, Are here all thy children? And he said, There </a:t>
            </a:r>
            <a:r>
              <a:rPr lang="en-US" sz="3100" i="1" dirty="0" err="1" smtClean="0">
                <a:effectLst>
                  <a:glow rad="101600">
                    <a:schemeClr val="bg1">
                      <a:alpha val="60000"/>
                    </a:schemeClr>
                  </a:glow>
                </a:effectLst>
              </a:rPr>
              <a:t>remaineth</a:t>
            </a:r>
            <a:r>
              <a:rPr lang="en-US" sz="3100" i="1" dirty="0" smtClean="0">
                <a:effectLst>
                  <a:glow rad="101600">
                    <a:schemeClr val="bg1">
                      <a:alpha val="60000"/>
                    </a:schemeClr>
                  </a:glow>
                </a:effectLst>
              </a:rPr>
              <a:t> yet the youngest, and, behold, he </a:t>
            </a:r>
            <a:r>
              <a:rPr lang="en-US" sz="3100" i="1" dirty="0" err="1" smtClean="0">
                <a:effectLst>
                  <a:glow rad="101600">
                    <a:schemeClr val="bg1">
                      <a:alpha val="60000"/>
                    </a:schemeClr>
                  </a:glow>
                </a:effectLst>
              </a:rPr>
              <a:t>keepeth</a:t>
            </a:r>
            <a:r>
              <a:rPr lang="en-US" sz="3100" i="1" dirty="0" smtClean="0">
                <a:effectLst>
                  <a:glow rad="101600">
                    <a:schemeClr val="bg1">
                      <a:alpha val="60000"/>
                    </a:schemeClr>
                  </a:glow>
                </a:effectLst>
              </a:rPr>
              <a:t> the sheep. And Samuel said unto Jesse, Send and fetch him: for we will not sit down till he come hither. And he sent, and brought him in…And the LORD said, Arise, anoint him: for this is he.”                             I Samuel 16:7-12</a:t>
            </a:r>
            <a:endParaRPr lang="en-US" sz="3100" i="1" dirty="0">
              <a:effectLst>
                <a:glow rad="101600">
                  <a:schemeClr val="bg1">
                    <a:alpha val="60000"/>
                  </a:schemeClr>
                </a:glow>
              </a:effectLst>
            </a:endParaRPr>
          </a:p>
        </p:txBody>
      </p:sp>
      <p:pic>
        <p:nvPicPr>
          <p:cNvPr id="5" name="Picture 2" descr="c:\Users\Ptr. Daniel White\Desktop\Bible pictures\Jays pictures\0168 Samuel ungindo Daví.jpg"/>
          <p:cNvPicPr>
            <a:picLocks noChangeAspect="1" noChangeArrowheads="1"/>
          </p:cNvPicPr>
          <p:nvPr/>
        </p:nvPicPr>
        <p:blipFill>
          <a:blip r:embed="rId3" cstate="print"/>
          <a:srcRect/>
          <a:stretch>
            <a:fillRect/>
          </a:stretch>
        </p:blipFill>
        <p:spPr bwMode="auto">
          <a:xfrm>
            <a:off x="304800" y="228600"/>
            <a:ext cx="8610600" cy="662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9525000" cy="807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81000"/>
            <a:ext cx="8229600" cy="6172200"/>
          </a:xfrm>
        </p:spPr>
        <p:txBody>
          <a:bodyPr>
            <a:noAutofit/>
          </a:bodyPr>
          <a:lstStyle/>
          <a:p>
            <a:pPr algn="ctr">
              <a:buNone/>
            </a:pPr>
            <a:r>
              <a:rPr lang="en-US" sz="5400" i="1" dirty="0" smtClean="0"/>
              <a:t>    “For the LORD </a:t>
            </a:r>
            <a:r>
              <a:rPr lang="en-US" sz="5400" i="1" dirty="0" err="1" smtClean="0"/>
              <a:t>seeth</a:t>
            </a:r>
            <a:r>
              <a:rPr lang="en-US" sz="5400" i="1" dirty="0" smtClean="0"/>
              <a:t> not as man </a:t>
            </a:r>
            <a:r>
              <a:rPr lang="en-US" sz="5400" i="1" dirty="0" err="1" smtClean="0"/>
              <a:t>seeth</a:t>
            </a:r>
            <a:r>
              <a:rPr lang="en-US" sz="5400" i="1" dirty="0" smtClean="0"/>
              <a:t>; for man </a:t>
            </a:r>
            <a:r>
              <a:rPr lang="en-US" sz="5400" i="1" dirty="0" err="1" smtClean="0"/>
              <a:t>looketh</a:t>
            </a:r>
            <a:r>
              <a:rPr lang="en-US" sz="5400" i="1" dirty="0" smtClean="0"/>
              <a:t> on the outward appearance, but the LORD </a:t>
            </a:r>
            <a:r>
              <a:rPr lang="en-US" sz="5400" i="1" dirty="0" err="1" smtClean="0"/>
              <a:t>looketh</a:t>
            </a:r>
            <a:r>
              <a:rPr lang="en-US" sz="5400" i="1" dirty="0" smtClean="0"/>
              <a:t> on the heart.”</a:t>
            </a:r>
          </a:p>
          <a:p>
            <a:pPr algn="ctr">
              <a:buNone/>
            </a:pPr>
            <a:r>
              <a:rPr lang="en-US" sz="5400" i="1" dirty="0" smtClean="0"/>
              <a:t> I Samuel 16:7 </a:t>
            </a:r>
          </a:p>
          <a:p>
            <a:pPr>
              <a:buNone/>
            </a:pPr>
            <a:r>
              <a:rPr lang="en-US" sz="5400" dirty="0" smtClean="0"/>
              <a:t> </a:t>
            </a:r>
          </a:p>
          <a:p>
            <a:pPr>
              <a:buNone/>
            </a:pPr>
            <a:r>
              <a:rPr lang="en-US" sz="5400" dirty="0" smtClean="0"/>
              <a:t> </a:t>
            </a:r>
          </a:p>
          <a:p>
            <a:pPr>
              <a:buNone/>
            </a:pPr>
            <a:r>
              <a:rPr lang="en-US" sz="5400" dirty="0" smtClean="0"/>
              <a:t> </a:t>
            </a:r>
          </a:p>
          <a:p>
            <a:pPr>
              <a:buNone/>
            </a:pPr>
            <a:r>
              <a:rPr lang="en-US" sz="5400" dirty="0" smtClean="0"/>
              <a:t> </a:t>
            </a:r>
          </a:p>
          <a:p>
            <a:pPr>
              <a:buNone/>
            </a:pPr>
            <a:r>
              <a:rPr lang="en-US" sz="5400" dirty="0" smtClean="0"/>
              <a:t> </a:t>
            </a:r>
          </a:p>
          <a:p>
            <a:pPr>
              <a:buNone/>
            </a:pPr>
            <a:r>
              <a:rPr lang="en-US" sz="5400" dirty="0" smtClean="0"/>
              <a:t> </a:t>
            </a:r>
          </a:p>
          <a:p>
            <a:pPr>
              <a:buNone/>
            </a:pPr>
            <a:r>
              <a:rPr lang="en-US" sz="5400" dirty="0" smtClean="0"/>
              <a:t> </a:t>
            </a:r>
          </a:p>
          <a:p>
            <a:pPr>
              <a:buNone/>
            </a:pPr>
            <a:r>
              <a:rPr lang="en-US" sz="5400" dirty="0" smtClean="0"/>
              <a:t> </a:t>
            </a:r>
          </a:p>
          <a:p>
            <a:pPr>
              <a:buNone/>
            </a:pPr>
            <a:r>
              <a:rPr lang="en-US" sz="5400" dirty="0" smtClean="0"/>
              <a:t> </a:t>
            </a:r>
            <a:endParaRPr lang="en-US" sz="5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4724400" cy="6705600"/>
          </a:xfrm>
        </p:spPr>
        <p:txBody>
          <a:bodyPr>
            <a:normAutofit/>
          </a:bodyPr>
          <a:lstStyle/>
          <a:p>
            <a:r>
              <a:rPr lang="en-US" sz="3600" dirty="0" smtClean="0">
                <a:solidFill>
                  <a:srgbClr val="FFFF00"/>
                </a:solidFill>
                <a:effectLst>
                  <a:glow rad="101600">
                    <a:schemeClr val="bg1">
                      <a:alpha val="60000"/>
                    </a:schemeClr>
                  </a:glow>
                </a:effectLst>
              </a:rPr>
              <a:t>The Apostles</a:t>
            </a:r>
          </a:p>
          <a:p>
            <a:pPr>
              <a:buNone/>
            </a:pPr>
            <a:r>
              <a:rPr lang="en-US" sz="3600" i="1" dirty="0" smtClean="0">
                <a:effectLst>
                  <a:glow rad="101600">
                    <a:schemeClr val="bg1">
                      <a:alpha val="60000"/>
                    </a:schemeClr>
                  </a:glow>
                </a:effectLst>
              </a:rPr>
              <a:t>    “For I think that God hath set forth us the apostles </a:t>
            </a:r>
            <a:r>
              <a:rPr lang="en-US" sz="3600" i="1" dirty="0" smtClean="0">
                <a:solidFill>
                  <a:srgbClr val="FFFF00"/>
                </a:solidFill>
                <a:effectLst>
                  <a:glow rad="101600">
                    <a:schemeClr val="bg1">
                      <a:alpha val="60000"/>
                    </a:schemeClr>
                  </a:glow>
                </a:effectLst>
              </a:rPr>
              <a:t>last</a:t>
            </a:r>
            <a:r>
              <a:rPr lang="en-US" sz="3600" i="1" dirty="0" smtClean="0">
                <a:effectLst>
                  <a:glow rad="101600">
                    <a:schemeClr val="bg1">
                      <a:alpha val="60000"/>
                    </a:schemeClr>
                  </a:glow>
                </a:effectLst>
              </a:rPr>
              <a:t>, as it were appointed to death: for we are made a spectacle unto the world, and to angels, and to men.”    I Corinthians 4:9</a:t>
            </a:r>
            <a:endParaRPr lang="en-US" sz="3600" i="1" dirty="0">
              <a:effectLst>
                <a:glow rad="101600">
                  <a:schemeClr val="bg1">
                    <a:alpha val="60000"/>
                  </a:schemeClr>
                </a:glow>
              </a:effectLst>
            </a:endParaRPr>
          </a:p>
        </p:txBody>
      </p:sp>
      <p:pic>
        <p:nvPicPr>
          <p:cNvPr id="8196" name="Picture 4" descr="C:\Users\Ptr. Daniel White\Desktop\Bible pictures\Persecution and suffering, poverity\Persecution of Christians 1.jpg"/>
          <p:cNvPicPr>
            <a:picLocks noChangeAspect="1" noChangeArrowheads="1"/>
          </p:cNvPicPr>
          <p:nvPr/>
        </p:nvPicPr>
        <p:blipFill>
          <a:blip r:embed="rId3" cstate="print"/>
          <a:srcRect/>
          <a:stretch>
            <a:fillRect/>
          </a:stretch>
        </p:blipFill>
        <p:spPr bwMode="auto">
          <a:xfrm>
            <a:off x="4551759" y="533400"/>
            <a:ext cx="4592241" cy="5943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381000"/>
            <a:ext cx="10896600" cy="777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05400" y="914400"/>
            <a:ext cx="3581400" cy="5791200"/>
          </a:xfrm>
        </p:spPr>
        <p:txBody>
          <a:bodyPr>
            <a:normAutofit/>
          </a:bodyPr>
          <a:lstStyle/>
          <a:p>
            <a:pPr algn="ctr">
              <a:buNone/>
            </a:pPr>
            <a:r>
              <a:rPr lang="en-US" sz="3600" i="1" dirty="0" smtClean="0"/>
              <a:t>   </a:t>
            </a:r>
            <a:r>
              <a:rPr lang="en-US" sz="4000" i="1" dirty="0" smtClean="0"/>
              <a:t>“But many that are first shall be </a:t>
            </a:r>
            <a:r>
              <a:rPr lang="en-US" sz="4000" i="1" dirty="0" smtClean="0">
                <a:solidFill>
                  <a:srgbClr val="FFFF00"/>
                </a:solidFill>
              </a:rPr>
              <a:t>last</a:t>
            </a:r>
            <a:r>
              <a:rPr lang="en-US" sz="4000" i="1" dirty="0" smtClean="0"/>
              <a:t>; and the last shall be first.”</a:t>
            </a:r>
          </a:p>
          <a:p>
            <a:pPr algn="ctr">
              <a:buNone/>
            </a:pPr>
            <a:r>
              <a:rPr lang="en-US" sz="4000" i="1" dirty="0" smtClean="0"/>
              <a:t> Matthew 19:30</a:t>
            </a:r>
          </a:p>
          <a:p>
            <a:pPr algn="ctr"/>
            <a:endParaRPr lang="en-US" sz="3600" i="1" dirty="0"/>
          </a:p>
        </p:txBody>
      </p:sp>
      <p:pic>
        <p:nvPicPr>
          <p:cNvPr id="9219" name="Picture 3"/>
          <p:cNvPicPr>
            <a:picLocks noChangeAspect="1" noChangeArrowheads="1"/>
          </p:cNvPicPr>
          <p:nvPr/>
        </p:nvPicPr>
        <p:blipFill>
          <a:blip r:embed="rId3" cstate="print"/>
          <a:srcRect/>
          <a:stretch>
            <a:fillRect/>
          </a:stretch>
        </p:blipFill>
        <p:spPr bwMode="auto">
          <a:xfrm>
            <a:off x="457200" y="457200"/>
            <a:ext cx="4705350" cy="5715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296400" cy="7239000"/>
          </a:xfrm>
          <a:solidFill>
            <a:schemeClr val="bg1"/>
          </a:solidFill>
        </p:spPr>
        <p:txBody>
          <a:bodyPr>
            <a:prstTxWarp prst="textDeflateBottom">
              <a:avLst>
                <a:gd name="adj" fmla="val 79312"/>
              </a:avLst>
            </a:prstTxWarp>
            <a:normAutofit/>
          </a:bodyPr>
          <a:lstStyle/>
          <a:p>
            <a:r>
              <a:rPr lang="en-US" b="1" dirty="0" smtClean="0">
                <a:solidFill>
                  <a:srgbClr val="FF0000"/>
                </a:solidFill>
              </a:rPr>
              <a:t> Never Allow your Heart to be </a:t>
            </a:r>
            <a:br>
              <a:rPr lang="en-US" b="1" dirty="0" smtClean="0">
                <a:solidFill>
                  <a:srgbClr val="FF0000"/>
                </a:solidFill>
              </a:rPr>
            </a:br>
            <a:r>
              <a:rPr lang="en-US" b="1" dirty="0" smtClean="0">
                <a:solidFill>
                  <a:srgbClr val="FF0000"/>
                </a:solidFill>
              </a:rPr>
              <a:t>Lifted up with Pride!     </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267200" cy="6858000"/>
          </a:xfrm>
        </p:spPr>
        <p:txBody>
          <a:bodyPr>
            <a:normAutofit/>
          </a:bodyPr>
          <a:lstStyle/>
          <a:p>
            <a:r>
              <a:rPr lang="en-US" sz="3600" dirty="0" smtClean="0">
                <a:effectLst>
                  <a:glow rad="101600">
                    <a:schemeClr val="bg1">
                      <a:alpha val="60000"/>
                    </a:schemeClr>
                  </a:glow>
                </a:effectLst>
              </a:rPr>
              <a:t>Solomon –                </a:t>
            </a:r>
            <a:r>
              <a:rPr lang="en-US" sz="3600" i="1" dirty="0" smtClean="0">
                <a:effectLst>
                  <a:glow rad="101600">
                    <a:schemeClr val="bg1">
                      <a:alpha val="60000"/>
                    </a:schemeClr>
                  </a:glow>
                </a:effectLst>
              </a:rPr>
              <a:t>Eccl. 1-2, 11-12</a:t>
            </a:r>
          </a:p>
          <a:p>
            <a:r>
              <a:rPr lang="en-US" sz="3600" dirty="0" smtClean="0">
                <a:effectLst>
                  <a:glow rad="101600">
                    <a:schemeClr val="bg1">
                      <a:alpha val="60000"/>
                    </a:schemeClr>
                  </a:glow>
                </a:effectLst>
              </a:rPr>
              <a:t>Saul –                               </a:t>
            </a:r>
            <a:r>
              <a:rPr lang="en-US" sz="3600" i="1" dirty="0" smtClean="0">
                <a:effectLst>
                  <a:glow rad="101600">
                    <a:schemeClr val="bg1">
                      <a:alpha val="60000"/>
                    </a:schemeClr>
                  </a:glow>
                </a:effectLst>
              </a:rPr>
              <a:t>I Sam. 15:17-23</a:t>
            </a:r>
          </a:p>
          <a:p>
            <a:r>
              <a:rPr lang="en-US" sz="3600" dirty="0" smtClean="0">
                <a:effectLst>
                  <a:glow rad="101600">
                    <a:schemeClr val="bg1">
                      <a:alpha val="60000"/>
                    </a:schemeClr>
                  </a:glow>
                </a:effectLst>
              </a:rPr>
              <a:t>Nebuchadnezzar – </a:t>
            </a:r>
            <a:r>
              <a:rPr lang="en-US" sz="3600" i="1" dirty="0" smtClean="0">
                <a:effectLst>
                  <a:glow rad="101600">
                    <a:schemeClr val="bg1">
                      <a:alpha val="60000"/>
                    </a:schemeClr>
                  </a:glow>
                </a:effectLst>
              </a:rPr>
              <a:t>Daniel 4:30-37</a:t>
            </a:r>
          </a:p>
          <a:p>
            <a:r>
              <a:rPr lang="en-US" sz="3600" dirty="0" err="1" smtClean="0">
                <a:effectLst>
                  <a:glow rad="101600">
                    <a:schemeClr val="bg1">
                      <a:alpha val="60000"/>
                    </a:schemeClr>
                  </a:glow>
                </a:effectLst>
              </a:rPr>
              <a:t>Uzziah</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II </a:t>
            </a:r>
            <a:r>
              <a:rPr lang="en-US" sz="3600" i="1" dirty="0" err="1" smtClean="0">
                <a:effectLst>
                  <a:glow rad="101600">
                    <a:schemeClr val="bg1">
                      <a:alpha val="60000"/>
                    </a:schemeClr>
                  </a:glow>
                </a:effectLst>
              </a:rPr>
              <a:t>Chro</a:t>
            </a:r>
            <a:r>
              <a:rPr lang="en-US" sz="3600" i="1" dirty="0" smtClean="0">
                <a:effectLst>
                  <a:glow rad="101600">
                    <a:schemeClr val="bg1">
                      <a:alpha val="60000"/>
                    </a:schemeClr>
                  </a:glow>
                </a:effectLst>
              </a:rPr>
              <a:t>. 26:16, 21</a:t>
            </a:r>
          </a:p>
          <a:p>
            <a:r>
              <a:rPr lang="en-US" sz="3600" dirty="0" smtClean="0">
                <a:effectLst>
                  <a:glow rad="101600">
                    <a:schemeClr val="bg1">
                      <a:alpha val="60000"/>
                    </a:schemeClr>
                  </a:glow>
                </a:effectLst>
              </a:rPr>
              <a:t>The Disciples –        </a:t>
            </a:r>
            <a:r>
              <a:rPr lang="en-US" sz="3600" i="1" dirty="0" smtClean="0">
                <a:effectLst>
                  <a:glow rad="101600">
                    <a:schemeClr val="bg1">
                      <a:alpha val="60000"/>
                    </a:schemeClr>
                  </a:glow>
                </a:effectLst>
              </a:rPr>
              <a:t>Luke 22:23-27</a:t>
            </a:r>
          </a:p>
        </p:txBody>
      </p:sp>
      <p:pic>
        <p:nvPicPr>
          <p:cNvPr id="11266" name="Picture 2" descr="c:\Users\Ptr. Daniel White\Desktop\Bible pictures\Bible pictures Old Testament\Solomon\Temple dedication\King Solo ded tmpl .jpg"/>
          <p:cNvPicPr>
            <a:picLocks noChangeAspect="1" noChangeArrowheads="1"/>
          </p:cNvPicPr>
          <p:nvPr/>
        </p:nvPicPr>
        <p:blipFill>
          <a:blip r:embed="rId3" cstate="print"/>
          <a:srcRect r="2083" b="27058"/>
          <a:stretch>
            <a:fillRect/>
          </a:stretch>
        </p:blipFill>
        <p:spPr bwMode="auto">
          <a:xfrm rot="312092">
            <a:off x="4955570" y="383570"/>
            <a:ext cx="35814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9" name="Picture 5" descr="c:\Users\Ptr. Daniel White\Desktop\Bible pictures\Bible pictures Old Testament\Saul\learning_to_obey_saul_and_samuel.jpg"/>
          <p:cNvPicPr>
            <a:picLocks noChangeAspect="1" noChangeArrowheads="1"/>
          </p:cNvPicPr>
          <p:nvPr/>
        </p:nvPicPr>
        <p:blipFill>
          <a:blip r:embed="rId4" cstate="print"/>
          <a:srcRect/>
          <a:stretch>
            <a:fillRect/>
          </a:stretch>
        </p:blipFill>
        <p:spPr bwMode="auto">
          <a:xfrm rot="21101601">
            <a:off x="4815301" y="1183928"/>
            <a:ext cx="2936416"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8" name="Picture 4" descr="c:\Users\Ptr. Daniel White\Desktop\Bible pictures\Bible pictures Old Testament\Nebuchadnezzar\scan0073.jpg"/>
          <p:cNvPicPr>
            <a:picLocks noChangeAspect="1" noChangeArrowheads="1"/>
          </p:cNvPicPr>
          <p:nvPr/>
        </p:nvPicPr>
        <p:blipFill>
          <a:blip r:embed="rId5" cstate="print">
            <a:lum bright="-10000" contrast="20000"/>
          </a:blip>
          <a:srcRect/>
          <a:stretch>
            <a:fillRect/>
          </a:stretch>
        </p:blipFill>
        <p:spPr bwMode="auto">
          <a:xfrm rot="1009638">
            <a:off x="5819138" y="1839453"/>
            <a:ext cx="2788496" cy="4118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70" name="Picture 6" descr="C:\Users\Ptr. Daniel White\Desktop\Bible pictures\Bible pictures Old Testament\Uzziah\king_uzziahs_punishment.jpg"/>
          <p:cNvPicPr>
            <a:picLocks noChangeAspect="1" noChangeArrowheads="1"/>
          </p:cNvPicPr>
          <p:nvPr/>
        </p:nvPicPr>
        <p:blipFill>
          <a:blip r:embed="rId6" cstate="print"/>
          <a:srcRect/>
          <a:stretch>
            <a:fillRect/>
          </a:stretch>
        </p:blipFill>
        <p:spPr bwMode="auto">
          <a:xfrm rot="21262324">
            <a:off x="4343400" y="2514600"/>
            <a:ext cx="3054667" cy="3706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71" name="Picture 7" descr="c:\Users\Ptr. Daniel White\Desktop\Bible pictures\Jesus\09 Last Supper\Wash disciples feet\Jesus_washing_the_disciples_feet.jpg"/>
          <p:cNvPicPr>
            <a:picLocks noChangeAspect="1" noChangeArrowheads="1"/>
          </p:cNvPicPr>
          <p:nvPr/>
        </p:nvPicPr>
        <p:blipFill>
          <a:blip r:embed="rId7" cstate="print"/>
          <a:srcRect/>
          <a:stretch>
            <a:fillRect/>
          </a:stretch>
        </p:blipFill>
        <p:spPr bwMode="auto">
          <a:xfrm rot="528773">
            <a:off x="5066120" y="3185618"/>
            <a:ext cx="3076575" cy="3703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 to="" calcmode="lin" valueType="num">
                                      <p:cBhvr>
                                        <p:cTn id="17" dur="1" fill="hold"/>
                                        <p:tgtEl>
                                          <p:spTgt spid="1126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268"/>
                                        </p:tgtEl>
                                        <p:attrNameLst>
                                          <p:attrName>style.visibility</p:attrName>
                                        </p:attrNameLst>
                                      </p:cBhvr>
                                      <p:to>
                                        <p:strVal val="visible"/>
                                      </p:to>
                                    </p:set>
                                    <p:anim to="" calcmode="lin" valueType="num">
                                      <p:cBhvr>
                                        <p:cTn id="27" dur="1" fill="hold"/>
                                        <p:tgtEl>
                                          <p:spTgt spid="1126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 to="" calcmode="lin" valueType="num">
                                      <p:cBhvr>
                                        <p:cTn id="37" dur="1" fill="hold"/>
                                        <p:tgtEl>
                                          <p:spTgt spid="1127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to="" calcmode="lin" valueType="num">
                                      <p:cBhvr>
                                        <p:cTn id="42" dur="1" fill="hold"/>
                                        <p:tgtEl>
                                          <p:spTgt spid="3">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1271"/>
                                        </p:tgtEl>
                                        <p:attrNameLst>
                                          <p:attrName>style.visibility</p:attrName>
                                        </p:attrNameLst>
                                      </p:cBhvr>
                                      <p:to>
                                        <p:strVal val="visible"/>
                                      </p:to>
                                    </p:set>
                                    <p:anim to="" calcmode="lin" valueType="num">
                                      <p:cBhvr>
                                        <p:cTn id="47" dur="1" fill="hold"/>
                                        <p:tgtEl>
                                          <p:spTgt spid="112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96774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304800"/>
            <a:ext cx="8991600" cy="6553200"/>
          </a:xfrm>
        </p:spPr>
        <p:txBody>
          <a:bodyPr>
            <a:prstTxWarp prst="textDeflateBottom">
              <a:avLst/>
            </a:prstTxWarp>
          </a:bodyPr>
          <a:lstStyle/>
          <a:p>
            <a:pPr algn="ctr">
              <a:buNone/>
            </a:pPr>
            <a:r>
              <a:rPr lang="en-US" dirty="0" smtClean="0">
                <a:effectLst>
                  <a:glow rad="101600">
                    <a:schemeClr val="bg1">
                      <a:alpha val="60000"/>
                    </a:schemeClr>
                  </a:glow>
                </a:effectLst>
              </a:rPr>
              <a:t>  “Humble yourselves in the sight of the Lord, </a:t>
            </a:r>
          </a:p>
          <a:p>
            <a:pPr algn="ctr">
              <a:buNone/>
            </a:pPr>
            <a:r>
              <a:rPr lang="en-US" dirty="0" smtClean="0">
                <a:effectLst>
                  <a:glow rad="101600">
                    <a:schemeClr val="bg1">
                      <a:alpha val="60000"/>
                    </a:schemeClr>
                  </a:glow>
                </a:effectLst>
              </a:rPr>
              <a:t>and he shall lift you up.”</a:t>
            </a:r>
          </a:p>
          <a:p>
            <a:pPr algn="ctr">
              <a:buNone/>
            </a:pPr>
            <a:r>
              <a:rPr lang="en-US" dirty="0" smtClean="0">
                <a:effectLst>
                  <a:glow rad="101600">
                    <a:schemeClr val="bg1">
                      <a:alpha val="60000"/>
                    </a:schemeClr>
                  </a:glow>
                </a:effectLst>
              </a:rPr>
              <a:t> James 4:10 </a:t>
            </a:r>
            <a:endParaRPr lang="en-US"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l="18965" b="5006"/>
          <a:stretch>
            <a:fillRect/>
          </a:stretch>
        </p:blipFill>
        <p:spPr bwMode="auto">
          <a:xfrm>
            <a:off x="2514600" y="3719641"/>
            <a:ext cx="3886200" cy="313835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2000"/>
                                        <p:tgtEl>
                                          <p:spTgt spid="3">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lum bright="-10000"/>
          </a:blip>
          <a:srcRect/>
          <a:stretch>
            <a:fillRect/>
          </a:stretch>
        </p:blipFill>
        <p:spPr bwMode="auto">
          <a:xfrm>
            <a:off x="1" y="-4354"/>
            <a:ext cx="9144000" cy="6862354"/>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US" b="1" i="1" dirty="0" smtClean="0">
                <a:solidFill>
                  <a:schemeClr val="bg1"/>
                </a:solidFill>
                <a:effectLst>
                  <a:glow rad="228600">
                    <a:schemeClr val="accent6">
                      <a:satMod val="175000"/>
                      <a:alpha val="40000"/>
                    </a:schemeClr>
                  </a:glow>
                </a:effectLst>
              </a:rPr>
              <a:t>Five qualities of a great leader</a:t>
            </a:r>
            <a:br>
              <a:rPr lang="en-US" b="1" i="1" dirty="0" smtClean="0">
                <a:solidFill>
                  <a:schemeClr val="bg1"/>
                </a:solidFill>
                <a:effectLst>
                  <a:glow rad="228600">
                    <a:schemeClr val="accent6">
                      <a:satMod val="175000"/>
                      <a:alpha val="40000"/>
                    </a:schemeClr>
                  </a:glow>
                </a:effectLst>
              </a:rPr>
            </a:br>
            <a:r>
              <a:rPr lang="en-US" sz="4000" b="1" i="1" dirty="0" smtClean="0">
                <a:solidFill>
                  <a:schemeClr val="bg1"/>
                </a:solidFill>
                <a:effectLst>
                  <a:glow rad="228600">
                    <a:schemeClr val="accent6">
                      <a:satMod val="175000"/>
                      <a:alpha val="40000"/>
                    </a:schemeClr>
                  </a:glow>
                </a:effectLst>
              </a:rPr>
              <a:t>(I Corinthians 16:13-14)</a:t>
            </a:r>
            <a:endParaRPr lang="en-US" b="1" dirty="0">
              <a:effectLst>
                <a:glow rad="228600">
                  <a:schemeClr val="accent6">
                    <a:satMod val="175000"/>
                    <a:alpha val="40000"/>
                  </a:schemeClr>
                </a:glow>
              </a:effectLst>
            </a:endParaRPr>
          </a:p>
        </p:txBody>
      </p:sp>
      <p:sp>
        <p:nvSpPr>
          <p:cNvPr id="4" name="Content Placeholder 3"/>
          <p:cNvSpPr>
            <a:spLocks noGrp="1"/>
          </p:cNvSpPr>
          <p:nvPr>
            <p:ph sz="half" idx="1"/>
          </p:nvPr>
        </p:nvSpPr>
        <p:spPr>
          <a:xfrm>
            <a:off x="457200" y="1676400"/>
            <a:ext cx="4038600" cy="4449763"/>
          </a:xfrm>
        </p:spPr>
        <p:txBody>
          <a:bodyPr>
            <a:normAutofit/>
          </a:bodyPr>
          <a:lstStyle/>
          <a:p>
            <a:r>
              <a:rPr lang="en-US" sz="3200" b="1" dirty="0" smtClean="0">
                <a:solidFill>
                  <a:schemeClr val="bg1"/>
                </a:solidFill>
                <a:effectLst/>
              </a:rPr>
              <a:t>Watch</a:t>
            </a:r>
          </a:p>
          <a:p>
            <a:r>
              <a:rPr lang="en-US" sz="3200" b="1" dirty="0" smtClean="0">
                <a:solidFill>
                  <a:schemeClr val="bg1"/>
                </a:solidFill>
                <a:effectLst/>
              </a:rPr>
              <a:t>Stand fast in the faith</a:t>
            </a:r>
          </a:p>
          <a:p>
            <a:r>
              <a:rPr lang="en-US" sz="3200" b="1" dirty="0" smtClean="0">
                <a:solidFill>
                  <a:schemeClr val="bg1"/>
                </a:solidFill>
                <a:effectLst/>
              </a:rPr>
              <a:t>Quit </a:t>
            </a:r>
            <a:r>
              <a:rPr lang="en-US" sz="3200" b="1" dirty="0" smtClean="0">
                <a:solidFill>
                  <a:schemeClr val="bg1"/>
                </a:solidFill>
                <a:effectLst/>
              </a:rPr>
              <a:t>you like men</a:t>
            </a:r>
          </a:p>
          <a:p>
            <a:r>
              <a:rPr lang="en-US" sz="3200" b="1" dirty="0" smtClean="0">
                <a:solidFill>
                  <a:schemeClr val="bg1"/>
                </a:solidFill>
                <a:effectLst/>
              </a:rPr>
              <a:t>Be strong</a:t>
            </a:r>
          </a:p>
          <a:p>
            <a:endParaRPr lang="en-US" sz="3200" b="1" dirty="0">
              <a:effectLst/>
            </a:endParaRPr>
          </a:p>
        </p:txBody>
      </p:sp>
      <p:sp>
        <p:nvSpPr>
          <p:cNvPr id="5" name="Content Placeholder 4"/>
          <p:cNvSpPr>
            <a:spLocks noGrp="1"/>
          </p:cNvSpPr>
          <p:nvPr>
            <p:ph sz="half" idx="2"/>
          </p:nvPr>
        </p:nvSpPr>
        <p:spPr>
          <a:xfrm>
            <a:off x="6096000" y="2895600"/>
            <a:ext cx="2743200" cy="3230563"/>
          </a:xfrm>
        </p:spPr>
        <p:txBody>
          <a:bodyPr>
            <a:normAutofit/>
          </a:bodyPr>
          <a:lstStyle/>
          <a:p>
            <a:pPr algn="ctr">
              <a:buNone/>
            </a:pPr>
            <a:r>
              <a:rPr lang="en-US" sz="3200" b="1" dirty="0" smtClean="0">
                <a:solidFill>
                  <a:schemeClr val="bg1"/>
                </a:solidFill>
                <a:effectLst/>
              </a:rPr>
              <a:t>Let all things be done                                        with charity</a:t>
            </a:r>
          </a:p>
          <a:p>
            <a:pPr algn="ctr"/>
            <a:endParaRPr lang="en-US" sz="3200" b="1"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to="" calcmode="lin" valueType="num">
                                      <p:cBhvr>
                                        <p:cTn id="14" dur="1" fill="hold"/>
                                        <p:tgtEl>
                                          <p:spTgt spid="4">
                                            <p:txEl>
                                              <p:pRg st="0" end="0"/>
                                            </p:txEl>
                                          </p:spTgt>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to="" calcmode="lin" valueType="num">
                                      <p:cBhvr>
                                        <p:cTn id="19" dur="1" fill="hold"/>
                                        <p:tgtEl>
                                          <p:spTgt spid="4">
                                            <p:txEl>
                                              <p:pRg st="1" end="1"/>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to="" calcmode="lin" valueType="num">
                                      <p:cBhvr>
                                        <p:cTn id="24" dur="1" fill="hold"/>
                                        <p:tgtEl>
                                          <p:spTgt spid="4">
                                            <p:txEl>
                                              <p:pRg st="2" end="2"/>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to="" calcmode="lin" valueType="num">
                                      <p:cBhvr>
                                        <p:cTn id="29" dur="1" fill="hold"/>
                                        <p:tgtEl>
                                          <p:spTgt spid="4">
                                            <p:txEl>
                                              <p:pRg st="3" end="3"/>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 to="" calcmode="lin" valueType="num">
                                      <p:cBhvr>
                                        <p:cTn id="34"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98298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0" y="2286000"/>
            <a:ext cx="8686800" cy="3840163"/>
          </a:xfrm>
        </p:spPr>
        <p:txBody>
          <a:bodyPr>
            <a:normAutofit/>
          </a:bodyPr>
          <a:lstStyle/>
          <a:p>
            <a:pPr algn="ctr">
              <a:buNone/>
            </a:pPr>
            <a:r>
              <a:rPr lang="en-US" sz="4800" b="1" dirty="0" smtClean="0">
                <a:solidFill>
                  <a:schemeClr val="accent6">
                    <a:lumMod val="75000"/>
                  </a:schemeClr>
                </a:solidFill>
                <a:effectLst>
                  <a:glow rad="101600">
                    <a:schemeClr val="bg1">
                      <a:alpha val="60000"/>
                    </a:schemeClr>
                  </a:glow>
                </a:effectLst>
              </a:rPr>
              <a:t>      God Chooses the Least</a:t>
            </a:r>
            <a:r>
              <a:rPr lang="en-US" sz="4400" b="1" dirty="0" smtClean="0">
                <a:solidFill>
                  <a:schemeClr val="accent6">
                    <a:lumMod val="75000"/>
                  </a:schemeClr>
                </a:solidFill>
                <a:effectLst>
                  <a:glow rad="101600">
                    <a:schemeClr val="bg1">
                      <a:alpha val="60000"/>
                    </a:schemeClr>
                  </a:glow>
                </a:effectLst>
              </a:rPr>
              <a:t/>
            </a:r>
            <a:br>
              <a:rPr lang="en-US" sz="4400" b="1" dirty="0" smtClean="0">
                <a:solidFill>
                  <a:schemeClr val="accent6">
                    <a:lumMod val="75000"/>
                  </a:schemeClr>
                </a:solidFill>
                <a:effectLst>
                  <a:glow rad="101600">
                    <a:schemeClr val="bg1">
                      <a:alpha val="60000"/>
                    </a:schemeClr>
                  </a:glow>
                </a:effectLst>
              </a:rPr>
            </a:br>
            <a:r>
              <a:rPr lang="en-US" sz="4400" b="1" i="1" dirty="0" smtClean="0">
                <a:solidFill>
                  <a:schemeClr val="accent6">
                    <a:lumMod val="75000"/>
                  </a:schemeClr>
                </a:solidFill>
                <a:effectLst>
                  <a:glow rad="101600">
                    <a:schemeClr val="bg1">
                      <a:alpha val="60000"/>
                    </a:schemeClr>
                  </a:glow>
                </a:effectLst>
              </a:rPr>
              <a:t>“Estimation of my Prestige”</a:t>
            </a:r>
            <a:r>
              <a:rPr lang="en-US" sz="4800" b="1" i="1" dirty="0" smtClean="0">
                <a:solidFill>
                  <a:schemeClr val="accent6">
                    <a:lumMod val="75000"/>
                  </a:schemeClr>
                </a:solidFill>
                <a:effectLst>
                  <a:glow rad="101600">
                    <a:schemeClr val="bg1">
                      <a:alpha val="60000"/>
                    </a:schemeClr>
                  </a:glow>
                </a:effectLst>
              </a:rPr>
              <a:t/>
            </a:r>
            <a:br>
              <a:rPr lang="en-US" sz="4800" b="1" i="1" dirty="0" smtClean="0">
                <a:solidFill>
                  <a:schemeClr val="accent6">
                    <a:lumMod val="75000"/>
                  </a:schemeClr>
                </a:solidFill>
                <a:effectLst>
                  <a:glow rad="101600">
                    <a:schemeClr val="bg1">
                      <a:alpha val="60000"/>
                    </a:schemeClr>
                  </a:glow>
                </a:effectLst>
              </a:rPr>
            </a:br>
            <a:endParaRPr lang="en-US" sz="4800" b="1" i="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p>
        </p:txBody>
      </p:sp>
      <p:sp>
        <p:nvSpPr>
          <p:cNvPr id="3" name="Content Placeholder 2"/>
          <p:cNvSpPr>
            <a:spLocks noGrp="1"/>
          </p:cNvSpPr>
          <p:nvPr>
            <p:ph idx="1"/>
          </p:nvPr>
        </p:nvSpPr>
        <p:spPr>
          <a:xfrm>
            <a:off x="457200" y="457200"/>
            <a:ext cx="4953000" cy="5668963"/>
          </a:xfrm>
        </p:spPr>
        <p:txBody>
          <a:bodyPr>
            <a:noAutofit/>
          </a:bodyPr>
          <a:lstStyle/>
          <a:p>
            <a:pPr>
              <a:buNone/>
            </a:pPr>
            <a:endParaRPr lang="en-US" sz="3600" dirty="0" smtClean="0">
              <a:effectLst>
                <a:glow rad="101600">
                  <a:schemeClr val="bg1">
                    <a:alpha val="60000"/>
                  </a:schemeClr>
                </a:glow>
              </a:effectLst>
            </a:endParaRPr>
          </a:p>
          <a:p>
            <a:pPr>
              <a:buFont typeface="Arial" charset="0"/>
              <a:buChar char="•"/>
            </a:pPr>
            <a:r>
              <a:rPr lang="en-US" sz="3600" dirty="0" smtClean="0">
                <a:solidFill>
                  <a:srgbClr val="FFFF00"/>
                </a:solidFill>
                <a:effectLst>
                  <a:glow rad="101600">
                    <a:schemeClr val="bg1">
                      <a:alpha val="60000"/>
                    </a:schemeClr>
                  </a:glow>
                </a:effectLst>
              </a:rPr>
              <a:t>Gideon </a:t>
            </a:r>
          </a:p>
          <a:p>
            <a:pPr>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“And he said unto him, Oh my Lord, wherewith shall I save Israel? behold, my family is poor in Manasseh, and I am the</a:t>
            </a:r>
            <a:r>
              <a:rPr lang="en-US" sz="3600" i="1" dirty="0" smtClean="0">
                <a:solidFill>
                  <a:srgbClr val="FFFF00"/>
                </a:solidFill>
                <a:effectLst>
                  <a:glow rad="101600">
                    <a:schemeClr val="bg1">
                      <a:alpha val="60000"/>
                    </a:schemeClr>
                  </a:glow>
                </a:effectLst>
              </a:rPr>
              <a:t> least </a:t>
            </a:r>
            <a:r>
              <a:rPr lang="en-US" sz="3600" i="1" dirty="0" smtClean="0">
                <a:effectLst>
                  <a:glow rad="101600">
                    <a:schemeClr val="bg1">
                      <a:alpha val="60000"/>
                    </a:schemeClr>
                  </a:glow>
                </a:effectLst>
              </a:rPr>
              <a:t>in my father's house.”    Judges 6:15 </a:t>
            </a:r>
          </a:p>
          <a:p>
            <a:pPr>
              <a:buNone/>
            </a:pPr>
            <a:endParaRPr lang="en-US" sz="3600" i="1" dirty="0">
              <a:effectLst>
                <a:glow rad="101600">
                  <a:schemeClr val="bg1">
                    <a:alpha val="60000"/>
                  </a:schemeClr>
                </a:glow>
              </a:effectLst>
            </a:endParaRPr>
          </a:p>
        </p:txBody>
      </p:sp>
      <p:pic>
        <p:nvPicPr>
          <p:cNvPr id="2050" name="Picture 2" descr="c:\Users\Ptr. Daniel White\Desktop\Bible pictures\Bible pictures Old Testament\Gideon\1-Angel appears to Gideon\Gideon's calling 1153 vol 3-458.jp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5360458" y="457200"/>
            <a:ext cx="3783542" cy="5943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953000" cy="7086600"/>
          </a:xfrm>
        </p:spPr>
        <p:txBody>
          <a:bodyPr>
            <a:normAutofit/>
          </a:bodyPr>
          <a:lstStyle/>
          <a:p>
            <a:r>
              <a:rPr lang="en-US" sz="3600" dirty="0" smtClean="0">
                <a:solidFill>
                  <a:srgbClr val="FFFF00"/>
                </a:solidFill>
                <a:effectLst>
                  <a:glow rad="101600">
                    <a:schemeClr val="bg1">
                      <a:alpha val="60000"/>
                    </a:schemeClr>
                  </a:glow>
                </a:effectLst>
              </a:rPr>
              <a:t>Saul </a:t>
            </a:r>
          </a:p>
          <a:p>
            <a:pPr>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“And Saul answered and said, Am not I a </a:t>
            </a:r>
            <a:r>
              <a:rPr lang="en-US" sz="3600" i="1" dirty="0" err="1" smtClean="0">
                <a:effectLst>
                  <a:glow rad="101600">
                    <a:schemeClr val="bg1">
                      <a:alpha val="60000"/>
                    </a:schemeClr>
                  </a:glow>
                </a:effectLst>
              </a:rPr>
              <a:t>Benjamite</a:t>
            </a:r>
            <a:r>
              <a:rPr lang="en-US" sz="3600" i="1" dirty="0" smtClean="0">
                <a:effectLst>
                  <a:glow rad="101600">
                    <a:schemeClr val="bg1">
                      <a:alpha val="60000"/>
                    </a:schemeClr>
                  </a:glow>
                </a:effectLst>
              </a:rPr>
              <a:t>, of the smallest of the tribes of Israel? and my family the </a:t>
            </a:r>
            <a:r>
              <a:rPr lang="en-US" sz="3600" i="1" dirty="0" smtClean="0">
                <a:solidFill>
                  <a:srgbClr val="FFFF00"/>
                </a:solidFill>
                <a:effectLst>
                  <a:glow rad="101600">
                    <a:schemeClr val="bg1">
                      <a:alpha val="60000"/>
                    </a:schemeClr>
                  </a:glow>
                </a:effectLst>
              </a:rPr>
              <a:t>least</a:t>
            </a:r>
            <a:r>
              <a:rPr lang="en-US" sz="3600" i="1" dirty="0" smtClean="0">
                <a:effectLst>
                  <a:glow rad="101600">
                    <a:schemeClr val="bg1">
                      <a:alpha val="60000"/>
                    </a:schemeClr>
                  </a:glow>
                </a:effectLst>
              </a:rPr>
              <a:t> of all the families of the tribe of Benjamin? wherefore then </a:t>
            </a:r>
            <a:r>
              <a:rPr lang="en-US" sz="3600" i="1" dirty="0" err="1" smtClean="0">
                <a:effectLst>
                  <a:glow rad="101600">
                    <a:schemeClr val="bg1">
                      <a:alpha val="60000"/>
                    </a:schemeClr>
                  </a:glow>
                </a:effectLst>
              </a:rPr>
              <a:t>speakest</a:t>
            </a:r>
            <a:r>
              <a:rPr lang="en-US" sz="3600" i="1" dirty="0" smtClean="0">
                <a:effectLst>
                  <a:glow rad="101600">
                    <a:schemeClr val="bg1">
                      <a:alpha val="60000"/>
                    </a:schemeClr>
                  </a:glow>
                </a:effectLst>
              </a:rPr>
              <a:t> thou so to me?” I Samuel 9:21 </a:t>
            </a:r>
          </a:p>
          <a:p>
            <a:pPr>
              <a:buNone/>
            </a:pPr>
            <a:endParaRPr lang="en-US" sz="3600" dirty="0" smtClean="0">
              <a:effectLst>
                <a:glow rad="101600">
                  <a:schemeClr val="bg1">
                    <a:alpha val="60000"/>
                  </a:schemeClr>
                </a:glow>
              </a:effectLst>
            </a:endParaRPr>
          </a:p>
        </p:txBody>
      </p:sp>
      <p:pic>
        <p:nvPicPr>
          <p:cNvPr id="3074" name="Picture 2" descr="c:\Users\Ptr. Daniel White\Desktop\Bible pictures\Bible pictures Old Testament\Saul\samuel_anoints_saul_king.jpg"/>
          <p:cNvPicPr>
            <a:picLocks noChangeAspect="1" noChangeArrowheads="1"/>
          </p:cNvPicPr>
          <p:nvPr/>
        </p:nvPicPr>
        <p:blipFill>
          <a:blip r:embed="rId3" cstate="print"/>
          <a:srcRect/>
          <a:stretch>
            <a:fillRect/>
          </a:stretch>
        </p:blipFill>
        <p:spPr bwMode="auto">
          <a:xfrm>
            <a:off x="5046663" y="533400"/>
            <a:ext cx="4097337" cy="49318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4648200" cy="6477000"/>
          </a:xfrm>
        </p:spPr>
        <p:txBody>
          <a:bodyPr>
            <a:normAutofit/>
          </a:bodyPr>
          <a:lstStyle/>
          <a:p>
            <a:r>
              <a:rPr lang="en-US" sz="3600" dirty="0" smtClean="0">
                <a:solidFill>
                  <a:srgbClr val="FFFF00"/>
                </a:solidFill>
                <a:effectLst>
                  <a:glow rad="101600">
                    <a:schemeClr val="bg1">
                      <a:alpha val="60000"/>
                    </a:schemeClr>
                  </a:glow>
                </a:effectLst>
              </a:rPr>
              <a:t>Paul </a:t>
            </a:r>
          </a:p>
          <a:p>
            <a:pPr algn="ctr">
              <a:buNone/>
            </a:pPr>
            <a:r>
              <a:rPr lang="en-US" sz="3600" i="1" dirty="0" smtClean="0">
                <a:effectLst>
                  <a:glow rad="101600">
                    <a:schemeClr val="bg1">
                      <a:alpha val="60000"/>
                    </a:schemeClr>
                  </a:glow>
                </a:effectLst>
              </a:rPr>
              <a:t>   “For I am the </a:t>
            </a:r>
            <a:r>
              <a:rPr lang="en-US" sz="3600" i="1" dirty="0" smtClean="0">
                <a:solidFill>
                  <a:srgbClr val="FFFF00"/>
                </a:solidFill>
                <a:effectLst>
                  <a:glow rad="101600">
                    <a:schemeClr val="bg1">
                      <a:alpha val="60000"/>
                    </a:schemeClr>
                  </a:glow>
                </a:effectLst>
              </a:rPr>
              <a:t>least </a:t>
            </a:r>
            <a:r>
              <a:rPr lang="en-US" sz="3600" i="1" dirty="0" smtClean="0">
                <a:effectLst>
                  <a:glow rad="101600">
                    <a:schemeClr val="bg1">
                      <a:alpha val="60000"/>
                    </a:schemeClr>
                  </a:glow>
                </a:effectLst>
              </a:rPr>
              <a:t>of the apostles, that am not meet to be called an apostle, because </a:t>
            </a:r>
          </a:p>
          <a:p>
            <a:pPr algn="ctr">
              <a:buNone/>
            </a:pPr>
            <a:r>
              <a:rPr lang="en-US" sz="3600" i="1" dirty="0" smtClean="0">
                <a:effectLst>
                  <a:glow rad="101600">
                    <a:schemeClr val="bg1">
                      <a:alpha val="60000"/>
                    </a:schemeClr>
                  </a:glow>
                </a:effectLst>
              </a:rPr>
              <a:t>I persecuted the </a:t>
            </a:r>
          </a:p>
          <a:p>
            <a:pPr algn="ctr">
              <a:buNone/>
            </a:pPr>
            <a:r>
              <a:rPr lang="en-US" sz="3600" i="1" dirty="0" smtClean="0">
                <a:effectLst>
                  <a:glow rad="101600">
                    <a:schemeClr val="bg1">
                      <a:alpha val="60000"/>
                    </a:schemeClr>
                  </a:glow>
                </a:effectLst>
              </a:rPr>
              <a:t>church of God.” </a:t>
            </a:r>
          </a:p>
          <a:p>
            <a:pPr algn="ctr">
              <a:buNone/>
            </a:pPr>
            <a:r>
              <a:rPr lang="en-US" sz="3600" i="1" dirty="0" smtClean="0">
                <a:effectLst>
                  <a:glow rad="101600">
                    <a:schemeClr val="bg1">
                      <a:alpha val="60000"/>
                    </a:schemeClr>
                  </a:glow>
                </a:effectLst>
              </a:rPr>
              <a:t>I Corinthians 15:9 </a:t>
            </a:r>
          </a:p>
          <a:p>
            <a:pPr algn="ctr">
              <a:buNone/>
            </a:pPr>
            <a:r>
              <a:rPr lang="en-US" sz="3600" dirty="0" smtClean="0">
                <a:effectLst>
                  <a:glow rad="101600">
                    <a:schemeClr val="bg1">
                      <a:alpha val="60000"/>
                    </a:schemeClr>
                  </a:glow>
                </a:effectLst>
              </a:rPr>
              <a:t> </a:t>
            </a:r>
          </a:p>
        </p:txBody>
      </p:sp>
      <p:pic>
        <p:nvPicPr>
          <p:cNvPr id="4098" name="Picture 2" descr="C:\Users\Ptr. Daniel White\Desktop\Bible pictures\Bible pictures New Testament\PAUL\Conversion\saul_blinded_by_the_light_from_heaven &amp; 1061-211.jpg"/>
          <p:cNvPicPr>
            <a:picLocks noChangeAspect="1" noChangeArrowheads="1"/>
          </p:cNvPicPr>
          <p:nvPr/>
        </p:nvPicPr>
        <p:blipFill>
          <a:blip r:embed="rId3" cstate="print"/>
          <a:srcRect/>
          <a:stretch>
            <a:fillRect/>
          </a:stretch>
        </p:blipFill>
        <p:spPr bwMode="auto">
          <a:xfrm>
            <a:off x="4797795" y="685800"/>
            <a:ext cx="4346205" cy="5257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839200" cy="6858000"/>
          </a:xfrm>
        </p:spPr>
        <p:txBody>
          <a:bodyPr>
            <a:noAutofit/>
          </a:bodyPr>
          <a:lstStyle/>
          <a:p>
            <a:r>
              <a:rPr lang="en-US" sz="3600" dirty="0" smtClean="0">
                <a:solidFill>
                  <a:srgbClr val="FFFF00"/>
                </a:solidFill>
                <a:effectLst>
                  <a:glow rad="101600">
                    <a:schemeClr val="bg1">
                      <a:alpha val="60000"/>
                    </a:schemeClr>
                  </a:glow>
                </a:effectLst>
              </a:rPr>
              <a:t>Prodigal Son </a:t>
            </a:r>
          </a:p>
          <a:p>
            <a:pPr>
              <a:buNone/>
            </a:pPr>
            <a:r>
              <a:rPr lang="en-US" sz="3600" dirty="0">
                <a:effectLst>
                  <a:glow rad="101600">
                    <a:schemeClr val="bg1">
                      <a:alpha val="60000"/>
                    </a:schemeClr>
                  </a:glow>
                </a:effectLst>
              </a:rPr>
              <a:t>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  “And am no more worthy to be called thy son: make me as one of thy hired servants. And he arose, and came to his father. But when he was yet a great way off, his father saw him, and had compassion, and ran, and fell on his neck, and kissed him. And the son said unto him, Father, I have sinned against heaven, and in thy sight, and am no more worthy to be called thy son.” Luke 15:19-21 </a:t>
            </a:r>
          </a:p>
          <a:p>
            <a:endParaRPr lang="en-US" sz="3600" dirty="0" smtClean="0">
              <a:effectLst>
                <a:glow rad="101600">
                  <a:schemeClr val="bg1">
                    <a:alpha val="60000"/>
                  </a:schemeClr>
                </a:glow>
              </a:effectLst>
            </a:endParaRPr>
          </a:p>
          <a:p>
            <a:pPr>
              <a:buNone/>
            </a:pPr>
            <a:r>
              <a:rPr lang="en-US" sz="3600" dirty="0">
                <a:effectLst>
                  <a:glow rad="101600">
                    <a:schemeClr val="bg1">
                      <a:alpha val="60000"/>
                    </a:schemeClr>
                  </a:glow>
                </a:effectLst>
              </a:rPr>
              <a:t> </a:t>
            </a:r>
            <a:r>
              <a:rPr lang="en-US" sz="3600" dirty="0" smtClean="0">
                <a:effectLst>
                  <a:glow rad="101600">
                    <a:schemeClr val="bg1">
                      <a:alpha val="60000"/>
                    </a:schemeClr>
                  </a:glow>
                </a:effectLst>
              </a:rPr>
              <a:t>   </a:t>
            </a:r>
            <a:endParaRPr lang="en-US" sz="3600" dirty="0">
              <a:effectLst>
                <a:glow rad="101600">
                  <a:schemeClr val="bg1">
                    <a:alpha val="60000"/>
                  </a:schemeClr>
                </a:glow>
              </a:effectLst>
            </a:endParaRPr>
          </a:p>
        </p:txBody>
      </p:sp>
      <p:pic>
        <p:nvPicPr>
          <p:cNvPr id="6" name="Picture 2" descr="c:\Users\Ptr. Daniel White\Desktop\Bible pictures\Bible pictures New Testament\Parables &amp; Illustrations\Prdgl Son\Prodigal Son 1905-NT88.jpg"/>
          <p:cNvPicPr>
            <a:picLocks noChangeAspect="1" noChangeArrowheads="1"/>
          </p:cNvPicPr>
          <p:nvPr/>
        </p:nvPicPr>
        <p:blipFill>
          <a:blip r:embed="rId3" cstate="print"/>
          <a:srcRect/>
          <a:stretch>
            <a:fillRect/>
          </a:stretch>
        </p:blipFill>
        <p:spPr bwMode="auto">
          <a:xfrm>
            <a:off x="2057400" y="228600"/>
            <a:ext cx="5230813" cy="647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28600"/>
            <a:ext cx="94488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274638"/>
            <a:ext cx="4953000" cy="6430962"/>
          </a:xfrm>
        </p:spPr>
        <p:txBody>
          <a:bodyPr>
            <a:normAutofit fontScale="90000"/>
          </a:bodyPr>
          <a:lstStyle/>
          <a:p>
            <a:r>
              <a:rPr lang="en-US" i="1" dirty="0" smtClean="0">
                <a:effectLst>
                  <a:glow rad="101600">
                    <a:schemeClr val="bg1">
                      <a:alpha val="60000"/>
                    </a:schemeClr>
                  </a:glow>
                </a:effectLst>
              </a:rPr>
              <a:t>“And said unto them, Whosoever shall receive this child in my name </a:t>
            </a:r>
            <a:r>
              <a:rPr lang="en-US" i="1" dirty="0" err="1" smtClean="0">
                <a:effectLst>
                  <a:glow rad="101600">
                    <a:schemeClr val="bg1">
                      <a:alpha val="60000"/>
                    </a:schemeClr>
                  </a:glow>
                </a:effectLst>
              </a:rPr>
              <a:t>receiveth</a:t>
            </a:r>
            <a:r>
              <a:rPr lang="en-US" i="1" dirty="0" smtClean="0">
                <a:effectLst>
                  <a:glow rad="101600">
                    <a:schemeClr val="bg1">
                      <a:alpha val="60000"/>
                    </a:schemeClr>
                  </a:glow>
                </a:effectLst>
              </a:rPr>
              <a:t> me: and whosoever shall receive me </a:t>
            </a:r>
            <a:r>
              <a:rPr lang="en-US" i="1" dirty="0" err="1" smtClean="0">
                <a:effectLst>
                  <a:glow rad="101600">
                    <a:schemeClr val="bg1">
                      <a:alpha val="60000"/>
                    </a:schemeClr>
                  </a:glow>
                </a:effectLst>
              </a:rPr>
              <a:t>receiveth</a:t>
            </a:r>
            <a:r>
              <a:rPr lang="en-US" i="1" dirty="0" smtClean="0">
                <a:effectLst>
                  <a:glow rad="101600">
                    <a:schemeClr val="bg1">
                      <a:alpha val="60000"/>
                    </a:schemeClr>
                  </a:glow>
                </a:effectLst>
              </a:rPr>
              <a:t> him that sent me: for he that is</a:t>
            </a:r>
            <a:r>
              <a:rPr lang="en-US" i="1" dirty="0" smtClean="0">
                <a:solidFill>
                  <a:srgbClr val="FFFF00"/>
                </a:solidFill>
                <a:effectLst>
                  <a:glow rad="101600">
                    <a:schemeClr val="bg1">
                      <a:alpha val="60000"/>
                    </a:schemeClr>
                  </a:glow>
                </a:effectLst>
              </a:rPr>
              <a:t> least </a:t>
            </a:r>
            <a:r>
              <a:rPr lang="en-US" i="1" dirty="0" smtClean="0">
                <a:effectLst>
                  <a:glow rad="101600">
                    <a:schemeClr val="bg1">
                      <a:alpha val="60000"/>
                    </a:schemeClr>
                  </a:glow>
                </a:effectLst>
              </a:rPr>
              <a:t>among you all, the same shall be great.” Luke 9:48 </a:t>
            </a:r>
            <a:endParaRPr lang="en-US"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lum contrast="30000"/>
          </a:blip>
          <a:srcRect/>
          <a:stretch>
            <a:fillRect/>
          </a:stretch>
        </p:blipFill>
        <p:spPr bwMode="auto">
          <a:xfrm flipH="1">
            <a:off x="5257800" y="609600"/>
            <a:ext cx="4000500" cy="5334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Prophecy pictures\prophecy pictures\rapture and second coming\behold_He_cometh_with_clouds.jpg"/>
          <p:cNvPicPr>
            <a:picLocks noChangeAspect="1" noChangeArrowheads="1"/>
          </p:cNvPicPr>
          <p:nvPr/>
        </p:nvPicPr>
        <p:blipFill>
          <a:blip r:embed="rId3" cstate="print">
            <a:lum bright="-10000"/>
          </a:blip>
          <a:srcRect/>
          <a:stretch>
            <a:fillRect/>
          </a:stretch>
        </p:blipFill>
        <p:spPr bwMode="auto">
          <a:xfrm>
            <a:off x="0" y="0"/>
            <a:ext cx="9144000" cy="10605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0" y="228600"/>
            <a:ext cx="8991600" cy="8001000"/>
          </a:xfrm>
        </p:spPr>
        <p:txBody>
          <a:bodyPr>
            <a:normAutofit/>
          </a:bodyPr>
          <a:lstStyle/>
          <a:p>
            <a:pPr algn="ctr">
              <a:buNone/>
            </a:pPr>
            <a:r>
              <a:rPr lang="en-US" sz="4000" b="1" u="sng" dirty="0" smtClean="0">
                <a:solidFill>
                  <a:schemeClr val="bg1"/>
                </a:solidFill>
                <a:effectLst>
                  <a:glow rad="139700">
                    <a:schemeClr val="accent6">
                      <a:satMod val="175000"/>
                      <a:alpha val="40000"/>
                    </a:schemeClr>
                  </a:glow>
                </a:effectLst>
              </a:rPr>
              <a:t>The Least Qualify for Special Benefits</a:t>
            </a:r>
          </a:p>
          <a:p>
            <a:pPr>
              <a:buNone/>
            </a:pPr>
            <a:r>
              <a:rPr lang="en-US" sz="4000" b="1" i="1" dirty="0" smtClean="0">
                <a:solidFill>
                  <a:schemeClr val="bg1"/>
                </a:solidFill>
                <a:effectLst>
                  <a:glow rad="139700">
                    <a:schemeClr val="accent6">
                      <a:satMod val="175000"/>
                      <a:alpha val="40000"/>
                    </a:schemeClr>
                  </a:glow>
                </a:effectLst>
              </a:rPr>
              <a:t>    “When the Son of man shall come in his glory, and all the holy angels with him, then shall he sit upon the throne of his glory: And before him shall be gathered all nations: and he shall separate them one from another, as a shepherd </a:t>
            </a:r>
            <a:r>
              <a:rPr lang="en-US" sz="4000" b="1" i="1" dirty="0" err="1" smtClean="0">
                <a:solidFill>
                  <a:schemeClr val="bg1"/>
                </a:solidFill>
                <a:effectLst>
                  <a:glow rad="139700">
                    <a:schemeClr val="accent6">
                      <a:satMod val="175000"/>
                      <a:alpha val="40000"/>
                    </a:schemeClr>
                  </a:glow>
                </a:effectLst>
              </a:rPr>
              <a:t>divideth</a:t>
            </a:r>
            <a:r>
              <a:rPr lang="en-US" sz="4000" b="1" i="1" dirty="0" smtClean="0">
                <a:solidFill>
                  <a:schemeClr val="bg1"/>
                </a:solidFill>
                <a:effectLst>
                  <a:glow rad="139700">
                    <a:schemeClr val="accent6">
                      <a:satMod val="175000"/>
                      <a:alpha val="40000"/>
                    </a:schemeClr>
                  </a:glow>
                </a:effectLst>
              </a:rPr>
              <a:t> his sheep from the goats: And he shall set the sheep on his right hand, but the goats on the left…</a:t>
            </a:r>
          </a:p>
          <a:p>
            <a:pPr>
              <a:buNone/>
            </a:pPr>
            <a:r>
              <a:rPr lang="en-US" sz="4000" b="1" i="1" dirty="0" smtClean="0">
                <a:solidFill>
                  <a:schemeClr val="bg1"/>
                </a:solidFill>
                <a:effectLst>
                  <a:glow rad="139700">
                    <a:schemeClr val="accent6">
                      <a:satMod val="175000"/>
                      <a:alpha val="40000"/>
                    </a:schemeClr>
                  </a:glow>
                </a:effectLst>
              </a:rPr>
              <a:t>   </a:t>
            </a:r>
            <a:endParaRPr lang="en-US" sz="4000" b="1" i="1" dirty="0">
              <a:solidFill>
                <a:schemeClr val="bg1"/>
              </a:solidFill>
              <a:effectLst>
                <a:glow rad="139700">
                  <a:schemeClr val="accent6">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TotalTime>
  <Words>1069</Words>
  <Application>Microsoft Office PowerPoint</Application>
  <PresentationFormat>On-screen Show (4:3)</PresentationFormat>
  <Paragraphs>97</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What God Looks for in a Leader</vt:lpstr>
      <vt:lpstr>Slide 2</vt:lpstr>
      <vt:lpstr>Slide 3</vt:lpstr>
      <vt:lpstr> </vt:lpstr>
      <vt:lpstr>Slide 5</vt:lpstr>
      <vt:lpstr>Slide 6</vt:lpstr>
      <vt:lpstr>Slide 7</vt:lpstr>
      <vt:lpstr>“And said unto them, Whosoever shall receive this child in my name receiveth me: and whosoever shall receive me receiveth him that sent me: for he that is least among you all, the same shall be great.” Luke 9:48 </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 Never Allow your Heart to be  Lifted up with Pride!     </vt:lpstr>
      <vt:lpstr>Slide 23</vt:lpstr>
      <vt:lpstr>Slide 24</vt:lpstr>
      <vt:lpstr>Five qualities of a great leader (I Corinthians 16:13-14)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God Looks for in a Leader</dc:title>
  <dc:creator>Ptr. Daniel White</dc:creator>
  <cp:lastModifiedBy>Ptr. Daniel White</cp:lastModifiedBy>
  <cp:revision>28</cp:revision>
  <dcterms:created xsi:type="dcterms:W3CDTF">2010-09-14T12:44:17Z</dcterms:created>
  <dcterms:modified xsi:type="dcterms:W3CDTF">2010-10-03T00:15:48Z</dcterms:modified>
</cp:coreProperties>
</file>