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83" r:id="rId4"/>
    <p:sldId id="278" r:id="rId5"/>
    <p:sldId id="257" r:id="rId6"/>
    <p:sldId id="259" r:id="rId7"/>
    <p:sldId id="280" r:id="rId8"/>
    <p:sldId id="281" r:id="rId9"/>
    <p:sldId id="282" r:id="rId10"/>
    <p:sldId id="260" r:id="rId11"/>
    <p:sldId id="261" r:id="rId12"/>
    <p:sldId id="262" r:id="rId13"/>
    <p:sldId id="264" r:id="rId14"/>
    <p:sldId id="265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5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2F4CF-903B-41FC-A265-AEEE4B0DC55C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B7D13-C6F4-4483-8516-5FDB9244BB8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9483-4C22-418E-BC11-9BC5D588597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9483-4C22-418E-BC11-9BC5D588597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9483-4C22-418E-BC11-9BC5D588597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9483-4C22-418E-BC11-9BC5D588597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B7D13-C6F4-4483-8516-5FDB9244BB88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D3815-861F-4D76-9A18-510BABA0E5C3}" type="datetimeFigureOut">
              <a:rPr lang="en-US" smtClean="0"/>
              <a:pPr/>
              <a:t>1/26/2011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3CBAA-15F9-4DD9-9D41-423E9AC150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28801"/>
          </a:xfrm>
        </p:spPr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How to Turn the Heart of a Rebel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133600"/>
            <a:ext cx="4114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“For rebellion is as the sin of witchcraft, and stubbornness </a:t>
            </a:r>
          </a:p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is as iniquity </a:t>
            </a:r>
          </a:p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idolatry.”    </a:t>
            </a:r>
          </a:p>
          <a:p>
            <a:pPr algn="ctr"/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(I </a:t>
            </a:r>
            <a:r>
              <a:rPr lang="en-US" sz="36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am. 15:23)</a:t>
            </a:r>
            <a:endParaRPr lang="en-US" sz="3600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981200"/>
            <a:ext cx="34290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29200" y="1981200"/>
            <a:ext cx="3429000" cy="3539430"/>
          </a:xfrm>
          <a:prstGeom prst="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smtClean="0"/>
              <a:t>Iniquity </a:t>
            </a:r>
          </a:p>
          <a:p>
            <a:pPr algn="ctr"/>
            <a:r>
              <a:rPr lang="en-US" sz="4400" dirty="0" smtClean="0"/>
              <a:t>Gross immorality; injustice; wickedness.</a:t>
            </a:r>
            <a:endParaRPr lang="en-US" sz="4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1923"/>
          <a:stretch>
            <a:fillRect/>
          </a:stretch>
        </p:blipFill>
        <p:spPr bwMode="auto">
          <a:xfrm>
            <a:off x="4800600" y="1752600"/>
            <a:ext cx="3967163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/>
          </a:bodyPr>
          <a:lstStyle/>
          <a:p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Rebellion is not </a:t>
            </a:r>
            <a: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Normal </a:t>
            </a:r>
            <a:endParaRPr lang="en-US" sz="48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One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of Satan’s biggest lies to parents is that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“some adolescent </a:t>
            </a:r>
            <a:r>
              <a:rPr lang="en-US" sz="36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rebellion is to be expected out of every teenager.” </a:t>
            </a:r>
          </a:p>
          <a:p>
            <a:pPr>
              <a:buFont typeface="Arial" charset="0"/>
              <a:buChar char="•"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Since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rebellion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is normal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expected, then you do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not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have to deal with it. </a:t>
            </a:r>
            <a:endParaRPr lang="en-US" sz="36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Rebellion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is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sin and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exposes a child to the realm, power, and control of Satan  - 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          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</a:t>
            </a:r>
            <a:r>
              <a:rPr lang="en-US" sz="3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Samuel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15:23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cap="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Steps needed to turn </a:t>
            </a:r>
            <a:r>
              <a:rPr lang="en-US" cap="all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cap="all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cap="all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around </a:t>
            </a:r>
            <a:r>
              <a:rPr lang="en-US" cap="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heart of a rebel 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839200" cy="50292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Parents must first acknowledge to God and their child that they have lost their child’s 	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heart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sincerely seek forgiveness of both God and the child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Luke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1:17</a:t>
            </a:r>
          </a:p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Parents must examine their own lives to make sure they are dedicated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God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walking in fellowship with God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Psalm 139:23</a:t>
            </a:r>
          </a:p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Parents with sin in their own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life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will find it difficult or impossible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deal with sin in their child’s life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28:13-14</a:t>
            </a:r>
          </a:p>
          <a:p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2087562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Rebellious </a:t>
            </a:r>
            <a:r>
              <a:rPr lang="en-US" sz="4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Children </a:t>
            </a:r>
            <a:r>
              <a:rPr lang="en-US" sz="4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must be </a:t>
            </a:r>
            <a:r>
              <a:rPr lang="en-US" sz="4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4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Separated from </a:t>
            </a:r>
            <a:r>
              <a:rPr lang="en-US" sz="4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</a:t>
            </a:r>
            <a:r>
              <a:rPr lang="en-US" sz="4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egative </a:t>
            </a:r>
            <a:r>
              <a:rPr lang="en-US" sz="49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</a:t>
            </a:r>
            <a:r>
              <a:rPr lang="en-US" sz="4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nfluences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</a:t>
            </a:r>
            <a:r>
              <a:rPr lang="en-US" sz="40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13:20;  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Corinthians 15:33)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743200"/>
            <a:ext cx="8915400" cy="4114800"/>
          </a:xfrm>
        </p:spPr>
        <p:txBody>
          <a:bodyPr/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riends 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 This would include boyfriends / girlfriends, as well as any family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members not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 agreement with the parents spiritual objectives  -</a:t>
            </a:r>
            <a:b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II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Corinthians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6:14 -7:1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Satan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will keep ground in a rebel’s life if there is anything left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where he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can hold ground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Ephesians 4:27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304800"/>
            <a:ext cx="4343400" cy="6400800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elevision 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Radio</a:t>
            </a:r>
          </a:p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ad music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CD’s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Pods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Magazines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Cars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Cell phone 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Computers</a:t>
            </a:r>
            <a:endParaRPr lang="en-US" sz="3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4343400"/>
            <a:ext cx="4572000" cy="1782763"/>
          </a:xfrm>
        </p:spPr>
        <p:txBody>
          <a:bodyPr>
            <a:normAutofit fontScale="92500" lnSpcReduction="20000"/>
          </a:bodyPr>
          <a:lstStyle/>
          <a:p>
            <a:r>
              <a:rPr lang="en-US" sz="60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Lots of love!</a:t>
            </a:r>
          </a:p>
          <a:p>
            <a:r>
              <a:rPr lang="en-US" sz="60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</a:t>
            </a:r>
            <a:r>
              <a:rPr lang="en-US" sz="6000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trust  </a:t>
            </a:r>
            <a:endParaRPr lang="en-US" sz="6000" dirty="0" smtClean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52400"/>
            <a:ext cx="56197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Everything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Bad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must be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Replaced 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with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that which is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Good 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4876800" cy="4572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“Flee also youthful</a:t>
            </a:r>
          </a:p>
          <a:p>
            <a:pPr algn="ctr">
              <a:buNone/>
            </a:pP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lusts: but follow righteousness, faith, charity, peace, with them that call on the Lord out of a pure heart.” II Timothy 2:22 </a:t>
            </a:r>
            <a:endParaRPr lang="en-US" sz="3600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590800"/>
            <a:ext cx="3361346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33400" y="-304800"/>
            <a:ext cx="10287000" cy="792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Parents must earnestly pray that God would bind all demonic powers that may be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influencing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their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child. </a:t>
            </a:r>
          </a:p>
          <a:p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Mark 3:27 “No man can enter into a strong man's house, and spoil his goods, except he will first bind the strong man; and then he will spoil his house.”</a:t>
            </a:r>
            <a:endParaRPr lang="en-US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727503"/>
            <a:ext cx="6494492" cy="4130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902744"/>
            <a:ext cx="4924833" cy="3955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91000" cy="68580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When ever you are dealing with rebellion, you are dealing with Satanic 	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powers    (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Eph. 6:10-12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495800" y="609600"/>
            <a:ext cx="4530898" cy="58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Ptr. Daniel White\Desktop\Bible pictures\Armor of God\scan0032.jp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/>
          <a:stretch>
            <a:fillRect/>
          </a:stretch>
        </p:blipFill>
        <p:spPr bwMode="auto">
          <a:xfrm>
            <a:off x="-152399" y="-61387"/>
            <a:ext cx="9296400" cy="6919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85800" y="-228600"/>
            <a:ext cx="10210800" cy="815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C:\Users\Ptr. Daniel White\Desktop\Bible pictures\Armor of God\5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4163">
            <a:off x="884618" y="965610"/>
            <a:ext cx="2193925" cy="212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Ptr. Daniel White\Desktop\Bible pictures\Armor of God\PXM5881002 spartan helm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8833">
            <a:off x="560424" y="4141823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Ptr. Daniel White\Desktop\Bible pictures\Armor of God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9286">
            <a:off x="3803114" y="882671"/>
            <a:ext cx="2552700" cy="1977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8" descr="C:\Users\Ptr. Daniel White\Desktop\Bible pictures\Armor of God\roman breastpla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41601">
            <a:off x="6400800" y="4038600"/>
            <a:ext cx="2011362" cy="2510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1" name="Picture 9" descr="C:\Users\Ptr. Daniel White\Desktop\Bible pictures\Armor of God\romegiftshop_2046_86551981.gif"/>
          <p:cNvPicPr>
            <a:picLocks noChangeAspect="1" noChangeArrowheads="1"/>
          </p:cNvPicPr>
          <p:nvPr/>
        </p:nvPicPr>
        <p:blipFill>
          <a:blip r:embed="rId7" cstate="print"/>
          <a:srcRect r="-840" b="6667"/>
          <a:stretch>
            <a:fillRect/>
          </a:stretch>
        </p:blipFill>
        <p:spPr bwMode="auto">
          <a:xfrm rot="21402006">
            <a:off x="3429000" y="3810000"/>
            <a:ext cx="2286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2" name="Picture 10" descr="C:\Users\Ptr. Daniel White\Desktop\Bible pictures\Armor of God\35143.jpg"/>
          <p:cNvPicPr>
            <a:picLocks noChangeAspect="1" noChangeArrowheads="1"/>
          </p:cNvPicPr>
          <p:nvPr/>
        </p:nvPicPr>
        <p:blipFill>
          <a:blip r:embed="rId8" cstate="print"/>
          <a:srcRect l="-92292" t="-109665"/>
          <a:stretch>
            <a:fillRect/>
          </a:stretch>
        </p:blipFill>
        <p:spPr bwMode="auto">
          <a:xfrm>
            <a:off x="4859337" y="-1524000"/>
            <a:ext cx="4284663" cy="4934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 cstate="print"/>
          <a:srcRect t="4469"/>
          <a:stretch>
            <a:fillRect/>
          </a:stretch>
        </p:blipFill>
        <p:spPr bwMode="auto">
          <a:xfrm>
            <a:off x="2362200" y="1371600"/>
            <a:ext cx="5240421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685800" y="-1752600"/>
            <a:ext cx="10287000" cy="1006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2925762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Parents must not follow their natural inclinations to push away from the child, but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instead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must draw closer to the child 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(Example </a:t>
            </a:r>
            <a:r>
              <a:rPr lang="en-US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David and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Absalom)</a:t>
            </a:r>
            <a:endParaRPr lang="en-US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5867400" cy="3429000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arents need to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spend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 lot of time with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rebellious child.  They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should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talk, work, teach, play, pray, study, share Scripture, etc.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(Deut. 6:5-9)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1968">
            <a:off x="5584773" y="3734304"/>
            <a:ext cx="3278020" cy="2199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Ptr. Daniel White\Desktop\Bible pictures\Bible pictures Old Testament\Absalom\Absalom hanging 1352-1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8375"/>
            <a:ext cx="5562600" cy="3779625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48000"/>
            <a:ext cx="55626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2214">
            <a:off x="4953000" y="3962400"/>
            <a:ext cx="3904346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t="4734" r="297"/>
          <a:stretch>
            <a:fillRect/>
          </a:stretch>
        </p:blipFill>
        <p:spPr bwMode="auto">
          <a:xfrm rot="21208420">
            <a:off x="5029200" y="1219200"/>
            <a:ext cx="2087217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029200" cy="6858000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child must be continually praised for even the smallest display of any character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trait -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</a:t>
            </a:r>
            <a:r>
              <a:rPr lang="en-US" sz="3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Peter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2:14</a:t>
            </a:r>
          </a:p>
          <a:p>
            <a:pPr>
              <a:buFont typeface="Wingdings"/>
              <a:buChar char="Ø"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Personal praise –     Prov. 29:2</a:t>
            </a:r>
          </a:p>
          <a:p>
            <a:pPr>
              <a:buFont typeface="Wingdings"/>
              <a:buChar char="Ø"/>
            </a:pP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Public praise –          Prov. 31:31</a:t>
            </a:r>
          </a:p>
          <a:p>
            <a:pPr>
              <a:buFont typeface="Wingdings"/>
              <a:buChar char="Ø"/>
            </a:pP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10 parts praise for 1 part correction!</a:t>
            </a:r>
          </a:p>
          <a:p>
            <a:pPr>
              <a:buNone/>
            </a:pP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02190">
            <a:off x="6756686" y="37374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 rot="321240">
            <a:off x="7262833" y="1892364"/>
            <a:ext cx="1465898" cy="2212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915400" cy="2667000"/>
          </a:xfrm>
        </p:spPr>
        <p:txBody>
          <a:bodyPr>
            <a:noAutofit/>
          </a:bodyPr>
          <a:lstStyle/>
          <a:p>
            <a:r>
              <a:rPr lang="en-US" sz="39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24:3-4)</a:t>
            </a:r>
            <a:br>
              <a:rPr lang="en-US" sz="39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39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“Through </a:t>
            </a:r>
            <a:r>
              <a:rPr lang="en-US" sz="3900" i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wisdom</a:t>
            </a:r>
            <a:r>
              <a:rPr lang="en-US" sz="39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is an house </a:t>
            </a:r>
            <a:r>
              <a:rPr lang="en-US" sz="39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builded</a:t>
            </a:r>
            <a:r>
              <a:rPr lang="en-US" sz="39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; and by </a:t>
            </a:r>
            <a:r>
              <a:rPr lang="en-US" sz="3900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understanding</a:t>
            </a:r>
            <a:r>
              <a:rPr lang="en-US" sz="39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it is established:</a:t>
            </a:r>
            <a:br>
              <a:rPr lang="en-US" sz="39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39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And by </a:t>
            </a:r>
            <a:r>
              <a:rPr lang="en-US" sz="3900" i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knowledge</a:t>
            </a:r>
            <a:r>
              <a:rPr lang="en-US" sz="39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shall the chambers be filled with all precious and pleasant riches.”</a:t>
            </a:r>
            <a:endParaRPr lang="en-US" sz="39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20040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28194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Parents must continually humble themselves and ask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their child’s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forgiveness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when God brings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         failures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light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(I Peter 5:6)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76600"/>
            <a:ext cx="9144000" cy="3581400"/>
          </a:xfrm>
        </p:spPr>
        <p:txBody>
          <a:bodyPr>
            <a:normAutofit/>
          </a:bodyPr>
          <a:lstStyle/>
          <a:p>
            <a:pPr hangingPunct="0">
              <a:buNone/>
            </a:pP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		</a:t>
            </a:r>
          </a:p>
          <a:p>
            <a:pPr>
              <a:buNone/>
            </a:pP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5910">
            <a:off x="5105400" y="3276600"/>
            <a:ext cx="3619500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4354">
            <a:off x="165785" y="3310855"/>
            <a:ext cx="4648200" cy="3091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hangingPunct="0"/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was wrong for _____________will you please forgive me.</a:t>
            </a:r>
          </a:p>
          <a:p>
            <a:pPr hangingPunct="0"/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Anger			</a:t>
            </a:r>
          </a:p>
          <a:p>
            <a:pPr hangingPunct="0"/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Criticism</a:t>
            </a:r>
          </a:p>
          <a:p>
            <a:pPr hangingPunct="0"/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Neglect</a:t>
            </a:r>
          </a:p>
          <a:p>
            <a:pPr hangingPunct="0"/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Inconsistencies</a:t>
            </a:r>
          </a:p>
          <a:p>
            <a:pPr hangingPunct="0"/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Failing to communicate</a:t>
            </a:r>
          </a:p>
          <a:p>
            <a:pPr hangingPunct="0"/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Lack of love</a:t>
            </a:r>
          </a:p>
          <a:p>
            <a:pPr hangingPunct="0"/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Lack of praise and appreciation</a:t>
            </a:r>
          </a:p>
          <a:p>
            <a:pPr hangingPunct="0"/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etc. 		</a:t>
            </a:r>
          </a:p>
          <a:p>
            <a:endParaRPr lang="en-US" sz="36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09023"/>
            <a:ext cx="4419600" cy="2952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Parents must be ready to help the child deal with bitterness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Heb. 12:15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Parents must be willing accept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forgive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their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child as the child begins to open up and share previously hidden sins and failures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      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II Cor. 2:7 “So that contrariwise ye ought rather to forgive him, and comfort him, lest perhaps such a one should be swallowed up with overmuch sorrow.”</a:t>
            </a:r>
          </a:p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Rebels often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disclose                                         </a:t>
            </a:r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very shocking things!</a:t>
            </a:r>
            <a:endParaRPr lang="en-US" sz="3600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5486400" y="4524375"/>
            <a:ext cx="3200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2392362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Parents must be committed to following God’s principles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    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refuse to yield to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pressure  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(Daniel 1:8)</a:t>
            </a: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657600"/>
            <a:ext cx="8839200" cy="3352800"/>
          </a:xfrm>
        </p:spPr>
        <p:txBody>
          <a:bodyPr>
            <a:normAutofit/>
          </a:bodyPr>
          <a:lstStyle/>
          <a:p>
            <a:pPr hangingPunct="0">
              <a:buNone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1. Pressure </a:t>
            </a:r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from the child</a:t>
            </a:r>
          </a:p>
          <a:p>
            <a:pPr hangingPunct="0">
              <a:buNone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2. Pressure </a:t>
            </a:r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from personal friends</a:t>
            </a:r>
          </a:p>
          <a:p>
            <a:pPr hangingPunct="0">
              <a:buNone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3. Pressure </a:t>
            </a:r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from church members</a:t>
            </a:r>
          </a:p>
          <a:p>
            <a:pPr hangingPunct="0">
              <a:buNone/>
            </a:pP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4. Pressure </a:t>
            </a:r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from relatives (grandparents)</a:t>
            </a:r>
          </a:p>
          <a:p>
            <a:endParaRPr lang="en-US" sz="4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209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219200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Parents must be committed to long range change and not a “quick-fix”  </a:t>
            </a:r>
            <a:b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(Matthew 12:43-45)</a:t>
            </a:r>
            <a:endParaRPr lang="en-US" sz="40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667000"/>
            <a:ext cx="4114800" cy="4191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“Love </a:t>
            </a:r>
            <a:r>
              <a:rPr lang="en-US" sz="4000" i="1" dirty="0" err="1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suffereth</a:t>
            </a:r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long…</a:t>
            </a:r>
            <a:r>
              <a:rPr lang="en-US" sz="4000" i="1" dirty="0" err="1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Seeketh</a:t>
            </a:r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not her</a:t>
            </a:r>
            <a:r>
              <a:rPr lang="en-US" sz="40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…</a:t>
            </a:r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Love </a:t>
            </a:r>
            <a:r>
              <a:rPr lang="en-US" sz="40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bears all </a:t>
            </a:r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things…Love </a:t>
            </a:r>
            <a:r>
              <a:rPr lang="en-US" sz="40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never falls</a:t>
            </a:r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...”</a:t>
            </a:r>
            <a:endParaRPr lang="en-US" sz="4000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26955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477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Wisdom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The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quality or state of being wise; knowledge of what is true or right coupled with just judgment as to action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;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discernment, or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insight.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Understanding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The ability to comprehend;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capacity to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apprehend; to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grasp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mentally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Knowledge -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Acquaintance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with facts, truths, or principles, as from study or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investigation; skills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acquired by a person through experience or </a:t>
            </a: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education.</a:t>
            </a:r>
            <a:endParaRPr lang="en-US" sz="3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Keeping the Hearts of Your Children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4800600"/>
          </a:xfrm>
        </p:spPr>
        <p:txBody>
          <a:bodyPr>
            <a:prstTxWarp prst="textArchUp">
              <a:avLst>
                <a:gd name="adj" fmla="val 10829605"/>
              </a:avLst>
            </a:prstTxWarp>
            <a:normAutofit/>
          </a:bodyPr>
          <a:lstStyle/>
          <a:p>
            <a:pPr algn="ctr">
              <a:buNone/>
            </a:pPr>
            <a:r>
              <a:rPr lang="en-US" sz="44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Key to Raising Godly Children</a:t>
            </a:r>
            <a:endParaRPr lang="en-US" sz="4400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514600"/>
            <a:ext cx="2514600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47413">
            <a:off x="1336865" y="3199787"/>
            <a:ext cx="1905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 rot="555331">
            <a:off x="5781700" y="3519181"/>
            <a:ext cx="3200400" cy="2272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265238"/>
          </a:xfrm>
        </p:spPr>
        <p:txBody>
          <a:bodyPr>
            <a:noAutofit/>
          </a:bodyPr>
          <a:lstStyle/>
          <a:p>
            <a:r>
              <a:rPr lang="en-US" cap="all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Four big dangers for the heart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5486400" cy="5410200"/>
          </a:xfrm>
        </p:spPr>
        <p:txBody>
          <a:bodyPr>
            <a:normAutofit/>
          </a:bodyPr>
          <a:lstStyle/>
          <a:p>
            <a:pPr hangingPunct="0">
              <a:buNone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1. The heart can be lost -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Colossians 3:19-21</a:t>
            </a:r>
          </a:p>
          <a:p>
            <a:pPr hangingPunct="0">
              <a:buNone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2. The heart can be drawn away -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Acts 20:30</a:t>
            </a:r>
          </a:p>
          <a:p>
            <a:pPr hangingPunct="0">
              <a:buNone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3. The heart can become hardened -               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Hebrews 3:13</a:t>
            </a:r>
          </a:p>
          <a:p>
            <a:pPr hangingPunct="0">
              <a:buNone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4. The heart can be stolen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II Samuel 15:6</a:t>
            </a:r>
          </a:p>
          <a:p>
            <a:endParaRPr lang="en-US" sz="3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295400"/>
            <a:ext cx="3615878" cy="241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9624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1447800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Seek to understand your child</a:t>
            </a:r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“Fathers, provoke not your children to anger, lest they be discouraged.” Col. 3:21 </a:t>
            </a:r>
            <a:r>
              <a:rPr lang="en-US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9144000" cy="4648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u="sng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Your </a:t>
            </a:r>
            <a:r>
              <a:rPr lang="en-US" u="sng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child can be provoked to wrath </a:t>
            </a:r>
            <a:endParaRPr lang="en-US" u="sng" dirty="0" smtClean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comparing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them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others.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By making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them feel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inferior.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By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constant criticism or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demanding perfection.</a:t>
            </a:r>
          </a:p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having too high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expectations.</a:t>
            </a:r>
          </a:p>
          <a:p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not communicating enough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with them.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By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spending to much time at work,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outside.     interest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personal hobbies and interest,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etc.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554162"/>
          </a:xfrm>
        </p:spPr>
        <p:txBody>
          <a:bodyPr>
            <a:normAutofit/>
          </a:bodyPr>
          <a:lstStyle/>
          <a:p>
            <a:r>
              <a:rPr lang="en-US" b="1" cap="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most important ingredient needed to raise godly </a:t>
            </a:r>
            <a:r>
              <a:rPr lang="en-US" b="1" cap="all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children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5943600" cy="4800600"/>
          </a:xfrm>
        </p:spPr>
        <p:txBody>
          <a:bodyPr>
            <a:normAutofit lnSpcReduction="10000"/>
          </a:bodyPr>
          <a:lstStyle/>
          <a:p>
            <a:pPr hangingPunct="0"/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23:26 </a:t>
            </a:r>
            <a:r>
              <a:rPr lang="en-US" sz="36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“My son, give me </a:t>
            </a:r>
            <a:r>
              <a:rPr lang="en-US" sz="3600" i="1" dirty="0" err="1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thine</a:t>
            </a:r>
            <a:r>
              <a:rPr lang="en-US" sz="36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heart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.” </a:t>
            </a:r>
          </a:p>
          <a:p>
            <a:pPr hangingPunct="0"/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Malachi 4:6 </a:t>
            </a:r>
            <a:r>
              <a:rPr lang="en-US" sz="36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“And he shall turn the heart of the fathers to the children, and the heart of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</a:t>
            </a:r>
            <a:r>
              <a:rPr lang="en-US" sz="36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children to their fathers, lest I come and smite the earth with a curse.”</a:t>
            </a:r>
          </a:p>
          <a:p>
            <a:endParaRPr lang="en-US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743201"/>
            <a:ext cx="301486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73050"/>
            <a:ext cx="3313113" cy="946150"/>
          </a:xfrm>
        </p:spPr>
        <p:txBody>
          <a:bodyPr>
            <a:normAutofit/>
          </a:bodyPr>
          <a:lstStyle/>
          <a:p>
            <a:pPr algn="ctr"/>
            <a:r>
              <a:rPr lang="en-US" sz="3600" b="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sz="3600" b="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Luke 1:17) 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-228600"/>
            <a:ext cx="5568950" cy="7086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Arial" charset="0"/>
              <a:buChar char="•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“And he</a:t>
            </a: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(John the Baptist)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shall go before him</a:t>
            </a: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(Jesus)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 the spirit and power of Elijah…</a:t>
            </a:r>
          </a:p>
          <a:p>
            <a:pPr>
              <a:buFont typeface="Arial" charset="0"/>
              <a:buChar char="•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</a:t>
            </a:r>
            <a:r>
              <a:rPr lang="en-US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turn the hearts of the fathers to the 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children…</a:t>
            </a:r>
          </a:p>
          <a:p>
            <a:pPr>
              <a:buFont typeface="Arial" charset="0"/>
              <a:buChar char="•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the disobedient</a:t>
            </a:r>
            <a:r>
              <a:rPr lang="en-US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that’s the children) </a:t>
            </a:r>
            <a:endPara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Arial" charset="0"/>
              <a:buChar char="•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</a:t>
            </a:r>
            <a:r>
              <a:rPr lang="en-US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wisdom of the just</a:t>
            </a:r>
            <a:r>
              <a:rPr lang="en-US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(that’s what parents are supposed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be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</a:t>
            </a: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…</a:t>
            </a:r>
          </a:p>
          <a:p>
            <a:pPr>
              <a:buFont typeface="Arial" charset="0"/>
              <a:buChar char="•"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</a:t>
            </a:r>
            <a:r>
              <a:rPr lang="en-US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make ready a people prepared for the Lord.”</a:t>
            </a:r>
            <a:endParaRPr lang="en-US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52400" y="1447800"/>
            <a:ext cx="3443111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0"/>
            <a:ext cx="883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If you do lose your child’s heart, then quickly find out </a:t>
            </a:r>
            <a:r>
              <a:rPr lang="en-US" sz="40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where</a:t>
            </a: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and </a:t>
            </a:r>
            <a:r>
              <a:rPr lang="en-US" sz="40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when</a:t>
            </a:r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you lost it and put into action a plan to get the heart back </a:t>
            </a:r>
            <a:r>
              <a:rPr lang="en-US" sz="4000" b="1" u="sng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MATTER WHAT IT TAKES!</a:t>
            </a:r>
            <a:endParaRPr lang="en-US" sz="4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667000"/>
            <a:ext cx="5524500" cy="4008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667000"/>
            <a:ext cx="2546956" cy="401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938</Words>
  <Application>Microsoft Office PowerPoint</Application>
  <PresentationFormat>On-screen Show (4:3)</PresentationFormat>
  <Paragraphs>116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How to Turn the Heart of a Rebel</vt:lpstr>
      <vt:lpstr>(Proverbs 24:3-4)  “Through wisdom is an house builded; and by understanding it is established:  And by knowledge shall the chambers be filled with all precious and pleasant riches.”</vt:lpstr>
      <vt:lpstr>Slide 3</vt:lpstr>
      <vt:lpstr>Keeping the Hearts of Your Children</vt:lpstr>
      <vt:lpstr>Four big dangers for the heart </vt:lpstr>
      <vt:lpstr>Seek to understand your child “Fathers, provoke not your children to anger, lest they be discouraged.” Col. 3:21   </vt:lpstr>
      <vt:lpstr>The most important ingredient needed to raise godly children</vt:lpstr>
      <vt:lpstr>(Luke 1:17) </vt:lpstr>
      <vt:lpstr>Slide 9</vt:lpstr>
      <vt:lpstr>Rebellion is not Normal </vt:lpstr>
      <vt:lpstr>Steps needed to turn  around the heart of a rebel </vt:lpstr>
      <vt:lpstr>Rebellious Children must be  Separated from Negative Influences  (Proverbs 13:20;  I Corinthians 15:33)</vt:lpstr>
      <vt:lpstr>Slide 13</vt:lpstr>
      <vt:lpstr>Everything Bad must be Replaced  with that which is Good </vt:lpstr>
      <vt:lpstr>Slide 15</vt:lpstr>
      <vt:lpstr>When ever you are dealing with rebellion, you are dealing with Satanic  powers    (Eph. 6:10-12)</vt:lpstr>
      <vt:lpstr>Slide 17</vt:lpstr>
      <vt:lpstr>Parents must not follow their natural inclinations to push away from the child, but instead must draw closer to the child   (Example David and Absalom)</vt:lpstr>
      <vt:lpstr>Slide 19</vt:lpstr>
      <vt:lpstr>Parents must continually humble themselves and ask their child’s   forgiveness when God brings               failures to light  (I Peter 5:6)</vt:lpstr>
      <vt:lpstr>Slide 21</vt:lpstr>
      <vt:lpstr>Slide 22</vt:lpstr>
      <vt:lpstr>Parents must be committed to following God’s principles and      refuse to yield to pressure    (Daniel 1:8)</vt:lpstr>
      <vt:lpstr>Parents must be committed to long range change and not a “quick-fix”   (Matthew 12:43-45)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Turn the Heart of a Rebel</dc:title>
  <dc:creator>Ptr. Daniel White</dc:creator>
  <cp:lastModifiedBy>Ptr. Daniel White</cp:lastModifiedBy>
  <cp:revision>12</cp:revision>
  <dcterms:created xsi:type="dcterms:W3CDTF">2011-01-13T23:03:31Z</dcterms:created>
  <dcterms:modified xsi:type="dcterms:W3CDTF">2011-01-26T22:23:40Z</dcterms:modified>
</cp:coreProperties>
</file>