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9" r:id="rId17"/>
    <p:sldId id="270" r:id="rId18"/>
    <p:sldId id="271" r:id="rId19"/>
    <p:sldId id="272" r:id="rId20"/>
    <p:sldId id="273" r:id="rId21"/>
    <p:sldId id="274" r:id="rId22"/>
    <p:sldId id="275" r:id="rId23"/>
    <p:sldId id="276" r:id="rId24"/>
    <p:sldId id="287" r:id="rId25"/>
    <p:sldId id="277"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1" d="100"/>
          <a:sy n="81" d="100"/>
        </p:scale>
        <p:origin x="-960"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1FAF3-3846-4C64-9DC5-F1BA1438DD08}" type="datetimeFigureOut">
              <a:rPr lang="en-US" smtClean="0"/>
              <a:pPr/>
              <a:t>3/2/2011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B3C7B-2F29-45C9-BE0E-31FF8375ABD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B3C7B-2F29-45C9-BE0E-31FF8375AB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7DF3C0-812A-4B10-B8A0-32BF6F511F4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7DF3C0-812A-4B10-B8A0-32BF6F511F4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B3C7B-2F29-45C9-BE0E-31FF8375ABD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3B3C7B-2F29-45C9-BE0E-31FF8375ABD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7DF3C0-812A-4B10-B8A0-32BF6F511F4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7DF3C0-812A-4B10-B8A0-32BF6F511F4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D4826-37E1-481D-AD73-D7B00DE0D1BB}" type="datetimeFigureOut">
              <a:rPr lang="en-US" smtClean="0"/>
              <a:pPr/>
              <a:t>3/2/2011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B946C-64B9-4FB8-A932-5C064CEE3C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D4826-37E1-481D-AD73-D7B00DE0D1BB}" type="datetimeFigureOut">
              <a:rPr lang="en-US" smtClean="0"/>
              <a:pPr/>
              <a:t>3/2/2011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946C-64B9-4FB8-A932-5C064CEE3CE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981200"/>
          </a:xfrm>
        </p:spPr>
        <p:txBody>
          <a:bodyPr>
            <a:normAutofit/>
          </a:bodyPr>
          <a:lstStyle/>
          <a:p>
            <a:r>
              <a:rPr lang="en-US" sz="4800" dirty="0" smtClean="0">
                <a:effectLst>
                  <a:glow rad="101600">
                    <a:schemeClr val="bg1">
                      <a:alpha val="60000"/>
                    </a:schemeClr>
                  </a:glow>
                </a:effectLst>
              </a:rPr>
              <a:t>Drinking Right or Wrong?</a:t>
            </a:r>
            <a:br>
              <a:rPr lang="en-US" sz="4800" dirty="0" smtClean="0">
                <a:effectLst>
                  <a:glow rad="101600">
                    <a:schemeClr val="bg1">
                      <a:alpha val="60000"/>
                    </a:schemeClr>
                  </a:glow>
                </a:effectLst>
              </a:rPr>
            </a:br>
            <a:r>
              <a:rPr lang="en-US" i="1" dirty="0" smtClean="0">
                <a:effectLst>
                  <a:glow rad="101600">
                    <a:schemeClr val="bg1">
                      <a:alpha val="60000"/>
                    </a:schemeClr>
                  </a:glow>
                </a:effectLst>
              </a:rPr>
              <a:t>“A Biblical Perspective”</a:t>
            </a:r>
            <a:endParaRPr lang="en-US" i="1"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2286000" y="1981200"/>
            <a:ext cx="4486275" cy="4486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52400"/>
            <a:ext cx="96012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0" y="228600"/>
            <a:ext cx="4495800" cy="6629400"/>
          </a:xfrm>
        </p:spPr>
        <p:txBody>
          <a:bodyPr>
            <a:normAutofit lnSpcReduction="10000"/>
          </a:bodyPr>
          <a:lstStyle/>
          <a:p>
            <a:pPr hangingPunct="0">
              <a:buNone/>
            </a:pPr>
            <a:r>
              <a:rPr lang="en-US" i="1" dirty="0" smtClean="0">
                <a:effectLst>
                  <a:glow rad="101600">
                    <a:schemeClr val="bg1">
                      <a:alpha val="60000"/>
                    </a:schemeClr>
                  </a:glow>
                </a:effectLst>
              </a:rPr>
              <a:t>25.   Proverbs 23:33</a:t>
            </a:r>
          </a:p>
          <a:p>
            <a:pPr hangingPunct="0">
              <a:buNone/>
            </a:pPr>
            <a:r>
              <a:rPr lang="en-US" i="1" dirty="0" smtClean="0">
                <a:effectLst>
                  <a:glow rad="101600">
                    <a:schemeClr val="bg1">
                      <a:alpha val="60000"/>
                    </a:schemeClr>
                  </a:glow>
                </a:effectLst>
              </a:rPr>
              <a:t>26.   Proverbs 23:34</a:t>
            </a:r>
          </a:p>
          <a:p>
            <a:pPr hangingPunct="0">
              <a:buNone/>
            </a:pPr>
            <a:r>
              <a:rPr lang="en-US" i="1" dirty="0" smtClean="0">
                <a:effectLst>
                  <a:glow rad="101600">
                    <a:schemeClr val="bg1">
                      <a:alpha val="60000"/>
                    </a:schemeClr>
                  </a:glow>
                </a:effectLst>
              </a:rPr>
              <a:t>27.   Proverbs 23:35</a:t>
            </a:r>
          </a:p>
          <a:p>
            <a:pPr hangingPunct="0">
              <a:buNone/>
            </a:pPr>
            <a:r>
              <a:rPr lang="en-US" i="1" dirty="0" smtClean="0">
                <a:effectLst>
                  <a:glow rad="101600">
                    <a:schemeClr val="bg1">
                      <a:alpha val="60000"/>
                    </a:schemeClr>
                  </a:glow>
                </a:effectLst>
              </a:rPr>
              <a:t>28.   Proverbs 23:35</a:t>
            </a:r>
          </a:p>
          <a:p>
            <a:pPr marL="514350" indent="-514350" hangingPunct="0">
              <a:buAutoNum type="arabicPeriod" startAt="29"/>
            </a:pPr>
            <a:r>
              <a:rPr lang="en-US" i="1" dirty="0" smtClean="0">
                <a:effectLst>
                  <a:glow rad="101600">
                    <a:schemeClr val="bg1">
                      <a:alpha val="60000"/>
                    </a:schemeClr>
                  </a:glow>
                </a:effectLst>
              </a:rPr>
              <a:t>  Proverbs 31:4-5 </a:t>
            </a:r>
          </a:p>
          <a:p>
            <a:pPr marL="514350" indent="-514350" hangingPunct="0">
              <a:buAutoNum type="arabicPeriod" startAt="29"/>
            </a:pPr>
            <a:r>
              <a:rPr lang="en-US" i="1" dirty="0" smtClean="0">
                <a:effectLst>
                  <a:glow rad="101600">
                    <a:schemeClr val="bg1">
                      <a:alpha val="60000"/>
                    </a:schemeClr>
                  </a:glow>
                </a:effectLst>
              </a:rPr>
              <a:t>  Proverbs 31:6-7</a:t>
            </a:r>
          </a:p>
          <a:p>
            <a:pPr hangingPunct="0">
              <a:buNone/>
            </a:pPr>
            <a:r>
              <a:rPr lang="en-US" i="1" dirty="0" smtClean="0">
                <a:effectLst>
                  <a:glow rad="101600">
                    <a:schemeClr val="bg1">
                      <a:alpha val="60000"/>
                    </a:schemeClr>
                  </a:glow>
                </a:effectLst>
              </a:rPr>
              <a:t>31.   Ecclesiastes 2:3</a:t>
            </a:r>
          </a:p>
          <a:p>
            <a:pPr hangingPunct="0">
              <a:buNone/>
            </a:pPr>
            <a:r>
              <a:rPr lang="en-US" i="1" dirty="0" smtClean="0">
                <a:effectLst>
                  <a:glow rad="101600">
                    <a:schemeClr val="bg1">
                      <a:alpha val="60000"/>
                    </a:schemeClr>
                  </a:glow>
                </a:effectLst>
              </a:rPr>
              <a:t>32.   Ecclesiastes 10:17</a:t>
            </a:r>
          </a:p>
          <a:p>
            <a:pPr hangingPunct="0">
              <a:buNone/>
            </a:pPr>
            <a:r>
              <a:rPr lang="en-US" i="1" dirty="0" smtClean="0">
                <a:effectLst>
                  <a:glow rad="101600">
                    <a:schemeClr val="bg1">
                      <a:alpha val="60000"/>
                    </a:schemeClr>
                  </a:glow>
                </a:effectLst>
              </a:rPr>
              <a:t>33.   Isaiah 5:11-12</a:t>
            </a:r>
          </a:p>
          <a:p>
            <a:pPr hangingPunct="0">
              <a:buNone/>
            </a:pPr>
            <a:r>
              <a:rPr lang="en-US" i="1" dirty="0" smtClean="0">
                <a:effectLst>
                  <a:glow rad="101600">
                    <a:schemeClr val="bg1">
                      <a:alpha val="60000"/>
                    </a:schemeClr>
                  </a:glow>
                </a:effectLst>
              </a:rPr>
              <a:t>34.   Isaiah 5:22</a:t>
            </a:r>
          </a:p>
          <a:p>
            <a:pPr hangingPunct="0">
              <a:buNone/>
            </a:pPr>
            <a:r>
              <a:rPr lang="en-US" i="1" dirty="0" smtClean="0">
                <a:effectLst>
                  <a:glow rad="101600">
                    <a:schemeClr val="bg1">
                      <a:alpha val="60000"/>
                    </a:schemeClr>
                  </a:glow>
                </a:effectLst>
              </a:rPr>
              <a:t>35.   Isaiah 22:13</a:t>
            </a:r>
          </a:p>
          <a:p>
            <a:pPr hangingPunct="0">
              <a:buNone/>
            </a:pPr>
            <a:r>
              <a:rPr lang="en-US" i="1" dirty="0" smtClean="0">
                <a:effectLst>
                  <a:glow rad="101600">
                    <a:schemeClr val="bg1">
                      <a:alpha val="60000"/>
                    </a:schemeClr>
                  </a:glow>
                </a:effectLst>
              </a:rPr>
              <a:t>36.   Isaiah 24:9</a:t>
            </a:r>
          </a:p>
          <a:p>
            <a:pPr hangingPunct="0">
              <a:buNone/>
            </a:pPr>
            <a:r>
              <a:rPr lang="en-US" i="1" dirty="0" smtClean="0">
                <a:effectLst>
                  <a:glow rad="101600">
                    <a:schemeClr val="bg1">
                      <a:alpha val="60000"/>
                    </a:schemeClr>
                  </a:glow>
                </a:effectLst>
              </a:rPr>
              <a:t>37.   Isaiah 28:1</a:t>
            </a:r>
          </a:p>
          <a:p>
            <a:pPr>
              <a:buNone/>
            </a:pPr>
            <a:endParaRPr lang="en-US" i="1" dirty="0">
              <a:effectLst>
                <a:glow rad="101600">
                  <a:schemeClr val="bg1">
                    <a:alpha val="60000"/>
                  </a:schemeClr>
                </a:glow>
              </a:effectLst>
            </a:endParaRPr>
          </a:p>
        </p:txBody>
      </p:sp>
      <p:sp>
        <p:nvSpPr>
          <p:cNvPr id="7" name="Content Placeholder 6"/>
          <p:cNvSpPr>
            <a:spLocks noGrp="1"/>
          </p:cNvSpPr>
          <p:nvPr>
            <p:ph sz="half" idx="2"/>
          </p:nvPr>
        </p:nvSpPr>
        <p:spPr>
          <a:xfrm>
            <a:off x="4648200" y="304800"/>
            <a:ext cx="4343400" cy="6553200"/>
          </a:xfrm>
        </p:spPr>
        <p:txBody>
          <a:bodyPr>
            <a:normAutofit lnSpcReduction="10000"/>
          </a:bodyPr>
          <a:lstStyle/>
          <a:p>
            <a:pPr hangingPunct="0">
              <a:buNone/>
            </a:pPr>
            <a:r>
              <a:rPr lang="en-US" i="1" dirty="0" smtClean="0">
                <a:effectLst>
                  <a:glow rad="101600">
                    <a:schemeClr val="bg1">
                      <a:alpha val="60000"/>
                    </a:schemeClr>
                  </a:glow>
                </a:effectLst>
              </a:rPr>
              <a:t>38.   Isaiah 28:3</a:t>
            </a:r>
          </a:p>
          <a:p>
            <a:pPr hangingPunct="0">
              <a:buNone/>
            </a:pPr>
            <a:r>
              <a:rPr lang="en-US" i="1" dirty="0" smtClean="0">
                <a:effectLst>
                  <a:glow rad="101600">
                    <a:schemeClr val="bg1">
                      <a:alpha val="60000"/>
                    </a:schemeClr>
                  </a:glow>
                </a:effectLst>
              </a:rPr>
              <a:t>39.   Isaiah 28:7</a:t>
            </a:r>
          </a:p>
          <a:p>
            <a:pPr hangingPunct="0">
              <a:buNone/>
            </a:pPr>
            <a:r>
              <a:rPr lang="en-US" i="1" dirty="0" smtClean="0">
                <a:effectLst>
                  <a:glow rad="101600">
                    <a:schemeClr val="bg1">
                      <a:alpha val="60000"/>
                    </a:schemeClr>
                  </a:glow>
                </a:effectLst>
              </a:rPr>
              <a:t>40.   Isaiah 28:7</a:t>
            </a:r>
          </a:p>
          <a:p>
            <a:pPr hangingPunct="0">
              <a:buNone/>
            </a:pPr>
            <a:r>
              <a:rPr lang="en-US" i="1" dirty="0" smtClean="0">
                <a:effectLst>
                  <a:glow rad="101600">
                    <a:schemeClr val="bg1">
                      <a:alpha val="60000"/>
                    </a:schemeClr>
                  </a:glow>
                </a:effectLst>
              </a:rPr>
              <a:t>41.   Isaiah 28:7</a:t>
            </a:r>
          </a:p>
          <a:p>
            <a:pPr hangingPunct="0">
              <a:buNone/>
            </a:pPr>
            <a:r>
              <a:rPr lang="en-US" i="1" dirty="0" smtClean="0">
                <a:effectLst>
                  <a:glow rad="101600">
                    <a:schemeClr val="bg1">
                      <a:alpha val="60000"/>
                    </a:schemeClr>
                  </a:glow>
                </a:effectLst>
              </a:rPr>
              <a:t>42.   Isaiah 28:7</a:t>
            </a:r>
          </a:p>
          <a:p>
            <a:pPr hangingPunct="0">
              <a:buNone/>
            </a:pPr>
            <a:r>
              <a:rPr lang="en-US" i="1" dirty="0" smtClean="0">
                <a:effectLst>
                  <a:glow rad="101600">
                    <a:schemeClr val="bg1">
                      <a:alpha val="60000"/>
                    </a:schemeClr>
                  </a:glow>
                </a:effectLst>
              </a:rPr>
              <a:t>43.   Isaiah 56:9-12</a:t>
            </a:r>
          </a:p>
          <a:p>
            <a:pPr hangingPunct="0">
              <a:buNone/>
            </a:pPr>
            <a:r>
              <a:rPr lang="en-US" i="1" dirty="0" smtClean="0">
                <a:effectLst>
                  <a:glow rad="101600">
                    <a:schemeClr val="bg1">
                      <a:alpha val="60000"/>
                    </a:schemeClr>
                  </a:glow>
                </a:effectLst>
              </a:rPr>
              <a:t>44.   Jeremiah 35:5,6,8,14</a:t>
            </a:r>
          </a:p>
          <a:p>
            <a:pPr hangingPunct="0">
              <a:buNone/>
            </a:pPr>
            <a:r>
              <a:rPr lang="en-US" i="1" dirty="0" smtClean="0">
                <a:effectLst>
                  <a:glow rad="101600">
                    <a:schemeClr val="bg1">
                      <a:alpha val="60000"/>
                    </a:schemeClr>
                  </a:glow>
                </a:effectLst>
              </a:rPr>
              <a:t>45.   Ezekiel 44:21</a:t>
            </a:r>
          </a:p>
          <a:p>
            <a:pPr hangingPunct="0">
              <a:buNone/>
            </a:pPr>
            <a:r>
              <a:rPr lang="en-US" i="1" dirty="0" smtClean="0">
                <a:effectLst>
                  <a:glow rad="101600">
                    <a:schemeClr val="bg1">
                      <a:alpha val="60000"/>
                    </a:schemeClr>
                  </a:glow>
                </a:effectLst>
              </a:rPr>
              <a:t>46.   Daniel 1:5, 8, 16;  10:3</a:t>
            </a:r>
          </a:p>
          <a:p>
            <a:pPr hangingPunct="0">
              <a:buNone/>
            </a:pPr>
            <a:r>
              <a:rPr lang="en-US" i="1" dirty="0" smtClean="0">
                <a:effectLst>
                  <a:glow rad="101600">
                    <a:schemeClr val="bg1">
                      <a:alpha val="60000"/>
                    </a:schemeClr>
                  </a:glow>
                </a:effectLst>
              </a:rPr>
              <a:t>47.   Daniel 5:1</a:t>
            </a:r>
          </a:p>
          <a:p>
            <a:pPr hangingPunct="0">
              <a:buNone/>
            </a:pPr>
            <a:r>
              <a:rPr lang="en-US" i="1" dirty="0" smtClean="0">
                <a:effectLst>
                  <a:glow rad="101600">
                    <a:schemeClr val="bg1">
                      <a:alpha val="60000"/>
                    </a:schemeClr>
                  </a:glow>
                </a:effectLst>
              </a:rPr>
              <a:t>48.   Daniel 5:2, 23</a:t>
            </a:r>
          </a:p>
          <a:p>
            <a:pPr hangingPunct="0">
              <a:buNone/>
            </a:pPr>
            <a:r>
              <a:rPr lang="en-US" i="1" dirty="0" smtClean="0">
                <a:effectLst>
                  <a:glow rad="101600">
                    <a:schemeClr val="bg1">
                      <a:alpha val="60000"/>
                    </a:schemeClr>
                  </a:glow>
                </a:effectLst>
              </a:rPr>
              <a:t>49.   Daniel 5:3</a:t>
            </a:r>
          </a:p>
          <a:p>
            <a:pPr hangingPunct="0">
              <a:buNone/>
            </a:pPr>
            <a:r>
              <a:rPr lang="en-US" i="1" dirty="0" smtClean="0">
                <a:effectLst>
                  <a:glow rad="101600">
                    <a:schemeClr val="bg1">
                      <a:alpha val="60000"/>
                    </a:schemeClr>
                  </a:glow>
                </a:effectLst>
              </a:rPr>
              <a:t>50.   Daniel 5:5-9, 25-28</a:t>
            </a: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 y="152400"/>
            <a:ext cx="4267200" cy="6705600"/>
          </a:xfrm>
        </p:spPr>
        <p:txBody>
          <a:bodyPr>
            <a:normAutofit/>
          </a:bodyPr>
          <a:lstStyle/>
          <a:p>
            <a:pPr hangingPunct="0">
              <a:buNone/>
            </a:pPr>
            <a:r>
              <a:rPr lang="en-US" i="1" dirty="0" smtClean="0">
                <a:effectLst>
                  <a:glow rad="101600">
                    <a:schemeClr val="bg1">
                      <a:alpha val="60000"/>
                    </a:schemeClr>
                  </a:glow>
                </a:effectLst>
              </a:rPr>
              <a:t>51.   Hosea 3:1</a:t>
            </a:r>
          </a:p>
          <a:p>
            <a:pPr hangingPunct="0">
              <a:buNone/>
            </a:pPr>
            <a:r>
              <a:rPr lang="en-US" i="1" dirty="0" smtClean="0">
                <a:effectLst>
                  <a:glow rad="101600">
                    <a:schemeClr val="bg1">
                      <a:alpha val="60000"/>
                    </a:schemeClr>
                  </a:glow>
                </a:effectLst>
              </a:rPr>
              <a:t>52.   Hosea 4:11</a:t>
            </a:r>
          </a:p>
          <a:p>
            <a:pPr hangingPunct="0">
              <a:buNone/>
            </a:pPr>
            <a:r>
              <a:rPr lang="en-US" i="1" dirty="0" smtClean="0">
                <a:effectLst>
                  <a:glow rad="101600">
                    <a:schemeClr val="bg1">
                      <a:alpha val="60000"/>
                    </a:schemeClr>
                  </a:glow>
                </a:effectLst>
              </a:rPr>
              <a:t>53.   Hosea 7:5</a:t>
            </a:r>
          </a:p>
          <a:p>
            <a:pPr hangingPunct="0">
              <a:buNone/>
            </a:pPr>
            <a:r>
              <a:rPr lang="en-US" i="1" dirty="0" smtClean="0">
                <a:effectLst>
                  <a:glow rad="101600">
                    <a:schemeClr val="bg1">
                      <a:alpha val="60000"/>
                    </a:schemeClr>
                  </a:glow>
                </a:effectLst>
              </a:rPr>
              <a:t>54.   Joel 1:5 </a:t>
            </a:r>
          </a:p>
          <a:p>
            <a:pPr marL="514350" indent="-514350" hangingPunct="0">
              <a:buAutoNum type="arabicPeriod" startAt="55"/>
            </a:pPr>
            <a:r>
              <a:rPr lang="en-US" i="1" dirty="0" smtClean="0">
                <a:effectLst>
                  <a:glow rad="101600">
                    <a:schemeClr val="bg1">
                      <a:alpha val="60000"/>
                    </a:schemeClr>
                  </a:glow>
                </a:effectLst>
              </a:rPr>
              <a:t> Joel 3:356.  </a:t>
            </a:r>
          </a:p>
          <a:p>
            <a:pPr marL="514350" indent="-514350" hangingPunct="0">
              <a:buAutoNum type="arabicPeriod" startAt="55"/>
            </a:pPr>
            <a:r>
              <a:rPr lang="en-US" i="1" dirty="0" smtClean="0">
                <a:effectLst>
                  <a:glow rad="101600">
                    <a:schemeClr val="bg1">
                      <a:alpha val="60000"/>
                    </a:schemeClr>
                  </a:glow>
                </a:effectLst>
              </a:rPr>
              <a:t> Amos 2:8</a:t>
            </a:r>
          </a:p>
          <a:p>
            <a:pPr hangingPunct="0">
              <a:buNone/>
            </a:pPr>
            <a:r>
              <a:rPr lang="en-US" i="1" dirty="0" smtClean="0">
                <a:effectLst>
                  <a:glow rad="101600">
                    <a:schemeClr val="bg1">
                      <a:alpha val="60000"/>
                    </a:schemeClr>
                  </a:glow>
                </a:effectLst>
              </a:rPr>
              <a:t>57.   Amos 2:12</a:t>
            </a:r>
          </a:p>
          <a:p>
            <a:pPr hangingPunct="0">
              <a:buNone/>
            </a:pPr>
            <a:r>
              <a:rPr lang="en-US" i="1" dirty="0" smtClean="0">
                <a:effectLst>
                  <a:glow rad="101600">
                    <a:schemeClr val="bg1">
                      <a:alpha val="60000"/>
                    </a:schemeClr>
                  </a:glow>
                </a:effectLst>
              </a:rPr>
              <a:t>58.   Amos 4:1</a:t>
            </a:r>
          </a:p>
          <a:p>
            <a:pPr hangingPunct="0">
              <a:buNone/>
            </a:pPr>
            <a:r>
              <a:rPr lang="en-US" i="1" dirty="0" smtClean="0">
                <a:effectLst>
                  <a:glow rad="101600">
                    <a:schemeClr val="bg1">
                      <a:alpha val="60000"/>
                    </a:schemeClr>
                  </a:glow>
                </a:effectLst>
              </a:rPr>
              <a:t>59.   Amos 6:6</a:t>
            </a:r>
          </a:p>
          <a:p>
            <a:pPr hangingPunct="0">
              <a:buNone/>
            </a:pPr>
            <a:r>
              <a:rPr lang="en-US" i="1" dirty="0" smtClean="0">
                <a:effectLst>
                  <a:glow rad="101600">
                    <a:schemeClr val="bg1">
                      <a:alpha val="60000"/>
                    </a:schemeClr>
                  </a:glow>
                </a:effectLst>
              </a:rPr>
              <a:t>60.   Nahum 1:10</a:t>
            </a:r>
          </a:p>
          <a:p>
            <a:pPr hangingPunct="0">
              <a:buNone/>
            </a:pPr>
            <a:r>
              <a:rPr lang="en-US" i="1" dirty="0" smtClean="0">
                <a:effectLst>
                  <a:glow rad="101600">
                    <a:schemeClr val="bg1">
                      <a:alpha val="60000"/>
                    </a:schemeClr>
                  </a:glow>
                </a:effectLst>
              </a:rPr>
              <a:t>61.   Habakkuk 2:5</a:t>
            </a:r>
          </a:p>
          <a:p>
            <a:pPr hangingPunct="0">
              <a:buNone/>
            </a:pPr>
            <a:r>
              <a:rPr lang="en-US" i="1" dirty="0" smtClean="0">
                <a:effectLst>
                  <a:glow rad="101600">
                    <a:schemeClr val="bg1">
                      <a:alpha val="60000"/>
                    </a:schemeClr>
                  </a:glow>
                </a:effectLst>
              </a:rPr>
              <a:t>62.   Habakkuk 2:15</a:t>
            </a:r>
          </a:p>
          <a:p>
            <a:pPr hangingPunct="0">
              <a:buNone/>
            </a:pPr>
            <a:r>
              <a:rPr lang="en-US" i="1" dirty="0" smtClean="0">
                <a:effectLst>
                  <a:glow rad="101600">
                    <a:schemeClr val="bg1">
                      <a:alpha val="60000"/>
                    </a:schemeClr>
                  </a:glow>
                </a:effectLst>
              </a:rPr>
              <a:t>63.   Habakkuk 2:16</a:t>
            </a:r>
          </a:p>
          <a:p>
            <a:endParaRPr lang="en-US" i="1" dirty="0">
              <a:effectLst>
                <a:glow rad="101600">
                  <a:schemeClr val="bg1">
                    <a:alpha val="60000"/>
                  </a:schemeClr>
                </a:glow>
              </a:effectLst>
            </a:endParaRPr>
          </a:p>
        </p:txBody>
      </p:sp>
      <p:sp>
        <p:nvSpPr>
          <p:cNvPr id="4" name="Content Placeholder 3"/>
          <p:cNvSpPr>
            <a:spLocks noGrp="1"/>
          </p:cNvSpPr>
          <p:nvPr>
            <p:ph sz="half" idx="2"/>
          </p:nvPr>
        </p:nvSpPr>
        <p:spPr>
          <a:xfrm>
            <a:off x="4648200" y="152400"/>
            <a:ext cx="4267200" cy="6705600"/>
          </a:xfrm>
        </p:spPr>
        <p:txBody>
          <a:bodyPr>
            <a:normAutofit/>
          </a:bodyPr>
          <a:lstStyle/>
          <a:p>
            <a:pPr hangingPunct="0">
              <a:buNone/>
            </a:pPr>
            <a:r>
              <a:rPr lang="en-US" i="1" dirty="0" smtClean="0">
                <a:effectLst>
                  <a:glow rad="101600">
                    <a:schemeClr val="bg1">
                      <a:alpha val="60000"/>
                    </a:schemeClr>
                  </a:glow>
                </a:effectLst>
              </a:rPr>
              <a:t>64.   Matthew 24:48-51</a:t>
            </a:r>
          </a:p>
          <a:p>
            <a:pPr hangingPunct="0">
              <a:buNone/>
            </a:pPr>
            <a:r>
              <a:rPr lang="en-US" i="1" dirty="0" smtClean="0">
                <a:effectLst>
                  <a:glow rad="101600">
                    <a:schemeClr val="bg1">
                      <a:alpha val="60000"/>
                    </a:schemeClr>
                  </a:glow>
                </a:effectLst>
              </a:rPr>
              <a:t>65.   Luke 1:15</a:t>
            </a:r>
          </a:p>
          <a:p>
            <a:pPr hangingPunct="0">
              <a:buNone/>
            </a:pPr>
            <a:r>
              <a:rPr lang="en-US" i="1" dirty="0" smtClean="0">
                <a:effectLst>
                  <a:glow rad="101600">
                    <a:schemeClr val="bg1">
                      <a:alpha val="60000"/>
                    </a:schemeClr>
                  </a:glow>
                </a:effectLst>
              </a:rPr>
              <a:t>66.   Luke 12:45</a:t>
            </a:r>
          </a:p>
          <a:p>
            <a:pPr hangingPunct="0">
              <a:buNone/>
            </a:pPr>
            <a:r>
              <a:rPr lang="en-US" i="1" dirty="0" smtClean="0">
                <a:effectLst>
                  <a:glow rad="101600">
                    <a:schemeClr val="bg1">
                      <a:alpha val="60000"/>
                    </a:schemeClr>
                  </a:glow>
                </a:effectLst>
              </a:rPr>
              <a:t>67.   Luke 21:34</a:t>
            </a:r>
          </a:p>
          <a:p>
            <a:pPr hangingPunct="0">
              <a:buNone/>
            </a:pPr>
            <a:r>
              <a:rPr lang="en-US" i="1" dirty="0" smtClean="0">
                <a:effectLst>
                  <a:glow rad="101600">
                    <a:schemeClr val="bg1">
                      <a:alpha val="60000"/>
                    </a:schemeClr>
                  </a:glow>
                </a:effectLst>
              </a:rPr>
              <a:t>68.   Romans 13:13</a:t>
            </a:r>
          </a:p>
          <a:p>
            <a:pPr hangingPunct="0">
              <a:buNone/>
            </a:pPr>
            <a:r>
              <a:rPr lang="en-US" i="1" dirty="0" smtClean="0">
                <a:effectLst>
                  <a:glow rad="101600">
                    <a:schemeClr val="bg1">
                      <a:alpha val="60000"/>
                    </a:schemeClr>
                  </a:glow>
                </a:effectLst>
              </a:rPr>
              <a:t>69.   Romans 14:21</a:t>
            </a:r>
          </a:p>
          <a:p>
            <a:pPr hangingPunct="0">
              <a:buNone/>
            </a:pPr>
            <a:r>
              <a:rPr lang="en-US" i="1" dirty="0" smtClean="0">
                <a:effectLst>
                  <a:glow rad="101600">
                    <a:schemeClr val="bg1">
                      <a:alpha val="60000"/>
                    </a:schemeClr>
                  </a:glow>
                </a:effectLst>
              </a:rPr>
              <a:t>70.   I Corinthians 6:10</a:t>
            </a:r>
          </a:p>
          <a:p>
            <a:pPr hangingPunct="0">
              <a:buNone/>
            </a:pPr>
            <a:r>
              <a:rPr lang="en-US" i="1" dirty="0" smtClean="0">
                <a:effectLst>
                  <a:glow rad="101600">
                    <a:schemeClr val="bg1">
                      <a:alpha val="60000"/>
                    </a:schemeClr>
                  </a:glow>
                </a:effectLst>
              </a:rPr>
              <a:t>71.   I Corinthians 11:25</a:t>
            </a:r>
          </a:p>
          <a:p>
            <a:pPr hangingPunct="0">
              <a:buNone/>
            </a:pPr>
            <a:r>
              <a:rPr lang="en-US" i="1" dirty="0" smtClean="0">
                <a:effectLst>
                  <a:glow rad="101600">
                    <a:schemeClr val="bg1">
                      <a:alpha val="60000"/>
                    </a:schemeClr>
                  </a:glow>
                </a:effectLst>
              </a:rPr>
              <a:t>72.   Galatians 5:12</a:t>
            </a:r>
          </a:p>
          <a:p>
            <a:pPr hangingPunct="0">
              <a:buNone/>
            </a:pPr>
            <a:r>
              <a:rPr lang="en-US" i="1" dirty="0" smtClean="0">
                <a:effectLst>
                  <a:glow rad="101600">
                    <a:schemeClr val="bg1">
                      <a:alpha val="60000"/>
                    </a:schemeClr>
                  </a:glow>
                </a:effectLst>
              </a:rPr>
              <a:t>73.   Ephesians 5:18</a:t>
            </a:r>
          </a:p>
          <a:p>
            <a:pPr hangingPunct="0">
              <a:buNone/>
            </a:pPr>
            <a:r>
              <a:rPr lang="en-US" i="1" dirty="0" smtClean="0">
                <a:effectLst>
                  <a:glow rad="101600">
                    <a:schemeClr val="bg1">
                      <a:alpha val="60000"/>
                    </a:schemeClr>
                  </a:glow>
                </a:effectLst>
              </a:rPr>
              <a:t>74.   I Thessalonians 5:7</a:t>
            </a:r>
          </a:p>
          <a:p>
            <a:pPr hangingPunct="0">
              <a:buNone/>
            </a:pPr>
            <a:r>
              <a:rPr lang="en-US" i="1" dirty="0" smtClean="0">
                <a:effectLst>
                  <a:glow rad="101600">
                    <a:schemeClr val="bg1">
                      <a:alpha val="60000"/>
                    </a:schemeClr>
                  </a:glow>
                </a:effectLst>
              </a:rPr>
              <a:t>75.   I Timothy 3:3, 8, 11, 12</a:t>
            </a: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normAutofit/>
          </a:bodyPr>
          <a:lstStyle/>
          <a:p>
            <a:r>
              <a:rPr lang="en-US" sz="6000" dirty="0" smtClean="0">
                <a:effectLst>
                  <a:glow rad="101600">
                    <a:schemeClr val="bg1">
                      <a:alpha val="60000"/>
                    </a:schemeClr>
                  </a:glow>
                </a:effectLst>
              </a:rPr>
              <a:t>QUESTIONS THAT MUST BE ANSWERED TO DETERMINE IF DRINKING ALCOHLIC BEVERAGE IS THE RIGHT CHOICE.</a:t>
            </a:r>
            <a:endParaRPr lang="en-US" sz="60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is</a:t>
            </a:r>
            <a:r>
              <a:rPr lang="en-US" b="1" cap="all" dirty="0" smtClean="0">
                <a:effectLst>
                  <a:glow rad="101600">
                    <a:schemeClr val="bg1">
                      <a:alpha val="60000"/>
                    </a:schemeClr>
                  </a:glow>
                </a:effectLst>
              </a:rPr>
              <a:t> my drinking NECESSARY?</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p>
        </p:txBody>
      </p:sp>
      <p:sp>
        <p:nvSpPr>
          <p:cNvPr id="3" name="Content Placeholder 2"/>
          <p:cNvSpPr>
            <a:spLocks noGrp="1"/>
          </p:cNvSpPr>
          <p:nvPr>
            <p:ph idx="1"/>
          </p:nvPr>
        </p:nvSpPr>
        <p:spPr>
          <a:xfrm>
            <a:off x="457200" y="1295400"/>
            <a:ext cx="8229600" cy="5257800"/>
          </a:xfrm>
        </p:spPr>
        <p:txBody>
          <a:bodyPr>
            <a:normAutofit/>
          </a:bodyPr>
          <a:lstStyle/>
          <a:p>
            <a:pPr hangingPunct="0"/>
            <a:r>
              <a:rPr lang="en-US" sz="3600" dirty="0" smtClean="0">
                <a:effectLst>
                  <a:glow rad="101600">
                    <a:schemeClr val="bg1">
                      <a:alpha val="60000"/>
                    </a:schemeClr>
                  </a:glow>
                </a:effectLst>
              </a:rPr>
              <a:t>In Biblical times it may have been somewhat necessary to drink wine.</a:t>
            </a:r>
          </a:p>
          <a:p>
            <a:pPr hangingPunct="0">
              <a:buNone/>
            </a:pPr>
            <a:r>
              <a:rPr lang="en-US" sz="3600" b="1" dirty="0" smtClean="0">
                <a:effectLst>
                  <a:glow rad="101600">
                    <a:schemeClr val="bg1">
                      <a:alpha val="60000"/>
                    </a:schemeClr>
                  </a:glow>
                </a:effectLst>
              </a:rPr>
              <a:t>    NOTE: </a:t>
            </a:r>
            <a:r>
              <a:rPr lang="en-US" sz="3600" dirty="0" smtClean="0">
                <a:effectLst>
                  <a:glow rad="101600">
                    <a:schemeClr val="bg1">
                      <a:alpha val="60000"/>
                    </a:schemeClr>
                  </a:glow>
                </a:effectLst>
              </a:rPr>
              <a:t>Today however due to refrigeration, beverages can be kept without fermenting and we have an endless variety of non-alcoholic beverages to choose from. </a:t>
            </a:r>
          </a:p>
          <a:p>
            <a:pPr hangingPunct="0">
              <a:buFont typeface="Arial" charset="0"/>
              <a:buChar char="•"/>
            </a:pPr>
            <a:r>
              <a:rPr lang="en-US" sz="3600" dirty="0" smtClean="0">
                <a:effectLst>
                  <a:glow rad="101600">
                    <a:schemeClr val="bg1">
                      <a:alpha val="60000"/>
                    </a:schemeClr>
                  </a:glow>
                </a:effectLst>
              </a:rPr>
              <a:t>Drinking wine is not a necessity, it is a preference.</a:t>
            </a:r>
          </a:p>
          <a:p>
            <a:pPr hangingPunct="0">
              <a:buNone/>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cap="all" dirty="0" smtClean="0">
                <a:effectLst>
                  <a:glow rad="101600">
                    <a:schemeClr val="bg1">
                      <a:alpha val="60000"/>
                    </a:schemeClr>
                  </a:glow>
                </a:effectLst>
              </a:rPr>
              <a:t>is drinking the best choice?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143000"/>
            <a:ext cx="9144000" cy="5715000"/>
          </a:xfrm>
        </p:spPr>
        <p:txBody>
          <a:bodyPr>
            <a:normAutofit lnSpcReduction="10000"/>
          </a:bodyPr>
          <a:lstStyle/>
          <a:p>
            <a:pPr hangingPunct="0"/>
            <a:r>
              <a:rPr lang="en-US" dirty="0" smtClean="0">
                <a:effectLst>
                  <a:glow rad="101600">
                    <a:schemeClr val="bg1">
                      <a:alpha val="60000"/>
                    </a:schemeClr>
                  </a:glow>
                </a:effectLst>
              </a:rPr>
              <a:t>God gives us the freedom of choice.  </a:t>
            </a:r>
            <a:endParaRPr lang="en-US" dirty="0" smtClean="0">
              <a:effectLst>
                <a:glow rad="101600">
                  <a:schemeClr val="bg1">
                    <a:alpha val="60000"/>
                  </a:schemeClr>
                </a:glow>
              </a:effectLst>
            </a:endParaRPr>
          </a:p>
          <a:p>
            <a:pPr hangingPunct="0"/>
            <a:r>
              <a:rPr lang="en-US" dirty="0" smtClean="0">
                <a:effectLst>
                  <a:glow rad="101600">
                    <a:schemeClr val="bg1">
                      <a:alpha val="60000"/>
                    </a:schemeClr>
                  </a:glow>
                </a:effectLst>
              </a:rPr>
              <a:t>Many </a:t>
            </a:r>
            <a:r>
              <a:rPr lang="en-US" dirty="0" smtClean="0">
                <a:effectLst>
                  <a:glow rad="101600">
                    <a:schemeClr val="bg1">
                      <a:alpha val="60000"/>
                    </a:schemeClr>
                  </a:glow>
                </a:effectLst>
              </a:rPr>
              <a:t>Christians however do not determine what is the </a:t>
            </a:r>
            <a:r>
              <a:rPr lang="en-US" u="sng" dirty="0" smtClean="0">
                <a:effectLst>
                  <a:glow rad="101600">
                    <a:schemeClr val="bg1">
                      <a:alpha val="60000"/>
                    </a:schemeClr>
                  </a:glow>
                </a:effectLst>
              </a:rPr>
              <a:t>best choice</a:t>
            </a:r>
            <a:r>
              <a:rPr lang="en-US" dirty="0" smtClean="0">
                <a:effectLst>
                  <a:glow rad="101600">
                    <a:schemeClr val="bg1">
                      <a:alpha val="60000"/>
                    </a:schemeClr>
                  </a:glow>
                </a:effectLst>
              </a:rPr>
              <a:t>. </a:t>
            </a:r>
            <a:endParaRPr lang="en-US" dirty="0" smtClean="0">
              <a:effectLst>
                <a:glow rad="101600">
                  <a:schemeClr val="bg1">
                    <a:alpha val="60000"/>
                  </a:schemeClr>
                </a:glow>
              </a:effectLst>
            </a:endParaRPr>
          </a:p>
          <a:p>
            <a:pPr hangingPunct="0"/>
            <a:r>
              <a:rPr lang="en-US" dirty="0" smtClean="0">
                <a:effectLst>
                  <a:glow rad="101600">
                    <a:schemeClr val="bg1">
                      <a:alpha val="60000"/>
                    </a:schemeClr>
                  </a:glow>
                </a:effectLst>
              </a:rPr>
              <a:t>To </a:t>
            </a:r>
            <a:r>
              <a:rPr lang="en-US" dirty="0" smtClean="0">
                <a:effectLst>
                  <a:glow rad="101600">
                    <a:schemeClr val="bg1">
                      <a:alpha val="60000"/>
                    </a:schemeClr>
                  </a:glow>
                </a:effectLst>
              </a:rPr>
              <a:t>understand what the best choice would be in the question to drink </a:t>
            </a:r>
            <a:r>
              <a:rPr lang="en-US" dirty="0" smtClean="0">
                <a:effectLst>
                  <a:glow rad="101600">
                    <a:schemeClr val="bg1">
                      <a:alpha val="60000"/>
                    </a:schemeClr>
                  </a:glow>
                </a:effectLst>
              </a:rPr>
              <a:t>or not </a:t>
            </a:r>
            <a:r>
              <a:rPr lang="en-US" dirty="0" smtClean="0">
                <a:effectLst>
                  <a:glow rad="101600">
                    <a:schemeClr val="bg1">
                      <a:alpha val="60000"/>
                    </a:schemeClr>
                  </a:glow>
                </a:effectLst>
              </a:rPr>
              <a:t>to drink, let’s look at God’s standard for leadership.</a:t>
            </a:r>
          </a:p>
          <a:p>
            <a:pPr hangingPunct="0"/>
            <a:r>
              <a:rPr lang="en-US" dirty="0" smtClean="0">
                <a:effectLst>
                  <a:glow rad="101600">
                    <a:schemeClr val="bg1">
                      <a:alpha val="60000"/>
                    </a:schemeClr>
                  </a:glow>
                </a:effectLst>
              </a:rPr>
              <a:t>Abstinence for the Old Testament Priesthood  -  </a:t>
            </a:r>
            <a:r>
              <a:rPr lang="en-US" i="1" dirty="0" smtClean="0">
                <a:effectLst>
                  <a:glow rad="101600">
                    <a:schemeClr val="bg1">
                      <a:alpha val="60000"/>
                    </a:schemeClr>
                  </a:glow>
                </a:effectLst>
              </a:rPr>
              <a:t>Leviticus 10:8-11</a:t>
            </a:r>
          </a:p>
          <a:p>
            <a:pPr hangingPunct="0"/>
            <a:r>
              <a:rPr lang="en-US" dirty="0" smtClean="0">
                <a:effectLst>
                  <a:glow rad="101600">
                    <a:schemeClr val="bg1">
                      <a:alpha val="60000"/>
                    </a:schemeClr>
                  </a:glow>
                </a:effectLst>
              </a:rPr>
              <a:t>Abstinence for kings and princes  -  </a:t>
            </a:r>
            <a:r>
              <a:rPr lang="en-US" i="1" dirty="0" smtClean="0">
                <a:effectLst>
                  <a:glow rad="101600">
                    <a:schemeClr val="bg1">
                      <a:alpha val="60000"/>
                    </a:schemeClr>
                  </a:glow>
                </a:effectLst>
              </a:rPr>
              <a:t>Proverbs 31:4-7</a:t>
            </a:r>
          </a:p>
          <a:p>
            <a:pPr hangingPunct="0"/>
            <a:r>
              <a:rPr lang="en-US" dirty="0" smtClean="0">
                <a:effectLst>
                  <a:glow rad="101600">
                    <a:schemeClr val="bg1">
                      <a:alpha val="60000"/>
                    </a:schemeClr>
                  </a:glow>
                </a:effectLst>
              </a:rPr>
              <a:t>Abstinence for </a:t>
            </a:r>
            <a:r>
              <a:rPr lang="en-US" dirty="0" err="1" smtClean="0">
                <a:effectLst>
                  <a:glow rad="101600">
                    <a:schemeClr val="bg1">
                      <a:alpha val="60000"/>
                    </a:schemeClr>
                  </a:glow>
                </a:effectLst>
              </a:rPr>
              <a:t>Nazirite</a:t>
            </a:r>
            <a:r>
              <a:rPr lang="en-US" dirty="0" smtClean="0">
                <a:effectLst>
                  <a:glow rad="101600">
                    <a:schemeClr val="bg1">
                      <a:alpha val="60000"/>
                    </a:schemeClr>
                  </a:glow>
                </a:effectLst>
              </a:rPr>
              <a:t> Vow  -  </a:t>
            </a:r>
            <a:r>
              <a:rPr lang="en-US" i="1" dirty="0" smtClean="0">
                <a:effectLst>
                  <a:glow rad="101600">
                    <a:schemeClr val="bg1">
                      <a:alpha val="60000"/>
                    </a:schemeClr>
                  </a:glow>
                </a:effectLst>
              </a:rPr>
              <a:t>Numbers 6:1-3</a:t>
            </a:r>
          </a:p>
          <a:p>
            <a:pPr hangingPunct="0"/>
            <a:r>
              <a:rPr lang="en-US" dirty="0" smtClean="0">
                <a:effectLst>
                  <a:glow rad="101600">
                    <a:schemeClr val="bg1">
                      <a:alpha val="60000"/>
                    </a:schemeClr>
                  </a:glow>
                </a:effectLst>
              </a:rPr>
              <a:t>Abstinence for pastors (elders)  -  </a:t>
            </a:r>
            <a:r>
              <a:rPr lang="en-US" i="1" dirty="0" smtClean="0">
                <a:effectLst>
                  <a:glow rad="101600">
                    <a:schemeClr val="bg1">
                      <a:alpha val="60000"/>
                    </a:schemeClr>
                  </a:glow>
                </a:effectLst>
              </a:rPr>
              <a:t>I Timothy 3:3</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Autofit/>
          </a:bodyPr>
          <a:lstStyle/>
          <a:p>
            <a:pPr hangingPunct="0"/>
            <a:r>
              <a:rPr lang="en-US" sz="3600" b="1" cap="all" dirty="0" smtClean="0">
                <a:effectLst>
                  <a:glow rad="101600">
                    <a:schemeClr val="bg1">
                      <a:alpha val="60000"/>
                    </a:schemeClr>
                  </a:glow>
                </a:effectLst>
              </a:rPr>
              <a:t>Even the slightest drinking impairs one’s thinking and lowers alertness to spiritual danger</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I Peter 5:8-9</a:t>
            </a:r>
          </a:p>
          <a:p>
            <a:pPr hangingPunct="0"/>
            <a:r>
              <a:rPr lang="en-US" sz="3600" b="1" cap="all" dirty="0" smtClean="0">
                <a:effectLst>
                  <a:glow rad="101600">
                    <a:schemeClr val="bg1">
                      <a:alpha val="60000"/>
                    </a:schemeClr>
                  </a:glow>
                </a:effectLst>
              </a:rPr>
              <a:t>Christians are </a:t>
            </a:r>
            <a:r>
              <a:rPr lang="en-US" sz="3600" b="1" cap="all" dirty="0" err="1" smtClean="0">
                <a:effectLst>
                  <a:glow rad="101600">
                    <a:schemeClr val="bg1">
                      <a:alpha val="60000"/>
                    </a:schemeClr>
                  </a:glow>
                </a:effectLst>
              </a:rPr>
              <a:t>priestS</a:t>
            </a:r>
            <a:r>
              <a:rPr lang="en-US" sz="3600" b="1" cap="all" dirty="0" smtClean="0">
                <a:effectLst>
                  <a:glow rad="101600">
                    <a:schemeClr val="bg1">
                      <a:alpha val="60000"/>
                    </a:schemeClr>
                  </a:glow>
                </a:effectLst>
              </a:rPr>
              <a:t>, and the Bible forbids </a:t>
            </a:r>
            <a:r>
              <a:rPr lang="en-US" sz="3600" b="1" cap="all" dirty="0" err="1" smtClean="0">
                <a:effectLst>
                  <a:glow rad="101600">
                    <a:schemeClr val="bg1">
                      <a:alpha val="60000"/>
                    </a:schemeClr>
                  </a:glow>
                </a:effectLst>
              </a:rPr>
              <a:t>priestS</a:t>
            </a:r>
            <a:r>
              <a:rPr lang="en-US" sz="3600" b="1" cap="all" dirty="0" smtClean="0">
                <a:effectLst>
                  <a:glow rad="101600">
                    <a:schemeClr val="bg1">
                      <a:alpha val="60000"/>
                    </a:schemeClr>
                  </a:glow>
                </a:effectLst>
              </a:rPr>
              <a:t> to drink</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Leviticus 10:9-10;  I Peter 2:9</a:t>
            </a:r>
          </a:p>
          <a:p>
            <a:pPr hangingPunct="0"/>
            <a:r>
              <a:rPr lang="en-US" sz="3600" b="1" cap="all" dirty="0" smtClean="0">
                <a:effectLst>
                  <a:glow rad="101600">
                    <a:schemeClr val="bg1">
                      <a:alpha val="60000"/>
                    </a:schemeClr>
                  </a:glow>
                </a:effectLst>
              </a:rPr>
              <a:t>Christians are not to be controlled by liquor</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Ephesians 5:18</a:t>
            </a:r>
          </a:p>
          <a:p>
            <a:pPr hangingPunct="0">
              <a:buNone/>
            </a:pP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dirty="0" smtClean="0">
                <a:effectLst>
                  <a:glow rad="101600">
                    <a:schemeClr val="bg1">
                      <a:alpha val="60000"/>
                    </a:schemeClr>
                  </a:glow>
                </a:effectLst>
              </a:rPr>
              <a:t> </a:t>
            </a:r>
            <a:endParaRPr lang="en-US" sz="3600"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srcRect/>
          <a:stretch>
            <a:fillRect/>
          </a:stretch>
        </p:blipFill>
        <p:spPr bwMode="auto">
          <a:xfrm>
            <a:off x="5414681" y="4419600"/>
            <a:ext cx="3729319"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553200"/>
          </a:xfrm>
        </p:spPr>
        <p:txBody>
          <a:bodyPr>
            <a:normAutofit/>
          </a:bodyPr>
          <a:lstStyle/>
          <a:p>
            <a:pPr hangingPunct="0"/>
            <a:r>
              <a:rPr lang="en-US" sz="3600" b="1" cap="all" dirty="0" smtClean="0">
                <a:effectLst>
                  <a:glow rad="101600">
                    <a:schemeClr val="bg1">
                      <a:alpha val="60000"/>
                    </a:schemeClr>
                  </a:glow>
                </a:effectLst>
              </a:rPr>
              <a:t>Christians are not to touch the unclean thing</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II Corinthians 6:14 - 7:1</a:t>
            </a:r>
          </a:p>
          <a:p>
            <a:pPr hangingPunct="0"/>
            <a:r>
              <a:rPr lang="en-US" sz="3600" b="1" cap="all" dirty="0" smtClean="0">
                <a:effectLst>
                  <a:glow rad="101600">
                    <a:schemeClr val="bg1">
                      <a:alpha val="60000"/>
                    </a:schemeClr>
                  </a:glow>
                </a:effectLst>
              </a:rPr>
              <a:t>CHRISTIANS are to abstain from every form of evil and the appearance of evil</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I Thessalonians 5:22</a:t>
            </a:r>
            <a:r>
              <a:rPr lang="en-US" sz="3600" dirty="0" smtClean="0">
                <a:effectLst>
                  <a:glow rad="101600">
                    <a:schemeClr val="bg1">
                      <a:alpha val="60000"/>
                    </a:schemeClr>
                  </a:glow>
                </a:effectLst>
              </a:rPr>
              <a:t> </a:t>
            </a:r>
          </a:p>
          <a:p>
            <a:pPr hangingPunct="0"/>
            <a:r>
              <a:rPr lang="en-US" sz="3600" b="1" cap="all" dirty="0" smtClean="0">
                <a:effectLst>
                  <a:glow rad="101600">
                    <a:schemeClr val="bg1">
                      <a:alpha val="60000"/>
                    </a:schemeClr>
                  </a:glow>
                </a:effectLst>
              </a:rPr>
              <a:t>Wine is a mocker and a deceiver</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Proverbs 20:1 </a:t>
            </a:r>
          </a:p>
          <a:p>
            <a:pPr hangingPunct="0"/>
            <a:r>
              <a:rPr lang="en-US" sz="3600" dirty="0" smtClean="0">
                <a:solidFill>
                  <a:srgbClr val="FFFF00"/>
                </a:solidFill>
                <a:effectLst>
                  <a:glow rad="101600">
                    <a:schemeClr val="bg1">
                      <a:alpha val="60000"/>
                    </a:schemeClr>
                  </a:glow>
                </a:effectLst>
              </a:rPr>
              <a:t>No man who drinks alcohol knows exactly where it will lead.</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r>
              <a:rPr lang="en-US" b="1" cap="all" dirty="0" smtClean="0">
                <a:effectLst>
                  <a:glow rad="101600">
                    <a:schemeClr val="bg1">
                      <a:alpha val="60000"/>
                    </a:schemeClr>
                  </a:glow>
                </a:effectLst>
              </a:rPr>
              <a:t>is it habit forming?</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447800"/>
            <a:ext cx="5562600" cy="5410200"/>
          </a:xfrm>
        </p:spPr>
        <p:txBody>
          <a:bodyPr/>
          <a:lstStyle/>
          <a:p>
            <a:pPr hangingPunct="0"/>
            <a:r>
              <a:rPr lang="en-US" dirty="0" smtClean="0">
                <a:effectLst>
                  <a:glow rad="101600">
                    <a:schemeClr val="bg1">
                      <a:alpha val="60000"/>
                    </a:schemeClr>
                  </a:glow>
                </a:effectLst>
              </a:rPr>
              <a:t>Principle of Scripture is </a:t>
            </a:r>
            <a:r>
              <a:rPr lang="en-US" i="1" dirty="0" smtClean="0">
                <a:effectLst>
                  <a:glow rad="101600">
                    <a:schemeClr val="bg1">
                      <a:alpha val="60000"/>
                    </a:schemeClr>
                  </a:glow>
                </a:effectLst>
              </a:rPr>
              <a:t>“Do not allow yourself to come under the power or control of anything that could cause you to fall into sin”  -                         I Corinthians 6:9-12</a:t>
            </a:r>
          </a:p>
          <a:p>
            <a:pPr hangingPunct="0"/>
            <a:r>
              <a:rPr lang="en-US" dirty="0" smtClean="0">
                <a:effectLst>
                  <a:glow rad="101600">
                    <a:schemeClr val="bg1">
                      <a:alpha val="60000"/>
                    </a:schemeClr>
                  </a:glow>
                </a:effectLst>
              </a:rPr>
              <a:t>If we want to avoid sin, we should also want to avoid those things which </a:t>
            </a:r>
            <a:r>
              <a:rPr lang="en-US" dirty="0" smtClean="0">
                <a:effectLst>
                  <a:glow rad="101600">
                    <a:schemeClr val="bg1">
                      <a:alpha val="60000"/>
                    </a:schemeClr>
                  </a:glow>
                </a:effectLst>
              </a:rPr>
              <a:t>promote </a:t>
            </a:r>
            <a:r>
              <a:rPr lang="en-US" dirty="0" smtClean="0">
                <a:effectLst>
                  <a:glow rad="101600">
                    <a:schemeClr val="bg1">
                      <a:alpha val="60000"/>
                    </a:schemeClr>
                  </a:glow>
                </a:effectLst>
              </a:rPr>
              <a:t>sin.</a:t>
            </a:r>
          </a:p>
          <a:p>
            <a:pPr>
              <a:buNone/>
            </a:pPr>
            <a:endParaRPr lang="en-US" dirty="0">
              <a:effectLst>
                <a:glow rad="101600">
                  <a:schemeClr val="bg1">
                    <a:alpha val="60000"/>
                  </a:schemeClr>
                </a:glow>
              </a:effectLst>
            </a:endParaRPr>
          </a:p>
        </p:txBody>
      </p:sp>
      <p:pic>
        <p:nvPicPr>
          <p:cNvPr id="3075" name="Picture 3"/>
          <p:cNvPicPr>
            <a:picLocks noChangeAspect="1" noChangeArrowheads="1"/>
          </p:cNvPicPr>
          <p:nvPr/>
        </p:nvPicPr>
        <p:blipFill>
          <a:blip r:embed="rId3" cstate="print"/>
          <a:srcRect/>
          <a:stretch>
            <a:fillRect/>
          </a:stretch>
        </p:blipFill>
        <p:spPr bwMode="auto">
          <a:xfrm>
            <a:off x="5562600" y="1295400"/>
            <a:ext cx="3352800" cy="224637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410200" y="4038600"/>
            <a:ext cx="3486150" cy="2510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effectLst>
                  <a:glow rad="101600">
                    <a:schemeClr val="bg1">
                      <a:alpha val="60000"/>
                    </a:schemeClr>
                  </a:glow>
                </a:effectLst>
              </a:rPr>
              <a:t>STATISTICAL EVIDENCE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143000"/>
            <a:ext cx="9144000" cy="5715000"/>
          </a:xfrm>
        </p:spPr>
        <p:txBody>
          <a:bodyPr>
            <a:normAutofit/>
          </a:bodyPr>
          <a:lstStyle/>
          <a:p>
            <a:pPr hangingPunct="0">
              <a:buNone/>
            </a:pPr>
            <a:r>
              <a:rPr lang="en-US" cap="all" dirty="0" smtClean="0">
                <a:effectLst>
                  <a:glow rad="101600">
                    <a:schemeClr val="bg1">
                      <a:alpha val="60000"/>
                    </a:schemeClr>
                  </a:glow>
                </a:effectLst>
              </a:rPr>
              <a:t>1</a:t>
            </a:r>
            <a:r>
              <a:rPr lang="en-US" dirty="0" smtClean="0">
                <a:effectLst>
                  <a:glow rad="101600">
                    <a:schemeClr val="bg1">
                      <a:alpha val="60000"/>
                    </a:schemeClr>
                  </a:glow>
                </a:effectLst>
              </a:rPr>
              <a:t>.	 Mental Destruction - One-fourth of all patients  admitted into mental hospitals have alcoholic problems.					</a:t>
            </a:r>
          </a:p>
          <a:p>
            <a:pPr hangingPunct="0">
              <a:buNone/>
            </a:pPr>
            <a:r>
              <a:rPr lang="en-US" cap="all" dirty="0" smtClean="0">
                <a:effectLst>
                  <a:glow rad="101600">
                    <a:schemeClr val="bg1">
                      <a:alpha val="60000"/>
                    </a:schemeClr>
                  </a:glow>
                </a:effectLst>
              </a:rPr>
              <a:t>2</a:t>
            </a:r>
            <a:r>
              <a:rPr lang="en-US" dirty="0" smtClean="0">
                <a:effectLst>
                  <a:glow rad="101600">
                    <a:schemeClr val="bg1">
                      <a:alpha val="60000"/>
                    </a:schemeClr>
                  </a:glow>
                </a:effectLst>
              </a:rPr>
              <a:t>.	 35 million Alcoholics in the United States.</a:t>
            </a:r>
          </a:p>
          <a:p>
            <a:pPr hangingPunct="0">
              <a:buNone/>
            </a:pPr>
            <a:r>
              <a:rPr lang="en-US" cap="all" dirty="0" smtClean="0">
                <a:effectLst>
                  <a:glow rad="101600">
                    <a:schemeClr val="bg1">
                      <a:alpha val="60000"/>
                    </a:schemeClr>
                  </a:glow>
                </a:effectLst>
              </a:rPr>
              <a:t>3</a:t>
            </a:r>
            <a:r>
              <a:rPr lang="en-US" dirty="0" smtClean="0">
                <a:effectLst>
                  <a:glow rad="101600">
                    <a:schemeClr val="bg1">
                      <a:alpha val="60000"/>
                    </a:schemeClr>
                  </a:glow>
                </a:effectLst>
              </a:rPr>
              <a:t>.	 Physical Destruction  - Alcohol causes Sclerosis of the liver, destruction of brain cells, </a:t>
            </a:r>
            <a:r>
              <a:rPr lang="en-US" dirty="0" err="1" smtClean="0">
                <a:effectLst>
                  <a:glow rad="101600">
                    <a:schemeClr val="bg1">
                      <a:alpha val="60000"/>
                    </a:schemeClr>
                  </a:glow>
                </a:effectLst>
              </a:rPr>
              <a:t>balloning</a:t>
            </a:r>
            <a:r>
              <a:rPr lang="en-US" dirty="0" smtClean="0">
                <a:effectLst>
                  <a:glow rad="101600">
                    <a:schemeClr val="bg1">
                      <a:alpha val="60000"/>
                    </a:schemeClr>
                  </a:glow>
                </a:effectLst>
              </a:rPr>
              <a:t> of the veins, thinning of the blood, and physical defects in unborn children.</a:t>
            </a:r>
          </a:p>
          <a:p>
            <a:pPr hangingPunct="0">
              <a:buNone/>
            </a:pPr>
            <a:r>
              <a:rPr lang="en-US" cap="all" dirty="0" smtClean="0">
                <a:effectLst>
                  <a:glow rad="101600">
                    <a:schemeClr val="bg1">
                      <a:alpha val="60000"/>
                    </a:schemeClr>
                  </a:glow>
                </a:effectLst>
              </a:rPr>
              <a:t>4</a:t>
            </a:r>
            <a:r>
              <a:rPr lang="en-US" dirty="0" smtClean="0">
                <a:effectLst>
                  <a:glow rad="101600">
                    <a:schemeClr val="bg1">
                      <a:alpha val="60000"/>
                    </a:schemeClr>
                  </a:glow>
                </a:effectLst>
              </a:rPr>
              <a:t>.	 Physical death - Drivers under the influence of liquor were responsible for 50% of all auto deaths.</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b="1" cap="all" dirty="0" smtClean="0">
                <a:effectLst>
                  <a:glow rad="101600">
                    <a:schemeClr val="bg1">
                      <a:alpha val="60000"/>
                    </a:schemeClr>
                  </a:glow>
                </a:effectLst>
              </a:rPr>
              <a:t>is it potentially destructive?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hangingPunct="0"/>
            <a:r>
              <a:rPr lang="en-US" u="sng" dirty="0" smtClean="0">
                <a:effectLst>
                  <a:glow rad="101600">
                    <a:schemeClr val="bg1">
                      <a:alpha val="60000"/>
                    </a:schemeClr>
                  </a:glow>
                </a:effectLst>
              </a:rPr>
              <a:t>Biblical examples</a:t>
            </a:r>
            <a:r>
              <a:rPr lang="en-US" dirty="0" smtClean="0">
                <a:effectLst>
                  <a:glow rad="101600">
                    <a:schemeClr val="bg1">
                      <a:alpha val="60000"/>
                    </a:schemeClr>
                  </a:glow>
                </a:effectLst>
              </a:rPr>
              <a:t>:</a:t>
            </a:r>
          </a:p>
          <a:p>
            <a:pPr hangingPunct="0">
              <a:buNone/>
            </a:pPr>
            <a:r>
              <a:rPr lang="en-US" cap="all" dirty="0" smtClean="0">
                <a:effectLst>
                  <a:glow rad="101600">
                    <a:schemeClr val="bg1">
                      <a:alpha val="60000"/>
                    </a:schemeClr>
                  </a:glow>
                </a:effectLst>
              </a:rPr>
              <a:t>1</a:t>
            </a:r>
            <a:r>
              <a:rPr lang="en-US" dirty="0" smtClean="0">
                <a:effectLst>
                  <a:glow rad="101600">
                    <a:schemeClr val="bg1">
                      <a:alpha val="60000"/>
                    </a:schemeClr>
                  </a:glow>
                </a:effectLst>
              </a:rPr>
              <a:t>.	</a:t>
            </a:r>
            <a:r>
              <a:rPr lang="en-US" i="1" dirty="0" smtClean="0">
                <a:effectLst>
                  <a:glow rad="101600">
                    <a:schemeClr val="bg1">
                      <a:alpha val="60000"/>
                    </a:schemeClr>
                  </a:glow>
                </a:effectLst>
              </a:rPr>
              <a:t>Ephesians 5:18  “. . .  be not drunk with wine, wherein is excess. . .”  </a:t>
            </a:r>
            <a:r>
              <a:rPr lang="en-US" dirty="0" smtClean="0">
                <a:effectLst>
                  <a:glow rad="101600">
                    <a:schemeClr val="bg1">
                      <a:alpha val="60000"/>
                    </a:schemeClr>
                  </a:glow>
                </a:effectLst>
              </a:rPr>
              <a:t>The word “excess” in the Greek is </a:t>
            </a:r>
            <a:r>
              <a:rPr lang="en-US" i="1" cap="small" dirty="0" err="1" smtClean="0">
                <a:effectLst>
                  <a:glow rad="101600">
                    <a:schemeClr val="bg1">
                      <a:alpha val="60000"/>
                    </a:schemeClr>
                  </a:glow>
                </a:effectLst>
              </a:rPr>
              <a:t>asotia</a:t>
            </a:r>
            <a:r>
              <a:rPr lang="en-US" dirty="0" smtClean="0">
                <a:effectLst>
                  <a:glow rad="101600">
                    <a:schemeClr val="bg1">
                      <a:alpha val="60000"/>
                    </a:schemeClr>
                  </a:glow>
                </a:effectLst>
              </a:rPr>
              <a:t> and means to be “hopelessly and incurably sick”.</a:t>
            </a:r>
          </a:p>
          <a:p>
            <a:pPr hangingPunct="0">
              <a:buNone/>
            </a:pPr>
            <a:r>
              <a:rPr lang="en-US" dirty="0" smtClean="0">
                <a:effectLst>
                  <a:glow rad="101600">
                    <a:schemeClr val="bg1">
                      <a:alpha val="60000"/>
                    </a:schemeClr>
                  </a:glow>
                </a:effectLst>
              </a:rPr>
              <a:t>    </a:t>
            </a:r>
            <a:r>
              <a:rPr lang="en-US" dirty="0" smtClean="0">
                <a:solidFill>
                  <a:srgbClr val="FFFF00"/>
                </a:solidFill>
                <a:effectLst>
                  <a:glow rad="101600">
                    <a:schemeClr val="bg1">
                      <a:alpha val="60000"/>
                    </a:schemeClr>
                  </a:glow>
                </a:effectLst>
              </a:rPr>
              <a:t>NOTE: Drinking leads to drunkenness, which leads to hopeless sickness and destruction.</a:t>
            </a:r>
          </a:p>
          <a:p>
            <a:pPr hangingPunct="0">
              <a:buNone/>
            </a:pPr>
            <a:r>
              <a:rPr lang="en-US" cap="all" dirty="0" smtClean="0">
                <a:effectLst>
                  <a:glow rad="101600">
                    <a:schemeClr val="bg1">
                      <a:alpha val="60000"/>
                    </a:schemeClr>
                  </a:glow>
                </a:effectLst>
              </a:rPr>
              <a:t>2</a:t>
            </a:r>
            <a:r>
              <a:rPr lang="en-US" dirty="0" smtClean="0">
                <a:effectLst>
                  <a:glow rad="101600">
                    <a:schemeClr val="bg1">
                      <a:alpha val="60000"/>
                    </a:schemeClr>
                  </a:glow>
                </a:effectLst>
              </a:rPr>
              <a:t>.</a:t>
            </a:r>
            <a:r>
              <a:rPr lang="en-US" i="1" dirty="0" smtClean="0">
                <a:effectLst>
                  <a:glow rad="101600">
                    <a:schemeClr val="bg1">
                      <a:alpha val="60000"/>
                    </a:schemeClr>
                  </a:glow>
                </a:effectLst>
              </a:rPr>
              <a:t> Proverbs 20:1 - “Wine is a mocker, strong drink is raging</a:t>
            </a:r>
            <a:r>
              <a:rPr lang="en-US" i="1" dirty="0" smtClean="0">
                <a:effectLst>
                  <a:glow rad="101600">
                    <a:schemeClr val="bg1">
                      <a:alpha val="60000"/>
                    </a:schemeClr>
                  </a:glow>
                </a:effectLst>
              </a:rPr>
              <a:t>...”  </a:t>
            </a:r>
            <a:r>
              <a:rPr lang="en-US" i="1" dirty="0" smtClean="0">
                <a:effectLst>
                  <a:glow rad="101600">
                    <a:schemeClr val="bg1">
                      <a:alpha val="60000"/>
                    </a:schemeClr>
                  </a:glow>
                </a:effectLst>
              </a:rPr>
              <a:t>-  Proverbs 4:17; 21:17;  23:21;  23:32-35</a:t>
            </a:r>
          </a:p>
          <a:p>
            <a:pPr hangingPunct="0">
              <a:buNone/>
            </a:pPr>
            <a:r>
              <a:rPr lang="en-US" cap="all" dirty="0" smtClean="0">
                <a:effectLst>
                  <a:glow rad="101600">
                    <a:schemeClr val="bg1">
                      <a:alpha val="60000"/>
                    </a:schemeClr>
                  </a:glow>
                </a:effectLst>
              </a:rPr>
              <a:t>3</a:t>
            </a:r>
            <a:r>
              <a:rPr lang="en-US" dirty="0" smtClean="0">
                <a:effectLst>
                  <a:glow rad="101600">
                    <a:schemeClr val="bg1">
                      <a:alpha val="60000"/>
                    </a:schemeClr>
                  </a:glow>
                </a:effectLst>
              </a:rPr>
              <a:t>.	</a:t>
            </a:r>
            <a:r>
              <a:rPr lang="en-US" i="1" dirty="0" smtClean="0">
                <a:effectLst>
                  <a:glow rad="101600">
                    <a:schemeClr val="bg1">
                      <a:alpha val="60000"/>
                    </a:schemeClr>
                  </a:glow>
                </a:effectLst>
              </a:rPr>
              <a:t>Genesis 9:20-26 </a:t>
            </a:r>
            <a:r>
              <a:rPr lang="en-US" dirty="0" smtClean="0">
                <a:effectLst>
                  <a:glow rad="101600">
                    <a:schemeClr val="bg1">
                      <a:alpha val="60000"/>
                    </a:schemeClr>
                  </a:glow>
                </a:effectLst>
              </a:rPr>
              <a:t>- Drinking leads to immorality</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dirty="0" smtClean="0">
                <a:effectLst>
                  <a:glow rad="101600">
                    <a:schemeClr val="bg1">
                      <a:alpha val="60000"/>
                    </a:schemeClr>
                  </a:glow>
                </a:effectLst>
              </a:rPr>
              <a:t>Three passages used to </a:t>
            </a:r>
            <a:br>
              <a:rPr lang="en-US" dirty="0" smtClean="0">
                <a:effectLst>
                  <a:glow rad="101600">
                    <a:schemeClr val="bg1">
                      <a:alpha val="60000"/>
                    </a:schemeClr>
                  </a:glow>
                </a:effectLst>
              </a:rPr>
            </a:br>
            <a:r>
              <a:rPr lang="en-US" dirty="0" smtClean="0">
                <a:effectLst>
                  <a:glow rad="101600">
                    <a:schemeClr val="bg1">
                      <a:alpha val="60000"/>
                    </a:schemeClr>
                  </a:glow>
                </a:effectLst>
              </a:rPr>
              <a:t>support drinking of alcohol</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524000"/>
            <a:ext cx="9144000" cy="5334000"/>
          </a:xfrm>
        </p:spPr>
        <p:txBody>
          <a:bodyPr>
            <a:noAutofit/>
          </a:bodyPr>
          <a:lstStyle/>
          <a:p>
            <a:pPr>
              <a:buNone/>
            </a:pPr>
            <a:r>
              <a:rPr lang="en-US" sz="3600" cap="all" dirty="0" smtClean="0">
                <a:effectLst>
                  <a:glow rad="101600">
                    <a:schemeClr val="bg1">
                      <a:alpha val="60000"/>
                    </a:schemeClr>
                  </a:glow>
                </a:effectLst>
              </a:rPr>
              <a:t>1. Paul’s </a:t>
            </a:r>
            <a:r>
              <a:rPr lang="en-US" sz="3600" cap="all" dirty="0">
                <a:effectLst>
                  <a:glow rad="101600">
                    <a:schemeClr val="bg1">
                      <a:alpha val="60000"/>
                    </a:schemeClr>
                  </a:glow>
                </a:effectLst>
              </a:rPr>
              <a:t>exhortation to Timothy to</a:t>
            </a:r>
            <a:r>
              <a:rPr lang="en-US" sz="3600" dirty="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a:t>
            </a:r>
            <a:r>
              <a:rPr lang="en-US" sz="3600" i="1" dirty="0">
                <a:solidFill>
                  <a:srgbClr val="FFFF00"/>
                </a:solidFill>
                <a:effectLst>
                  <a:glow rad="101600">
                    <a:schemeClr val="bg1">
                      <a:alpha val="60000"/>
                    </a:schemeClr>
                  </a:glow>
                </a:effectLst>
              </a:rPr>
              <a:t>take] a little wine</a:t>
            </a:r>
            <a:r>
              <a:rPr lang="en-US" sz="3600" i="1" dirty="0" smtClean="0">
                <a:solidFill>
                  <a:srgbClr val="FFFF00"/>
                </a:solidFill>
                <a:effectLst>
                  <a:glow rad="101600">
                    <a:schemeClr val="bg1">
                      <a:alpha val="60000"/>
                    </a:schemeClr>
                  </a:glow>
                </a:effectLst>
              </a:rPr>
              <a:t>...”</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 I </a:t>
            </a:r>
            <a:r>
              <a:rPr lang="en-US" sz="3600" i="1" dirty="0">
                <a:effectLst>
                  <a:glow rad="101600">
                    <a:schemeClr val="bg1">
                      <a:alpha val="60000"/>
                    </a:schemeClr>
                  </a:glow>
                </a:effectLst>
              </a:rPr>
              <a:t>Timothy </a:t>
            </a:r>
            <a:r>
              <a:rPr lang="en-US" sz="3600" i="1" dirty="0" smtClean="0">
                <a:effectLst>
                  <a:glow rad="101600">
                    <a:schemeClr val="bg1">
                      <a:alpha val="60000"/>
                    </a:schemeClr>
                  </a:glow>
                </a:effectLst>
              </a:rPr>
              <a:t>5:23</a:t>
            </a:r>
          </a:p>
          <a:p>
            <a:r>
              <a:rPr lang="en-US" sz="3600" dirty="0">
                <a:effectLst>
                  <a:glow rad="101600">
                    <a:schemeClr val="bg1">
                      <a:alpha val="60000"/>
                    </a:schemeClr>
                  </a:glow>
                </a:effectLst>
              </a:rPr>
              <a:t>Paul had just finished establishing the qualifications for a Pastor in </a:t>
            </a:r>
            <a:r>
              <a:rPr lang="en-US" sz="3600" i="1" dirty="0" smtClean="0">
                <a:effectLst>
                  <a:glow rad="101600">
                    <a:schemeClr val="bg1">
                      <a:alpha val="60000"/>
                    </a:schemeClr>
                  </a:glow>
                </a:effectLst>
              </a:rPr>
              <a:t>I </a:t>
            </a:r>
            <a:r>
              <a:rPr lang="en-US" sz="3600" i="1" dirty="0">
                <a:effectLst>
                  <a:glow rad="101600">
                    <a:schemeClr val="bg1">
                      <a:alpha val="60000"/>
                    </a:schemeClr>
                  </a:glow>
                </a:effectLst>
              </a:rPr>
              <a:t>Timothy 3:1-7.  </a:t>
            </a:r>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Among </a:t>
            </a:r>
            <a:r>
              <a:rPr lang="en-US" sz="3600" dirty="0">
                <a:effectLst>
                  <a:glow rad="101600">
                    <a:schemeClr val="bg1">
                      <a:alpha val="60000"/>
                    </a:schemeClr>
                  </a:glow>
                </a:effectLst>
              </a:rPr>
              <a:t>the qualifications </a:t>
            </a:r>
            <a:r>
              <a:rPr lang="en-US" sz="3600" i="1" dirty="0" smtClean="0">
                <a:effectLst>
                  <a:glow rad="101600">
                    <a:schemeClr val="bg1">
                      <a:alpha val="60000"/>
                    </a:schemeClr>
                  </a:glow>
                </a:effectLst>
              </a:rPr>
              <a:t>“…not </a:t>
            </a:r>
            <a:r>
              <a:rPr lang="en-US" sz="3600" i="1" dirty="0">
                <a:effectLst>
                  <a:glow rad="101600">
                    <a:schemeClr val="bg1">
                      <a:alpha val="60000"/>
                    </a:schemeClr>
                  </a:glow>
                </a:effectLst>
              </a:rPr>
              <a:t>given to wine</a:t>
            </a:r>
            <a:r>
              <a:rPr lang="en-US" sz="3600" i="1" dirty="0" smtClean="0">
                <a:effectLst>
                  <a:glow rad="101600">
                    <a:schemeClr val="bg1">
                      <a:alpha val="60000"/>
                    </a:schemeClr>
                  </a:glow>
                </a:effectLst>
              </a:rPr>
              <a:t>.”</a:t>
            </a:r>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Now </a:t>
            </a:r>
            <a:r>
              <a:rPr lang="en-US" sz="3600" dirty="0">
                <a:effectLst>
                  <a:glow rad="101600">
                    <a:schemeClr val="bg1">
                      <a:alpha val="60000"/>
                    </a:schemeClr>
                  </a:glow>
                </a:effectLst>
              </a:rPr>
              <a:t>Paul tells Timothy only to drink wine </a:t>
            </a:r>
            <a:r>
              <a:rPr lang="en-US" sz="3600" i="1" dirty="0" smtClean="0">
                <a:solidFill>
                  <a:srgbClr val="FFFF00"/>
                </a:solidFill>
                <a:effectLst>
                  <a:glow rad="101600">
                    <a:schemeClr val="bg1">
                      <a:alpha val="60000"/>
                    </a:schemeClr>
                  </a:glow>
                </a:effectLst>
              </a:rPr>
              <a:t>“…for </a:t>
            </a:r>
            <a:r>
              <a:rPr lang="en-US" sz="3600" i="1" dirty="0">
                <a:solidFill>
                  <a:srgbClr val="FFFF00"/>
                </a:solidFill>
                <a:effectLst>
                  <a:glow rad="101600">
                    <a:schemeClr val="bg1">
                      <a:alpha val="60000"/>
                    </a:schemeClr>
                  </a:glow>
                </a:effectLst>
              </a:rPr>
              <a:t>thy stomach’s sake </a:t>
            </a:r>
            <a:r>
              <a:rPr lang="en-US" sz="3600" i="1" dirty="0" smtClean="0">
                <a:solidFill>
                  <a:srgbClr val="FFFF00"/>
                </a:solidFill>
                <a:effectLst>
                  <a:glow rad="101600">
                    <a:schemeClr val="bg1">
                      <a:alpha val="60000"/>
                    </a:schemeClr>
                  </a:glow>
                </a:effectLst>
              </a:rPr>
              <a:t>and </a:t>
            </a:r>
            <a:r>
              <a:rPr lang="en-US" sz="3600" i="1" dirty="0" err="1">
                <a:solidFill>
                  <a:srgbClr val="FFFF00"/>
                </a:solidFill>
                <a:effectLst>
                  <a:glow rad="101600">
                    <a:schemeClr val="bg1">
                      <a:alpha val="60000"/>
                    </a:schemeClr>
                  </a:glow>
                </a:effectLst>
              </a:rPr>
              <a:t>thine</a:t>
            </a:r>
            <a:r>
              <a:rPr lang="en-US" sz="3600" i="1" dirty="0">
                <a:solidFill>
                  <a:srgbClr val="FFFF00"/>
                </a:solidFill>
                <a:effectLst>
                  <a:glow rad="101600">
                    <a:schemeClr val="bg1">
                      <a:alpha val="60000"/>
                    </a:schemeClr>
                  </a:glow>
                </a:effectLst>
              </a:rPr>
              <a:t> often infirmities.”</a:t>
            </a:r>
            <a:endParaRPr lang="en-US" sz="3600" dirty="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noAutofit/>
          </a:bodyPr>
          <a:lstStyle/>
          <a:p>
            <a:pPr hangingPunct="0">
              <a:buNone/>
            </a:pPr>
            <a:r>
              <a:rPr lang="en-US" sz="3600" cap="all" dirty="0" smtClean="0">
                <a:effectLst>
                  <a:glow rad="101600">
                    <a:schemeClr val="bg1">
                      <a:alpha val="60000"/>
                    </a:schemeClr>
                  </a:glow>
                </a:effectLst>
              </a:rPr>
              <a:t>4</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Genesis 19:30-35 </a:t>
            </a:r>
            <a:r>
              <a:rPr lang="en-US" sz="3600" dirty="0" smtClean="0">
                <a:effectLst>
                  <a:glow rad="101600">
                    <a:schemeClr val="bg1">
                      <a:alpha val="60000"/>
                    </a:schemeClr>
                  </a:glow>
                </a:effectLst>
              </a:rPr>
              <a:t>- Drinking leads to </a:t>
            </a:r>
            <a:r>
              <a:rPr lang="en-US" sz="3600" dirty="0" smtClean="0">
                <a:effectLst>
                  <a:glow rad="101600">
                    <a:schemeClr val="bg1">
                      <a:alpha val="60000"/>
                    </a:schemeClr>
                  </a:glow>
                </a:effectLst>
              </a:rPr>
              <a:t>incest.</a:t>
            </a:r>
            <a:endParaRPr lang="en-US" sz="3600" dirty="0" smtClean="0">
              <a:effectLst>
                <a:glow rad="101600">
                  <a:schemeClr val="bg1">
                    <a:alpha val="60000"/>
                  </a:schemeClr>
                </a:glow>
              </a:effectLst>
            </a:endParaRPr>
          </a:p>
          <a:p>
            <a:pPr hangingPunct="0">
              <a:buNone/>
            </a:pPr>
            <a:r>
              <a:rPr lang="en-US" sz="3600" cap="all" dirty="0" smtClean="0">
                <a:effectLst>
                  <a:glow rad="101600">
                    <a:schemeClr val="bg1">
                      <a:alpha val="60000"/>
                    </a:schemeClr>
                  </a:glow>
                </a:effectLst>
              </a:rPr>
              <a:t>5</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Deuteronomy 21:20 </a:t>
            </a:r>
            <a:r>
              <a:rPr lang="en-US" sz="3600" dirty="0" smtClean="0">
                <a:effectLst>
                  <a:glow rad="101600">
                    <a:schemeClr val="bg1">
                      <a:alpha val="60000"/>
                    </a:schemeClr>
                  </a:glow>
                </a:effectLst>
              </a:rPr>
              <a:t>- Drinking leads to gluttony, rebellion, disobedience to parents, and a dissolute life.</a:t>
            </a:r>
          </a:p>
          <a:p>
            <a:pPr hangingPunct="0">
              <a:buNone/>
            </a:pPr>
            <a:r>
              <a:rPr lang="en-US" sz="3600" cap="all" dirty="0" smtClean="0">
                <a:effectLst>
                  <a:glow rad="101600">
                    <a:schemeClr val="bg1">
                      <a:alpha val="60000"/>
                    </a:schemeClr>
                  </a:glow>
                </a:effectLst>
              </a:rPr>
              <a:t>6</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Isaiah 28:7 </a:t>
            </a:r>
            <a:r>
              <a:rPr lang="en-US" sz="3600" dirty="0" smtClean="0">
                <a:effectLst>
                  <a:glow rad="101600">
                    <a:schemeClr val="bg1">
                      <a:alpha val="60000"/>
                    </a:schemeClr>
                  </a:glow>
                </a:effectLst>
              </a:rPr>
              <a:t>- Drinking leads to perversion and corruption.</a:t>
            </a:r>
          </a:p>
          <a:p>
            <a:pPr hangingPunct="0">
              <a:buNone/>
            </a:pPr>
            <a:r>
              <a:rPr lang="en-US" sz="3600" cap="all" dirty="0" smtClean="0">
                <a:effectLst>
                  <a:glow rad="101600">
                    <a:schemeClr val="bg1">
                      <a:alpha val="60000"/>
                    </a:schemeClr>
                  </a:glow>
                </a:effectLst>
              </a:rPr>
              <a:t>7</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Joel 1:5;  3:3 </a:t>
            </a:r>
            <a:r>
              <a:rPr lang="en-US" sz="3600" dirty="0" smtClean="0">
                <a:effectLst>
                  <a:glow rad="101600">
                    <a:schemeClr val="bg1">
                      <a:alpha val="60000"/>
                    </a:schemeClr>
                  </a:glow>
                </a:effectLst>
              </a:rPr>
              <a:t>- Drinking leads to addition</a:t>
            </a:r>
          </a:p>
          <a:p>
            <a:pPr hangingPunct="0">
              <a:buNone/>
            </a:pPr>
            <a:r>
              <a:rPr lang="en-US" sz="3600" cap="all" dirty="0" smtClean="0">
                <a:effectLst>
                  <a:glow rad="101600">
                    <a:schemeClr val="bg1">
                      <a:alpha val="60000"/>
                    </a:schemeClr>
                  </a:glow>
                </a:effectLst>
              </a:rPr>
              <a:t>8</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Amos 2:8, 12;  4:1;  6:6 </a:t>
            </a:r>
            <a:r>
              <a:rPr lang="en-US" sz="3600" dirty="0" smtClean="0">
                <a:effectLst>
                  <a:glow rad="101600">
                    <a:schemeClr val="bg1">
                      <a:alpha val="60000"/>
                    </a:schemeClr>
                  </a:glow>
                </a:effectLst>
              </a:rPr>
              <a:t>- Drinking leads to debauchery.</a:t>
            </a:r>
          </a:p>
          <a:p>
            <a:pPr hangingPunct="0">
              <a:buNone/>
            </a:pPr>
            <a:r>
              <a:rPr lang="en-US" sz="3600" cap="all" dirty="0" smtClean="0">
                <a:effectLst>
                  <a:glow rad="101600">
                    <a:schemeClr val="bg1">
                      <a:alpha val="60000"/>
                    </a:schemeClr>
                  </a:glow>
                </a:effectLst>
              </a:rPr>
              <a:t>9</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Habakkuk 2:15 </a:t>
            </a:r>
            <a:r>
              <a:rPr lang="en-US" sz="3600" dirty="0" smtClean="0">
                <a:effectLst>
                  <a:glow rad="101600">
                    <a:schemeClr val="bg1">
                      <a:alpha val="60000"/>
                    </a:schemeClr>
                  </a:glow>
                </a:effectLst>
              </a:rPr>
              <a:t>- Drinking leads to judgment.</a:t>
            </a:r>
          </a:p>
          <a:p>
            <a:pPr>
              <a:buNone/>
            </a:pPr>
            <a:r>
              <a:rPr lang="en-US" sz="3600" cap="all" dirty="0" smtClean="0">
                <a:effectLst>
                  <a:glow rad="101600">
                    <a:schemeClr val="bg1">
                      <a:alpha val="60000"/>
                    </a:schemeClr>
                  </a:glow>
                </a:effectLst>
              </a:rPr>
              <a:t/>
            </a:r>
            <a:br>
              <a:rPr lang="en-US" sz="3600" cap="all" dirty="0" smtClean="0">
                <a:effectLst>
                  <a:glow rad="101600">
                    <a:schemeClr val="bg1">
                      <a:alpha val="60000"/>
                    </a:schemeClr>
                  </a:glow>
                </a:effectLst>
              </a:rPr>
            </a:b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cap="all" dirty="0" smtClean="0">
                <a:effectLst>
                  <a:glow rad="101600">
                    <a:schemeClr val="bg1">
                      <a:alpha val="60000"/>
                    </a:schemeClr>
                  </a:glow>
                </a:effectLst>
              </a:rPr>
              <a:t>is it offensive to others?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76400"/>
            <a:ext cx="5791200" cy="5181600"/>
          </a:xfrm>
        </p:spPr>
        <p:txBody>
          <a:bodyPr>
            <a:normAutofit/>
          </a:bodyPr>
          <a:lstStyle/>
          <a:p>
            <a:r>
              <a:rPr lang="en-US" sz="3600" dirty="0" smtClean="0">
                <a:effectLst>
                  <a:glow rad="101600">
                    <a:schemeClr val="bg1">
                      <a:alpha val="60000"/>
                    </a:schemeClr>
                  </a:glow>
                </a:effectLst>
              </a:rPr>
              <a:t>The principle of Scripture is “If you think something is acceptable, but someone else is offended by it, avoid it</a:t>
            </a:r>
            <a:r>
              <a:rPr lang="en-US" sz="3600" dirty="0" smtClean="0">
                <a:effectLst>
                  <a:glow rad="101600">
                    <a:schemeClr val="bg1">
                      <a:alpha val="60000"/>
                    </a:schemeClr>
                  </a:glow>
                </a:effectLst>
              </a:rPr>
              <a:t>.”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Romans 14:13-21;   </a:t>
            </a:r>
            <a:r>
              <a:rPr lang="en-US" sz="3600" i="1" dirty="0" smtClean="0">
                <a:effectLst>
                  <a:glow rad="101600">
                    <a:schemeClr val="bg1">
                      <a:alpha val="60000"/>
                    </a:schemeClr>
                  </a:glow>
                </a:effectLst>
              </a:rPr>
              <a:t>     I </a:t>
            </a:r>
            <a:r>
              <a:rPr lang="en-US" sz="3600" i="1" dirty="0" smtClean="0">
                <a:effectLst>
                  <a:glow rad="101600">
                    <a:schemeClr val="bg1">
                      <a:alpha val="60000"/>
                    </a:schemeClr>
                  </a:glow>
                </a:effectLst>
              </a:rPr>
              <a:t>Corinthians 8:9</a:t>
            </a:r>
          </a:p>
          <a:p>
            <a:r>
              <a:rPr lang="en-US" sz="3600" i="1" dirty="0" smtClean="0">
                <a:solidFill>
                  <a:srgbClr val="FFFF00"/>
                </a:solidFill>
                <a:effectLst>
                  <a:glow rad="101600">
                    <a:schemeClr val="bg1">
                      <a:alpha val="60000"/>
                    </a:schemeClr>
                  </a:glow>
                </a:effectLst>
              </a:rPr>
              <a:t>II Corinthians 6:3 “Giving no offence in any thing, that the ministry be not blamed.”</a:t>
            </a:r>
            <a:endParaRPr lang="en-US" sz="3600" i="1" dirty="0">
              <a:solidFill>
                <a:srgbClr val="FFFF00"/>
              </a:solidFill>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5867400" y="2286000"/>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a:bodyPr>
          <a:lstStyle/>
          <a:p>
            <a:r>
              <a:rPr lang="en-US" dirty="0" smtClean="0">
                <a:effectLst>
                  <a:glow rad="101600">
                    <a:schemeClr val="bg1">
                      <a:alpha val="60000"/>
                    </a:schemeClr>
                  </a:glow>
                </a:effectLst>
              </a:rPr>
              <a:t>COULD IT BE A STUMBLING BLOCK?</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410200"/>
          </a:xfrm>
        </p:spPr>
        <p:txBody>
          <a:bodyPr>
            <a:normAutofit/>
          </a:bodyPr>
          <a:lstStyle/>
          <a:p>
            <a:pPr>
              <a:buNone/>
            </a:pP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Romans 14:13 “Let us not therefore judge one another any more: but judge this rather, that no man put a </a:t>
            </a:r>
            <a:r>
              <a:rPr lang="en-US" sz="3600" i="1" dirty="0" err="1" smtClean="0">
                <a:solidFill>
                  <a:srgbClr val="FFFF00"/>
                </a:solidFill>
                <a:effectLst>
                  <a:glow rad="101600">
                    <a:schemeClr val="bg1">
                      <a:alpha val="60000"/>
                    </a:schemeClr>
                  </a:glow>
                </a:effectLst>
              </a:rPr>
              <a:t>stumblingblock</a:t>
            </a:r>
            <a:r>
              <a:rPr lang="en-US" sz="3600" i="1" dirty="0" smtClean="0">
                <a:solidFill>
                  <a:srgbClr val="FFFF00"/>
                </a:solidFill>
                <a:effectLst>
                  <a:glow rad="101600">
                    <a:schemeClr val="bg1">
                      <a:alpha val="60000"/>
                    </a:schemeClr>
                  </a:glow>
                </a:effectLst>
              </a:rPr>
              <a:t> or an occasion to fall in his brother's way.”</a:t>
            </a:r>
            <a:endParaRPr lang="en-US" sz="3600" i="1" dirty="0">
              <a:solidFill>
                <a:srgbClr val="FFFF00"/>
              </a:solidFill>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2819400" y="3886200"/>
            <a:ext cx="381000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b="1" cap="all" dirty="0" smtClean="0">
                <a:effectLst>
                  <a:glow rad="101600">
                    <a:schemeClr val="bg1">
                      <a:alpha val="60000"/>
                    </a:schemeClr>
                  </a:glow>
                </a:effectLst>
              </a:rPr>
              <a:t>will it harm my </a:t>
            </a:r>
            <a:br>
              <a:rPr lang="en-US" b="1" cap="all" dirty="0" smtClean="0">
                <a:effectLst>
                  <a:glow rad="101600">
                    <a:schemeClr val="bg1">
                      <a:alpha val="60000"/>
                    </a:schemeClr>
                  </a:glow>
                </a:effectLst>
              </a:rPr>
            </a:br>
            <a:r>
              <a:rPr lang="en-US" b="1" cap="all" dirty="0" smtClean="0">
                <a:effectLst>
                  <a:glow rad="101600">
                    <a:schemeClr val="bg1">
                      <a:alpha val="60000"/>
                    </a:schemeClr>
                  </a:glow>
                </a:effectLst>
              </a:rPr>
              <a:t>Christian testimony?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524000"/>
            <a:ext cx="9144000" cy="5334000"/>
          </a:xfrm>
        </p:spPr>
        <p:txBody>
          <a:bodyPr>
            <a:normAutofit/>
          </a:bodyPr>
          <a:lstStyle/>
          <a:p>
            <a:pPr>
              <a:buNone/>
            </a:pPr>
            <a:r>
              <a:rPr lang="en-US" sz="3300" dirty="0" smtClean="0">
                <a:effectLst>
                  <a:glow rad="101600">
                    <a:schemeClr val="bg1">
                      <a:alpha val="60000"/>
                    </a:schemeClr>
                  </a:glow>
                </a:effectLst>
              </a:rPr>
              <a:t>    If people are going to see the reality of Christ living His life through us </a:t>
            </a:r>
            <a:r>
              <a:rPr lang="en-US" sz="3300" i="1" dirty="0" smtClean="0">
                <a:effectLst>
                  <a:glow rad="101600">
                    <a:schemeClr val="bg1">
                      <a:alpha val="60000"/>
                    </a:schemeClr>
                  </a:glow>
                </a:effectLst>
              </a:rPr>
              <a:t>“... for </a:t>
            </a:r>
            <a:r>
              <a:rPr lang="en-US" sz="3300" i="1" dirty="0" smtClean="0">
                <a:effectLst>
                  <a:glow rad="101600">
                    <a:schemeClr val="bg1">
                      <a:alpha val="60000"/>
                    </a:schemeClr>
                  </a:glow>
                </a:effectLst>
              </a:rPr>
              <a:t>me to live is Christ. . .Christ </a:t>
            </a:r>
            <a:r>
              <a:rPr lang="en-US" sz="3300" i="1" dirty="0" err="1" smtClean="0">
                <a:effectLst>
                  <a:glow rad="101600">
                    <a:schemeClr val="bg1">
                      <a:alpha val="60000"/>
                    </a:schemeClr>
                  </a:glow>
                </a:effectLst>
              </a:rPr>
              <a:t>liveth</a:t>
            </a:r>
            <a:r>
              <a:rPr lang="en-US" sz="3300" i="1" dirty="0" smtClean="0">
                <a:effectLst>
                  <a:glow rad="101600">
                    <a:schemeClr val="bg1">
                      <a:alpha val="60000"/>
                    </a:schemeClr>
                  </a:glow>
                </a:effectLst>
              </a:rPr>
              <a:t> in me</a:t>
            </a:r>
            <a:r>
              <a:rPr lang="en-US" sz="3300" i="1" dirty="0" smtClean="0">
                <a:effectLst>
                  <a:glow rad="101600">
                    <a:schemeClr val="bg1">
                      <a:alpha val="60000"/>
                    </a:schemeClr>
                  </a:glow>
                </a:effectLst>
              </a:rPr>
              <a:t>...”</a:t>
            </a:r>
            <a:r>
              <a:rPr lang="en-US" sz="3300" dirty="0" smtClean="0">
                <a:effectLst>
                  <a:glow rad="101600">
                    <a:schemeClr val="bg1">
                      <a:alpha val="60000"/>
                    </a:schemeClr>
                  </a:glow>
                </a:effectLst>
              </a:rPr>
              <a:t>  </a:t>
            </a:r>
            <a:r>
              <a:rPr lang="en-US" sz="3300" dirty="0" smtClean="0">
                <a:effectLst>
                  <a:glow rad="101600">
                    <a:schemeClr val="bg1">
                      <a:alpha val="60000"/>
                    </a:schemeClr>
                  </a:glow>
                </a:effectLst>
              </a:rPr>
              <a:t>it is important to follow the principle of </a:t>
            </a:r>
            <a:r>
              <a:rPr lang="en-US" sz="3300" i="1" u="sng" dirty="0" smtClean="0">
                <a:effectLst>
                  <a:glow rad="101600">
                    <a:schemeClr val="bg1">
                      <a:alpha val="60000"/>
                    </a:schemeClr>
                  </a:glow>
                </a:effectLst>
              </a:rPr>
              <a:t>I Corinthians 10:31-33.</a:t>
            </a:r>
          </a:p>
          <a:p>
            <a:pPr>
              <a:buNone/>
            </a:pPr>
            <a:r>
              <a:rPr lang="en-US" sz="3300" i="1" dirty="0" smtClean="0">
                <a:solidFill>
                  <a:srgbClr val="FFFF00"/>
                </a:solidFill>
                <a:effectLst>
                  <a:glow rad="101600">
                    <a:schemeClr val="bg1">
                      <a:alpha val="60000"/>
                    </a:schemeClr>
                  </a:glow>
                </a:effectLst>
              </a:rPr>
              <a:t>   “Whether therefore ye eat, or drink, or whatsoever ye do, do all to the glory of God. Give none offence, neither to the Jews, nor to the Gentiles, nor to the church of God: Even as I please all men in all things, not seeking mine own profit, but the profit of many, that they may be saved.”</a:t>
            </a:r>
            <a:endParaRPr lang="en-US" sz="33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b="1" cap="all" dirty="0" smtClean="0">
                <a:effectLst>
                  <a:glow rad="101600">
                    <a:schemeClr val="bg1">
                      <a:alpha val="60000"/>
                    </a:schemeClr>
                  </a:glow>
                </a:effectLst>
              </a:rPr>
              <a:t>Alcoholism is not a </a:t>
            </a:r>
            <a:br>
              <a:rPr lang="en-US" b="1" cap="all" dirty="0" smtClean="0">
                <a:effectLst>
                  <a:glow rad="101600">
                    <a:schemeClr val="bg1">
                      <a:alpha val="60000"/>
                    </a:schemeClr>
                  </a:glow>
                </a:effectLst>
              </a:rPr>
            </a:br>
            <a:r>
              <a:rPr lang="en-US" b="1" cap="all" dirty="0" smtClean="0">
                <a:effectLst>
                  <a:glow rad="101600">
                    <a:schemeClr val="bg1">
                      <a:alpha val="60000"/>
                    </a:schemeClr>
                  </a:glow>
                </a:effectLst>
              </a:rPr>
              <a:t>disease but a sin</a:t>
            </a:r>
            <a:endParaRPr lang="en-US" dirty="0"/>
          </a:p>
        </p:txBody>
      </p:sp>
      <p:sp>
        <p:nvSpPr>
          <p:cNvPr id="3" name="Content Placeholder 2"/>
          <p:cNvSpPr>
            <a:spLocks noGrp="1"/>
          </p:cNvSpPr>
          <p:nvPr>
            <p:ph sz="half" idx="1"/>
          </p:nvPr>
        </p:nvSpPr>
        <p:spPr>
          <a:xfrm>
            <a:off x="0" y="4038600"/>
            <a:ext cx="5029200" cy="2819400"/>
          </a:xfrm>
        </p:spPr>
        <p:txBody>
          <a:bodyPr>
            <a:normAutofit/>
          </a:bodyPr>
          <a:lstStyle/>
          <a:p>
            <a:r>
              <a:rPr lang="en-US" sz="3600" dirty="0" smtClean="0">
                <a:effectLst>
                  <a:glow rad="101600">
                    <a:schemeClr val="bg1">
                      <a:alpha val="60000"/>
                    </a:schemeClr>
                  </a:glow>
                </a:effectLst>
              </a:rPr>
              <a:t>The reason it has been classified as a disease is because of its effect on the body. </a:t>
            </a:r>
          </a:p>
          <a:p>
            <a:pPr>
              <a:buNone/>
            </a:pPr>
            <a:endParaRPr lang="en-US" sz="3600" dirty="0"/>
          </a:p>
        </p:txBody>
      </p:sp>
      <p:sp>
        <p:nvSpPr>
          <p:cNvPr id="4" name="Content Placeholder 3"/>
          <p:cNvSpPr>
            <a:spLocks noGrp="1"/>
          </p:cNvSpPr>
          <p:nvPr>
            <p:ph sz="half" idx="2"/>
          </p:nvPr>
        </p:nvSpPr>
        <p:spPr>
          <a:xfrm>
            <a:off x="4648200" y="1524000"/>
            <a:ext cx="4495800" cy="5334000"/>
          </a:xfrm>
        </p:spPr>
        <p:txBody>
          <a:bodyPr>
            <a:normAutofit/>
          </a:bodyPr>
          <a:lstStyle/>
          <a:p>
            <a:r>
              <a:rPr lang="en-US" sz="3600" dirty="0" smtClean="0">
                <a:effectLst>
                  <a:glow rad="101600">
                    <a:schemeClr val="bg1">
                      <a:alpha val="60000"/>
                    </a:schemeClr>
                  </a:glow>
                </a:effectLst>
              </a:rPr>
              <a:t>Alcoholism is a sin that needs to be confessed as sin and dealt with as sin  -  </a:t>
            </a:r>
            <a:r>
              <a:rPr lang="en-US" sz="3600" i="1" dirty="0" smtClean="0">
                <a:effectLst>
                  <a:glow rad="101600">
                    <a:schemeClr val="bg1">
                      <a:alpha val="60000"/>
                    </a:schemeClr>
                  </a:glow>
                </a:effectLst>
              </a:rPr>
              <a:t>Proverbs 28:13-14               </a:t>
            </a:r>
          </a:p>
          <a:p>
            <a:endParaRPr lang="en-US" sz="3600" dirty="0"/>
          </a:p>
        </p:txBody>
      </p:sp>
      <p:pic>
        <p:nvPicPr>
          <p:cNvPr id="7170" name="Picture 2"/>
          <p:cNvPicPr>
            <a:picLocks noChangeAspect="1" noChangeArrowheads="1"/>
          </p:cNvPicPr>
          <p:nvPr/>
        </p:nvPicPr>
        <p:blipFill>
          <a:blip r:embed="rId3" cstate="print"/>
          <a:srcRect/>
          <a:stretch>
            <a:fillRect/>
          </a:stretch>
        </p:blipFill>
        <p:spPr bwMode="auto">
          <a:xfrm>
            <a:off x="5562600" y="4449816"/>
            <a:ext cx="3581400" cy="2408183"/>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57200" y="1600200"/>
            <a:ext cx="3435246"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all" dirty="0" smtClean="0">
                <a:effectLst>
                  <a:glow rad="101600">
                    <a:schemeClr val="bg1">
                      <a:alpha val="60000"/>
                    </a:schemeClr>
                  </a:glow>
                </a:effectLst>
              </a:rPr>
              <a:t>Are you absolutely certain </a:t>
            </a:r>
            <a:br>
              <a:rPr lang="en-US" b="1" cap="all" dirty="0" smtClean="0">
                <a:effectLst>
                  <a:glow rad="101600">
                    <a:schemeClr val="bg1">
                      <a:alpha val="60000"/>
                    </a:schemeClr>
                  </a:glow>
                </a:effectLst>
              </a:rPr>
            </a:br>
            <a:r>
              <a:rPr lang="en-US" b="1" cap="all" dirty="0" smtClean="0">
                <a:effectLst>
                  <a:glow rad="101600">
                    <a:schemeClr val="bg1">
                      <a:alpha val="60000"/>
                    </a:schemeClr>
                  </a:glow>
                </a:effectLst>
              </a:rPr>
              <a:t>that it is right to drink?</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181600"/>
          </a:xfrm>
        </p:spPr>
        <p:txBody>
          <a:bodyPr>
            <a:noAutofit/>
          </a:bodyPr>
          <a:lstStyle/>
          <a:p>
            <a:pPr hangingPunct="0"/>
            <a:r>
              <a:rPr lang="en-US" sz="3500" i="1" dirty="0" smtClean="0">
                <a:effectLst>
                  <a:glow rad="101600">
                    <a:schemeClr val="bg1">
                      <a:alpha val="60000"/>
                    </a:schemeClr>
                  </a:glow>
                </a:effectLst>
              </a:rPr>
              <a:t>Romans 14:23  </a:t>
            </a:r>
            <a:r>
              <a:rPr lang="en-US" sz="3500" i="1" dirty="0" smtClean="0">
                <a:effectLst>
                  <a:glow rad="101600">
                    <a:schemeClr val="bg1">
                      <a:alpha val="60000"/>
                    </a:schemeClr>
                  </a:glow>
                </a:effectLst>
              </a:rPr>
              <a:t>“...he </a:t>
            </a:r>
            <a:r>
              <a:rPr lang="en-US" sz="3500" i="1" dirty="0" smtClean="0">
                <a:effectLst>
                  <a:glow rad="101600">
                    <a:schemeClr val="bg1">
                      <a:alpha val="60000"/>
                    </a:schemeClr>
                  </a:glow>
                </a:effectLst>
              </a:rPr>
              <a:t>that </a:t>
            </a:r>
            <a:r>
              <a:rPr lang="en-US" sz="3500" i="1" dirty="0" err="1" smtClean="0">
                <a:effectLst>
                  <a:glow rad="101600">
                    <a:schemeClr val="bg1">
                      <a:alpha val="60000"/>
                    </a:schemeClr>
                  </a:glow>
                </a:effectLst>
              </a:rPr>
              <a:t>doubteth</a:t>
            </a:r>
            <a:r>
              <a:rPr lang="en-US" sz="3500" i="1" dirty="0" smtClean="0">
                <a:effectLst>
                  <a:glow rad="101600">
                    <a:schemeClr val="bg1">
                      <a:alpha val="60000"/>
                    </a:schemeClr>
                  </a:glow>
                </a:effectLst>
              </a:rPr>
              <a:t> is </a:t>
            </a:r>
            <a:r>
              <a:rPr lang="en-US" sz="3500" i="1" dirty="0" smtClean="0">
                <a:effectLst>
                  <a:glow rad="101600">
                    <a:schemeClr val="bg1">
                      <a:alpha val="60000"/>
                    </a:schemeClr>
                  </a:glow>
                </a:effectLst>
              </a:rPr>
              <a:t>damned… </a:t>
            </a:r>
            <a:r>
              <a:rPr lang="en-US" sz="3500" i="1" dirty="0" smtClean="0">
                <a:effectLst>
                  <a:glow rad="101600">
                    <a:schemeClr val="bg1">
                      <a:alpha val="60000"/>
                    </a:schemeClr>
                  </a:glow>
                </a:effectLst>
              </a:rPr>
              <a:t>because</a:t>
            </a:r>
            <a:r>
              <a:rPr lang="en-US" sz="3500" i="1" dirty="0" smtClean="0">
                <a:effectLst>
                  <a:glow rad="101600">
                    <a:schemeClr val="bg1">
                      <a:alpha val="60000"/>
                    </a:schemeClr>
                  </a:glow>
                </a:effectLst>
              </a:rPr>
              <a:t>...whatsoever </a:t>
            </a:r>
            <a:r>
              <a:rPr lang="en-US" sz="3500" i="1" dirty="0" smtClean="0">
                <a:effectLst>
                  <a:glow rad="101600">
                    <a:schemeClr val="bg1">
                      <a:alpha val="60000"/>
                    </a:schemeClr>
                  </a:glow>
                </a:effectLst>
              </a:rPr>
              <a:t>is not of faith is sin.”</a:t>
            </a:r>
            <a:endParaRPr lang="en-US" sz="3500" dirty="0" smtClean="0">
              <a:effectLst>
                <a:glow rad="101600">
                  <a:schemeClr val="bg1">
                    <a:alpha val="60000"/>
                  </a:schemeClr>
                </a:glow>
              </a:effectLst>
            </a:endParaRPr>
          </a:p>
          <a:p>
            <a:pPr hangingPunct="0"/>
            <a:r>
              <a:rPr lang="en-US" sz="3500" dirty="0" smtClean="0">
                <a:effectLst>
                  <a:glow rad="101600">
                    <a:schemeClr val="bg1">
                      <a:alpha val="60000"/>
                    </a:schemeClr>
                  </a:glow>
                </a:effectLst>
              </a:rPr>
              <a:t>The Holy Spirit works through our consciences to convict us and lead us </a:t>
            </a:r>
            <a:r>
              <a:rPr lang="en-US" sz="3500" i="1" dirty="0" smtClean="0">
                <a:effectLst>
                  <a:glow rad="101600">
                    <a:schemeClr val="bg1">
                      <a:alpha val="60000"/>
                    </a:schemeClr>
                  </a:glow>
                </a:effectLst>
              </a:rPr>
              <a:t>(Romans 9:1).  </a:t>
            </a:r>
          </a:p>
          <a:p>
            <a:pPr hangingPunct="0"/>
            <a:r>
              <a:rPr lang="en-US" sz="3500" dirty="0" smtClean="0">
                <a:effectLst>
                  <a:glow rad="101600">
                    <a:schemeClr val="bg1">
                      <a:alpha val="60000"/>
                    </a:schemeClr>
                  </a:glow>
                </a:effectLst>
              </a:rPr>
              <a:t>If you cannot do something with a completely free conscience, believing with all your heart that it is right to do  -  DON’T DO IT!!!  -  </a:t>
            </a:r>
            <a:r>
              <a:rPr lang="en-US" sz="3500" i="1" dirty="0" smtClean="0">
                <a:effectLst>
                  <a:glow rad="101600">
                    <a:schemeClr val="bg1">
                      <a:alpha val="60000"/>
                    </a:schemeClr>
                  </a:glow>
                </a:effectLst>
              </a:rPr>
              <a:t>Romans 14:21-23.</a:t>
            </a:r>
          </a:p>
          <a:p>
            <a:endParaRPr lang="en-US" sz="35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hangingPunct="0">
              <a:buNone/>
            </a:pPr>
            <a:r>
              <a:rPr lang="en-US" cap="all" dirty="0" smtClean="0">
                <a:effectLst>
                  <a:glow rad="101600">
                    <a:schemeClr val="bg1">
                      <a:alpha val="60000"/>
                    </a:schemeClr>
                  </a:glow>
                </a:effectLst>
              </a:rPr>
              <a:t>[ 1 ]	Romans 13:13  -</a:t>
            </a:r>
            <a:r>
              <a:rPr lang="en-US" i="1" dirty="0" smtClean="0">
                <a:effectLst>
                  <a:glow rad="101600">
                    <a:schemeClr val="bg1">
                      <a:alpha val="60000"/>
                    </a:schemeClr>
                  </a:glow>
                </a:effectLst>
              </a:rPr>
              <a:t>“Let us walk honestly, as in the day;  not in rioting and drunkenness, not in chambering and wantonness, not in strife and envying.”</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[ 2 ]	Galatians 5:17  -</a:t>
            </a:r>
            <a:r>
              <a:rPr lang="en-US" dirty="0" smtClean="0">
                <a:effectLst>
                  <a:glow rad="101600">
                    <a:schemeClr val="bg1">
                      <a:alpha val="60000"/>
                    </a:schemeClr>
                  </a:glow>
                </a:effectLst>
              </a:rPr>
              <a:t> </a:t>
            </a:r>
            <a:r>
              <a:rPr lang="en-US" i="1" dirty="0" smtClean="0">
                <a:effectLst>
                  <a:glow rad="101600">
                    <a:schemeClr val="bg1">
                      <a:alpha val="60000"/>
                    </a:schemeClr>
                  </a:glow>
                </a:effectLst>
              </a:rPr>
              <a:t>“For the flesh </a:t>
            </a:r>
            <a:r>
              <a:rPr lang="en-US" i="1" dirty="0" err="1" smtClean="0">
                <a:effectLst>
                  <a:glow rad="101600">
                    <a:schemeClr val="bg1">
                      <a:alpha val="60000"/>
                    </a:schemeClr>
                  </a:glow>
                </a:effectLst>
              </a:rPr>
              <a:t>lusteth</a:t>
            </a:r>
            <a:r>
              <a:rPr lang="en-US" i="1" dirty="0" smtClean="0">
                <a:effectLst>
                  <a:glow rad="101600">
                    <a:schemeClr val="bg1">
                      <a:alpha val="60000"/>
                    </a:schemeClr>
                  </a:glow>
                </a:effectLst>
              </a:rPr>
              <a:t> against the Spirit, and the Spirit against the flesh:  and these are contrary the one to the other:  so that ye cannot do the things that ye would.”</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[ 3 ]	I Corinthians 6:10  -</a:t>
            </a:r>
            <a:r>
              <a:rPr lang="en-US" dirty="0" smtClean="0">
                <a:effectLst>
                  <a:glow rad="101600">
                    <a:schemeClr val="bg1">
                      <a:alpha val="60000"/>
                    </a:schemeClr>
                  </a:glow>
                </a:effectLst>
              </a:rPr>
              <a:t>“</a:t>
            </a:r>
            <a:r>
              <a:rPr lang="en-US" i="1" dirty="0" smtClean="0">
                <a:effectLst>
                  <a:glow rad="101600">
                    <a:schemeClr val="bg1">
                      <a:alpha val="60000"/>
                    </a:schemeClr>
                  </a:glow>
                </a:effectLst>
              </a:rPr>
              <a:t>Nor thieves, nor covetous, nor drunkards, nor revilers, nor </a:t>
            </a:r>
            <a:r>
              <a:rPr lang="en-US" i="1" dirty="0" err="1" smtClean="0">
                <a:effectLst>
                  <a:glow rad="101600">
                    <a:schemeClr val="bg1">
                      <a:alpha val="60000"/>
                    </a:schemeClr>
                  </a:glow>
                </a:effectLst>
              </a:rPr>
              <a:t>extortioners</a:t>
            </a:r>
            <a:r>
              <a:rPr lang="en-US" i="1" dirty="0" smtClean="0">
                <a:effectLst>
                  <a:glow rad="101600">
                    <a:schemeClr val="bg1">
                      <a:alpha val="60000"/>
                    </a:schemeClr>
                  </a:glow>
                </a:effectLst>
              </a:rPr>
              <a:t>, shall </a:t>
            </a:r>
            <a:r>
              <a:rPr lang="en-US" i="1" dirty="0" smtClean="0">
                <a:effectLst>
                  <a:glow rad="101600">
                    <a:schemeClr val="bg1">
                      <a:alpha val="60000"/>
                    </a:schemeClr>
                  </a:glow>
                </a:effectLst>
              </a:rPr>
              <a:t>inherit the kingdom </a:t>
            </a:r>
            <a:r>
              <a:rPr lang="en-US" i="1" dirty="0" smtClean="0">
                <a:effectLst>
                  <a:glow rad="101600">
                    <a:schemeClr val="bg1">
                      <a:alpha val="60000"/>
                    </a:schemeClr>
                  </a:glow>
                </a:effectLst>
              </a:rPr>
              <a:t>of God.”</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[ 4 ]	I Peter 4:3  -</a:t>
            </a:r>
            <a:r>
              <a:rPr lang="en-US" i="1" dirty="0" smtClean="0">
                <a:effectLst>
                  <a:glow rad="101600">
                    <a:schemeClr val="bg1">
                      <a:alpha val="60000"/>
                    </a:schemeClr>
                  </a:glow>
                </a:effectLst>
              </a:rPr>
              <a:t>“For the time past of our life may suffice us to have wrought the will of the Gentiles, when we walked in lasciviousness, lusts, excess of wine, </a:t>
            </a:r>
            <a:r>
              <a:rPr lang="en-US" i="1" dirty="0" err="1" smtClean="0">
                <a:effectLst>
                  <a:glow rad="101600">
                    <a:schemeClr val="bg1">
                      <a:alpha val="60000"/>
                    </a:schemeClr>
                  </a:glow>
                </a:effectLst>
              </a:rPr>
              <a:t>revellings</a:t>
            </a:r>
            <a:r>
              <a:rPr lang="en-US" i="1" dirty="0" smtClean="0">
                <a:effectLst>
                  <a:glow rad="101600">
                    <a:schemeClr val="bg1">
                      <a:alpha val="60000"/>
                    </a:schemeClr>
                  </a:glow>
                </a:effectLst>
              </a:rPr>
              <a:t>, banqueting, and abominable idolatries.”</a:t>
            </a:r>
            <a:endParaRPr lang="en-US" dirty="0" smtClean="0">
              <a:effectLst>
                <a:glow rad="101600">
                  <a:schemeClr val="bg1">
                    <a:alpha val="60000"/>
                  </a:schemeClr>
                </a:glow>
              </a:effectLst>
            </a:endParaRP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buNone/>
            </a:pPr>
            <a:r>
              <a:rPr lang="en-US" cap="all" dirty="0" smtClean="0">
                <a:effectLst>
                  <a:glow rad="101600">
                    <a:schemeClr val="bg1">
                      <a:alpha val="60000"/>
                    </a:schemeClr>
                  </a:glow>
                </a:effectLst>
              </a:rPr>
              <a:t>[ 5 ]	I Thessalonians 5:6-7 -</a:t>
            </a:r>
            <a:r>
              <a:rPr lang="en-US" i="1" dirty="0" smtClean="0">
                <a:effectLst>
                  <a:glow rad="101600">
                    <a:schemeClr val="bg1">
                      <a:alpha val="60000"/>
                    </a:schemeClr>
                  </a:glow>
                </a:effectLst>
              </a:rPr>
              <a:t>“Therefore let us not sleep, as do others;  but let us watch and be sober.  For they that 	sleep </a:t>
            </a:r>
            <a:r>
              <a:rPr lang="en-US" i="1" dirty="0" err="1" smtClean="0">
                <a:effectLst>
                  <a:glow rad="101600">
                    <a:schemeClr val="bg1">
                      <a:alpha val="60000"/>
                    </a:schemeClr>
                  </a:glow>
                </a:effectLst>
              </a:rPr>
              <a:t>sleep</a:t>
            </a:r>
            <a:r>
              <a:rPr lang="en-US" i="1" dirty="0" smtClean="0">
                <a:effectLst>
                  <a:glow rad="101600">
                    <a:schemeClr val="bg1">
                      <a:alpha val="60000"/>
                    </a:schemeClr>
                  </a:glow>
                </a:effectLst>
              </a:rPr>
              <a:t> in the night;  and they that be drunken are drunken in the night.”</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[ 6 ]	Deuteronomy 21:20</a:t>
            </a:r>
            <a:r>
              <a:rPr lang="en-US" dirty="0" smtClean="0">
                <a:effectLst>
                  <a:glow rad="101600">
                    <a:schemeClr val="bg1">
                      <a:alpha val="60000"/>
                    </a:schemeClr>
                  </a:glow>
                </a:effectLst>
              </a:rPr>
              <a:t> -</a:t>
            </a:r>
            <a:r>
              <a:rPr lang="en-US" i="1" dirty="0" smtClean="0">
                <a:effectLst>
                  <a:glow rad="101600">
                    <a:schemeClr val="bg1">
                      <a:alpha val="60000"/>
                    </a:schemeClr>
                  </a:glow>
                </a:effectLst>
              </a:rPr>
              <a:t>“And they shall say unto the elders of his city, This our son is stubborn and rebellious, he 	will not obey our voice;  he is a glutton, and a drunkard.”</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[ 7 ]	Proverbs 4:17  -</a:t>
            </a:r>
            <a:r>
              <a:rPr lang="en-US" dirty="0" smtClean="0">
                <a:effectLst>
                  <a:glow rad="101600">
                    <a:schemeClr val="bg1">
                      <a:alpha val="60000"/>
                    </a:schemeClr>
                  </a:glow>
                </a:effectLst>
              </a:rPr>
              <a:t> </a:t>
            </a:r>
            <a:r>
              <a:rPr lang="en-US" i="1" dirty="0" smtClean="0">
                <a:effectLst>
                  <a:glow rad="101600">
                    <a:schemeClr val="bg1">
                      <a:alpha val="60000"/>
                    </a:schemeClr>
                  </a:glow>
                </a:effectLst>
              </a:rPr>
              <a:t>“For they eat the bread of wickedness, and drink the wine of violence.”</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[ 8 ]   Proverbs 21:17</a:t>
            </a:r>
            <a:r>
              <a:rPr lang="en-US" dirty="0" smtClean="0">
                <a:effectLst>
                  <a:glow rad="101600">
                    <a:schemeClr val="bg1">
                      <a:alpha val="60000"/>
                    </a:schemeClr>
                  </a:glow>
                </a:effectLst>
              </a:rPr>
              <a:t>  -</a:t>
            </a:r>
            <a:r>
              <a:rPr lang="en-US" i="1" dirty="0" smtClean="0">
                <a:effectLst>
                  <a:glow rad="101600">
                    <a:schemeClr val="bg1">
                      <a:alpha val="60000"/>
                    </a:schemeClr>
                  </a:glow>
                </a:effectLst>
              </a:rPr>
              <a:t>“He that </a:t>
            </a:r>
            <a:r>
              <a:rPr lang="en-US" i="1" dirty="0" err="1" smtClean="0">
                <a:effectLst>
                  <a:glow rad="101600">
                    <a:schemeClr val="bg1">
                      <a:alpha val="60000"/>
                    </a:schemeClr>
                  </a:glow>
                </a:effectLst>
              </a:rPr>
              <a:t>loveth</a:t>
            </a:r>
            <a:r>
              <a:rPr lang="en-US" i="1" dirty="0" smtClean="0">
                <a:effectLst>
                  <a:glow rad="101600">
                    <a:schemeClr val="bg1">
                      <a:alpha val="60000"/>
                    </a:schemeClr>
                  </a:glow>
                </a:effectLst>
              </a:rPr>
              <a:t> pleasure shall be a poor man:  he that </a:t>
            </a:r>
            <a:r>
              <a:rPr lang="en-US" i="1" dirty="0" err="1" smtClean="0">
                <a:effectLst>
                  <a:glow rad="101600">
                    <a:schemeClr val="bg1">
                      <a:alpha val="60000"/>
                    </a:schemeClr>
                  </a:glow>
                </a:effectLst>
              </a:rPr>
              <a:t>loveth</a:t>
            </a:r>
            <a:r>
              <a:rPr lang="en-US" i="1" dirty="0" smtClean="0">
                <a:effectLst>
                  <a:glow rad="101600">
                    <a:schemeClr val="bg1">
                      <a:alpha val="60000"/>
                    </a:schemeClr>
                  </a:glow>
                </a:effectLst>
              </a:rPr>
              <a:t> wine and oil shall not be rich.”</a:t>
            </a:r>
            <a:r>
              <a:rPr lang="en-US" dirty="0" smtClean="0">
                <a:effectLst>
                  <a:glow rad="101600">
                    <a:schemeClr val="bg1">
                      <a:alpha val="60000"/>
                    </a:schemeClr>
                  </a:glow>
                </a:effectLst>
              </a:rPr>
              <a:t> </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hangingPunct="0">
              <a:buNone/>
            </a:pPr>
            <a:r>
              <a:rPr lang="en-US" dirty="0" smtClean="0">
                <a:effectLst>
                  <a:glow rad="101600">
                    <a:schemeClr val="bg1">
                      <a:alpha val="60000"/>
                    </a:schemeClr>
                  </a:glow>
                </a:effectLst>
              </a:rPr>
              <a:t>[</a:t>
            </a:r>
            <a:r>
              <a:rPr lang="en-US" cap="all" dirty="0" smtClean="0">
                <a:effectLst>
                  <a:glow rad="101600">
                    <a:schemeClr val="bg1">
                      <a:alpha val="60000"/>
                    </a:schemeClr>
                  </a:glow>
                </a:effectLst>
              </a:rPr>
              <a:t> 9 ]</a:t>
            </a:r>
            <a:r>
              <a:rPr lang="en-US" b="1" cap="all" dirty="0" smtClean="0">
                <a:effectLst>
                  <a:glow rad="101600">
                    <a:schemeClr val="bg1">
                      <a:alpha val="60000"/>
                    </a:schemeClr>
                  </a:glow>
                </a:effectLst>
              </a:rPr>
              <a:t>	</a:t>
            </a:r>
            <a:r>
              <a:rPr lang="en-US" cap="all" dirty="0" smtClean="0">
                <a:effectLst>
                  <a:glow rad="101600">
                    <a:schemeClr val="bg1">
                      <a:alpha val="60000"/>
                    </a:schemeClr>
                  </a:glow>
                </a:effectLst>
              </a:rPr>
              <a:t>Proverbs 23:19-21, 29-35</a:t>
            </a:r>
            <a:r>
              <a:rPr lang="en-US" dirty="0" smtClean="0">
                <a:effectLst>
                  <a:glow rad="101600">
                    <a:schemeClr val="bg1">
                      <a:alpha val="60000"/>
                    </a:schemeClr>
                  </a:glow>
                </a:effectLst>
              </a:rPr>
              <a:t>  -</a:t>
            </a:r>
            <a:r>
              <a:rPr lang="en-US" i="1" dirty="0" smtClean="0">
                <a:effectLst>
                  <a:glow rad="101600">
                    <a:schemeClr val="bg1">
                      <a:alpha val="60000"/>
                    </a:schemeClr>
                  </a:glow>
                </a:effectLst>
              </a:rPr>
              <a:t>“Hear thou, my son, and be wise, and guide </a:t>
            </a:r>
            <a:r>
              <a:rPr lang="en-US" i="1" dirty="0" err="1" smtClean="0">
                <a:effectLst>
                  <a:glow rad="101600">
                    <a:schemeClr val="bg1">
                      <a:alpha val="60000"/>
                    </a:schemeClr>
                  </a:glow>
                </a:effectLst>
              </a:rPr>
              <a:t>thine</a:t>
            </a:r>
            <a:r>
              <a:rPr lang="en-US" i="1" dirty="0" smtClean="0">
                <a:effectLst>
                  <a:glow rad="101600">
                    <a:schemeClr val="bg1">
                      <a:alpha val="60000"/>
                    </a:schemeClr>
                  </a:glow>
                </a:effectLst>
              </a:rPr>
              <a:t> heart in the way.  Be not among </a:t>
            </a:r>
            <a:r>
              <a:rPr lang="en-US" i="1" dirty="0" smtClean="0">
                <a:effectLst>
                  <a:glow rad="101600">
                    <a:schemeClr val="bg1">
                      <a:alpha val="60000"/>
                    </a:schemeClr>
                  </a:glow>
                </a:effectLst>
              </a:rPr>
              <a:t>winebibbers</a:t>
            </a:r>
            <a:r>
              <a:rPr lang="en-US" i="1" dirty="0" smtClean="0">
                <a:effectLst>
                  <a:glow rad="101600">
                    <a:schemeClr val="bg1">
                      <a:alpha val="60000"/>
                    </a:schemeClr>
                  </a:glow>
                </a:effectLst>
              </a:rPr>
              <a:t>;  among eaters of flesh:  For the drunkard and the glutton shall come to poverty:  and drowsiness shall clothe a man with rags…Who hath woe?  who hath sorrow?  who hath contentions?  who hath babbling: who hath redness of eyes?  They that tarry long at the wine;  they that go to seek mixed wine.  Look not thou upon the wine when it is red, when it </a:t>
            </a:r>
            <a:r>
              <a:rPr lang="en-US" i="1" dirty="0" err="1" smtClean="0">
                <a:effectLst>
                  <a:glow rad="101600">
                    <a:schemeClr val="bg1">
                      <a:alpha val="60000"/>
                    </a:schemeClr>
                  </a:glow>
                </a:effectLst>
              </a:rPr>
              <a:t>giveth</a:t>
            </a:r>
            <a:r>
              <a:rPr lang="en-US" i="1" dirty="0" smtClean="0">
                <a:effectLst>
                  <a:glow rad="101600">
                    <a:schemeClr val="bg1">
                      <a:alpha val="60000"/>
                    </a:schemeClr>
                  </a:glow>
                </a:effectLst>
              </a:rPr>
              <a:t> his </a:t>
            </a:r>
            <a:r>
              <a:rPr lang="en-US" i="1" dirty="0" err="1" smtClean="0">
                <a:effectLst>
                  <a:glow rad="101600">
                    <a:schemeClr val="bg1">
                      <a:alpha val="60000"/>
                    </a:schemeClr>
                  </a:glow>
                </a:effectLst>
              </a:rPr>
              <a:t>colour</a:t>
            </a:r>
            <a:r>
              <a:rPr lang="en-US" i="1" dirty="0" smtClean="0">
                <a:effectLst>
                  <a:glow rad="101600">
                    <a:schemeClr val="bg1">
                      <a:alpha val="60000"/>
                    </a:schemeClr>
                  </a:glow>
                </a:effectLst>
              </a:rPr>
              <a:t> in the cup, when it </a:t>
            </a:r>
            <a:r>
              <a:rPr lang="en-US" i="1" dirty="0" err="1" smtClean="0">
                <a:effectLst>
                  <a:glow rad="101600">
                    <a:schemeClr val="bg1">
                      <a:alpha val="60000"/>
                    </a:schemeClr>
                  </a:glow>
                </a:effectLst>
              </a:rPr>
              <a:t>moveth</a:t>
            </a:r>
            <a:r>
              <a:rPr lang="en-US" i="1" dirty="0" smtClean="0">
                <a:effectLst>
                  <a:glow rad="101600">
                    <a:schemeClr val="bg1">
                      <a:alpha val="60000"/>
                    </a:schemeClr>
                  </a:glow>
                </a:effectLst>
              </a:rPr>
              <a:t> itself aright.  At the last it </a:t>
            </a:r>
            <a:r>
              <a:rPr lang="en-US" i="1" dirty="0" err="1" smtClean="0">
                <a:effectLst>
                  <a:glow rad="101600">
                    <a:schemeClr val="bg1">
                      <a:alpha val="60000"/>
                    </a:schemeClr>
                  </a:glow>
                </a:effectLst>
              </a:rPr>
              <a:t>biteth</a:t>
            </a:r>
            <a:r>
              <a:rPr lang="en-US" i="1" dirty="0" smtClean="0">
                <a:effectLst>
                  <a:glow rad="101600">
                    <a:schemeClr val="bg1">
                      <a:alpha val="60000"/>
                    </a:schemeClr>
                  </a:glow>
                </a:effectLst>
              </a:rPr>
              <a:t> like a serpent, and </a:t>
            </a:r>
            <a:r>
              <a:rPr lang="en-US" i="1" dirty="0" err="1" smtClean="0">
                <a:effectLst>
                  <a:glow rad="101600">
                    <a:schemeClr val="bg1">
                      <a:alpha val="60000"/>
                    </a:schemeClr>
                  </a:glow>
                </a:effectLst>
              </a:rPr>
              <a:t>stingeth</a:t>
            </a:r>
            <a:r>
              <a:rPr lang="en-US" i="1" dirty="0" smtClean="0">
                <a:effectLst>
                  <a:glow rad="101600">
                    <a:schemeClr val="bg1">
                      <a:alpha val="60000"/>
                    </a:schemeClr>
                  </a:glow>
                </a:effectLst>
              </a:rPr>
              <a:t> like an adder.  </a:t>
            </a:r>
            <a:r>
              <a:rPr lang="en-US" i="1" dirty="0" err="1" smtClean="0">
                <a:effectLst>
                  <a:glow rad="101600">
                    <a:schemeClr val="bg1">
                      <a:alpha val="60000"/>
                    </a:schemeClr>
                  </a:glow>
                </a:effectLst>
              </a:rPr>
              <a:t>Thine</a:t>
            </a:r>
            <a:r>
              <a:rPr lang="en-US" i="1" dirty="0" smtClean="0">
                <a:effectLst>
                  <a:glow rad="101600">
                    <a:schemeClr val="bg1">
                      <a:alpha val="60000"/>
                    </a:schemeClr>
                  </a:glow>
                </a:effectLst>
              </a:rPr>
              <a:t> eyes shall behold strange women, and </a:t>
            </a:r>
            <a:r>
              <a:rPr lang="en-US" i="1" dirty="0" err="1" smtClean="0">
                <a:effectLst>
                  <a:glow rad="101600">
                    <a:schemeClr val="bg1">
                      <a:alpha val="60000"/>
                    </a:schemeClr>
                  </a:glow>
                </a:effectLst>
              </a:rPr>
              <a:t>thine</a:t>
            </a:r>
            <a:r>
              <a:rPr lang="en-US" i="1" dirty="0" smtClean="0">
                <a:effectLst>
                  <a:glow rad="101600">
                    <a:schemeClr val="bg1">
                      <a:alpha val="60000"/>
                    </a:schemeClr>
                  </a:glow>
                </a:effectLst>
              </a:rPr>
              <a:t> heart shall utter perverse things.  Yea, thou </a:t>
            </a:r>
            <a:r>
              <a:rPr lang="en-US" i="1" dirty="0" err="1" smtClean="0">
                <a:effectLst>
                  <a:glow rad="101600">
                    <a:schemeClr val="bg1">
                      <a:alpha val="60000"/>
                    </a:schemeClr>
                  </a:glow>
                </a:effectLst>
              </a:rPr>
              <a:t>shalt</a:t>
            </a:r>
            <a:r>
              <a:rPr lang="en-US" i="1" dirty="0" smtClean="0">
                <a:effectLst>
                  <a:glow rad="101600">
                    <a:schemeClr val="bg1">
                      <a:alpha val="60000"/>
                    </a:schemeClr>
                  </a:glow>
                </a:effectLst>
              </a:rPr>
              <a:t> be as he that </a:t>
            </a:r>
            <a:r>
              <a:rPr lang="en-US" i="1" dirty="0" err="1" smtClean="0">
                <a:effectLst>
                  <a:glow rad="101600">
                    <a:schemeClr val="bg1">
                      <a:alpha val="60000"/>
                    </a:schemeClr>
                  </a:glow>
                </a:effectLst>
              </a:rPr>
              <a:t>lieth</a:t>
            </a:r>
            <a:r>
              <a:rPr lang="en-US" i="1" dirty="0" smtClean="0">
                <a:effectLst>
                  <a:glow rad="101600">
                    <a:schemeClr val="bg1">
                      <a:alpha val="60000"/>
                    </a:schemeClr>
                  </a:glow>
                </a:effectLst>
              </a:rPr>
              <a:t> down in the midst of the sea, or as he that </a:t>
            </a:r>
            <a:r>
              <a:rPr lang="en-US" i="1" dirty="0" err="1" smtClean="0">
                <a:effectLst>
                  <a:glow rad="101600">
                    <a:schemeClr val="bg1">
                      <a:alpha val="60000"/>
                    </a:schemeClr>
                  </a:glow>
                </a:effectLst>
              </a:rPr>
              <a:t>lieth</a:t>
            </a:r>
            <a:r>
              <a:rPr lang="en-US" i="1" dirty="0" smtClean="0">
                <a:effectLst>
                  <a:glow rad="101600">
                    <a:schemeClr val="bg1">
                      <a:alpha val="60000"/>
                    </a:schemeClr>
                  </a:glow>
                </a:effectLst>
              </a:rPr>
              <a:t> upon the top of a mast.  They have stricken me, </a:t>
            </a:r>
            <a:r>
              <a:rPr lang="en-US" i="1" dirty="0" err="1" smtClean="0">
                <a:effectLst>
                  <a:glow rad="101600">
                    <a:schemeClr val="bg1">
                      <a:alpha val="60000"/>
                    </a:schemeClr>
                  </a:glow>
                </a:effectLst>
              </a:rPr>
              <a:t>shalt</a:t>
            </a:r>
            <a:r>
              <a:rPr lang="en-US" i="1" dirty="0" smtClean="0">
                <a:effectLst>
                  <a:glow rad="101600">
                    <a:schemeClr val="bg1">
                      <a:alpha val="60000"/>
                    </a:schemeClr>
                  </a:glow>
                </a:effectLst>
              </a:rPr>
              <a:t> thou say, and I was not sick;  they have beaten me, and I felt </a:t>
            </a:r>
            <a:r>
              <a:rPr lang="en-US" i="1" dirty="0" smtClean="0">
                <a:effectLst>
                  <a:glow rad="101600">
                    <a:schemeClr val="bg1">
                      <a:alpha val="60000"/>
                    </a:schemeClr>
                  </a:glow>
                </a:effectLst>
              </a:rPr>
              <a:t>it </a:t>
            </a:r>
            <a:r>
              <a:rPr lang="en-US" i="1" dirty="0" smtClean="0">
                <a:effectLst>
                  <a:glow rad="101600">
                    <a:schemeClr val="bg1">
                      <a:alpha val="60000"/>
                    </a:schemeClr>
                  </a:glow>
                </a:effectLst>
              </a:rPr>
              <a:t>not:  when shall I awake:  I will seek it yet again.”</a:t>
            </a:r>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hangingPunct="0">
              <a:buNone/>
            </a:pPr>
            <a:r>
              <a:rPr lang="en-US" cap="all" dirty="0" smtClean="0">
                <a:effectLst>
                  <a:glow rad="101600">
                    <a:schemeClr val="bg1">
                      <a:alpha val="60000"/>
                    </a:schemeClr>
                  </a:glow>
                </a:effectLst>
              </a:rPr>
              <a:t>[</a:t>
            </a:r>
            <a:r>
              <a:rPr lang="en-US" cap="all" dirty="0" smtClean="0">
                <a:effectLst>
                  <a:glow rad="101600">
                    <a:schemeClr val="bg1">
                      <a:alpha val="60000"/>
                    </a:schemeClr>
                  </a:glow>
                </a:effectLst>
              </a:rPr>
              <a:t>10]  Isaiah </a:t>
            </a:r>
            <a:r>
              <a:rPr lang="en-US" cap="all" dirty="0" smtClean="0">
                <a:effectLst>
                  <a:glow rad="101600">
                    <a:schemeClr val="bg1">
                      <a:alpha val="60000"/>
                    </a:schemeClr>
                  </a:glow>
                </a:effectLst>
              </a:rPr>
              <a:t>5:11</a:t>
            </a:r>
            <a:r>
              <a:rPr lang="en-US" dirty="0" smtClean="0">
                <a:effectLst>
                  <a:glow rad="101600">
                    <a:schemeClr val="bg1">
                      <a:alpha val="60000"/>
                    </a:schemeClr>
                  </a:glow>
                </a:effectLst>
              </a:rPr>
              <a:t> -</a:t>
            </a:r>
            <a:r>
              <a:rPr lang="en-US" i="1" dirty="0" smtClean="0">
                <a:effectLst>
                  <a:glow rad="101600">
                    <a:schemeClr val="bg1">
                      <a:alpha val="60000"/>
                    </a:schemeClr>
                  </a:glow>
                </a:effectLst>
              </a:rPr>
              <a:t>“Woe unto them that rise up early in the morning, that they may follow strong drink;  that continue until night, till wine inflame them!”</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a:t>
            </a:r>
            <a:r>
              <a:rPr lang="en-US" cap="all" dirty="0" smtClean="0">
                <a:effectLst>
                  <a:glow rad="101600">
                    <a:schemeClr val="bg1">
                      <a:alpha val="60000"/>
                    </a:schemeClr>
                  </a:glow>
                </a:effectLst>
              </a:rPr>
              <a:t>11]  Isaiah </a:t>
            </a:r>
            <a:r>
              <a:rPr lang="en-US" cap="all" dirty="0" smtClean="0">
                <a:effectLst>
                  <a:glow rad="101600">
                    <a:schemeClr val="bg1">
                      <a:alpha val="60000"/>
                    </a:schemeClr>
                  </a:glow>
                </a:effectLst>
              </a:rPr>
              <a:t>28:7</a:t>
            </a:r>
            <a:r>
              <a:rPr lang="en-US" dirty="0" smtClean="0">
                <a:effectLst>
                  <a:glow rad="101600">
                    <a:schemeClr val="bg1">
                      <a:alpha val="60000"/>
                    </a:schemeClr>
                  </a:glow>
                </a:effectLst>
              </a:rPr>
              <a:t> -</a:t>
            </a:r>
            <a:r>
              <a:rPr lang="en-US" i="1" dirty="0" smtClean="0">
                <a:effectLst>
                  <a:glow rad="101600">
                    <a:schemeClr val="bg1">
                      <a:alpha val="60000"/>
                    </a:schemeClr>
                  </a:glow>
                </a:effectLst>
              </a:rPr>
              <a:t>“But they also have erred through wine, and through strong drink are out of the way;  the priest and the prophet have erred through strong drink, they are swallowed up of wine, they are out of the way through strong drink;  they err in vision, they stumble in judgment.”</a:t>
            </a:r>
          </a:p>
          <a:p>
            <a:pPr hangingPunct="0">
              <a:buNone/>
            </a:pPr>
            <a:r>
              <a:rPr lang="en-US" cap="all" dirty="0" smtClean="0">
                <a:effectLst>
                  <a:glow rad="101600">
                    <a:schemeClr val="bg1">
                      <a:alpha val="60000"/>
                    </a:schemeClr>
                  </a:glow>
                </a:effectLst>
              </a:rPr>
              <a:t>12]  Isaiah </a:t>
            </a:r>
            <a:r>
              <a:rPr lang="en-US" cap="all" dirty="0" smtClean="0">
                <a:effectLst>
                  <a:glow rad="101600">
                    <a:schemeClr val="bg1">
                      <a:alpha val="60000"/>
                    </a:schemeClr>
                  </a:glow>
                </a:effectLst>
              </a:rPr>
              <a:t>56:11-12</a:t>
            </a:r>
            <a:r>
              <a:rPr lang="en-US" dirty="0" smtClean="0">
                <a:effectLst>
                  <a:glow rad="101600">
                    <a:schemeClr val="bg1">
                      <a:alpha val="60000"/>
                    </a:schemeClr>
                  </a:glow>
                </a:effectLst>
              </a:rPr>
              <a:t>  -</a:t>
            </a:r>
            <a:r>
              <a:rPr lang="en-US" i="1" dirty="0" smtClean="0">
                <a:effectLst>
                  <a:glow rad="101600">
                    <a:schemeClr val="bg1">
                      <a:alpha val="60000"/>
                    </a:schemeClr>
                  </a:glow>
                </a:effectLst>
              </a:rPr>
              <a:t>“Yea, they are greedy dogs which can never have enough, and they are shepherds that cannot understand:  they all look to their own way, every one for his gain, from his quarter.  Come ye, say they, I will fetch wine, and we will fill ourselves with strong drink;  and tomorrow shall be as this day, and much more abundant.”</a:t>
            </a:r>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600" cap="all" dirty="0" smtClean="0">
                <a:effectLst>
                  <a:glow rad="101600">
                    <a:schemeClr val="bg1">
                      <a:alpha val="60000"/>
                    </a:schemeClr>
                  </a:glow>
                </a:effectLst>
              </a:rPr>
              <a:t>2. Solomon’s proverb concerning</a:t>
            </a:r>
            <a:r>
              <a:rPr lang="en-US" sz="3600" dirty="0">
                <a:effectLst>
                  <a:glow rad="101600">
                    <a:schemeClr val="bg1">
                      <a:alpha val="60000"/>
                    </a:schemeClr>
                  </a:glow>
                </a:effectLst>
              </a:rPr>
              <a:t> </a:t>
            </a:r>
            <a:r>
              <a:rPr lang="en-US" sz="3600" cap="all" dirty="0" smtClean="0">
                <a:effectLst>
                  <a:glow rad="101600">
                    <a:schemeClr val="bg1">
                      <a:alpha val="60000"/>
                    </a:schemeClr>
                  </a:glow>
                </a:effectLst>
              </a:rPr>
              <a:t>the use of wine and strong drink as a sedative to ease pain and suffering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Proverbs 31:6-7</a:t>
            </a:r>
          </a:p>
          <a:p>
            <a:pPr>
              <a:buNone/>
            </a:pPr>
            <a:r>
              <a:rPr lang="en-US" sz="3600" i="1" dirty="0" smtClean="0">
                <a:solidFill>
                  <a:srgbClr val="FFFF00"/>
                </a:solidFill>
                <a:effectLst>
                  <a:glow rad="101600">
                    <a:schemeClr val="bg1">
                      <a:alpha val="60000"/>
                    </a:schemeClr>
                  </a:glow>
                </a:effectLst>
              </a:rPr>
              <a:t>   “Give strong drink unto him that is ready to perish (dying), and wine unto those that be of heavy hearts (suffering) Let him drink, and forget his poverty, and remember his misery no more.”</a:t>
            </a:r>
          </a:p>
          <a:p>
            <a:r>
              <a:rPr lang="en-US" sz="3600" dirty="0" smtClean="0">
                <a:effectLst>
                  <a:glow rad="101600">
                    <a:schemeClr val="bg1">
                      <a:alpha val="60000"/>
                    </a:schemeClr>
                  </a:glow>
                </a:effectLst>
              </a:rPr>
              <a:t>These </a:t>
            </a:r>
            <a:r>
              <a:rPr lang="en-US" sz="3600" dirty="0">
                <a:effectLst>
                  <a:glow rad="101600">
                    <a:schemeClr val="bg1">
                      <a:alpha val="60000"/>
                    </a:schemeClr>
                  </a:glow>
                </a:effectLst>
              </a:rPr>
              <a:t>verses do not condone intoxication but indicates the medicinal use </a:t>
            </a:r>
            <a:r>
              <a:rPr lang="en-US" sz="3600" dirty="0" smtClean="0">
                <a:effectLst>
                  <a:glow rad="101600">
                    <a:schemeClr val="bg1">
                      <a:alpha val="60000"/>
                    </a:schemeClr>
                  </a:glow>
                </a:effectLst>
              </a:rPr>
              <a:t>of alcohol </a:t>
            </a:r>
            <a:r>
              <a:rPr lang="en-US" sz="3600" dirty="0">
                <a:effectLst>
                  <a:glow rad="101600">
                    <a:schemeClr val="bg1">
                      <a:alpha val="60000"/>
                    </a:schemeClr>
                  </a:glow>
                </a:effectLst>
              </a:rPr>
              <a:t>in ancient times</a:t>
            </a:r>
            <a:r>
              <a:rPr lang="en-US" sz="3600" dirty="0" smtClean="0">
                <a:effectLst>
                  <a:glow rad="101600">
                    <a:schemeClr val="bg1">
                      <a:alpha val="60000"/>
                    </a:schemeClr>
                  </a:glow>
                </a:effectLst>
              </a:rPr>
              <a:t>.</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hangingPunct="0">
              <a:buNone/>
            </a:pPr>
            <a:r>
              <a:rPr lang="en-US" cap="all" dirty="0" smtClean="0">
                <a:effectLst>
                  <a:glow rad="101600">
                    <a:schemeClr val="bg1">
                      <a:alpha val="60000"/>
                    </a:schemeClr>
                  </a:glow>
                </a:effectLst>
              </a:rPr>
              <a:t>[13]	</a:t>
            </a:r>
            <a:r>
              <a:rPr lang="en-US" cap="all" dirty="0" err="1" smtClean="0">
                <a:effectLst>
                  <a:glow rad="101600">
                    <a:schemeClr val="bg1">
                      <a:alpha val="60000"/>
                    </a:schemeClr>
                  </a:glow>
                </a:effectLst>
              </a:rPr>
              <a:t>hosea</a:t>
            </a:r>
            <a:r>
              <a:rPr lang="en-US" cap="all" dirty="0" smtClean="0">
                <a:effectLst>
                  <a:glow rad="101600">
                    <a:schemeClr val="bg1">
                      <a:alpha val="60000"/>
                    </a:schemeClr>
                  </a:glow>
                </a:effectLst>
              </a:rPr>
              <a:t> 4:11</a:t>
            </a:r>
            <a:r>
              <a:rPr lang="en-US" dirty="0" smtClean="0">
                <a:effectLst>
                  <a:glow rad="101600">
                    <a:schemeClr val="bg1">
                      <a:alpha val="60000"/>
                    </a:schemeClr>
                  </a:glow>
                </a:effectLst>
              </a:rPr>
              <a:t>  - </a:t>
            </a:r>
            <a:r>
              <a:rPr lang="en-US" i="1" dirty="0" smtClean="0">
                <a:effectLst>
                  <a:glow rad="101600">
                    <a:schemeClr val="bg1">
                      <a:alpha val="60000"/>
                    </a:schemeClr>
                  </a:glow>
                </a:effectLst>
              </a:rPr>
              <a:t>“Whoredom and wine and new wine, take away the heart.”</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[14]	Amos 2:8, 12</a:t>
            </a:r>
            <a:r>
              <a:rPr lang="en-US" dirty="0" smtClean="0">
                <a:effectLst>
                  <a:glow rad="101600">
                    <a:schemeClr val="bg1">
                      <a:alpha val="60000"/>
                    </a:schemeClr>
                  </a:glow>
                </a:effectLst>
              </a:rPr>
              <a:t>  -</a:t>
            </a:r>
            <a:r>
              <a:rPr lang="en-US" i="1" dirty="0" smtClean="0">
                <a:effectLst>
                  <a:glow rad="101600">
                    <a:schemeClr val="bg1">
                      <a:alpha val="60000"/>
                    </a:schemeClr>
                  </a:glow>
                </a:effectLst>
              </a:rPr>
              <a:t>“And they lay themselves down upon clothes laid to pledge by every altar, and they drink the wine of the condemned in the house of their god.</a:t>
            </a:r>
            <a:r>
              <a:rPr lang="en-US" dirty="0" smtClean="0">
                <a:effectLst>
                  <a:glow rad="101600">
                    <a:schemeClr val="bg1">
                      <a:alpha val="60000"/>
                    </a:schemeClr>
                  </a:glow>
                </a:effectLst>
              </a:rPr>
              <a:t> </a:t>
            </a:r>
            <a:r>
              <a:rPr lang="en-US" i="1" dirty="0" smtClean="0">
                <a:effectLst>
                  <a:glow rad="101600">
                    <a:schemeClr val="bg1">
                      <a:alpha val="60000"/>
                    </a:schemeClr>
                  </a:glow>
                </a:effectLst>
              </a:rPr>
              <a:t>But ye gave the </a:t>
            </a:r>
            <a:r>
              <a:rPr lang="en-US" i="1" dirty="0" err="1" smtClean="0">
                <a:effectLst>
                  <a:glow rad="101600">
                    <a:schemeClr val="bg1">
                      <a:alpha val="60000"/>
                    </a:schemeClr>
                  </a:glow>
                </a:effectLst>
              </a:rPr>
              <a:t>Nazarites</a:t>
            </a:r>
            <a:r>
              <a:rPr lang="en-US" i="1" dirty="0" smtClean="0">
                <a:effectLst>
                  <a:glow rad="101600">
                    <a:schemeClr val="bg1">
                      <a:alpha val="60000"/>
                    </a:schemeClr>
                  </a:glow>
                </a:effectLst>
              </a:rPr>
              <a:t> wine to drink;  and commanded the prophets, saying, Prophesy not.”</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[15]	Amos 4:1</a:t>
            </a:r>
            <a:r>
              <a:rPr lang="en-US" dirty="0" smtClean="0">
                <a:effectLst>
                  <a:glow rad="101600">
                    <a:schemeClr val="bg1">
                      <a:alpha val="60000"/>
                    </a:schemeClr>
                  </a:glow>
                </a:effectLst>
              </a:rPr>
              <a:t>  - </a:t>
            </a:r>
            <a:r>
              <a:rPr lang="en-US" i="1" dirty="0" smtClean="0">
                <a:effectLst>
                  <a:glow rad="101600">
                    <a:schemeClr val="bg1">
                      <a:alpha val="60000"/>
                    </a:schemeClr>
                  </a:glow>
                </a:effectLst>
              </a:rPr>
              <a:t>“Hear this word, ye </a:t>
            </a:r>
            <a:r>
              <a:rPr lang="en-US" i="1" dirty="0" err="1" smtClean="0">
                <a:effectLst>
                  <a:glow rad="101600">
                    <a:schemeClr val="bg1">
                      <a:alpha val="60000"/>
                    </a:schemeClr>
                  </a:glow>
                </a:effectLst>
              </a:rPr>
              <a:t>kine</a:t>
            </a:r>
            <a:r>
              <a:rPr lang="en-US" i="1" dirty="0" smtClean="0">
                <a:effectLst>
                  <a:glow rad="101600">
                    <a:schemeClr val="bg1">
                      <a:alpha val="60000"/>
                    </a:schemeClr>
                  </a:glow>
                </a:effectLst>
              </a:rPr>
              <a:t> of Bashan, that are in the mountain of Samaria, which oppress the poor, which crush the needy, which say to their masters, Bring, and let us drink.”</a:t>
            </a:r>
            <a:endParaRPr lang="en-US" dirty="0" smtClean="0">
              <a:effectLst>
                <a:glow rad="101600">
                  <a:schemeClr val="bg1">
                    <a:alpha val="60000"/>
                  </a:schemeClr>
                </a:glow>
              </a:effectLst>
            </a:endParaRPr>
          </a:p>
          <a:p>
            <a:pPr hangingPunct="0">
              <a:buNone/>
            </a:pPr>
            <a:r>
              <a:rPr lang="en-US" cap="all" dirty="0" smtClean="0">
                <a:effectLst>
                  <a:glow rad="101600">
                    <a:schemeClr val="bg1">
                      <a:alpha val="60000"/>
                    </a:schemeClr>
                  </a:glow>
                </a:effectLst>
              </a:rPr>
              <a:t>[16]	Amos 6:6</a:t>
            </a:r>
            <a:r>
              <a:rPr lang="en-US" dirty="0" smtClean="0">
                <a:effectLst>
                  <a:glow rad="101600">
                    <a:schemeClr val="bg1">
                      <a:alpha val="60000"/>
                    </a:schemeClr>
                  </a:glow>
                </a:effectLst>
              </a:rPr>
              <a:t>  - </a:t>
            </a:r>
            <a:r>
              <a:rPr lang="en-US" i="1" dirty="0" smtClean="0">
                <a:effectLst>
                  <a:glow rad="101600">
                    <a:schemeClr val="bg1">
                      <a:alpha val="60000"/>
                    </a:schemeClr>
                  </a:glow>
                </a:effectLst>
              </a:rPr>
              <a:t>“That drink wine in bowls, and anoint themselves with the chief ointments:  but they are	not grieved for the affliction of Joseph.”</a:t>
            </a:r>
            <a:endParaRPr lang="en-US"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9829800" cy="792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srcRect/>
          <a:stretch>
            <a:fillRect/>
          </a:stretch>
        </p:blipFill>
        <p:spPr bwMode="auto">
          <a:xfrm>
            <a:off x="304800" y="533400"/>
            <a:ext cx="852257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a:buNone/>
            </a:pPr>
            <a:r>
              <a:rPr lang="en-US" sz="3600" cap="all" dirty="0" smtClean="0">
                <a:effectLst>
                  <a:glow rad="101600">
                    <a:schemeClr val="bg1">
                      <a:alpha val="60000"/>
                    </a:schemeClr>
                  </a:glow>
                </a:effectLst>
              </a:rPr>
              <a:t>3. Jesus TURING the water into wine</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John 2:1-11</a:t>
            </a:r>
          </a:p>
          <a:p>
            <a:r>
              <a:rPr lang="en-US" sz="3600" b="1" i="1" cap="small" dirty="0" err="1">
                <a:effectLst>
                  <a:glow rad="101600">
                    <a:schemeClr val="bg1">
                      <a:alpha val="60000"/>
                    </a:schemeClr>
                  </a:glow>
                </a:effectLst>
              </a:rPr>
              <a:t>oinos</a:t>
            </a:r>
            <a:r>
              <a:rPr lang="en-US" sz="3600" dirty="0">
                <a:effectLst>
                  <a:glow rad="101600">
                    <a:schemeClr val="bg1">
                      <a:alpha val="60000"/>
                    </a:schemeClr>
                  </a:glow>
                </a:effectLst>
              </a:rPr>
              <a:t> (Greek) </a:t>
            </a:r>
            <a:r>
              <a:rPr lang="en-US" sz="3600" dirty="0" smtClean="0">
                <a:effectLst>
                  <a:glow rad="101600">
                    <a:schemeClr val="bg1">
                      <a:alpha val="60000"/>
                    </a:schemeClr>
                  </a:glow>
                </a:effectLst>
              </a:rPr>
              <a:t>- means  </a:t>
            </a:r>
            <a:r>
              <a:rPr lang="en-US" sz="3600" dirty="0">
                <a:effectLst>
                  <a:glow rad="101600">
                    <a:schemeClr val="bg1">
                      <a:alpha val="60000"/>
                    </a:schemeClr>
                  </a:glow>
                </a:effectLst>
              </a:rPr>
              <a:t>=  juice of grapes.  It was even used to refer	</a:t>
            </a:r>
            <a:r>
              <a:rPr lang="en-US" sz="3600" dirty="0" smtClean="0">
                <a:effectLst>
                  <a:glow rad="101600">
                    <a:schemeClr val="bg1">
                      <a:alpha val="60000"/>
                    </a:schemeClr>
                  </a:glow>
                </a:effectLst>
              </a:rPr>
              <a:t>to </a:t>
            </a:r>
            <a:r>
              <a:rPr lang="en-US" sz="3600" dirty="0">
                <a:effectLst>
                  <a:glow rad="101600">
                    <a:schemeClr val="bg1">
                      <a:alpha val="60000"/>
                    </a:schemeClr>
                  </a:glow>
                </a:effectLst>
              </a:rPr>
              <a:t>grapes still hanging on the vine “hanging </a:t>
            </a:r>
            <a:r>
              <a:rPr lang="en-US" sz="3600" dirty="0" smtClean="0">
                <a:effectLst>
                  <a:glow rad="101600">
                    <a:schemeClr val="bg1">
                      <a:alpha val="60000"/>
                    </a:schemeClr>
                  </a:glow>
                </a:effectLst>
              </a:rPr>
              <a:t>wine”</a:t>
            </a:r>
          </a:p>
          <a:p>
            <a:r>
              <a:rPr lang="en-US" sz="3600" dirty="0" smtClean="0">
                <a:effectLst>
                  <a:glow rad="101600">
                    <a:schemeClr val="bg1">
                      <a:alpha val="60000"/>
                    </a:schemeClr>
                  </a:glow>
                </a:effectLst>
              </a:rPr>
              <a:t>Grape </a:t>
            </a:r>
            <a:r>
              <a:rPr lang="en-US" sz="3600" dirty="0">
                <a:effectLst>
                  <a:glow rad="101600">
                    <a:schemeClr val="bg1">
                      <a:alpha val="60000"/>
                    </a:schemeClr>
                  </a:glow>
                </a:effectLst>
              </a:rPr>
              <a:t>jelly</a:t>
            </a:r>
          </a:p>
          <a:p>
            <a:pPr hangingPunct="0"/>
            <a:r>
              <a:rPr lang="en-US" sz="3600" dirty="0" smtClean="0">
                <a:effectLst>
                  <a:glow rad="101600">
                    <a:schemeClr val="bg1">
                      <a:alpha val="60000"/>
                    </a:schemeClr>
                  </a:glow>
                </a:effectLst>
              </a:rPr>
              <a:t>Fermented </a:t>
            </a:r>
            <a:r>
              <a:rPr lang="en-US" sz="3600" dirty="0">
                <a:effectLst>
                  <a:glow rad="101600">
                    <a:schemeClr val="bg1">
                      <a:alpha val="60000"/>
                    </a:schemeClr>
                  </a:glow>
                </a:effectLst>
              </a:rPr>
              <a:t>wine</a:t>
            </a:r>
          </a:p>
          <a:p>
            <a:pPr hangingPunct="0"/>
            <a:r>
              <a:rPr lang="en-US" sz="3600" dirty="0" smtClean="0">
                <a:effectLst>
                  <a:glow rad="101600">
                    <a:schemeClr val="bg1">
                      <a:alpha val="60000"/>
                    </a:schemeClr>
                  </a:glow>
                </a:effectLst>
              </a:rPr>
              <a:t>Unfermented wine</a:t>
            </a:r>
          </a:p>
          <a:p>
            <a:pPr hangingPunct="0"/>
            <a:r>
              <a:rPr lang="en-US" sz="3600" dirty="0" smtClean="0">
                <a:effectLst>
                  <a:glow rad="101600">
                    <a:schemeClr val="bg1">
                      <a:alpha val="60000"/>
                    </a:schemeClr>
                  </a:glow>
                </a:effectLst>
              </a:rPr>
              <a:t>Good</a:t>
            </a:r>
            <a:r>
              <a:rPr lang="en-US" sz="3600" dirty="0">
                <a:effectLst>
                  <a:glow rad="101600">
                    <a:schemeClr val="bg1">
                      <a:alpha val="60000"/>
                    </a:schemeClr>
                  </a:glow>
                </a:effectLst>
              </a:rPr>
              <a:t>:  “Best Wines” </a:t>
            </a:r>
            <a:r>
              <a:rPr lang="en-US" sz="3600" dirty="0" smtClean="0">
                <a:effectLst>
                  <a:glow rad="101600">
                    <a:schemeClr val="bg1">
                      <a:alpha val="60000"/>
                    </a:schemeClr>
                  </a:glow>
                </a:effectLst>
              </a:rPr>
              <a:t>- New </a:t>
            </a:r>
            <a:r>
              <a:rPr lang="en-US" sz="3600" dirty="0">
                <a:effectLst>
                  <a:glow rad="101600">
                    <a:schemeClr val="bg1">
                      <a:alpha val="60000"/>
                    </a:schemeClr>
                  </a:glow>
                </a:effectLst>
              </a:rPr>
              <a:t>or fresh wine</a:t>
            </a:r>
          </a:p>
          <a:p>
            <a:endParaRPr lang="en-US" sz="3600" dirty="0">
              <a:effectLst>
                <a:glow rad="101600">
                  <a:schemeClr val="bg1">
                    <a:alpha val="60000"/>
                  </a:schemeClr>
                </a:glow>
              </a:effectLst>
            </a:endParaRPr>
          </a:p>
        </p:txBody>
      </p:sp>
      <p:pic>
        <p:nvPicPr>
          <p:cNvPr id="2052" name="Picture 4"/>
          <p:cNvPicPr>
            <a:picLocks noChangeAspect="1" noChangeArrowheads="1"/>
          </p:cNvPicPr>
          <p:nvPr/>
        </p:nvPicPr>
        <p:blipFill>
          <a:blip r:embed="rId3" cstate="print"/>
          <a:srcRect/>
          <a:stretch>
            <a:fillRect/>
          </a:stretch>
        </p:blipFill>
        <p:spPr bwMode="auto">
          <a:xfrm>
            <a:off x="152400" y="1242674"/>
            <a:ext cx="8839200" cy="54629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hangingPunct="0">
              <a:buFont typeface="Arial" charset="0"/>
              <a:buChar char="•"/>
            </a:pPr>
            <a:r>
              <a:rPr lang="en-US" cap="all" dirty="0" smtClean="0">
                <a:effectLst>
                  <a:glow rad="101600">
                    <a:schemeClr val="bg1">
                      <a:alpha val="60000"/>
                    </a:schemeClr>
                  </a:glow>
                </a:effectLst>
              </a:rPr>
              <a:t>His </a:t>
            </a:r>
            <a:r>
              <a:rPr lang="en-US" cap="all" dirty="0">
                <a:effectLst>
                  <a:glow rad="101600">
                    <a:schemeClr val="bg1">
                      <a:alpha val="60000"/>
                    </a:schemeClr>
                  </a:glow>
                </a:effectLst>
              </a:rPr>
              <a:t>holy </a:t>
            </a:r>
            <a:r>
              <a:rPr lang="en-US" cap="all" dirty="0" smtClean="0">
                <a:effectLst>
                  <a:glow rad="101600">
                    <a:schemeClr val="bg1">
                      <a:alpha val="60000"/>
                    </a:schemeClr>
                  </a:glow>
                </a:effectLst>
              </a:rPr>
              <a:t>nature</a:t>
            </a:r>
            <a:r>
              <a:rPr lang="en-US" dirty="0" smtClean="0">
                <a:effectLst>
                  <a:glow rad="101600">
                    <a:schemeClr val="bg1">
                      <a:alpha val="60000"/>
                    </a:schemeClr>
                  </a:glow>
                </a:effectLst>
              </a:rPr>
              <a:t> - </a:t>
            </a:r>
            <a:r>
              <a:rPr lang="en-US" i="1" dirty="0">
                <a:effectLst>
                  <a:glow rad="101600">
                    <a:schemeClr val="bg1">
                      <a:alpha val="60000"/>
                    </a:schemeClr>
                  </a:glow>
                </a:effectLst>
              </a:rPr>
              <a:t>Hebrews </a:t>
            </a:r>
            <a:r>
              <a:rPr lang="en-US" i="1" dirty="0" smtClean="0">
                <a:effectLst>
                  <a:glow rad="101600">
                    <a:schemeClr val="bg1">
                      <a:alpha val="60000"/>
                    </a:schemeClr>
                  </a:glow>
                </a:effectLst>
              </a:rPr>
              <a:t>7:26</a:t>
            </a:r>
          </a:p>
          <a:p>
            <a:pPr hangingPunct="0">
              <a:buFont typeface="Arial" charset="0"/>
              <a:buChar char="•"/>
            </a:pPr>
            <a:r>
              <a:rPr lang="en-US" cap="all" dirty="0" smtClean="0">
                <a:effectLst>
                  <a:glow rad="101600">
                    <a:schemeClr val="bg1">
                      <a:alpha val="60000"/>
                    </a:schemeClr>
                  </a:glow>
                </a:effectLst>
              </a:rPr>
              <a:t>His </a:t>
            </a:r>
            <a:r>
              <a:rPr lang="en-US" cap="all" dirty="0">
                <a:effectLst>
                  <a:glow rad="101600">
                    <a:schemeClr val="bg1">
                      <a:alpha val="60000"/>
                    </a:schemeClr>
                  </a:glow>
                </a:effectLst>
              </a:rPr>
              <a:t>holy appearance, character, and speech</a:t>
            </a:r>
            <a:r>
              <a:rPr lang="en-US" dirty="0">
                <a:effectLst>
                  <a:glow rad="101600">
                    <a:schemeClr val="bg1">
                      <a:alpha val="60000"/>
                    </a:schemeClr>
                  </a:glow>
                </a:effectLst>
              </a:rPr>
              <a:t>  -  </a:t>
            </a:r>
            <a:r>
              <a:rPr lang="en-US" i="1" dirty="0">
                <a:effectLst>
                  <a:glow rad="101600">
                    <a:schemeClr val="bg1">
                      <a:alpha val="60000"/>
                    </a:schemeClr>
                  </a:glow>
                </a:effectLst>
              </a:rPr>
              <a:t>Matthew 27:23-24</a:t>
            </a:r>
          </a:p>
          <a:p>
            <a:pPr hangingPunct="0"/>
            <a:r>
              <a:rPr lang="en-US" cap="all" dirty="0" smtClean="0">
                <a:effectLst>
                  <a:glow rad="101600">
                    <a:schemeClr val="bg1">
                      <a:alpha val="60000"/>
                    </a:schemeClr>
                  </a:glow>
                </a:effectLst>
              </a:rPr>
              <a:t>He </a:t>
            </a:r>
            <a:r>
              <a:rPr lang="en-US" cap="all" dirty="0">
                <a:effectLst>
                  <a:glow rad="101600">
                    <a:schemeClr val="bg1">
                      <a:alpha val="60000"/>
                    </a:schemeClr>
                  </a:glow>
                </a:effectLst>
              </a:rPr>
              <a:t>would not contradict Scripture</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Habakkuk 2:15; Matthew </a:t>
            </a:r>
            <a:r>
              <a:rPr lang="en-US" i="1" dirty="0">
                <a:effectLst>
                  <a:glow rad="101600">
                    <a:schemeClr val="bg1">
                      <a:alpha val="60000"/>
                    </a:schemeClr>
                  </a:glow>
                </a:effectLst>
              </a:rPr>
              <a:t>5:17-18;  I Thessalonians 5:22</a:t>
            </a:r>
          </a:p>
          <a:p>
            <a:pPr hangingPunct="0"/>
            <a:r>
              <a:rPr lang="en-US" cap="all" dirty="0" smtClean="0">
                <a:effectLst>
                  <a:glow rad="101600">
                    <a:schemeClr val="bg1">
                      <a:alpha val="60000"/>
                    </a:schemeClr>
                  </a:glow>
                </a:effectLst>
              </a:rPr>
              <a:t>He </a:t>
            </a:r>
            <a:r>
              <a:rPr lang="en-US" cap="all" dirty="0">
                <a:effectLst>
                  <a:glow rad="101600">
                    <a:schemeClr val="bg1">
                      <a:alpha val="60000"/>
                    </a:schemeClr>
                  </a:glow>
                </a:effectLst>
              </a:rPr>
              <a:t>was a priest </a:t>
            </a:r>
            <a:r>
              <a:rPr lang="en-US" i="1" cap="all" dirty="0">
                <a:effectLst>
                  <a:glow rad="101600">
                    <a:schemeClr val="bg1">
                      <a:alpha val="60000"/>
                    </a:schemeClr>
                  </a:glow>
                </a:effectLst>
              </a:rPr>
              <a:t>(Hebrews 2:17) </a:t>
            </a:r>
            <a:r>
              <a:rPr lang="en-US" cap="all" dirty="0">
                <a:effectLst>
                  <a:glow rad="101600">
                    <a:schemeClr val="bg1">
                      <a:alpha val="60000"/>
                    </a:schemeClr>
                  </a:glow>
                </a:effectLst>
              </a:rPr>
              <a:t>and priests were commanded </a:t>
            </a:r>
            <a:r>
              <a:rPr lang="en-US" cap="all" dirty="0" smtClean="0">
                <a:effectLst>
                  <a:glow rad="101600">
                    <a:schemeClr val="bg1">
                      <a:alpha val="60000"/>
                    </a:schemeClr>
                  </a:glow>
                </a:effectLst>
              </a:rPr>
              <a:t>not </a:t>
            </a:r>
            <a:r>
              <a:rPr lang="en-US" cap="all" dirty="0">
                <a:effectLst>
                  <a:glow rad="101600">
                    <a:schemeClr val="bg1">
                      <a:alpha val="60000"/>
                    </a:schemeClr>
                  </a:glow>
                </a:effectLst>
              </a:rPr>
              <a:t>to drink wine</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a:effectLst>
                  <a:glow rad="101600">
                    <a:schemeClr val="bg1">
                      <a:alpha val="60000"/>
                    </a:schemeClr>
                  </a:glow>
                </a:effectLst>
              </a:rPr>
              <a:t>Leviticus 10:9-11</a:t>
            </a:r>
          </a:p>
          <a:p>
            <a:pPr hangingPunct="0"/>
            <a:r>
              <a:rPr lang="en-US" cap="all" dirty="0" smtClean="0">
                <a:effectLst>
                  <a:glow rad="101600">
                    <a:schemeClr val="bg1">
                      <a:alpha val="60000"/>
                    </a:schemeClr>
                  </a:glow>
                </a:effectLst>
              </a:rPr>
              <a:t>He </a:t>
            </a:r>
            <a:r>
              <a:rPr lang="en-US" cap="all" dirty="0">
                <a:effectLst>
                  <a:glow rad="101600">
                    <a:schemeClr val="bg1">
                      <a:alpha val="60000"/>
                    </a:schemeClr>
                  </a:glow>
                </a:effectLst>
              </a:rPr>
              <a:t>was a king </a:t>
            </a:r>
            <a:r>
              <a:rPr lang="en-US" i="1" cap="all" dirty="0">
                <a:effectLst>
                  <a:glow rad="101600">
                    <a:schemeClr val="bg1">
                      <a:alpha val="60000"/>
                    </a:schemeClr>
                  </a:glow>
                </a:effectLst>
              </a:rPr>
              <a:t>(John 19:19) </a:t>
            </a:r>
            <a:r>
              <a:rPr lang="en-US" cap="all" dirty="0">
                <a:effectLst>
                  <a:glow rad="101600">
                    <a:schemeClr val="bg1">
                      <a:alpha val="60000"/>
                    </a:schemeClr>
                  </a:glow>
                </a:effectLst>
              </a:rPr>
              <a:t>and kings were forbidden to drink </a:t>
            </a:r>
            <a:r>
              <a:rPr lang="en-US" cap="all" dirty="0" smtClean="0">
                <a:effectLst>
                  <a:glow rad="101600">
                    <a:schemeClr val="bg1">
                      <a:alpha val="60000"/>
                    </a:schemeClr>
                  </a:glow>
                </a:effectLst>
              </a:rPr>
              <a:t>wine</a:t>
            </a:r>
            <a:r>
              <a:rPr lang="en-US" dirty="0" smtClean="0">
                <a:effectLst>
                  <a:glow rad="101600">
                    <a:schemeClr val="bg1">
                      <a:alpha val="60000"/>
                    </a:schemeClr>
                  </a:glow>
                </a:effectLst>
              </a:rPr>
              <a:t>  </a:t>
            </a:r>
            <a:r>
              <a:rPr lang="en-US" dirty="0">
                <a:effectLst>
                  <a:glow rad="101600">
                    <a:schemeClr val="bg1">
                      <a:alpha val="60000"/>
                    </a:schemeClr>
                  </a:glow>
                </a:effectLst>
              </a:rPr>
              <a:t>-  Proverbs 31:4-5</a:t>
            </a:r>
          </a:p>
          <a:p>
            <a:pPr hangingPunct="0"/>
            <a:r>
              <a:rPr lang="en-US" cap="all" dirty="0" smtClean="0">
                <a:effectLst>
                  <a:glow rad="101600">
                    <a:schemeClr val="bg1">
                      <a:alpha val="60000"/>
                    </a:schemeClr>
                  </a:glow>
                </a:effectLst>
              </a:rPr>
              <a:t>He </a:t>
            </a:r>
            <a:r>
              <a:rPr lang="en-US" cap="all" dirty="0">
                <a:effectLst>
                  <a:glow rad="101600">
                    <a:schemeClr val="bg1">
                      <a:alpha val="60000"/>
                    </a:schemeClr>
                  </a:glow>
                </a:effectLst>
              </a:rPr>
              <a:t>came to seek and to save the lost </a:t>
            </a:r>
            <a:r>
              <a:rPr lang="en-US" i="1" cap="all" dirty="0">
                <a:effectLst>
                  <a:glow rad="101600">
                    <a:schemeClr val="bg1">
                      <a:alpha val="60000"/>
                    </a:schemeClr>
                  </a:glow>
                </a:effectLst>
              </a:rPr>
              <a:t>(Luke 19:10) </a:t>
            </a:r>
            <a:r>
              <a:rPr lang="en-US" cap="all" dirty="0">
                <a:effectLst>
                  <a:glow rad="101600">
                    <a:schemeClr val="bg1">
                      <a:alpha val="60000"/>
                    </a:schemeClr>
                  </a:glow>
                </a:effectLst>
              </a:rPr>
              <a:t>and drinking </a:t>
            </a:r>
            <a:r>
              <a:rPr lang="en-US" cap="all" dirty="0" smtClean="0">
                <a:effectLst>
                  <a:glow rad="101600">
                    <a:schemeClr val="bg1">
                      <a:alpha val="60000"/>
                    </a:schemeClr>
                  </a:glow>
                </a:effectLst>
              </a:rPr>
              <a:t>keeps </a:t>
            </a:r>
            <a:r>
              <a:rPr lang="en-US" cap="all" dirty="0">
                <a:effectLst>
                  <a:glow rad="101600">
                    <a:schemeClr val="bg1">
                      <a:alpha val="60000"/>
                    </a:schemeClr>
                  </a:glow>
                </a:effectLst>
              </a:rPr>
              <a:t>people from being saved</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I </a:t>
            </a:r>
            <a:r>
              <a:rPr lang="en-US" i="1" dirty="0">
                <a:effectLst>
                  <a:glow rad="101600">
                    <a:schemeClr val="bg1">
                      <a:alpha val="60000"/>
                    </a:schemeClr>
                  </a:glow>
                </a:effectLst>
              </a:rPr>
              <a:t>Corinthians 6:9-11</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hangingPunct="0"/>
            <a:r>
              <a:rPr lang="en-US" cap="all" dirty="0" smtClean="0">
                <a:effectLst>
                  <a:glow rad="101600">
                    <a:schemeClr val="bg1">
                      <a:alpha val="60000"/>
                    </a:schemeClr>
                  </a:glow>
                </a:effectLst>
              </a:rPr>
              <a:t>He did not come to send people to hell;  hell had to be enlarged because of DRINKING</a:t>
            </a:r>
            <a:r>
              <a:rPr lang="en-US" dirty="0" smtClean="0">
                <a:effectLst>
                  <a:glow rad="101600">
                    <a:schemeClr val="bg1">
                      <a:alpha val="60000"/>
                    </a:schemeClr>
                  </a:glow>
                </a:effectLst>
              </a:rPr>
              <a:t> - </a:t>
            </a:r>
            <a:r>
              <a:rPr lang="en-US" i="1" dirty="0" smtClean="0">
                <a:effectLst>
                  <a:glow rad="101600">
                    <a:schemeClr val="bg1">
                      <a:alpha val="60000"/>
                    </a:schemeClr>
                  </a:glow>
                </a:effectLst>
              </a:rPr>
              <a:t>Isaiah 5:11-14 </a:t>
            </a:r>
          </a:p>
          <a:p>
            <a:pPr hangingPunct="0"/>
            <a:r>
              <a:rPr lang="en-US" cap="all" dirty="0" smtClean="0">
                <a:effectLst>
                  <a:glow rad="101600">
                    <a:schemeClr val="bg1">
                      <a:alpha val="60000"/>
                    </a:schemeClr>
                  </a:glow>
                </a:effectLst>
              </a:rPr>
              <a:t>He did not come to cast a stumbling block before anyone;  a person who gives another wine causes them to stumble</a:t>
            </a:r>
            <a:r>
              <a:rPr lang="en-US" dirty="0" smtClean="0">
                <a:effectLst>
                  <a:glow rad="101600">
                    <a:schemeClr val="bg1">
                      <a:alpha val="60000"/>
                    </a:schemeClr>
                  </a:glow>
                </a:effectLst>
              </a:rPr>
              <a:t>  -  </a:t>
            </a:r>
            <a:r>
              <a:rPr lang="en-US" i="1" dirty="0" smtClean="0">
                <a:effectLst>
                  <a:glow rad="101600">
                    <a:schemeClr val="bg1">
                      <a:alpha val="60000"/>
                    </a:schemeClr>
                  </a:glow>
                </a:effectLst>
              </a:rPr>
              <a:t>Romans 14:21</a:t>
            </a:r>
          </a:p>
          <a:p>
            <a:pPr hangingPunct="0"/>
            <a:r>
              <a:rPr lang="en-US" cap="all" dirty="0" smtClean="0">
                <a:effectLst>
                  <a:glow rad="101600">
                    <a:schemeClr val="bg1">
                      <a:alpha val="60000"/>
                    </a:schemeClr>
                  </a:glow>
                </a:effectLst>
              </a:rPr>
              <a:t>He did not make fermented wine at the wedding feast, he made “good wine”</a:t>
            </a:r>
            <a:r>
              <a:rPr lang="en-US" dirty="0" smtClean="0">
                <a:effectLst>
                  <a:glow rad="101600">
                    <a:schemeClr val="bg1">
                      <a:alpha val="60000"/>
                    </a:schemeClr>
                  </a:glow>
                </a:effectLst>
              </a:rPr>
              <a:t> - </a:t>
            </a:r>
            <a:r>
              <a:rPr lang="en-US" i="1" dirty="0" smtClean="0">
                <a:effectLst>
                  <a:glow rad="101600">
                    <a:schemeClr val="bg1">
                      <a:alpha val="60000"/>
                    </a:schemeClr>
                  </a:glow>
                </a:effectLst>
              </a:rPr>
              <a:t>John 2:10</a:t>
            </a:r>
          </a:p>
          <a:p>
            <a:pPr hangingPunct="0"/>
            <a:r>
              <a:rPr lang="en-US" cap="all" dirty="0" smtClean="0">
                <a:effectLst>
                  <a:glow rad="101600">
                    <a:schemeClr val="bg1">
                      <a:alpha val="60000"/>
                    </a:schemeClr>
                  </a:glow>
                </a:effectLst>
              </a:rPr>
              <a:t>He would not have received glory by making drunk people drunker</a:t>
            </a:r>
            <a:r>
              <a:rPr lang="en-US" dirty="0" smtClean="0">
                <a:effectLst>
                  <a:glow rad="101600">
                    <a:schemeClr val="bg1">
                      <a:alpha val="60000"/>
                    </a:schemeClr>
                  </a:glow>
                </a:effectLst>
              </a:rPr>
              <a:t> - </a:t>
            </a:r>
            <a:r>
              <a:rPr lang="en-US" i="1" dirty="0" smtClean="0">
                <a:effectLst>
                  <a:glow rad="101600">
                    <a:schemeClr val="bg1">
                      <a:alpha val="60000"/>
                    </a:schemeClr>
                  </a:glow>
                </a:effectLst>
              </a:rPr>
              <a:t>John 2:11</a:t>
            </a:r>
          </a:p>
          <a:p>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1"/>
          </a:xfrm>
        </p:spPr>
        <p:txBody>
          <a:bodyPr>
            <a:normAutofit/>
          </a:bodyPr>
          <a:lstStyle/>
          <a:p>
            <a:r>
              <a:rPr lang="en-US" sz="3600" dirty="0" smtClean="0">
                <a:effectLst>
                  <a:glow rad="101600">
                    <a:schemeClr val="bg1">
                      <a:alpha val="60000"/>
                    </a:schemeClr>
                  </a:glow>
                </a:effectLst>
              </a:rPr>
              <a:t>HE NEVER WOULD HAVE PLACED A TEMPTATION BEFORE PEOPLE – </a:t>
            </a:r>
            <a:r>
              <a:rPr lang="en-US" sz="3600" i="1" dirty="0" smtClean="0">
                <a:effectLst>
                  <a:glow rad="101600">
                    <a:schemeClr val="bg1">
                      <a:alpha val="60000"/>
                    </a:schemeClr>
                  </a:glow>
                </a:effectLst>
              </a:rPr>
              <a:t>James 1:13-16</a:t>
            </a:r>
          </a:p>
          <a:p>
            <a:r>
              <a:rPr lang="en-US" sz="3600" dirty="0" smtClean="0">
                <a:effectLst>
                  <a:glow rad="101600">
                    <a:schemeClr val="bg1">
                      <a:alpha val="60000"/>
                    </a:schemeClr>
                  </a:glow>
                </a:effectLst>
              </a:rPr>
              <a:t>HE NEVER WOULD HAVE CREATED SOMETHING TO BE DRUNK SOCIALLY THAT HAS THE POTENTIAL OF KEEPING MEN OUT OF THE KINGDOM OF GOD –                                         </a:t>
            </a:r>
            <a:r>
              <a:rPr lang="en-US" sz="3600" i="1" dirty="0" smtClean="0">
                <a:effectLst>
                  <a:glow rad="101600">
                    <a:schemeClr val="bg1">
                      <a:alpha val="60000"/>
                    </a:schemeClr>
                  </a:glow>
                </a:effectLst>
              </a:rPr>
              <a:t>I Corinthians 6:10</a:t>
            </a:r>
          </a:p>
          <a:p>
            <a:r>
              <a:rPr lang="en-US" sz="3600" dirty="0" smtClean="0">
                <a:effectLst>
                  <a:glow rad="101600">
                    <a:schemeClr val="bg1">
                      <a:alpha val="60000"/>
                    </a:schemeClr>
                  </a:glow>
                </a:effectLst>
              </a:rPr>
              <a:t>HE NEVER WOULD HAVE IGNORED THE SCRIPTURAL PROHIBITION, WARNINGS, AND STATEMENTS CONCERNING THE DRINKING OF ALCOHOL -</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98298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019" name="Picture 3"/>
          <p:cNvPicPr>
            <a:picLocks noChangeAspect="1" noChangeArrowheads="1"/>
          </p:cNvPicPr>
          <p:nvPr/>
        </p:nvPicPr>
        <p:blipFill>
          <a:blip r:embed="rId3" cstate="print"/>
          <a:srcRect/>
          <a:stretch>
            <a:fillRect/>
          </a:stretch>
        </p:blipFill>
        <p:spPr bwMode="auto">
          <a:xfrm>
            <a:off x="-381000" y="-457200"/>
            <a:ext cx="9906000" cy="8001000"/>
          </a:xfrm>
          <a:prstGeom prst="rect">
            <a:avLst/>
          </a:prstGeom>
          <a:ln>
            <a:noFill/>
          </a:ln>
          <a:effectLst>
            <a:softEdge rad="112500"/>
          </a:effectLst>
        </p:spPr>
      </p:pic>
      <p:sp>
        <p:nvSpPr>
          <p:cNvPr id="6" name="Title 5"/>
          <p:cNvSpPr>
            <a:spLocks noGrp="1"/>
          </p:cNvSpPr>
          <p:nvPr>
            <p:ph type="title"/>
          </p:nvPr>
        </p:nvSpPr>
        <p:spPr>
          <a:xfrm>
            <a:off x="457200" y="2286000"/>
            <a:ext cx="8229600" cy="3352800"/>
          </a:xfrm>
        </p:spPr>
        <p:txBody>
          <a:bodyPr>
            <a:noAutofit/>
          </a:bodyPr>
          <a:lstStyle/>
          <a:p>
            <a:r>
              <a:rPr lang="en-US" sz="7200" b="1" dirty="0" smtClean="0">
                <a:solidFill>
                  <a:schemeClr val="bg1"/>
                </a:solidFill>
              </a:rPr>
              <a:t>75 Biblical Warnings</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100584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52400" y="228600"/>
            <a:ext cx="4343400" cy="6629400"/>
          </a:xfrm>
        </p:spPr>
        <p:txBody>
          <a:bodyPr/>
          <a:lstStyle/>
          <a:p>
            <a:pPr hangingPunct="0">
              <a:buNone/>
            </a:pPr>
            <a:r>
              <a:rPr lang="en-US" i="1" dirty="0" smtClean="0">
                <a:effectLst>
                  <a:glow rad="101600">
                    <a:schemeClr val="bg1">
                      <a:alpha val="60000"/>
                    </a:schemeClr>
                  </a:glow>
                </a:effectLst>
              </a:rPr>
              <a:t> 1.   Genesis 9:20-26</a:t>
            </a:r>
          </a:p>
          <a:p>
            <a:pPr hangingPunct="0">
              <a:buNone/>
            </a:pPr>
            <a:r>
              <a:rPr lang="en-US" i="1" dirty="0" smtClean="0">
                <a:effectLst>
                  <a:glow rad="101600">
                    <a:schemeClr val="bg1">
                      <a:alpha val="60000"/>
                    </a:schemeClr>
                  </a:glow>
                </a:effectLst>
              </a:rPr>
              <a:t> 2.   Genesis 19:30-38</a:t>
            </a:r>
          </a:p>
          <a:p>
            <a:pPr hangingPunct="0">
              <a:buNone/>
            </a:pPr>
            <a:r>
              <a:rPr lang="en-US" i="1" dirty="0" smtClean="0">
                <a:effectLst>
                  <a:glow rad="101600">
                    <a:schemeClr val="bg1">
                      <a:alpha val="60000"/>
                    </a:schemeClr>
                  </a:glow>
                </a:effectLst>
              </a:rPr>
              <a:t> 3.   Genesis 27:25</a:t>
            </a:r>
          </a:p>
          <a:p>
            <a:pPr hangingPunct="0">
              <a:buNone/>
            </a:pPr>
            <a:r>
              <a:rPr lang="en-US" i="1" dirty="0" smtClean="0">
                <a:effectLst>
                  <a:glow rad="101600">
                    <a:schemeClr val="bg1">
                      <a:alpha val="60000"/>
                    </a:schemeClr>
                  </a:glow>
                </a:effectLst>
              </a:rPr>
              <a:t> 4.   Leviticus 10:9</a:t>
            </a:r>
          </a:p>
          <a:p>
            <a:pPr hangingPunct="0">
              <a:buNone/>
            </a:pPr>
            <a:r>
              <a:rPr lang="en-US" i="1" dirty="0" smtClean="0">
                <a:effectLst>
                  <a:glow rad="101600">
                    <a:schemeClr val="bg1">
                      <a:alpha val="60000"/>
                    </a:schemeClr>
                  </a:glow>
                </a:effectLst>
              </a:rPr>
              <a:t> 5.   Numbers 6:3</a:t>
            </a:r>
          </a:p>
          <a:p>
            <a:pPr hangingPunct="0">
              <a:buNone/>
            </a:pPr>
            <a:r>
              <a:rPr lang="en-US" i="1" dirty="0" smtClean="0">
                <a:effectLst>
                  <a:glow rad="101600">
                    <a:schemeClr val="bg1">
                      <a:alpha val="60000"/>
                    </a:schemeClr>
                  </a:glow>
                </a:effectLst>
              </a:rPr>
              <a:t> 6.   Deuteronomy 21:20</a:t>
            </a:r>
          </a:p>
          <a:p>
            <a:pPr hangingPunct="0">
              <a:buNone/>
            </a:pPr>
            <a:r>
              <a:rPr lang="en-US" i="1" dirty="0" smtClean="0">
                <a:effectLst>
                  <a:glow rad="101600">
                    <a:schemeClr val="bg1">
                      <a:alpha val="60000"/>
                    </a:schemeClr>
                  </a:glow>
                </a:effectLst>
              </a:rPr>
              <a:t> 7.   Deuteronomy 29:2-6</a:t>
            </a:r>
          </a:p>
          <a:p>
            <a:pPr hangingPunct="0">
              <a:buNone/>
            </a:pPr>
            <a:r>
              <a:rPr lang="en-US" i="1" dirty="0" smtClean="0">
                <a:effectLst>
                  <a:glow rad="101600">
                    <a:schemeClr val="bg1">
                      <a:alpha val="60000"/>
                    </a:schemeClr>
                  </a:glow>
                </a:effectLst>
              </a:rPr>
              <a:t> 8.   Judges 13:4, 7, 14</a:t>
            </a:r>
          </a:p>
          <a:p>
            <a:pPr hangingPunct="0">
              <a:buNone/>
            </a:pPr>
            <a:r>
              <a:rPr lang="en-US" i="1" dirty="0" smtClean="0">
                <a:effectLst>
                  <a:glow rad="101600">
                    <a:schemeClr val="bg1">
                      <a:alpha val="60000"/>
                    </a:schemeClr>
                  </a:glow>
                </a:effectLst>
              </a:rPr>
              <a:t> 9.   I Samuel 1:14-15</a:t>
            </a:r>
          </a:p>
          <a:p>
            <a:pPr hangingPunct="0">
              <a:buNone/>
            </a:pPr>
            <a:r>
              <a:rPr lang="en-US" i="1" dirty="0" smtClean="0">
                <a:effectLst>
                  <a:glow rad="101600">
                    <a:schemeClr val="bg1">
                      <a:alpha val="60000"/>
                    </a:schemeClr>
                  </a:glow>
                </a:effectLst>
              </a:rPr>
              <a:t>10.   I Samuel 25:32-38</a:t>
            </a:r>
          </a:p>
          <a:p>
            <a:pPr hangingPunct="0">
              <a:buNone/>
            </a:pPr>
            <a:r>
              <a:rPr lang="en-US" i="1" dirty="0" smtClean="0">
                <a:effectLst>
                  <a:glow rad="101600">
                    <a:schemeClr val="bg1">
                      <a:alpha val="60000"/>
                    </a:schemeClr>
                  </a:glow>
                </a:effectLst>
              </a:rPr>
              <a:t>11.   II Samuel 11:13</a:t>
            </a:r>
          </a:p>
          <a:p>
            <a:pPr hangingPunct="0">
              <a:buNone/>
            </a:pPr>
            <a:r>
              <a:rPr lang="en-US" i="1" dirty="0" smtClean="0">
                <a:effectLst>
                  <a:glow rad="101600">
                    <a:schemeClr val="bg1">
                      <a:alpha val="60000"/>
                    </a:schemeClr>
                  </a:glow>
                </a:effectLst>
              </a:rPr>
              <a:t>12.   II Samuel 13:28-29</a:t>
            </a:r>
          </a:p>
          <a:p>
            <a:endParaRPr lang="en-US" i="1" dirty="0">
              <a:effectLst>
                <a:glow rad="101600">
                  <a:schemeClr val="bg1">
                    <a:alpha val="60000"/>
                  </a:schemeClr>
                </a:glow>
              </a:effectLst>
            </a:endParaRPr>
          </a:p>
        </p:txBody>
      </p:sp>
      <p:sp>
        <p:nvSpPr>
          <p:cNvPr id="4" name="Content Placeholder 3"/>
          <p:cNvSpPr>
            <a:spLocks noGrp="1"/>
          </p:cNvSpPr>
          <p:nvPr>
            <p:ph sz="half" idx="2"/>
          </p:nvPr>
        </p:nvSpPr>
        <p:spPr>
          <a:xfrm>
            <a:off x="4648200" y="228600"/>
            <a:ext cx="4038600" cy="6629400"/>
          </a:xfrm>
        </p:spPr>
        <p:txBody>
          <a:bodyPr/>
          <a:lstStyle/>
          <a:p>
            <a:pPr hangingPunct="0">
              <a:buNone/>
            </a:pPr>
            <a:r>
              <a:rPr lang="en-US" i="1" dirty="0" smtClean="0">
                <a:effectLst>
                  <a:glow rad="101600">
                    <a:schemeClr val="bg1">
                      <a:alpha val="60000"/>
                    </a:schemeClr>
                  </a:glow>
                </a:effectLst>
              </a:rPr>
              <a:t>13.   I Kings 16:8-10</a:t>
            </a:r>
          </a:p>
          <a:p>
            <a:pPr hangingPunct="0">
              <a:buNone/>
            </a:pPr>
            <a:r>
              <a:rPr lang="en-US" i="1" dirty="0" smtClean="0">
                <a:effectLst>
                  <a:glow rad="101600">
                    <a:schemeClr val="bg1">
                      <a:alpha val="60000"/>
                    </a:schemeClr>
                  </a:glow>
                </a:effectLst>
              </a:rPr>
              <a:t>14.   I Kings 20:12-21</a:t>
            </a:r>
          </a:p>
          <a:p>
            <a:pPr hangingPunct="0">
              <a:buNone/>
            </a:pPr>
            <a:r>
              <a:rPr lang="en-US" i="1" dirty="0" smtClean="0">
                <a:effectLst>
                  <a:glow rad="101600">
                    <a:schemeClr val="bg1">
                      <a:alpha val="60000"/>
                    </a:schemeClr>
                  </a:glow>
                </a:effectLst>
              </a:rPr>
              <a:t>15.   Esther 1:5-12</a:t>
            </a:r>
          </a:p>
          <a:p>
            <a:pPr hangingPunct="0">
              <a:buNone/>
            </a:pPr>
            <a:r>
              <a:rPr lang="en-US" i="1" dirty="0" smtClean="0">
                <a:effectLst>
                  <a:glow rad="101600">
                    <a:schemeClr val="bg1">
                      <a:alpha val="60000"/>
                    </a:schemeClr>
                  </a:glow>
                </a:effectLst>
              </a:rPr>
              <a:t>16.   Job 1:18-19</a:t>
            </a:r>
          </a:p>
          <a:p>
            <a:pPr hangingPunct="0">
              <a:buNone/>
            </a:pPr>
            <a:r>
              <a:rPr lang="en-US" i="1" dirty="0" smtClean="0">
                <a:effectLst>
                  <a:glow rad="101600">
                    <a:schemeClr val="bg1">
                      <a:alpha val="60000"/>
                    </a:schemeClr>
                  </a:glow>
                </a:effectLst>
              </a:rPr>
              <a:t>17.   Proverbs 4:17</a:t>
            </a:r>
          </a:p>
          <a:p>
            <a:pPr hangingPunct="0">
              <a:buNone/>
            </a:pPr>
            <a:r>
              <a:rPr lang="en-US" i="1" dirty="0" smtClean="0">
                <a:effectLst>
                  <a:glow rad="101600">
                    <a:schemeClr val="bg1">
                      <a:alpha val="60000"/>
                    </a:schemeClr>
                  </a:glow>
                </a:effectLst>
              </a:rPr>
              <a:t>18.   Proverbs 20:1</a:t>
            </a:r>
          </a:p>
          <a:p>
            <a:pPr hangingPunct="0">
              <a:buNone/>
            </a:pPr>
            <a:r>
              <a:rPr lang="en-US" i="1" dirty="0" smtClean="0">
                <a:effectLst>
                  <a:glow rad="101600">
                    <a:schemeClr val="bg1">
                      <a:alpha val="60000"/>
                    </a:schemeClr>
                  </a:glow>
                </a:effectLst>
              </a:rPr>
              <a:t>19.   Proverbs 21:17</a:t>
            </a:r>
          </a:p>
          <a:p>
            <a:pPr hangingPunct="0">
              <a:buNone/>
            </a:pPr>
            <a:r>
              <a:rPr lang="en-US" i="1" dirty="0" smtClean="0">
                <a:effectLst>
                  <a:glow rad="101600">
                    <a:schemeClr val="bg1">
                      <a:alpha val="60000"/>
                    </a:schemeClr>
                  </a:glow>
                </a:effectLst>
              </a:rPr>
              <a:t>20.   Proverbs 23:21</a:t>
            </a:r>
          </a:p>
          <a:p>
            <a:pPr hangingPunct="0">
              <a:buNone/>
            </a:pPr>
            <a:r>
              <a:rPr lang="en-US" i="1" dirty="0" smtClean="0">
                <a:effectLst>
                  <a:glow rad="101600">
                    <a:schemeClr val="bg1">
                      <a:alpha val="60000"/>
                    </a:schemeClr>
                  </a:glow>
                </a:effectLst>
              </a:rPr>
              <a:t>21.   Proverbs 23:29-30</a:t>
            </a:r>
          </a:p>
          <a:p>
            <a:pPr hangingPunct="0">
              <a:buNone/>
            </a:pPr>
            <a:r>
              <a:rPr lang="en-US" i="1" dirty="0" smtClean="0">
                <a:effectLst>
                  <a:glow rad="101600">
                    <a:schemeClr val="bg1">
                      <a:alpha val="60000"/>
                    </a:schemeClr>
                  </a:glow>
                </a:effectLst>
              </a:rPr>
              <a:t>22.   Proverbs 23:31</a:t>
            </a:r>
          </a:p>
          <a:p>
            <a:pPr hangingPunct="0">
              <a:buNone/>
            </a:pPr>
            <a:r>
              <a:rPr lang="en-US" i="1" dirty="0" smtClean="0">
                <a:effectLst>
                  <a:glow rad="101600">
                    <a:schemeClr val="bg1">
                      <a:alpha val="60000"/>
                    </a:schemeClr>
                  </a:glow>
                </a:effectLst>
              </a:rPr>
              <a:t>23.   Proverbs 23:32</a:t>
            </a:r>
          </a:p>
          <a:p>
            <a:pPr hangingPunct="0">
              <a:buNone/>
            </a:pPr>
            <a:r>
              <a:rPr lang="en-US" i="1" dirty="0" smtClean="0">
                <a:effectLst>
                  <a:glow rad="101600">
                    <a:schemeClr val="bg1">
                      <a:alpha val="60000"/>
                    </a:schemeClr>
                  </a:glow>
                </a:effectLst>
              </a:rPr>
              <a:t>24.   Proverbs 23:33</a:t>
            </a: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1680</Words>
  <Application>Microsoft Office PowerPoint</Application>
  <PresentationFormat>On-screen Show (4:3)</PresentationFormat>
  <Paragraphs>208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Drinking Right or Wrong? “A Biblical Perspective”</vt:lpstr>
      <vt:lpstr>Three passages used to  support drinking of alcohol</vt:lpstr>
      <vt:lpstr>Slide 3</vt:lpstr>
      <vt:lpstr>Slide 4</vt:lpstr>
      <vt:lpstr>Slide 5</vt:lpstr>
      <vt:lpstr>Slide 6</vt:lpstr>
      <vt:lpstr>Slide 7</vt:lpstr>
      <vt:lpstr>75 Biblical Warnings</vt:lpstr>
      <vt:lpstr>Slide 9</vt:lpstr>
      <vt:lpstr>Slide 10</vt:lpstr>
      <vt:lpstr>Slide 11</vt:lpstr>
      <vt:lpstr>QUESTIONS THAT MUST BE ANSWERED TO DETERMINE IF DRINKING ALCOHLIC BEVERAGE IS THE RIGHT CHOICE.</vt:lpstr>
      <vt:lpstr>is my drinking NECESSARY? </vt:lpstr>
      <vt:lpstr>is drinking the best choice?</vt:lpstr>
      <vt:lpstr>Slide 15</vt:lpstr>
      <vt:lpstr>Slide 16</vt:lpstr>
      <vt:lpstr>is it habit forming? </vt:lpstr>
      <vt:lpstr>STATISTICAL EVIDENCE</vt:lpstr>
      <vt:lpstr>is it potentially destructive?</vt:lpstr>
      <vt:lpstr>Slide 20</vt:lpstr>
      <vt:lpstr>is it offensive to others?</vt:lpstr>
      <vt:lpstr>COULD IT BE A STUMBLING BLOCK?</vt:lpstr>
      <vt:lpstr>will it harm my  Christian testimony?</vt:lpstr>
      <vt:lpstr>Alcoholism is not a  disease but a sin</vt:lpstr>
      <vt:lpstr>Are you absolutely certain  that it is right to drink?</vt:lpstr>
      <vt:lpstr>Slide 26</vt:lpstr>
      <vt:lpstr>Slide 27</vt:lpstr>
      <vt:lpstr>Slide 28</vt:lpstr>
      <vt:lpstr>Slide 29</vt:lpstr>
      <vt:lpstr>Slide 30</vt:lpstr>
      <vt:lpstr>Slide 31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Drinking Right or Wrong? “A Biblical Perspective”</dc:title>
  <dc:creator>Ptr. Daniel White</dc:creator>
  <cp:lastModifiedBy>Ptr. Daniel White</cp:lastModifiedBy>
  <cp:revision>12</cp:revision>
  <dcterms:created xsi:type="dcterms:W3CDTF">2011-02-12T14:24:17Z</dcterms:created>
  <dcterms:modified xsi:type="dcterms:W3CDTF">2011-03-02T20:22:05Z</dcterms:modified>
</cp:coreProperties>
</file>