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262" r:id="rId4"/>
    <p:sldId id="273" r:id="rId5"/>
    <p:sldId id="263" r:id="rId6"/>
    <p:sldId id="275" r:id="rId7"/>
    <p:sldId id="264" r:id="rId8"/>
    <p:sldId id="274" r:id="rId9"/>
    <p:sldId id="266" r:id="rId10"/>
    <p:sldId id="267" r:id="rId11"/>
    <p:sldId id="276" r:id="rId12"/>
    <p:sldId id="268" r:id="rId13"/>
    <p:sldId id="269" r:id="rId14"/>
    <p:sldId id="270" r:id="rId15"/>
    <p:sldId id="259" r:id="rId16"/>
    <p:sldId id="272" r:id="rId17"/>
    <p:sldId id="271" r:id="rId18"/>
    <p:sldId id="279" r:id="rId19"/>
    <p:sldId id="283" r:id="rId20"/>
    <p:sldId id="281" r:id="rId21"/>
    <p:sldId id="282" r:id="rId22"/>
    <p:sldId id="265"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98" autoAdjust="0"/>
  </p:normalViewPr>
  <p:slideViewPr>
    <p:cSldViewPr>
      <p:cViewPr varScale="1">
        <p:scale>
          <a:sx n="81" d="100"/>
          <a:sy n="81" d="100"/>
        </p:scale>
        <p:origin x="-810" y="-90"/>
      </p:cViewPr>
      <p:guideLst>
        <p:guide orient="horz" pos="2160"/>
        <p:guide pos="2880"/>
      </p:guideLst>
    </p:cSldViewPr>
  </p:slideViewPr>
  <p:outlineViewPr>
    <p:cViewPr>
      <p:scale>
        <a:sx n="33" d="100"/>
        <a:sy n="33" d="100"/>
      </p:scale>
      <p:origin x="0" y="607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38AA82-CB9E-4C7A-990D-6C60577EDD8D}" type="datetimeFigureOut">
              <a:rPr lang="en-US" smtClean="0"/>
              <a:pPr/>
              <a:t>5/11/2011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D78AD-0CE3-4C58-93A6-159D2009888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D78AD-0CE3-4C58-93A6-159D200988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D78AD-0CE3-4C58-93A6-159D2009888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D78AD-0CE3-4C58-93A6-159D2009888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D78AD-0CE3-4C58-93A6-159D2009888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D78AD-0CE3-4C58-93A6-159D2009888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D78AD-0CE3-4C58-93A6-159D2009888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D78AD-0CE3-4C58-93A6-159D2009888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CC652-A792-45C6-A7AF-B47E30D08FB3}" type="datetimeFigureOut">
              <a:rPr lang="en-US" smtClean="0"/>
              <a:pPr/>
              <a:t>5/11/2011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B980E5-707F-4E91-A609-01D77104CDC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CC652-A792-45C6-A7AF-B47E30D08FB3}" type="datetimeFigureOut">
              <a:rPr lang="en-US" smtClean="0"/>
              <a:pPr/>
              <a:t>5/11/2011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980E5-707F-4E91-A609-01D77104CDC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600199"/>
          </a:xfrm>
        </p:spPr>
        <p:txBody>
          <a:bodyPr>
            <a:normAutofit/>
          </a:bodyPr>
          <a:lstStyle/>
          <a:p>
            <a:r>
              <a:rPr lang="en-US" sz="4800" dirty="0" smtClean="0">
                <a:effectLst>
                  <a:glow rad="101600">
                    <a:schemeClr val="bg1">
                      <a:alpha val="60000"/>
                    </a:schemeClr>
                  </a:glow>
                </a:effectLst>
              </a:rPr>
              <a:t>Qualities of a Man of God</a:t>
            </a:r>
            <a:endParaRPr lang="en-US" sz="4800" dirty="0">
              <a:effectLst>
                <a:glow rad="101600">
                  <a:schemeClr val="bg1">
                    <a:alpha val="60000"/>
                  </a:schemeClr>
                </a:glow>
              </a:effectLst>
            </a:endParaRPr>
          </a:p>
        </p:txBody>
      </p:sp>
      <p:sp>
        <p:nvSpPr>
          <p:cNvPr id="3" name="Subtitle 2"/>
          <p:cNvSpPr>
            <a:spLocks noGrp="1"/>
          </p:cNvSpPr>
          <p:nvPr>
            <p:ph type="subTitle" idx="1"/>
          </p:nvPr>
        </p:nvSpPr>
        <p:spPr>
          <a:xfrm>
            <a:off x="3276600" y="1828800"/>
            <a:ext cx="5715000" cy="4876800"/>
          </a:xfrm>
        </p:spPr>
        <p:txBody>
          <a:bodyPr>
            <a:noAutofit/>
          </a:bodyPr>
          <a:lstStyle/>
          <a:p>
            <a:r>
              <a:rPr lang="en-US" sz="3600" dirty="0" smtClean="0"/>
              <a:t> </a:t>
            </a:r>
            <a:r>
              <a:rPr lang="en-US" sz="3600" i="1" dirty="0" smtClean="0">
                <a:effectLst>
                  <a:glow rad="101600">
                    <a:schemeClr val="bg1">
                      <a:alpha val="60000"/>
                    </a:schemeClr>
                  </a:glow>
                </a:effectLst>
              </a:rPr>
              <a:t>Prov. 20:6 “Most men will proclaim every one his own goodness: but a faithful man who can find?” </a:t>
            </a:r>
          </a:p>
          <a:p>
            <a:endParaRPr lang="en-US" sz="3600" i="1" dirty="0" smtClean="0">
              <a:effectLst>
                <a:glow rad="101600">
                  <a:schemeClr val="bg1">
                    <a:alpha val="60000"/>
                  </a:schemeClr>
                </a:glow>
              </a:effectLst>
            </a:endParaRPr>
          </a:p>
          <a:p>
            <a:r>
              <a:rPr lang="en-US" sz="3600" i="1" dirty="0" smtClean="0">
                <a:effectLst>
                  <a:glow rad="101600">
                    <a:schemeClr val="bg1">
                      <a:alpha val="60000"/>
                    </a:schemeClr>
                  </a:glow>
                </a:effectLst>
              </a:rPr>
              <a:t> Prov. 28:20 “A faithful man shall </a:t>
            </a:r>
            <a:r>
              <a:rPr lang="en-US" sz="3600" i="1" dirty="0" smtClean="0">
                <a:effectLst>
                  <a:glow rad="101600">
                    <a:schemeClr val="bg1">
                      <a:alpha val="60000"/>
                    </a:schemeClr>
                  </a:glow>
                </a:effectLst>
              </a:rPr>
              <a:t>abound </a:t>
            </a:r>
            <a:r>
              <a:rPr lang="en-US" sz="3600" i="1" dirty="0" smtClean="0">
                <a:effectLst>
                  <a:glow rad="101600">
                    <a:schemeClr val="bg1">
                      <a:alpha val="60000"/>
                    </a:schemeClr>
                  </a:glow>
                </a:effectLst>
              </a:rPr>
              <a:t>with blessings.”</a:t>
            </a:r>
            <a:endParaRPr lang="en-US" sz="3600" i="1"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a:off x="381000" y="2209800"/>
            <a:ext cx="3095625" cy="35147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normAutofit/>
          </a:bodyPr>
          <a:lstStyle/>
          <a:p>
            <a:pPr>
              <a:buNone/>
            </a:pPr>
            <a:r>
              <a:rPr lang="en-US" sz="3600" dirty="0" smtClean="0">
                <a:effectLst>
                  <a:glow rad="101600">
                    <a:schemeClr val="bg1">
                      <a:alpha val="60000"/>
                    </a:schemeClr>
                  </a:glow>
                </a:effectLst>
              </a:rPr>
              <a:t>9. Obedient to the Word of God – </a:t>
            </a:r>
            <a:r>
              <a:rPr lang="en-US" sz="3600" i="1" dirty="0" smtClean="0">
                <a:effectLst>
                  <a:glow rad="101600">
                    <a:schemeClr val="bg1">
                      <a:alpha val="60000"/>
                    </a:schemeClr>
                  </a:glow>
                </a:effectLst>
              </a:rPr>
              <a:t>II Cor. 10:6 “And having in a readiness to revenge all disobedience, when your obedience is fulfilled.”</a:t>
            </a:r>
          </a:p>
          <a:p>
            <a:pPr>
              <a:buNone/>
            </a:pPr>
            <a:endParaRPr lang="en-US" sz="3600" dirty="0">
              <a:effectLst>
                <a:glow rad="101600">
                  <a:schemeClr val="bg1">
                    <a:alpha val="60000"/>
                  </a:schemeClr>
                </a:glow>
              </a:effectLst>
            </a:endParaRPr>
          </a:p>
        </p:txBody>
      </p:sp>
      <p:pic>
        <p:nvPicPr>
          <p:cNvPr id="6146" name="Picture 2"/>
          <p:cNvPicPr>
            <a:picLocks noChangeAspect="1" noChangeArrowheads="1"/>
          </p:cNvPicPr>
          <p:nvPr/>
        </p:nvPicPr>
        <p:blipFill>
          <a:blip r:embed="rId3" cstate="print"/>
          <a:srcRect/>
          <a:stretch>
            <a:fillRect/>
          </a:stretch>
        </p:blipFill>
        <p:spPr bwMode="auto">
          <a:xfrm>
            <a:off x="990600" y="2377440"/>
            <a:ext cx="7467600" cy="4480560"/>
          </a:xfrm>
          <a:prstGeom prst="rect">
            <a:avLst/>
          </a:prstGeom>
          <a:noFill/>
          <a:ln w="9525">
            <a:noFill/>
            <a:miter lim="800000"/>
            <a:headEnd/>
            <a:tailEnd/>
          </a:ln>
        </p:spPr>
      </p:pic>
      <p:sp>
        <p:nvSpPr>
          <p:cNvPr id="4" name="Rectangle 3"/>
          <p:cNvSpPr/>
          <p:nvPr/>
        </p:nvSpPr>
        <p:spPr>
          <a:xfrm>
            <a:off x="2895600" y="3048000"/>
            <a:ext cx="5562600" cy="1754326"/>
          </a:xfrm>
          <a:prstGeom prst="rect">
            <a:avLst/>
          </a:prstGeom>
        </p:spPr>
        <p:txBody>
          <a:bodyPr wrap="square">
            <a:spAutoFit/>
          </a:bodyPr>
          <a:lstStyle/>
          <a:p>
            <a:pPr algn="ctr"/>
            <a:r>
              <a:rPr lang="en-US" sz="3600" i="1" dirty="0" smtClean="0">
                <a:effectLst>
                  <a:glow rad="101600">
                    <a:schemeClr val="bg1">
                      <a:alpha val="60000"/>
                    </a:schemeClr>
                  </a:glow>
                </a:effectLst>
              </a:rPr>
              <a:t>“Thy word is a lamp unto my feet, and a light unto my path.” (Psalms 119:105)</a:t>
            </a:r>
            <a:endParaRPr lang="en-US" sz="36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a:buNone/>
            </a:pPr>
            <a:r>
              <a:rPr lang="en-US" sz="3600" dirty="0" smtClean="0">
                <a:effectLst>
                  <a:glow rad="101600">
                    <a:schemeClr val="bg1">
                      <a:alpha val="60000"/>
                    </a:schemeClr>
                  </a:glow>
                </a:effectLst>
              </a:rPr>
              <a:t>10. Strives for perfection – </a:t>
            </a:r>
            <a:r>
              <a:rPr lang="en-US" sz="3600" i="1" dirty="0" smtClean="0">
                <a:effectLst>
                  <a:glow rad="101600">
                    <a:schemeClr val="bg1">
                      <a:alpha val="60000"/>
                    </a:schemeClr>
                  </a:glow>
                </a:effectLst>
              </a:rPr>
              <a:t>Heb. 13:21 “Make you perfect in every good work to do his will, working in you that which is </a:t>
            </a:r>
            <a:r>
              <a:rPr lang="en-US" sz="3600" i="1" dirty="0" err="1" smtClean="0">
                <a:effectLst>
                  <a:glow rad="101600">
                    <a:schemeClr val="bg1">
                      <a:alpha val="60000"/>
                    </a:schemeClr>
                  </a:glow>
                </a:effectLst>
              </a:rPr>
              <a:t>wellpleasing</a:t>
            </a:r>
            <a:r>
              <a:rPr lang="en-US" sz="3600" i="1" dirty="0" smtClean="0">
                <a:effectLst>
                  <a:glow rad="101600">
                    <a:schemeClr val="bg1">
                      <a:alpha val="60000"/>
                    </a:schemeClr>
                  </a:glow>
                </a:effectLst>
              </a:rPr>
              <a:t> in his sight, through Jesus Christ; to whom be glory for ever and ever. Amen.”</a:t>
            </a:r>
          </a:p>
          <a:p>
            <a:pPr>
              <a:buNone/>
            </a:pPr>
            <a:endParaRPr lang="en-US" sz="3600" dirty="0" smtClean="0">
              <a:effectLst>
                <a:glow rad="101600">
                  <a:schemeClr val="bg1">
                    <a:alpha val="60000"/>
                  </a:schemeClr>
                </a:glow>
              </a:effectLst>
            </a:endParaRPr>
          </a:p>
          <a:p>
            <a:pPr>
              <a:buFont typeface="Arial" charset="0"/>
              <a:buChar char="•"/>
            </a:pPr>
            <a:r>
              <a:rPr lang="en-US" sz="3600" dirty="0" smtClean="0">
                <a:effectLst>
                  <a:glow rad="101600">
                    <a:schemeClr val="bg1">
                      <a:alpha val="60000"/>
                    </a:schemeClr>
                  </a:glow>
                </a:effectLst>
              </a:rPr>
              <a:t>Teachable spirit – </a:t>
            </a:r>
            <a:r>
              <a:rPr lang="en-US" sz="3600" i="1" dirty="0" smtClean="0">
                <a:effectLst>
                  <a:glow rad="101600">
                    <a:schemeClr val="bg1">
                      <a:alpha val="60000"/>
                    </a:schemeClr>
                  </a:glow>
                </a:effectLst>
              </a:rPr>
              <a:t>I Thess. 2:13</a:t>
            </a:r>
          </a:p>
          <a:p>
            <a:pPr>
              <a:buFont typeface="Arial" charset="0"/>
              <a:buChar char="•"/>
            </a:pPr>
            <a:r>
              <a:rPr lang="en-US" sz="3600" dirty="0" smtClean="0">
                <a:effectLst>
                  <a:glow rad="101600">
                    <a:schemeClr val="bg1">
                      <a:alpha val="60000"/>
                    </a:schemeClr>
                  </a:glow>
                </a:effectLst>
              </a:rPr>
              <a:t>Christ likeness – </a:t>
            </a:r>
            <a:r>
              <a:rPr lang="en-US" sz="3600" i="1" dirty="0" smtClean="0">
                <a:effectLst>
                  <a:glow rad="101600">
                    <a:schemeClr val="bg1">
                      <a:alpha val="60000"/>
                    </a:schemeClr>
                  </a:glow>
                </a:effectLst>
              </a:rPr>
              <a:t>Phil. 1:20</a:t>
            </a:r>
          </a:p>
          <a:p>
            <a:pPr>
              <a:buFont typeface="Arial" charset="0"/>
              <a:buChar char="•"/>
            </a:pPr>
            <a:r>
              <a:rPr lang="en-US" sz="3600" dirty="0" smtClean="0">
                <a:effectLst>
                  <a:glow rad="101600">
                    <a:schemeClr val="bg1">
                      <a:alpha val="60000"/>
                    </a:schemeClr>
                  </a:glow>
                </a:effectLst>
              </a:rPr>
              <a:t>Growing Christian – </a:t>
            </a:r>
            <a:r>
              <a:rPr lang="en-US" sz="3600" i="1" dirty="0" smtClean="0">
                <a:effectLst>
                  <a:glow rad="101600">
                    <a:schemeClr val="bg1">
                      <a:alpha val="60000"/>
                    </a:schemeClr>
                  </a:glow>
                </a:effectLst>
              </a:rPr>
              <a:t>I Peter. 2:2</a:t>
            </a:r>
          </a:p>
          <a:p>
            <a:pPr>
              <a:buFont typeface="Arial" charset="0"/>
              <a:buChar char="•"/>
            </a:pPr>
            <a:r>
              <a:rPr lang="en-US" sz="3600" dirty="0" smtClean="0">
                <a:effectLst>
                  <a:glow rad="101600">
                    <a:schemeClr val="bg1">
                      <a:alpha val="60000"/>
                    </a:schemeClr>
                  </a:glow>
                </a:effectLst>
              </a:rPr>
              <a:t>Continually adds to his faith – </a:t>
            </a:r>
            <a:r>
              <a:rPr lang="en-US" sz="3600" i="1" dirty="0" smtClean="0">
                <a:effectLst>
                  <a:glow rad="101600">
                    <a:schemeClr val="bg1">
                      <a:alpha val="60000"/>
                    </a:schemeClr>
                  </a:glow>
                </a:effectLst>
              </a:rPr>
              <a:t>II Peter 1:5</a:t>
            </a:r>
          </a:p>
          <a:p>
            <a:pPr>
              <a:buNone/>
            </a:pPr>
            <a:endParaRPr lang="en-US" sz="3600" dirty="0">
              <a:effectLst>
                <a:glow rad="101600">
                  <a:schemeClr val="bg1">
                    <a:alpha val="60000"/>
                  </a:schemeClr>
                </a:glow>
              </a:effectLst>
            </a:endParaRPr>
          </a:p>
        </p:txBody>
      </p:sp>
      <p:pic>
        <p:nvPicPr>
          <p:cNvPr id="7170" name="Picture 2"/>
          <p:cNvPicPr>
            <a:picLocks noChangeAspect="1" noChangeArrowheads="1"/>
          </p:cNvPicPr>
          <p:nvPr/>
        </p:nvPicPr>
        <p:blipFill>
          <a:blip r:embed="rId3" cstate="print"/>
          <a:srcRect b="20848"/>
          <a:stretch>
            <a:fillRect/>
          </a:stretch>
        </p:blipFill>
        <p:spPr bwMode="auto">
          <a:xfrm>
            <a:off x="1524000" y="1600200"/>
            <a:ext cx="6123214"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wedge">
                                      <p:cBhvr>
                                        <p:cTn id="2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3600" dirty="0" smtClean="0">
                <a:effectLst>
                  <a:glow rad="101600">
                    <a:schemeClr val="bg1">
                      <a:alpha val="60000"/>
                    </a:schemeClr>
                  </a:glow>
                </a:effectLst>
              </a:rPr>
              <a:t>11. Scripturally based standards and convictions – </a:t>
            </a:r>
            <a:r>
              <a:rPr lang="en-US" sz="3600" i="1" dirty="0" smtClean="0">
                <a:effectLst>
                  <a:glow rad="101600">
                    <a:schemeClr val="bg1">
                      <a:alpha val="60000"/>
                    </a:schemeClr>
                  </a:glow>
                </a:effectLst>
              </a:rPr>
              <a:t>I Cor. 16:13-14  “Watch ye, stand fast in the faith, quit you like men, be strong. Let all your things be done with charity. ”</a:t>
            </a:r>
          </a:p>
          <a:p>
            <a:pPr>
              <a:buFont typeface="Wingdings"/>
              <a:buChar char="Ø"/>
            </a:pPr>
            <a:r>
              <a:rPr lang="en-US" sz="3600" i="1" dirty="0" smtClean="0">
                <a:effectLst>
                  <a:glow rad="101600">
                    <a:schemeClr val="bg1">
                      <a:alpha val="60000"/>
                    </a:schemeClr>
                  </a:glow>
                </a:effectLst>
              </a:rPr>
              <a:t> Held with out a critical and judgmental spirit</a:t>
            </a:r>
          </a:p>
          <a:p>
            <a:pPr>
              <a:buFont typeface="Wingdings"/>
              <a:buChar char="Ø"/>
            </a:pPr>
            <a:r>
              <a:rPr lang="en-US" sz="3600" i="1" dirty="0" smtClean="0">
                <a:effectLst>
                  <a:glow rad="101600">
                    <a:schemeClr val="bg1">
                      <a:alpha val="60000"/>
                    </a:schemeClr>
                  </a:glow>
                </a:effectLst>
              </a:rPr>
              <a:t> Held without pride/self-righteousness</a:t>
            </a:r>
          </a:p>
          <a:p>
            <a:pPr>
              <a:buFont typeface="Wingdings"/>
              <a:buChar char="Ø"/>
            </a:pPr>
            <a:r>
              <a:rPr lang="en-US" sz="3600" i="1" dirty="0" smtClean="0">
                <a:effectLst>
                  <a:glow rad="101600">
                    <a:schemeClr val="bg1">
                      <a:alpha val="60000"/>
                    </a:schemeClr>
                  </a:glow>
                </a:effectLst>
              </a:rPr>
              <a:t> Held out of a love for the Lord</a:t>
            </a:r>
          </a:p>
          <a:p>
            <a:pPr>
              <a:buFont typeface="Wingdings"/>
              <a:buChar char="Ø"/>
            </a:pPr>
            <a:r>
              <a:rPr lang="en-US" sz="3600" i="1" dirty="0" smtClean="0">
                <a:effectLst>
                  <a:glow rad="101600">
                    <a:schemeClr val="bg1">
                      <a:alpha val="60000"/>
                    </a:schemeClr>
                  </a:glow>
                </a:effectLst>
              </a:rPr>
              <a:t> Held out of a desire to live - </a:t>
            </a:r>
            <a:r>
              <a:rPr lang="en-US" sz="3600" i="1" dirty="0" smtClean="0">
                <a:solidFill>
                  <a:srgbClr val="FFFF00"/>
                </a:solidFill>
                <a:effectLst>
                  <a:glow rad="101600">
                    <a:schemeClr val="bg1">
                      <a:alpha val="60000"/>
                    </a:schemeClr>
                  </a:glow>
                </a:effectLst>
              </a:rPr>
              <a:t>“soberly, righteously, and godly in this present world.”</a:t>
            </a:r>
          </a:p>
          <a:p>
            <a:pPr>
              <a:buFont typeface="Wingdings"/>
              <a:buChar char="Ø"/>
            </a:pPr>
            <a:r>
              <a:rPr lang="en-US" sz="3600" i="1" dirty="0" smtClean="0">
                <a:effectLst>
                  <a:glow rad="101600">
                    <a:schemeClr val="bg1">
                      <a:alpha val="60000"/>
                    </a:schemeClr>
                  </a:glow>
                </a:effectLst>
              </a:rPr>
              <a:t> Held in grace -  II Tim. 2:1 “Thou therefore, my son, be strong in the grace that is in Christ Jesus.”</a:t>
            </a:r>
          </a:p>
          <a:p>
            <a:pPr>
              <a:buFont typeface="Wingdings"/>
              <a:buChar char="Ø"/>
            </a:pPr>
            <a:endParaRPr lang="en-US" sz="3600" i="1" dirty="0" smtClean="0">
              <a:solidFill>
                <a:srgbClr val="FFFF00"/>
              </a:solidFill>
              <a:effectLst>
                <a:glow rad="101600">
                  <a:schemeClr val="bg1">
                    <a:alpha val="60000"/>
                  </a:schemeClr>
                </a:glow>
              </a:effectLst>
            </a:endParaRPr>
          </a:p>
          <a:p>
            <a:pPr>
              <a:buFont typeface="Wingdings"/>
              <a:buChar char="Ø"/>
            </a:pPr>
            <a:endParaRPr lang="en-US" sz="3600" i="1" dirty="0" smtClean="0">
              <a:effectLst>
                <a:glow rad="101600">
                  <a:schemeClr val="bg1">
                    <a:alpha val="60000"/>
                  </a:schemeClr>
                </a:glow>
              </a:effectLst>
            </a:endParaRPr>
          </a:p>
          <a:p>
            <a:pPr>
              <a:buFont typeface="Wingdings"/>
              <a:buChar char="Ø"/>
            </a:pPr>
            <a:endParaRPr lang="en-US" sz="3600" i="1" dirty="0" smtClean="0">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9218" name="Picture 2"/>
          <p:cNvPicPr>
            <a:picLocks noChangeAspect="1" noChangeArrowheads="1"/>
          </p:cNvPicPr>
          <p:nvPr/>
        </p:nvPicPr>
        <p:blipFill>
          <a:blip r:embed="rId3" cstate="print">
            <a:lum bright="-10000" contrast="3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fade">
                                      <p:cBhvr>
                                        <p:cTn id="3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dirty="0" smtClean="0">
                <a:effectLst>
                  <a:glow rad="101600">
                    <a:schemeClr val="bg1">
                      <a:alpha val="60000"/>
                    </a:schemeClr>
                  </a:glow>
                </a:effectLst>
              </a:rPr>
              <a:t>12. Good husband </a:t>
            </a:r>
            <a:r>
              <a:rPr lang="en-US" sz="3600" i="1" dirty="0" smtClean="0">
                <a:effectLst>
                  <a:glow rad="101600">
                    <a:schemeClr val="bg1">
                      <a:alpha val="60000"/>
                    </a:schemeClr>
                  </a:glow>
                </a:effectLst>
              </a:rPr>
              <a:t>– Eph. 5:23; Col. 3:19            </a:t>
            </a:r>
          </a:p>
          <a:p>
            <a:pPr>
              <a:buFont typeface="Arial" charset="0"/>
              <a:buChar char="•"/>
            </a:pPr>
            <a:r>
              <a:rPr lang="en-US" sz="3600" dirty="0" smtClean="0">
                <a:effectLst>
                  <a:glow rad="101600">
                    <a:schemeClr val="bg1">
                      <a:alpha val="60000"/>
                    </a:schemeClr>
                  </a:glow>
                </a:effectLst>
              </a:rPr>
              <a:t>Nurture</a:t>
            </a:r>
          </a:p>
          <a:p>
            <a:pPr>
              <a:buFont typeface="Arial" charset="0"/>
              <a:buChar char="•"/>
            </a:pPr>
            <a:r>
              <a:rPr lang="en-US" sz="3600" dirty="0" smtClean="0">
                <a:effectLst>
                  <a:glow rad="101600">
                    <a:schemeClr val="bg1">
                      <a:alpha val="60000"/>
                    </a:schemeClr>
                  </a:glow>
                </a:effectLst>
              </a:rPr>
              <a:t>Cherish</a:t>
            </a:r>
          </a:p>
          <a:p>
            <a:pPr>
              <a:buFont typeface="Arial" charset="0"/>
              <a:buChar char="•"/>
            </a:pPr>
            <a:r>
              <a:rPr lang="en-US" sz="3600" dirty="0" smtClean="0">
                <a:effectLst>
                  <a:glow rad="101600">
                    <a:schemeClr val="bg1">
                      <a:alpha val="60000"/>
                    </a:schemeClr>
                  </a:glow>
                </a:effectLst>
              </a:rPr>
              <a:t>Protect – </a:t>
            </a:r>
            <a:r>
              <a:rPr lang="en-US" sz="3600" i="1" dirty="0" smtClean="0">
                <a:effectLst>
                  <a:glow rad="101600">
                    <a:schemeClr val="bg1">
                      <a:alpha val="60000"/>
                    </a:schemeClr>
                  </a:glow>
                </a:effectLst>
              </a:rPr>
              <a:t>I Peter 3:5-6</a:t>
            </a: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10243" name="Picture 3"/>
          <p:cNvPicPr>
            <a:picLocks noChangeAspect="1" noChangeArrowheads="1"/>
          </p:cNvPicPr>
          <p:nvPr/>
        </p:nvPicPr>
        <p:blipFill>
          <a:blip r:embed="rId3" cstate="print"/>
          <a:srcRect/>
          <a:stretch>
            <a:fillRect/>
          </a:stretch>
        </p:blipFill>
        <p:spPr bwMode="auto">
          <a:xfrm>
            <a:off x="5029200" y="914400"/>
            <a:ext cx="3810000" cy="3228975"/>
          </a:xfrm>
          <a:prstGeom prst="rect">
            <a:avLst/>
          </a:prstGeom>
          <a:ln>
            <a:noFill/>
          </a:ln>
          <a:effectLst>
            <a:softEdge rad="112500"/>
          </a:effectLst>
        </p:spPr>
      </p:pic>
      <p:pic>
        <p:nvPicPr>
          <p:cNvPr id="10244" name="Picture 4"/>
          <p:cNvPicPr>
            <a:picLocks noChangeAspect="1" noChangeArrowheads="1"/>
          </p:cNvPicPr>
          <p:nvPr/>
        </p:nvPicPr>
        <p:blipFill>
          <a:blip r:embed="rId4" cstate="print">
            <a:lum bright="-10000"/>
          </a:blip>
          <a:srcRect/>
          <a:stretch>
            <a:fillRect/>
          </a:stretch>
        </p:blipFill>
        <p:spPr bwMode="auto">
          <a:xfrm>
            <a:off x="304800" y="2971800"/>
            <a:ext cx="4542448" cy="30480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763000" cy="6858000"/>
          </a:xfrm>
        </p:spPr>
        <p:txBody>
          <a:bodyPr>
            <a:normAutofit/>
          </a:bodyPr>
          <a:lstStyle/>
          <a:p>
            <a:pPr>
              <a:buNone/>
            </a:pPr>
            <a:r>
              <a:rPr lang="en-US" sz="3600" dirty="0" smtClean="0">
                <a:effectLst>
                  <a:glow rad="101600">
                    <a:schemeClr val="bg1">
                      <a:alpha val="60000"/>
                    </a:schemeClr>
                  </a:glow>
                </a:effectLst>
              </a:rPr>
              <a:t>13. Good father </a:t>
            </a:r>
            <a:r>
              <a:rPr lang="en-US" sz="3600" i="1" dirty="0" smtClean="0">
                <a:effectLst>
                  <a:glow rad="101600">
                    <a:schemeClr val="bg1">
                      <a:alpha val="60000"/>
                    </a:schemeClr>
                  </a:glow>
                </a:effectLst>
              </a:rPr>
              <a:t>– Eph. 6:4; Col. 3:21</a:t>
            </a:r>
          </a:p>
          <a:p>
            <a:pPr>
              <a:buFont typeface="Arial" charset="0"/>
              <a:buChar char="•"/>
            </a:pPr>
            <a:r>
              <a:rPr lang="en-US" sz="3600" dirty="0" smtClean="0">
                <a:effectLst>
                  <a:glow rad="101600">
                    <a:schemeClr val="bg1">
                      <a:alpha val="60000"/>
                    </a:schemeClr>
                  </a:glow>
                </a:effectLst>
              </a:rPr>
              <a:t>Example</a:t>
            </a:r>
          </a:p>
          <a:p>
            <a:pPr>
              <a:buFont typeface="Arial" charset="0"/>
              <a:buChar char="•"/>
            </a:pPr>
            <a:r>
              <a:rPr lang="en-US" sz="3600" dirty="0" smtClean="0">
                <a:effectLst>
                  <a:glow rad="101600">
                    <a:schemeClr val="bg1">
                      <a:alpha val="60000"/>
                    </a:schemeClr>
                  </a:glow>
                </a:effectLst>
              </a:rPr>
              <a:t>Teacher</a:t>
            </a:r>
          </a:p>
          <a:p>
            <a:pPr>
              <a:buFont typeface="Arial" charset="0"/>
              <a:buChar char="•"/>
            </a:pPr>
            <a:r>
              <a:rPr lang="en-US" sz="3600" dirty="0" smtClean="0">
                <a:effectLst>
                  <a:glow rad="101600">
                    <a:schemeClr val="bg1">
                      <a:alpha val="60000"/>
                    </a:schemeClr>
                  </a:glow>
                </a:effectLst>
              </a:rPr>
              <a:t>Protector</a:t>
            </a:r>
          </a:p>
          <a:p>
            <a:endParaRPr lang="en-US" sz="3600" dirty="0">
              <a:effectLst>
                <a:glow rad="101600">
                  <a:schemeClr val="bg1">
                    <a:alpha val="60000"/>
                  </a:schemeClr>
                </a:glow>
              </a:effectLst>
            </a:endParaRPr>
          </a:p>
        </p:txBody>
      </p:sp>
      <p:pic>
        <p:nvPicPr>
          <p:cNvPr id="11266" name="Picture 2"/>
          <p:cNvPicPr>
            <a:picLocks noChangeAspect="1" noChangeArrowheads="1"/>
          </p:cNvPicPr>
          <p:nvPr/>
        </p:nvPicPr>
        <p:blipFill>
          <a:blip r:embed="rId3" cstate="print"/>
          <a:srcRect/>
          <a:stretch>
            <a:fillRect/>
          </a:stretch>
        </p:blipFill>
        <p:spPr bwMode="auto">
          <a:xfrm>
            <a:off x="457200" y="3200400"/>
            <a:ext cx="504825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7" name="Picture 3"/>
          <p:cNvPicPr>
            <a:picLocks noChangeAspect="1" noChangeArrowheads="1"/>
          </p:cNvPicPr>
          <p:nvPr/>
        </p:nvPicPr>
        <p:blipFill>
          <a:blip r:embed="rId4" cstate="print"/>
          <a:srcRect/>
          <a:stretch>
            <a:fillRect/>
          </a:stretch>
        </p:blipFill>
        <p:spPr bwMode="auto">
          <a:xfrm>
            <a:off x="5257800" y="1066800"/>
            <a:ext cx="3438797"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6400800" cy="6858000"/>
          </a:xfrm>
        </p:spPr>
        <p:txBody>
          <a:bodyPr>
            <a:normAutofit lnSpcReduction="10000"/>
          </a:bodyPr>
          <a:lstStyle/>
          <a:p>
            <a:pPr>
              <a:buNone/>
            </a:pPr>
            <a:r>
              <a:rPr lang="en-US" sz="3600" dirty="0" smtClean="0">
                <a:effectLst>
                  <a:glow rad="101600">
                    <a:schemeClr val="bg1">
                      <a:alpha val="60000"/>
                    </a:schemeClr>
                  </a:glow>
                </a:effectLst>
              </a:rPr>
              <a:t>14. Faithful to his local church – </a:t>
            </a:r>
            <a:r>
              <a:rPr lang="en-US" sz="3600" i="1" dirty="0" smtClean="0">
                <a:effectLst>
                  <a:glow rad="101600">
                    <a:schemeClr val="bg1">
                      <a:alpha val="60000"/>
                    </a:schemeClr>
                  </a:glow>
                </a:effectLst>
              </a:rPr>
              <a:t>Heb. 10:25, 13:7, 17</a:t>
            </a:r>
          </a:p>
          <a:p>
            <a:pPr>
              <a:buFont typeface="Arial" charset="0"/>
              <a:buChar char="•"/>
            </a:pPr>
            <a:r>
              <a:rPr lang="en-US" sz="3600" dirty="0" smtClean="0">
                <a:effectLst>
                  <a:glow rad="101600">
                    <a:schemeClr val="bg1">
                      <a:alpha val="60000"/>
                    </a:schemeClr>
                  </a:glow>
                </a:effectLst>
              </a:rPr>
              <a:t>Attendance</a:t>
            </a:r>
          </a:p>
          <a:p>
            <a:pPr>
              <a:buFont typeface="Arial" charset="0"/>
              <a:buChar char="•"/>
            </a:pPr>
            <a:r>
              <a:rPr lang="en-US" sz="3600" dirty="0" smtClean="0">
                <a:effectLst>
                  <a:glow rad="101600">
                    <a:schemeClr val="bg1">
                      <a:alpha val="60000"/>
                    </a:schemeClr>
                  </a:glow>
                </a:effectLst>
              </a:rPr>
              <a:t>Service</a:t>
            </a:r>
          </a:p>
          <a:p>
            <a:pPr>
              <a:buFont typeface="Arial" charset="0"/>
              <a:buChar char="•"/>
            </a:pPr>
            <a:r>
              <a:rPr lang="en-US" sz="3600" dirty="0" smtClean="0">
                <a:effectLst>
                  <a:glow rad="101600">
                    <a:schemeClr val="bg1">
                      <a:alpha val="60000"/>
                    </a:schemeClr>
                  </a:glow>
                </a:effectLst>
              </a:rPr>
              <a:t>Giving</a:t>
            </a:r>
          </a:p>
          <a:p>
            <a:pPr>
              <a:buFont typeface="Arial" charset="0"/>
              <a:buChar char="•"/>
            </a:pPr>
            <a:r>
              <a:rPr lang="en-US" sz="3600" dirty="0" smtClean="0">
                <a:effectLst>
                  <a:glow rad="101600">
                    <a:schemeClr val="bg1">
                      <a:alpha val="60000"/>
                    </a:schemeClr>
                  </a:glow>
                </a:effectLst>
              </a:rPr>
              <a:t>Supports </a:t>
            </a:r>
            <a:r>
              <a:rPr lang="en-US" sz="3600" dirty="0" smtClean="0">
                <a:effectLst>
                  <a:glow rad="101600">
                    <a:schemeClr val="bg1">
                      <a:alpha val="60000"/>
                    </a:schemeClr>
                  </a:glow>
                </a:effectLst>
              </a:rPr>
              <a:t>the </a:t>
            </a:r>
            <a:r>
              <a:rPr lang="en-US" sz="3600" dirty="0" smtClean="0">
                <a:effectLst>
                  <a:glow rad="101600">
                    <a:schemeClr val="bg1">
                      <a:alpha val="60000"/>
                    </a:schemeClr>
                  </a:glow>
                </a:effectLst>
              </a:rPr>
              <a:t>pastor</a:t>
            </a:r>
            <a:endParaRPr lang="en-US" sz="3600" dirty="0" smtClean="0">
              <a:effectLst>
                <a:glow rad="101600">
                  <a:schemeClr val="bg1">
                    <a:alpha val="60000"/>
                  </a:schemeClr>
                </a:glow>
              </a:effectLst>
            </a:endParaRPr>
          </a:p>
          <a:p>
            <a:pPr>
              <a:buFontTx/>
              <a:buChar char="-"/>
            </a:pPr>
            <a:r>
              <a:rPr lang="en-US" sz="3600" dirty="0" smtClean="0">
                <a:effectLst>
                  <a:glow rad="101600">
                    <a:schemeClr val="bg1">
                      <a:alpha val="60000"/>
                    </a:schemeClr>
                  </a:glow>
                </a:effectLst>
              </a:rPr>
              <a:t>Teaching</a:t>
            </a:r>
          </a:p>
          <a:p>
            <a:pPr>
              <a:buFontTx/>
              <a:buChar char="-"/>
            </a:pPr>
            <a:r>
              <a:rPr lang="en-US" sz="3600" dirty="0" smtClean="0">
                <a:effectLst>
                  <a:glow rad="101600">
                    <a:schemeClr val="bg1">
                      <a:alpha val="60000"/>
                    </a:schemeClr>
                  </a:glow>
                </a:effectLst>
              </a:rPr>
              <a:t>Convictions</a:t>
            </a:r>
          </a:p>
          <a:p>
            <a:pPr>
              <a:buFontTx/>
              <a:buChar char="-"/>
            </a:pPr>
            <a:r>
              <a:rPr lang="en-US" sz="3600" dirty="0" smtClean="0">
                <a:effectLst>
                  <a:glow rad="101600">
                    <a:schemeClr val="bg1">
                      <a:alpha val="60000"/>
                    </a:schemeClr>
                  </a:glow>
                </a:effectLst>
              </a:rPr>
              <a:t>Standards</a:t>
            </a:r>
          </a:p>
          <a:p>
            <a:pPr>
              <a:buFontTx/>
              <a:buChar char="-"/>
            </a:pPr>
            <a:r>
              <a:rPr lang="en-US" sz="3600" dirty="0" smtClean="0">
                <a:effectLst>
                  <a:glow rad="101600">
                    <a:schemeClr val="bg1">
                      <a:alpha val="60000"/>
                    </a:schemeClr>
                  </a:glow>
                </a:effectLst>
              </a:rPr>
              <a:t>Goals</a:t>
            </a:r>
          </a:p>
          <a:p>
            <a:pPr>
              <a:buFontTx/>
              <a:buChar char="-"/>
            </a:pPr>
            <a:r>
              <a:rPr lang="en-US" sz="3600" dirty="0" smtClean="0">
                <a:effectLst>
                  <a:glow rad="101600">
                    <a:schemeClr val="bg1">
                      <a:alpha val="60000"/>
                    </a:schemeClr>
                  </a:glow>
                </a:effectLst>
              </a:rPr>
              <a:t>Vision</a:t>
            </a:r>
          </a:p>
          <a:p>
            <a:pPr>
              <a:buNone/>
            </a:pPr>
            <a:endParaRPr lang="en-US" sz="3600" dirty="0">
              <a:effectLst>
                <a:glow rad="101600">
                  <a:schemeClr val="bg1">
                    <a:alpha val="60000"/>
                  </a:schemeClr>
                </a:glow>
              </a:effectLst>
            </a:endParaRPr>
          </a:p>
        </p:txBody>
      </p:sp>
      <p:pic>
        <p:nvPicPr>
          <p:cNvPr id="1027" name="Picture 3"/>
          <p:cNvPicPr>
            <a:picLocks noChangeAspect="1" noChangeArrowheads="1"/>
          </p:cNvPicPr>
          <p:nvPr/>
        </p:nvPicPr>
        <p:blipFill>
          <a:blip r:embed="rId3" cstate="print"/>
          <a:srcRect/>
          <a:stretch>
            <a:fillRect/>
          </a:stretch>
        </p:blipFill>
        <p:spPr bwMode="auto">
          <a:xfrm>
            <a:off x="5105400" y="685800"/>
            <a:ext cx="3752850" cy="41148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505200" y="3962400"/>
            <a:ext cx="3886200" cy="25947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to="" calcmode="lin" valueType="num">
                                      <p:cBhvr>
                                        <p:cTn id="47"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buNone/>
            </a:pPr>
            <a:r>
              <a:rPr lang="en-US" sz="3600" dirty="0" smtClean="0">
                <a:effectLst>
                  <a:glow rad="101600">
                    <a:schemeClr val="bg1">
                      <a:alpha val="60000"/>
                    </a:schemeClr>
                  </a:glow>
                </a:effectLst>
              </a:rPr>
              <a:t>15. Truthful – </a:t>
            </a:r>
            <a:r>
              <a:rPr lang="en-US" sz="3600" i="1" dirty="0" smtClean="0">
                <a:effectLst>
                  <a:glow rad="101600">
                    <a:schemeClr val="bg1">
                      <a:alpha val="60000"/>
                    </a:schemeClr>
                  </a:glow>
                </a:effectLst>
              </a:rPr>
              <a:t>Exod. 18:21; Eph. 4:15</a:t>
            </a:r>
          </a:p>
          <a:p>
            <a:pPr>
              <a:buFont typeface="Wingdings"/>
              <a:buChar char="Ø"/>
            </a:pPr>
            <a:r>
              <a:rPr lang="en-US" sz="3600" dirty="0" smtClean="0">
                <a:effectLst>
                  <a:glow rad="101600">
                    <a:schemeClr val="bg1">
                      <a:alpha val="60000"/>
                    </a:schemeClr>
                  </a:glow>
                </a:effectLst>
              </a:rPr>
              <a:t> Man of his word </a:t>
            </a:r>
          </a:p>
          <a:p>
            <a:pPr>
              <a:buFont typeface="Wingdings"/>
              <a:buChar char="Ø"/>
            </a:pPr>
            <a:r>
              <a:rPr lang="en-US" sz="3600" dirty="0" smtClean="0">
                <a:effectLst>
                  <a:glow rad="101600">
                    <a:schemeClr val="bg1">
                      <a:alpha val="60000"/>
                    </a:schemeClr>
                  </a:glow>
                </a:effectLst>
              </a:rPr>
              <a:t> Praise</a:t>
            </a:r>
          </a:p>
          <a:p>
            <a:pPr>
              <a:buFont typeface="Wingdings"/>
              <a:buChar char="Ø"/>
            </a:pPr>
            <a:r>
              <a:rPr lang="en-US" sz="3600" dirty="0" smtClean="0">
                <a:effectLst>
                  <a:glow rad="101600">
                    <a:schemeClr val="bg1">
                      <a:alpha val="60000"/>
                    </a:schemeClr>
                  </a:glow>
                </a:effectLst>
              </a:rPr>
              <a:t> Encouragement</a:t>
            </a:r>
          </a:p>
          <a:p>
            <a:pPr>
              <a:buFont typeface="Wingdings"/>
              <a:buChar char="Ø"/>
            </a:pPr>
            <a:r>
              <a:rPr lang="en-US" sz="3600" dirty="0" smtClean="0">
                <a:effectLst>
                  <a:glow rad="101600">
                    <a:schemeClr val="bg1">
                      <a:alpha val="60000"/>
                    </a:schemeClr>
                  </a:glow>
                </a:effectLst>
              </a:rPr>
              <a:t> Edification</a:t>
            </a:r>
          </a:p>
          <a:p>
            <a:pPr>
              <a:buFont typeface="Wingdings"/>
              <a:buChar char="Ø"/>
            </a:pPr>
            <a:r>
              <a:rPr lang="en-US" sz="3600" dirty="0" smtClean="0">
                <a:effectLst>
                  <a:glow rad="101600">
                    <a:schemeClr val="bg1">
                      <a:alpha val="60000"/>
                    </a:schemeClr>
                  </a:glow>
                </a:effectLst>
              </a:rPr>
              <a:t> Guards his mouth</a:t>
            </a:r>
          </a:p>
          <a:p>
            <a:pPr>
              <a:buFontTx/>
              <a:buChar char="-"/>
            </a:pPr>
            <a:r>
              <a:rPr lang="en-US" sz="3600" dirty="0" smtClean="0">
                <a:effectLst>
                  <a:glow rad="101600">
                    <a:schemeClr val="bg1">
                      <a:alpha val="60000"/>
                    </a:schemeClr>
                  </a:glow>
                </a:effectLst>
              </a:rPr>
              <a:t>Gossip</a:t>
            </a:r>
          </a:p>
          <a:p>
            <a:pPr>
              <a:buFontTx/>
              <a:buChar char="-"/>
            </a:pPr>
            <a:r>
              <a:rPr lang="en-US" sz="3600" dirty="0" smtClean="0">
                <a:effectLst>
                  <a:glow rad="101600">
                    <a:schemeClr val="bg1">
                      <a:alpha val="60000"/>
                    </a:schemeClr>
                  </a:glow>
                </a:effectLst>
              </a:rPr>
              <a:t>Slander</a:t>
            </a:r>
          </a:p>
          <a:p>
            <a:pPr>
              <a:buFontTx/>
              <a:buChar char="-"/>
            </a:pPr>
            <a:r>
              <a:rPr lang="en-US" sz="3600" dirty="0" smtClean="0">
                <a:effectLst>
                  <a:glow rad="101600">
                    <a:schemeClr val="bg1">
                      <a:alpha val="60000"/>
                    </a:schemeClr>
                  </a:glow>
                </a:effectLst>
              </a:rPr>
              <a:t>Evil reports</a:t>
            </a:r>
            <a:endParaRPr lang="en-US" sz="3600"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t="2000" r="800" b="6000"/>
          <a:stretch>
            <a:fillRect/>
          </a:stretch>
        </p:blipFill>
        <p:spPr bwMode="auto">
          <a:xfrm>
            <a:off x="3962400" y="1524000"/>
            <a:ext cx="4953000" cy="36748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dirty="0" smtClean="0">
                <a:effectLst>
                  <a:glow rad="101600">
                    <a:schemeClr val="bg1">
                      <a:alpha val="60000"/>
                    </a:schemeClr>
                  </a:glow>
                </a:effectLst>
              </a:rPr>
              <a:t>16. Spirit filled – </a:t>
            </a:r>
            <a:r>
              <a:rPr lang="en-US" sz="3600" i="1" dirty="0" smtClean="0">
                <a:effectLst>
                  <a:glow rad="101600">
                    <a:schemeClr val="bg1">
                      <a:alpha val="60000"/>
                    </a:schemeClr>
                  </a:glow>
                </a:effectLst>
              </a:rPr>
              <a:t>Eph. 5:18 “And be not drunk with wine, wherein is excess; but be filled with the Spirit.”</a:t>
            </a:r>
            <a:endParaRPr lang="en-US" sz="3600" i="1" dirty="0">
              <a:effectLst>
                <a:glow rad="101600">
                  <a:schemeClr val="bg1">
                    <a:alpha val="60000"/>
                  </a:schemeClr>
                </a:glow>
              </a:effectLst>
            </a:endParaRPr>
          </a:p>
        </p:txBody>
      </p:sp>
      <p:pic>
        <p:nvPicPr>
          <p:cNvPr id="8195" name="Picture 3"/>
          <p:cNvPicPr>
            <a:picLocks noChangeAspect="1" noChangeArrowheads="1"/>
          </p:cNvPicPr>
          <p:nvPr/>
        </p:nvPicPr>
        <p:blipFill>
          <a:blip r:embed="rId3" cstate="print"/>
          <a:srcRect/>
          <a:stretch>
            <a:fillRect/>
          </a:stretch>
        </p:blipFill>
        <p:spPr bwMode="auto">
          <a:xfrm>
            <a:off x="1295400" y="1714500"/>
            <a:ext cx="6858000" cy="51435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normAutofit fontScale="90000"/>
          </a:bodyPr>
          <a:lstStyle/>
          <a:p>
            <a:r>
              <a:rPr lang="en-US" sz="6600" dirty="0" smtClean="0">
                <a:effectLst>
                  <a:glow rad="101600">
                    <a:schemeClr val="bg1">
                      <a:alpha val="60000"/>
                    </a:schemeClr>
                  </a:glow>
                </a:effectLst>
              </a:rPr>
              <a:t>How to be Filled with     the Holy Spirit</a:t>
            </a:r>
            <a:endParaRPr lang="en-US" sz="6600" dirty="0">
              <a:effectLst>
                <a:glow rad="101600">
                  <a:schemeClr val="bg1">
                    <a:alpha val="60000"/>
                  </a:schemeClr>
                </a:glow>
              </a:effectLst>
            </a:endParaRPr>
          </a:p>
        </p:txBody>
      </p:sp>
      <p:pic>
        <p:nvPicPr>
          <p:cNvPr id="3" name="Picture 2" descr="C:\Users\Ptr. Daniel White\Desktop\Bible pictures\Jesus\scan0049.jpg"/>
          <p:cNvPicPr>
            <a:picLocks noChangeAspect="1" noChangeArrowheads="1"/>
          </p:cNvPicPr>
          <p:nvPr/>
        </p:nvPicPr>
        <p:blipFill>
          <a:blip r:embed="rId3" cstate="print">
            <a:lum bright="-20000"/>
          </a:blip>
          <a:srcRect/>
          <a:stretch>
            <a:fillRect/>
          </a:stretch>
        </p:blipFill>
        <p:spPr bwMode="auto">
          <a:xfrm>
            <a:off x="2327664" y="2209800"/>
            <a:ext cx="4568966"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C:\Users\Ptr. Daniel White\Desktop\Bible pictures\holy spirit\HolySpirit.jpg"/>
          <p:cNvPicPr>
            <a:picLocks noChangeAspect="1" noChangeArrowheads="1"/>
          </p:cNvPicPr>
          <p:nvPr/>
        </p:nvPicPr>
        <p:blipFill>
          <a:blip r:embed="rId4" cstate="print">
            <a:lum bright="-20000"/>
          </a:blip>
          <a:srcRect/>
          <a:stretch>
            <a:fillRect/>
          </a:stretch>
        </p:blipFill>
        <p:spPr bwMode="auto">
          <a:xfrm>
            <a:off x="3886200" y="4038600"/>
            <a:ext cx="1697831" cy="1752600"/>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marL="742950" lvl="0" indent="-742950">
              <a:buNone/>
            </a:pPr>
            <a:r>
              <a:rPr lang="en-US" sz="3600" dirty="0" smtClean="0">
                <a:effectLst>
                  <a:glow rad="101600">
                    <a:schemeClr val="bg1">
                      <a:alpha val="60000"/>
                    </a:schemeClr>
                  </a:glow>
                </a:effectLst>
              </a:rPr>
              <a:t>1. Purpose to live a holy life – </a:t>
            </a:r>
            <a:r>
              <a:rPr lang="en-US" sz="3600" i="1" dirty="0" smtClean="0">
                <a:effectLst>
                  <a:glow rad="101600">
                    <a:schemeClr val="bg1">
                      <a:alpha val="60000"/>
                    </a:schemeClr>
                  </a:glow>
                </a:effectLst>
              </a:rPr>
              <a:t>I Thess.   4:1-8</a:t>
            </a:r>
          </a:p>
          <a:p>
            <a:pPr lvl="0">
              <a:buNone/>
            </a:pPr>
            <a:r>
              <a:rPr lang="en-US" sz="3600" dirty="0" smtClean="0">
                <a:effectLst>
                  <a:glow rad="101600">
                    <a:schemeClr val="bg1">
                      <a:alpha val="60000"/>
                    </a:schemeClr>
                  </a:glow>
                </a:effectLst>
              </a:rPr>
              <a:t>2. Yield yourself to the Lord – </a:t>
            </a:r>
            <a:r>
              <a:rPr lang="en-US" sz="3600" i="1" dirty="0" smtClean="0">
                <a:effectLst>
                  <a:glow rad="101600">
                    <a:schemeClr val="bg1">
                      <a:alpha val="60000"/>
                    </a:schemeClr>
                  </a:glow>
                </a:effectLst>
              </a:rPr>
              <a:t>Rom. 6,   </a:t>
            </a:r>
            <a:r>
              <a:rPr lang="en-US" sz="3600" i="1" dirty="0" smtClean="0">
                <a:effectLst>
                  <a:glow rad="101600">
                    <a:schemeClr val="bg1">
                      <a:alpha val="60000"/>
                    </a:schemeClr>
                  </a:glow>
                </a:effectLst>
              </a:rPr>
              <a:t>12:1-2</a:t>
            </a:r>
            <a:r>
              <a:rPr lang="en-US" sz="3600" i="1" dirty="0" smtClean="0">
                <a:effectLst>
                  <a:glow rad="101600">
                    <a:schemeClr val="bg1">
                      <a:alpha val="60000"/>
                    </a:schemeClr>
                  </a:glow>
                </a:effectLst>
              </a:rPr>
              <a:t> </a:t>
            </a:r>
          </a:p>
          <a:p>
            <a:pPr lvl="0">
              <a:buNone/>
            </a:pPr>
            <a:r>
              <a:rPr lang="en-US" sz="3600" dirty="0" smtClean="0">
                <a:effectLst>
                  <a:glow rad="101600">
                    <a:schemeClr val="bg1">
                      <a:alpha val="60000"/>
                    </a:schemeClr>
                  </a:glow>
                </a:effectLst>
              </a:rPr>
              <a:t>3. Renew your mind daily – </a:t>
            </a:r>
            <a:r>
              <a:rPr lang="en-US" sz="3600" i="1" dirty="0" smtClean="0">
                <a:effectLst>
                  <a:glow rad="101600">
                    <a:schemeClr val="bg1">
                      <a:alpha val="60000"/>
                    </a:schemeClr>
                  </a:glow>
                </a:effectLst>
              </a:rPr>
              <a:t>Eph. 4:23-24 </a:t>
            </a:r>
          </a:p>
          <a:p>
            <a:pPr lvl="0">
              <a:buNone/>
            </a:pPr>
            <a:r>
              <a:rPr lang="en-US" sz="3600" dirty="0" smtClean="0">
                <a:effectLst>
                  <a:glow rad="101600">
                    <a:schemeClr val="bg1">
                      <a:alpha val="60000"/>
                    </a:schemeClr>
                  </a:glow>
                </a:effectLst>
              </a:rPr>
              <a:t>4. Make no provision for the flesh – </a:t>
            </a:r>
            <a:r>
              <a:rPr lang="en-US" sz="3600" i="1" dirty="0" smtClean="0">
                <a:effectLst>
                  <a:glow rad="101600">
                    <a:schemeClr val="bg1">
                      <a:alpha val="60000"/>
                    </a:schemeClr>
                  </a:glow>
                </a:effectLst>
              </a:rPr>
              <a:t>Rom.13:14</a:t>
            </a:r>
          </a:p>
          <a:p>
            <a:pPr lvl="0">
              <a:buNone/>
            </a:pPr>
            <a:r>
              <a:rPr lang="en-US" sz="3600" dirty="0" smtClean="0">
                <a:effectLst>
                  <a:glow rad="101600">
                    <a:schemeClr val="bg1">
                      <a:alpha val="60000"/>
                    </a:schemeClr>
                  </a:glow>
                </a:effectLst>
              </a:rPr>
              <a:t>5</a:t>
            </a:r>
            <a:r>
              <a:rPr lang="en-US" sz="3600" dirty="0" smtClean="0">
                <a:effectLst>
                  <a:glow rad="101600">
                    <a:schemeClr val="bg1">
                      <a:alpha val="60000"/>
                    </a:schemeClr>
                  </a:glow>
                </a:effectLst>
              </a:rPr>
              <a:t>. Flee temptation – </a:t>
            </a:r>
            <a:r>
              <a:rPr lang="en-US" sz="3600" i="1" dirty="0" smtClean="0">
                <a:effectLst>
                  <a:glow rad="101600">
                    <a:schemeClr val="bg1">
                      <a:alpha val="60000"/>
                    </a:schemeClr>
                  </a:glow>
                </a:effectLst>
              </a:rPr>
              <a:t>II Tim. 2:22 </a:t>
            </a:r>
          </a:p>
          <a:p>
            <a:pPr lvl="0">
              <a:buNone/>
            </a:pPr>
            <a:r>
              <a:rPr lang="en-US" sz="3600" dirty="0" smtClean="0">
                <a:effectLst>
                  <a:glow rad="101600">
                    <a:schemeClr val="bg1">
                      <a:alpha val="60000"/>
                    </a:schemeClr>
                  </a:glow>
                </a:effectLst>
              </a:rPr>
              <a:t>6. Resist Satan by continual submission to </a:t>
            </a:r>
            <a:r>
              <a:rPr lang="en-US" sz="3600" dirty="0" smtClean="0">
                <a:effectLst>
                  <a:glow rad="101600">
                    <a:schemeClr val="bg1">
                      <a:alpha val="60000"/>
                    </a:schemeClr>
                  </a:glow>
                </a:effectLst>
              </a:rPr>
              <a:t> </a:t>
            </a:r>
            <a:r>
              <a:rPr lang="en-US" sz="3600" dirty="0" smtClean="0">
                <a:effectLst>
                  <a:glow rad="101600">
                    <a:schemeClr val="bg1">
                      <a:alpha val="60000"/>
                    </a:schemeClr>
                  </a:glow>
                </a:effectLst>
              </a:rPr>
              <a:t>God – </a:t>
            </a:r>
            <a:r>
              <a:rPr lang="en-US" sz="3600" i="1" dirty="0" smtClean="0">
                <a:effectLst>
                  <a:glow rad="101600">
                    <a:schemeClr val="bg1">
                      <a:alpha val="60000"/>
                    </a:schemeClr>
                  </a:glow>
                </a:effectLst>
              </a:rPr>
              <a:t>Jam. </a:t>
            </a:r>
            <a:r>
              <a:rPr lang="en-US" sz="3600" i="1" dirty="0" smtClean="0">
                <a:effectLst>
                  <a:glow rad="101600">
                    <a:schemeClr val="bg1">
                      <a:alpha val="60000"/>
                    </a:schemeClr>
                  </a:glow>
                </a:effectLst>
              </a:rPr>
              <a:t>4:6-10</a:t>
            </a:r>
          </a:p>
          <a:p>
            <a:pPr lvl="0">
              <a:buNone/>
            </a:pPr>
            <a:r>
              <a:rPr lang="en-US" sz="3600" dirty="0" smtClean="0">
                <a:effectLst>
                  <a:glow rad="101600">
                    <a:schemeClr val="bg1">
                      <a:alpha val="60000"/>
                    </a:schemeClr>
                  </a:glow>
                </a:effectLst>
              </a:rPr>
              <a:t>7</a:t>
            </a:r>
            <a:r>
              <a:rPr lang="en-US" sz="3600" dirty="0" smtClean="0">
                <a:effectLst>
                  <a:glow rad="101600">
                    <a:schemeClr val="bg1">
                      <a:alpha val="60000"/>
                    </a:schemeClr>
                  </a:glow>
                </a:effectLst>
              </a:rPr>
              <a:t>. Do not give place to the devil – </a:t>
            </a:r>
            <a:r>
              <a:rPr lang="en-US" sz="3600" i="1" dirty="0" smtClean="0">
                <a:effectLst>
                  <a:glow rad="101600">
                    <a:schemeClr val="bg1">
                      <a:alpha val="60000"/>
                    </a:schemeClr>
                  </a:glow>
                </a:effectLst>
              </a:rPr>
              <a:t>Eph. 4:27-30           </a:t>
            </a:r>
            <a:r>
              <a:rPr lang="en-US" sz="3600" i="1" dirty="0" smtClean="0">
                <a:effectLst>
                  <a:glow rad="101600">
                    <a:schemeClr val="bg1">
                      <a:alpha val="60000"/>
                    </a:schemeClr>
                  </a:glow>
                </a:effectLst>
              </a:rPr>
              <a:t> </a:t>
            </a:r>
            <a:r>
              <a:rPr lang="en-US" sz="3600" i="1" dirty="0" smtClean="0">
                <a:effectLst>
                  <a:glow rad="101600">
                    <a:schemeClr val="bg1">
                      <a:alpha val="60000"/>
                    </a:schemeClr>
                  </a:glow>
                </a:effectLst>
              </a:rPr>
              <a:t>(bitterness, immorality, covetousness)</a:t>
            </a:r>
          </a:p>
          <a:p>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flipH="1">
            <a:off x="-2" y="0"/>
            <a:ext cx="9171649" cy="6858001"/>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pPr algn="l"/>
            <a:r>
              <a:rPr lang="en-US" dirty="0" smtClean="0">
                <a:effectLst>
                  <a:glow rad="101600">
                    <a:schemeClr val="bg1">
                      <a:alpha val="60000"/>
                    </a:schemeClr>
                  </a:glow>
                </a:effectLst>
              </a:rPr>
              <a:t>1. Saved – </a:t>
            </a:r>
            <a:r>
              <a:rPr lang="en-US" i="1" dirty="0" smtClean="0">
                <a:effectLst>
                  <a:glow rad="101600">
                    <a:schemeClr val="bg1">
                      <a:alpha val="60000"/>
                    </a:schemeClr>
                  </a:glow>
                </a:effectLst>
              </a:rPr>
              <a:t>Titus 3:5</a:t>
            </a:r>
            <a:br>
              <a:rPr lang="en-US" i="1" dirty="0" smtClean="0">
                <a:effectLst>
                  <a:glow rad="101600">
                    <a:schemeClr val="bg1">
                      <a:alpha val="60000"/>
                    </a:schemeClr>
                  </a:glow>
                </a:effectLst>
              </a:rPr>
            </a:br>
            <a:endParaRPr lang="en-US" dirty="0"/>
          </a:p>
        </p:txBody>
      </p:sp>
      <p:sp>
        <p:nvSpPr>
          <p:cNvPr id="3" name="Content Placeholder 2"/>
          <p:cNvSpPr>
            <a:spLocks noGrp="1"/>
          </p:cNvSpPr>
          <p:nvPr>
            <p:ph idx="1"/>
          </p:nvPr>
        </p:nvSpPr>
        <p:spPr>
          <a:xfrm>
            <a:off x="0" y="1066800"/>
            <a:ext cx="9144000" cy="5791200"/>
          </a:xfrm>
        </p:spPr>
        <p:txBody>
          <a:bodyPr>
            <a:normAutofit/>
          </a:bodyPr>
          <a:lstStyle/>
          <a:p>
            <a:pPr>
              <a:buNone/>
            </a:pPr>
            <a:r>
              <a:rPr lang="en-US" b="1" dirty="0" smtClean="0">
                <a:solidFill>
                  <a:schemeClr val="bg1"/>
                </a:solidFill>
                <a:effectLst>
                  <a:glow rad="101600">
                    <a:schemeClr val="tx1">
                      <a:alpha val="60000"/>
                    </a:schemeClr>
                  </a:glow>
                </a:effectLst>
              </a:rPr>
              <a:t>   </a:t>
            </a:r>
            <a:r>
              <a:rPr lang="en-US" b="1" u="sng" dirty="0" smtClean="0">
                <a:solidFill>
                  <a:schemeClr val="bg1"/>
                </a:solidFill>
                <a:effectLst>
                  <a:glow rad="101600">
                    <a:schemeClr val="tx1">
                      <a:alpha val="60000"/>
                    </a:schemeClr>
                  </a:glow>
                </a:effectLst>
              </a:rPr>
              <a:t>Prayer of Salvation  </a:t>
            </a:r>
            <a:r>
              <a:rPr lang="en-US" b="1" i="1" dirty="0" smtClean="0">
                <a:solidFill>
                  <a:schemeClr val="bg1"/>
                </a:solidFill>
                <a:effectLst>
                  <a:glow rad="101600">
                    <a:schemeClr val="tx1">
                      <a:alpha val="60000"/>
                    </a:schemeClr>
                  </a:glow>
                </a:effectLst>
              </a:rPr>
              <a:t>- (Romans 10:9-13) </a:t>
            </a:r>
            <a:endParaRPr lang="en-US" b="1" u="sng" dirty="0" smtClean="0">
              <a:solidFill>
                <a:schemeClr val="bg1"/>
              </a:solidFill>
              <a:effectLst>
                <a:glow rad="101600">
                  <a:schemeClr val="tx1">
                    <a:alpha val="60000"/>
                  </a:schemeClr>
                </a:glow>
              </a:effectLst>
            </a:endParaRPr>
          </a:p>
          <a:p>
            <a:pPr>
              <a:buNone/>
            </a:pPr>
            <a:r>
              <a:rPr lang="en-US" b="1" i="1" dirty="0" smtClean="0">
                <a:solidFill>
                  <a:schemeClr val="bg1"/>
                </a:solidFill>
                <a:effectLst>
                  <a:glow rad="101600">
                    <a:schemeClr val="tx1">
                      <a:alpha val="60000"/>
                    </a:schemeClr>
                  </a:glow>
                </a:effectLst>
              </a:rPr>
              <a:t>   “Thank you, God, for loving me, a sinner, and for sending Your Son to pay the penalty of my sin. Right now I put my trust in His death and resurrection for my salvation and receive the eternal life that You offer me through Him. Thank you for hearing this prayer, cleansing me of all my sin through Christ’s blood, and accepting me now as your child.  </a:t>
            </a:r>
            <a:r>
              <a:rPr lang="en-US" b="1" i="1" u="sng" dirty="0" smtClean="0">
                <a:solidFill>
                  <a:schemeClr val="bg1"/>
                </a:solidFill>
                <a:effectLst>
                  <a:glow rad="101600">
                    <a:schemeClr val="tx1">
                      <a:alpha val="60000"/>
                    </a:schemeClr>
                  </a:glow>
                </a:effectLst>
              </a:rPr>
              <a:t>Teach me and direct me through Your Word and Your Spirit to discover Your purpose for my life</a:t>
            </a:r>
            <a:r>
              <a:rPr lang="en-US" b="1" i="1" dirty="0" smtClean="0">
                <a:solidFill>
                  <a:schemeClr val="bg1"/>
                </a:solidFill>
                <a:effectLst>
                  <a:glow rad="101600">
                    <a:schemeClr val="tx1">
                      <a:alpha val="60000"/>
                    </a:schemeClr>
                  </a:glow>
                </a:effectLst>
              </a:rPr>
              <a:t>.  Amen.”</a:t>
            </a:r>
          </a:p>
          <a:p>
            <a:endParaRPr lang="en-US" b="1" dirty="0">
              <a:solidFill>
                <a:schemeClr val="bg1"/>
              </a:solidFill>
              <a:effectLst>
                <a:glow rad="101600">
                  <a:schemeClr val="tx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304800"/>
            <a:ext cx="9144000" cy="6553200"/>
          </a:xfrm>
        </p:spPr>
        <p:txBody>
          <a:bodyPr>
            <a:normAutofit/>
          </a:bodyPr>
          <a:lstStyle/>
          <a:p>
            <a:pPr>
              <a:buNone/>
            </a:pPr>
            <a:r>
              <a:rPr lang="en-US" sz="3600" dirty="0" smtClean="0">
                <a:effectLst>
                  <a:glow rad="101600">
                    <a:schemeClr val="bg1">
                      <a:alpha val="60000"/>
                    </a:schemeClr>
                  </a:glow>
                </a:effectLst>
              </a:rPr>
              <a:t>8. Keep your thoughts centered on things      above – </a:t>
            </a:r>
            <a:r>
              <a:rPr lang="en-US" sz="3600" i="1" dirty="0" smtClean="0">
                <a:effectLst>
                  <a:glow rad="101600">
                    <a:schemeClr val="bg1">
                      <a:alpha val="60000"/>
                    </a:schemeClr>
                  </a:glow>
                </a:effectLst>
              </a:rPr>
              <a:t>Phil. 4:6-8</a:t>
            </a:r>
          </a:p>
          <a:p>
            <a:pPr>
              <a:buNone/>
            </a:pPr>
            <a:r>
              <a:rPr lang="en-US" sz="3600" dirty="0" smtClean="0">
                <a:effectLst>
                  <a:glow rad="101600">
                    <a:schemeClr val="bg1">
                      <a:alpha val="60000"/>
                    </a:schemeClr>
                  </a:glow>
                </a:effectLst>
              </a:rPr>
              <a:t>9. Set your affections on things above –  </a:t>
            </a:r>
            <a:r>
              <a:rPr lang="en-US" sz="3600" i="1" dirty="0" smtClean="0">
                <a:effectLst>
                  <a:glow rad="101600">
                    <a:schemeClr val="bg1">
                      <a:alpha val="60000"/>
                    </a:schemeClr>
                  </a:glow>
                </a:effectLst>
              </a:rPr>
              <a:t>Col. 3:1-4</a:t>
            </a:r>
          </a:p>
          <a:p>
            <a:pPr marL="742950" indent="-742950">
              <a:buAutoNum type="arabicPeriod" startAt="10"/>
            </a:pPr>
            <a:r>
              <a:rPr lang="en-US" sz="3600" dirty="0" smtClean="0">
                <a:effectLst>
                  <a:glow rad="101600">
                    <a:schemeClr val="bg1">
                      <a:alpha val="60000"/>
                    </a:schemeClr>
                  </a:glow>
                </a:effectLst>
              </a:rPr>
              <a:t>Keep your sin confessed – </a:t>
            </a:r>
            <a:r>
              <a:rPr lang="en-US" sz="3600" i="1" dirty="0" smtClean="0">
                <a:effectLst>
                  <a:glow rad="101600">
                    <a:schemeClr val="bg1">
                      <a:alpha val="60000"/>
                    </a:schemeClr>
                  </a:glow>
                </a:effectLst>
              </a:rPr>
              <a:t>Prov. 28:    13-14</a:t>
            </a:r>
          </a:p>
          <a:p>
            <a:pPr marL="742950" indent="-742950">
              <a:buAutoNum type="arabicPeriod" startAt="10"/>
            </a:pPr>
            <a:r>
              <a:rPr lang="en-US" sz="3600" dirty="0" smtClean="0">
                <a:effectLst>
                  <a:glow rad="101600">
                    <a:schemeClr val="bg1">
                      <a:alpha val="60000"/>
                    </a:schemeClr>
                  </a:glow>
                </a:effectLst>
              </a:rPr>
              <a:t>Keep your conscience clear – </a:t>
            </a:r>
            <a:r>
              <a:rPr lang="en-US" sz="3600" i="1" dirty="0" smtClean="0">
                <a:effectLst>
                  <a:glow rad="101600">
                    <a:schemeClr val="bg1">
                      <a:alpha val="60000"/>
                    </a:schemeClr>
                  </a:glow>
                </a:effectLst>
              </a:rPr>
              <a:t>Acts 24:16</a:t>
            </a:r>
          </a:p>
          <a:p>
            <a:pPr marL="742950" indent="-742950">
              <a:buAutoNum type="arabicPeriod" startAt="10"/>
            </a:pPr>
            <a:r>
              <a:rPr lang="en-US" sz="3600" dirty="0" smtClean="0">
                <a:effectLst>
                  <a:glow rad="101600">
                    <a:schemeClr val="bg1">
                      <a:alpha val="60000"/>
                    </a:schemeClr>
                  </a:glow>
                </a:effectLst>
              </a:rPr>
              <a:t>Obey the promptings of the Holy Spirit – </a:t>
            </a:r>
            <a:r>
              <a:rPr lang="en-US" sz="3600" i="1" dirty="0" smtClean="0">
                <a:effectLst>
                  <a:glow rad="101600">
                    <a:schemeClr val="bg1">
                      <a:alpha val="60000"/>
                    </a:schemeClr>
                  </a:glow>
                </a:effectLst>
              </a:rPr>
              <a:t>Rom. 8:14</a:t>
            </a:r>
          </a:p>
          <a:p>
            <a:pPr marL="742950" indent="-742950">
              <a:buAutoNum type="arabicPeriod" startAt="10"/>
            </a:pPr>
            <a:endParaRPr lang="en-US" sz="36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457200"/>
            <a:ext cx="9144000" cy="6096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9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13. Avoid quenching and grieving the    </a:t>
            </a:r>
            <a:r>
              <a:rPr kumimoji="0" lang="en-US" sz="3900" b="0" i="0" u="none" strike="noStrike" kern="1200" cap="none" spc="0" normalizeH="0" noProof="0" dirty="0" smtClean="0">
                <a:ln>
                  <a:noFill/>
                </a:ln>
                <a:solidFill>
                  <a:schemeClr val="tx1"/>
                </a:solidFill>
                <a:effectLst>
                  <a:glow rad="101600">
                    <a:schemeClr val="bg1">
                      <a:alpha val="60000"/>
                    </a:schemeClr>
                  </a:glow>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lang="en-US" sz="3900" dirty="0">
                <a:effectLst>
                  <a:glow rad="101600">
                    <a:schemeClr val="bg1">
                      <a:alpha val="60000"/>
                    </a:schemeClr>
                  </a:glow>
                </a:effectLst>
              </a:rPr>
              <a:t> </a:t>
            </a:r>
            <a:r>
              <a:rPr lang="en-US" sz="3900" dirty="0" smtClean="0">
                <a:effectLst>
                  <a:glow rad="101600">
                    <a:schemeClr val="bg1">
                      <a:alpha val="60000"/>
                    </a:schemeClr>
                  </a:glow>
                </a:effectLst>
              </a:rPr>
              <a:t>      </a:t>
            </a:r>
            <a:r>
              <a:rPr kumimoji="0" lang="en-US" sz="39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Holy spirit – </a:t>
            </a:r>
            <a:r>
              <a:rPr kumimoji="0" lang="en-US" sz="39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I Thess. 5:19, Eph.   4:25-31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9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14. Ask God to fill you with the Holy Spirit –     </a:t>
            </a:r>
            <a:r>
              <a:rPr kumimoji="0" lang="en-US" sz="3900" b="0" i="0" u="none" strike="noStrike" kern="1200" cap="none" spc="0" normalizeH="0" noProof="0" dirty="0" smtClean="0">
                <a:ln>
                  <a:noFill/>
                </a:ln>
                <a:solidFill>
                  <a:schemeClr val="tx1"/>
                </a:solidFill>
                <a:effectLst>
                  <a:glow rad="101600">
                    <a:schemeClr val="bg1">
                      <a:alpha val="60000"/>
                    </a:schemeClr>
                  </a:glow>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lang="en-US" sz="3900" dirty="0">
                <a:effectLst>
                  <a:glow rad="101600">
                    <a:schemeClr val="bg1">
                      <a:alpha val="60000"/>
                    </a:schemeClr>
                  </a:glow>
                </a:effectLst>
              </a:rPr>
              <a:t> </a:t>
            </a:r>
            <a:r>
              <a:rPr lang="en-US" sz="3900" dirty="0" smtClean="0">
                <a:effectLst>
                  <a:glow rad="101600">
                    <a:schemeClr val="bg1">
                      <a:alpha val="60000"/>
                    </a:schemeClr>
                  </a:glow>
                </a:effectLst>
              </a:rPr>
              <a:t>      </a:t>
            </a:r>
            <a:r>
              <a:rPr kumimoji="0" lang="en-US" sz="39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Luke 11:15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lvl="0" indent="-342900">
              <a:spcBef>
                <a:spcPct val="20000"/>
              </a:spcBef>
            </a:pPr>
            <a:r>
              <a:rPr kumimoji="0" lang="en-US" sz="44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  </a:t>
            </a:r>
            <a:r>
              <a:rPr kumimoji="0" lang="en-US" sz="4400" b="0" i="0" u="none" strike="noStrike" kern="1200" cap="none" spc="0" normalizeH="0" noProof="0" dirty="0" smtClean="0">
                <a:ln>
                  <a:noFill/>
                </a:ln>
                <a:solidFill>
                  <a:srgbClr val="FFC000"/>
                </a:solidFill>
                <a:effectLst>
                  <a:glow rad="101600">
                    <a:schemeClr val="bg1">
                      <a:alpha val="60000"/>
                    </a:schemeClr>
                  </a:glow>
                </a:effectLst>
                <a:uLnTx/>
                <a:uFillTx/>
                <a:latin typeface="+mn-lt"/>
                <a:ea typeface="+mn-ea"/>
                <a:cs typeface="+mn-cs"/>
              </a:rPr>
              <a:t> </a:t>
            </a:r>
            <a:r>
              <a:rPr kumimoji="0" lang="en-US" sz="44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The Holy Spirit is called the </a:t>
            </a:r>
            <a:r>
              <a:rPr kumimoji="0" lang="en-US" sz="4400" b="0" i="1"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“Spirit of Grace”  </a:t>
            </a:r>
            <a:r>
              <a:rPr lang="en-US" sz="4400" i="1" dirty="0" smtClean="0">
                <a:solidFill>
                  <a:srgbClr val="FFC000"/>
                </a:solidFill>
                <a:effectLst>
                  <a:glow rad="101600">
                    <a:schemeClr val="bg1">
                      <a:alpha val="60000"/>
                    </a:schemeClr>
                  </a:glow>
                </a:effectLst>
              </a:rPr>
              <a:t>Heb</a:t>
            </a:r>
            <a:r>
              <a:rPr lang="en-US" sz="4400" i="1" dirty="0">
                <a:solidFill>
                  <a:srgbClr val="FFC000"/>
                </a:solidFill>
                <a:effectLst>
                  <a:glow rad="101600">
                    <a:schemeClr val="bg1">
                      <a:alpha val="60000"/>
                    </a:schemeClr>
                  </a:glow>
                </a:effectLst>
              </a:rPr>
              <a:t>. 10:29</a:t>
            </a:r>
            <a:r>
              <a:rPr lang="en-US" sz="4400" dirty="0">
                <a:solidFill>
                  <a:srgbClr val="FFC000"/>
                </a:solidFill>
                <a:effectLst>
                  <a:glow rad="101600">
                    <a:schemeClr val="bg1">
                      <a:alpha val="60000"/>
                    </a:schemeClr>
                  </a:glow>
                </a:effectLst>
              </a:rPr>
              <a:t> </a:t>
            </a:r>
            <a:endParaRPr kumimoji="0" lang="en-US" sz="4400" b="0" i="1"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4400" i="1" noProof="0" dirty="0" smtClean="0">
                <a:solidFill>
                  <a:srgbClr val="FFC000"/>
                </a:solidFill>
                <a:effectLst>
                  <a:glow rad="101600">
                    <a:schemeClr val="bg1">
                      <a:alpha val="60000"/>
                    </a:schemeClr>
                  </a:glow>
                </a:effectLst>
              </a:rPr>
              <a:t>  </a:t>
            </a:r>
            <a:r>
              <a:rPr kumimoji="0" lang="en-US" sz="4400" b="0" i="1"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“God gives grace to the humble…”</a:t>
            </a:r>
            <a:endParaRPr kumimoji="0" lang="en-US" sz="44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buNone/>
            </a:pPr>
            <a:r>
              <a:rPr lang="en-US" sz="3600" dirty="0" smtClean="0">
                <a:effectLst>
                  <a:glow rad="101600">
                    <a:schemeClr val="bg1">
                      <a:alpha val="60000"/>
                    </a:schemeClr>
                  </a:glow>
                </a:effectLst>
              </a:rPr>
              <a:t>17. Morally pure – </a:t>
            </a:r>
            <a:r>
              <a:rPr lang="en-US" sz="3600" i="1" dirty="0" smtClean="0">
                <a:effectLst>
                  <a:glow rad="101600">
                    <a:schemeClr val="bg1">
                      <a:alpha val="60000"/>
                    </a:schemeClr>
                  </a:glow>
                </a:effectLst>
              </a:rPr>
              <a:t>I Tim. 5:22 </a:t>
            </a:r>
            <a:r>
              <a:rPr lang="en-US" sz="3600" i="1" dirty="0" smtClean="0">
                <a:effectLst>
                  <a:glow rad="101600">
                    <a:schemeClr val="bg1">
                      <a:alpha val="60000"/>
                    </a:schemeClr>
                  </a:glow>
                </a:effectLst>
              </a:rPr>
              <a:t>“…keep </a:t>
            </a:r>
            <a:r>
              <a:rPr lang="en-US" sz="3600" i="1" dirty="0" smtClean="0">
                <a:effectLst>
                  <a:glow rad="101600">
                    <a:schemeClr val="bg1">
                      <a:alpha val="60000"/>
                    </a:schemeClr>
                  </a:glow>
                </a:effectLst>
              </a:rPr>
              <a:t>thyself pure.”</a:t>
            </a:r>
          </a:p>
          <a:p>
            <a:r>
              <a:rPr lang="en-US" sz="3600" dirty="0" smtClean="0">
                <a:effectLst>
                  <a:glow rad="101600">
                    <a:schemeClr val="bg1">
                      <a:alpha val="60000"/>
                    </a:schemeClr>
                  </a:glow>
                </a:effectLst>
              </a:rPr>
              <a:t>Resist immoral temptations</a:t>
            </a:r>
          </a:p>
          <a:p>
            <a:r>
              <a:rPr lang="en-US" sz="3600" dirty="0" smtClean="0">
                <a:effectLst>
                  <a:glow rad="101600">
                    <a:schemeClr val="bg1">
                      <a:alpha val="60000"/>
                    </a:schemeClr>
                  </a:glow>
                </a:effectLst>
              </a:rPr>
              <a:t>Proper relationship with women</a:t>
            </a:r>
          </a:p>
          <a:p>
            <a:r>
              <a:rPr lang="en-US" sz="3600" dirty="0" smtClean="0">
                <a:effectLst>
                  <a:glow rad="101600">
                    <a:schemeClr val="bg1">
                      <a:alpha val="60000"/>
                    </a:schemeClr>
                  </a:glow>
                </a:effectLst>
              </a:rPr>
              <a:t>Looking down and looking away</a:t>
            </a:r>
          </a:p>
          <a:p>
            <a:r>
              <a:rPr lang="en-US" sz="3600" dirty="0" smtClean="0">
                <a:effectLst>
                  <a:glow rad="101600">
                    <a:schemeClr val="bg1">
                      <a:alpha val="60000"/>
                    </a:schemeClr>
                  </a:glow>
                </a:effectLst>
              </a:rPr>
              <a:t>Avoiding places of temptation</a:t>
            </a:r>
          </a:p>
          <a:p>
            <a:r>
              <a:rPr lang="en-US" sz="3600" dirty="0" smtClean="0">
                <a:effectLst>
                  <a:glow rad="101600">
                    <a:schemeClr val="bg1">
                      <a:alpha val="60000"/>
                    </a:schemeClr>
                  </a:glow>
                </a:effectLst>
              </a:rPr>
              <a:t>Filter on internet</a:t>
            </a:r>
          </a:p>
          <a:p>
            <a:r>
              <a:rPr lang="en-US" sz="3600" dirty="0" smtClean="0">
                <a:effectLst>
                  <a:glow rad="101600">
                    <a:schemeClr val="bg1">
                      <a:alpha val="60000"/>
                    </a:schemeClr>
                  </a:glow>
                </a:effectLst>
              </a:rPr>
              <a:t>Avoiding suggestive talk and jokes</a:t>
            </a:r>
          </a:p>
          <a:p>
            <a:r>
              <a:rPr lang="en-US" sz="3600" dirty="0" smtClean="0">
                <a:effectLst>
                  <a:glow rad="101600">
                    <a:schemeClr val="bg1">
                      <a:alpha val="60000"/>
                    </a:schemeClr>
                  </a:glow>
                </a:effectLst>
              </a:rPr>
              <a:t>Maintaining a good relationship with your wife</a:t>
            </a:r>
            <a:endParaRPr lang="en-US" sz="36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effectLst>
                  <a:glow rad="101600">
                    <a:schemeClr val="bg1">
                      <a:alpha val="60000"/>
                    </a:schemeClr>
                  </a:glow>
                </a:effectLst>
              </a:rPr>
              <a:t>Faithful Men</a:t>
            </a:r>
            <a:endParaRPr lang="en-US" dirty="0">
              <a:effectLst>
                <a:glow rad="101600">
                  <a:schemeClr val="bg1">
                    <a:alpha val="60000"/>
                  </a:schemeClr>
                </a:glow>
              </a:effectLst>
            </a:endParaRPr>
          </a:p>
        </p:txBody>
      </p:sp>
      <p:sp>
        <p:nvSpPr>
          <p:cNvPr id="3" name="Content Placeholder 2"/>
          <p:cNvSpPr>
            <a:spLocks noGrp="1"/>
          </p:cNvSpPr>
          <p:nvPr>
            <p:ph sz="half" idx="1"/>
          </p:nvPr>
        </p:nvSpPr>
        <p:spPr>
          <a:xfrm>
            <a:off x="0" y="1066800"/>
            <a:ext cx="4495800" cy="5791200"/>
          </a:xfrm>
        </p:spPr>
        <p:txBody>
          <a:bodyPr>
            <a:normAutofit fontScale="92500" lnSpcReduction="10000"/>
          </a:bodyPr>
          <a:lstStyle/>
          <a:p>
            <a:r>
              <a:rPr lang="en-US" sz="3600" dirty="0" smtClean="0">
                <a:effectLst>
                  <a:glow rad="101600">
                    <a:schemeClr val="bg1">
                      <a:alpha val="60000"/>
                    </a:schemeClr>
                  </a:glow>
                </a:effectLst>
              </a:rPr>
              <a:t>Saved</a:t>
            </a:r>
          </a:p>
          <a:p>
            <a:r>
              <a:rPr lang="en-US" sz="3600" dirty="0" smtClean="0">
                <a:effectLst>
                  <a:glow rad="101600">
                    <a:schemeClr val="bg1">
                      <a:alpha val="60000"/>
                    </a:schemeClr>
                  </a:glow>
                </a:effectLst>
              </a:rPr>
              <a:t>Seeks the Lord</a:t>
            </a:r>
          </a:p>
          <a:p>
            <a:r>
              <a:rPr lang="en-US" sz="3600" dirty="0" smtClean="0">
                <a:effectLst>
                  <a:glow rad="101600">
                    <a:schemeClr val="bg1">
                      <a:alpha val="60000"/>
                    </a:schemeClr>
                  </a:glow>
                </a:effectLst>
              </a:rPr>
              <a:t>Wise</a:t>
            </a:r>
          </a:p>
          <a:p>
            <a:r>
              <a:rPr lang="en-US" sz="3600" dirty="0" smtClean="0">
                <a:effectLst>
                  <a:glow rad="101600">
                    <a:schemeClr val="bg1">
                      <a:alpha val="60000"/>
                    </a:schemeClr>
                  </a:glow>
                </a:effectLst>
              </a:rPr>
              <a:t>Prayer</a:t>
            </a:r>
          </a:p>
          <a:p>
            <a:r>
              <a:rPr lang="en-US" sz="3600" dirty="0" smtClean="0">
                <a:effectLst>
                  <a:glow rad="101600">
                    <a:schemeClr val="bg1">
                      <a:alpha val="60000"/>
                    </a:schemeClr>
                  </a:glow>
                </a:effectLst>
              </a:rPr>
              <a:t>Pure in heart</a:t>
            </a:r>
          </a:p>
          <a:p>
            <a:r>
              <a:rPr lang="en-US" sz="3600" dirty="0" smtClean="0">
                <a:effectLst>
                  <a:glow rad="101600">
                    <a:schemeClr val="bg1">
                      <a:alpha val="60000"/>
                    </a:schemeClr>
                  </a:glow>
                </a:effectLst>
              </a:rPr>
              <a:t>Humble</a:t>
            </a:r>
          </a:p>
          <a:p>
            <a:r>
              <a:rPr lang="en-US" sz="3600" dirty="0" smtClean="0">
                <a:effectLst>
                  <a:glow rad="101600">
                    <a:schemeClr val="bg1">
                      <a:alpha val="60000"/>
                    </a:schemeClr>
                  </a:glow>
                </a:effectLst>
              </a:rPr>
              <a:t>Not a hypocrite</a:t>
            </a:r>
          </a:p>
          <a:p>
            <a:r>
              <a:rPr lang="en-US" sz="3600" dirty="0" smtClean="0">
                <a:effectLst>
                  <a:glow rad="101600">
                    <a:schemeClr val="bg1">
                      <a:alpha val="60000"/>
                    </a:schemeClr>
                  </a:glow>
                </a:effectLst>
              </a:rPr>
              <a:t>Loves the Lord</a:t>
            </a:r>
          </a:p>
          <a:p>
            <a:r>
              <a:rPr lang="en-US" sz="3600" dirty="0" smtClean="0">
                <a:effectLst>
                  <a:glow rad="101600">
                    <a:schemeClr val="bg1">
                      <a:alpha val="60000"/>
                    </a:schemeClr>
                  </a:glow>
                </a:effectLst>
              </a:rPr>
              <a:t>Obedient to the Word of God</a:t>
            </a:r>
          </a:p>
          <a:p>
            <a:endParaRPr lang="en-US" sz="3600" dirty="0">
              <a:effectLst>
                <a:glow rad="101600">
                  <a:schemeClr val="bg1">
                    <a:alpha val="60000"/>
                  </a:schemeClr>
                </a:glow>
              </a:effectLst>
            </a:endParaRPr>
          </a:p>
        </p:txBody>
      </p:sp>
      <p:sp>
        <p:nvSpPr>
          <p:cNvPr id="4" name="Content Placeholder 3"/>
          <p:cNvSpPr>
            <a:spLocks noGrp="1"/>
          </p:cNvSpPr>
          <p:nvPr>
            <p:ph sz="half" idx="2"/>
          </p:nvPr>
        </p:nvSpPr>
        <p:spPr>
          <a:xfrm>
            <a:off x="4343400" y="1295400"/>
            <a:ext cx="4800600" cy="5562600"/>
          </a:xfrm>
        </p:spPr>
        <p:txBody>
          <a:bodyPr>
            <a:normAutofit fontScale="92500" lnSpcReduction="10000"/>
          </a:bodyPr>
          <a:lstStyle/>
          <a:p>
            <a:r>
              <a:rPr lang="en-US" sz="3600" dirty="0" smtClean="0">
                <a:effectLst>
                  <a:glow rad="101600">
                    <a:schemeClr val="bg1">
                      <a:alpha val="60000"/>
                    </a:schemeClr>
                  </a:glow>
                </a:effectLst>
              </a:rPr>
              <a:t>Strives for perfection</a:t>
            </a:r>
          </a:p>
          <a:p>
            <a:r>
              <a:rPr lang="en-US" sz="3600" dirty="0" smtClean="0">
                <a:effectLst>
                  <a:glow rad="101600">
                    <a:schemeClr val="bg1">
                      <a:alpha val="60000"/>
                    </a:schemeClr>
                  </a:glow>
                </a:effectLst>
              </a:rPr>
              <a:t>Standards and convictions based in Scripture</a:t>
            </a:r>
          </a:p>
          <a:p>
            <a:r>
              <a:rPr lang="en-US" sz="3600" dirty="0" smtClean="0">
                <a:effectLst>
                  <a:glow rad="101600">
                    <a:schemeClr val="bg1">
                      <a:alpha val="60000"/>
                    </a:schemeClr>
                  </a:glow>
                </a:effectLst>
              </a:rPr>
              <a:t>Good husband</a:t>
            </a:r>
          </a:p>
          <a:p>
            <a:r>
              <a:rPr lang="en-US" sz="3600" dirty="0" smtClean="0">
                <a:effectLst>
                  <a:glow rad="101600">
                    <a:schemeClr val="bg1">
                      <a:alpha val="60000"/>
                    </a:schemeClr>
                  </a:glow>
                </a:effectLst>
              </a:rPr>
              <a:t>Good father</a:t>
            </a:r>
          </a:p>
          <a:p>
            <a:r>
              <a:rPr lang="en-US" sz="3600" dirty="0" smtClean="0">
                <a:effectLst>
                  <a:glow rad="101600">
                    <a:schemeClr val="bg1">
                      <a:alpha val="60000"/>
                    </a:schemeClr>
                  </a:glow>
                </a:effectLst>
              </a:rPr>
              <a:t>Faithful to church</a:t>
            </a:r>
          </a:p>
          <a:p>
            <a:r>
              <a:rPr lang="en-US" sz="3600" dirty="0" smtClean="0">
                <a:effectLst>
                  <a:glow rad="101600">
                    <a:schemeClr val="bg1">
                      <a:alpha val="60000"/>
                    </a:schemeClr>
                  </a:glow>
                </a:effectLst>
              </a:rPr>
              <a:t>Truthful</a:t>
            </a:r>
          </a:p>
          <a:p>
            <a:r>
              <a:rPr lang="en-US" sz="3600" dirty="0" smtClean="0">
                <a:effectLst>
                  <a:glow rad="101600">
                    <a:schemeClr val="bg1">
                      <a:alpha val="60000"/>
                    </a:schemeClr>
                  </a:glow>
                </a:effectLst>
              </a:rPr>
              <a:t>Spirit filled</a:t>
            </a:r>
          </a:p>
          <a:p>
            <a:r>
              <a:rPr lang="en-US" sz="3600" dirty="0" smtClean="0">
                <a:effectLst>
                  <a:glow rad="101600">
                    <a:schemeClr val="bg1">
                      <a:alpha val="60000"/>
                    </a:schemeClr>
                  </a:glow>
                </a:effectLst>
              </a:rPr>
              <a:t>Morally pure</a:t>
            </a:r>
            <a:endParaRPr lang="en-US" sz="36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additive="base">
                                        <p:cTn id="7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additive="base">
                                        <p:cTn id="7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additive="base">
                                        <p:cTn id="8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 calcmode="lin" valueType="num">
                                      <p:cBhvr additive="base">
                                        <p:cTn id="9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 calcmode="lin" valueType="num">
                                      <p:cBhvr additive="base">
                                        <p:cTn id="9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xEl>
                                              <p:pRg st="7" end="7"/>
                                            </p:txEl>
                                          </p:spTgt>
                                        </p:tgtEl>
                                        <p:attrNameLst>
                                          <p:attrName>style.visibility</p:attrName>
                                        </p:attrNameLst>
                                      </p:cBhvr>
                                      <p:to>
                                        <p:strVal val="visible"/>
                                      </p:to>
                                    </p:set>
                                    <p:anim calcmode="lin" valueType="num">
                                      <p:cBhvr additive="base">
                                        <p:cTn id="10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57600" y="4648200"/>
            <a:ext cx="3100691"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52400" y="533400"/>
            <a:ext cx="8991600" cy="1752600"/>
          </a:xfrm>
        </p:spPr>
        <p:txBody>
          <a:bodyPr>
            <a:noAutofit/>
          </a:bodyPr>
          <a:lstStyle/>
          <a:p>
            <a:pPr algn="l"/>
            <a:r>
              <a:rPr lang="en-US" sz="3600" dirty="0" smtClean="0">
                <a:effectLst>
                  <a:glow rad="101600">
                    <a:schemeClr val="bg1">
                      <a:alpha val="60000"/>
                    </a:schemeClr>
                  </a:glow>
                </a:effectLst>
              </a:rPr>
              <a:t>2. Seeks the Lord – </a:t>
            </a:r>
            <a:r>
              <a:rPr lang="en-US" sz="3600" i="1" dirty="0" smtClean="0">
                <a:effectLst>
                  <a:glow rad="101600">
                    <a:schemeClr val="bg1">
                      <a:alpha val="60000"/>
                    </a:schemeClr>
                  </a:glow>
                </a:effectLst>
              </a:rPr>
              <a:t>II Chron. 26:5 “And he </a:t>
            </a:r>
            <a:r>
              <a:rPr lang="en-US" sz="3600" i="1" dirty="0" smtClean="0">
                <a:effectLst>
                  <a:glow rad="101600">
                    <a:schemeClr val="bg1">
                      <a:alpha val="60000"/>
                    </a:schemeClr>
                  </a:glow>
                </a:effectLst>
              </a:rPr>
              <a:t>(</a:t>
            </a:r>
            <a:r>
              <a:rPr lang="en-US" sz="3600" i="1" dirty="0" err="1" smtClean="0">
                <a:effectLst>
                  <a:glow rad="101600">
                    <a:schemeClr val="bg1">
                      <a:alpha val="60000"/>
                    </a:schemeClr>
                  </a:glow>
                </a:effectLst>
              </a:rPr>
              <a:t>Uzziah</a:t>
            </a:r>
            <a:r>
              <a:rPr lang="en-US" sz="3600" i="1" dirty="0" smtClean="0">
                <a:effectLst>
                  <a:glow rad="101600">
                    <a:schemeClr val="bg1">
                      <a:alpha val="60000"/>
                    </a:schemeClr>
                  </a:glow>
                </a:effectLst>
              </a:rPr>
              <a:t>) sought </a:t>
            </a:r>
            <a:r>
              <a:rPr lang="en-US" sz="3600" i="1" dirty="0" smtClean="0">
                <a:effectLst>
                  <a:glow rad="101600">
                    <a:schemeClr val="bg1">
                      <a:alpha val="60000"/>
                    </a:schemeClr>
                  </a:glow>
                </a:effectLst>
              </a:rPr>
              <a:t>God in the days of Zechariah, who </a:t>
            </a:r>
            <a:r>
              <a:rPr lang="en-US" sz="3600" i="1" dirty="0" smtClean="0">
                <a:effectLst>
                  <a:glow rad="101600">
                    <a:schemeClr val="bg1">
                      <a:alpha val="60000"/>
                    </a:schemeClr>
                  </a:glow>
                </a:effectLst>
              </a:rPr>
              <a:t>had </a:t>
            </a:r>
            <a:r>
              <a:rPr lang="en-US" sz="3600" i="1" dirty="0" smtClean="0">
                <a:effectLst>
                  <a:glow rad="101600">
                    <a:schemeClr val="bg1">
                      <a:alpha val="60000"/>
                    </a:schemeClr>
                  </a:glow>
                </a:effectLst>
              </a:rPr>
              <a:t>understanding in the visions of God: and as long as he sought the LORD, God made him to prosper.”</a:t>
            </a:r>
            <a:endParaRPr lang="en-US" sz="3600" dirty="0">
              <a:effectLst>
                <a:glow rad="101600">
                  <a:schemeClr val="bg1">
                    <a:alpha val="60000"/>
                  </a:schemeClr>
                </a:glow>
              </a:effectLst>
            </a:endParaRPr>
          </a:p>
        </p:txBody>
      </p:sp>
      <p:sp>
        <p:nvSpPr>
          <p:cNvPr id="3" name="Content Placeholder 2"/>
          <p:cNvSpPr>
            <a:spLocks noGrp="1"/>
          </p:cNvSpPr>
          <p:nvPr>
            <p:ph sz="half" idx="1"/>
          </p:nvPr>
        </p:nvSpPr>
        <p:spPr>
          <a:xfrm>
            <a:off x="0" y="3276600"/>
            <a:ext cx="4114800" cy="3581400"/>
          </a:xfrm>
        </p:spPr>
        <p:txBody>
          <a:bodyPr>
            <a:normAutofit/>
          </a:bodyPr>
          <a:lstStyle/>
          <a:p>
            <a:pPr marL="514350" indent="-514350">
              <a:buFont typeface="Arial" charset="0"/>
              <a:buChar char="•"/>
            </a:pPr>
            <a:r>
              <a:rPr lang="en-US" sz="3600" dirty="0" smtClean="0">
                <a:effectLst>
                  <a:glow rad="101600">
                    <a:schemeClr val="bg1">
                      <a:alpha val="60000"/>
                    </a:schemeClr>
                  </a:glow>
                </a:effectLst>
              </a:rPr>
              <a:t>Bible reading</a:t>
            </a:r>
          </a:p>
          <a:p>
            <a:pPr marL="514350" indent="-514350">
              <a:buFont typeface="Arial" charset="0"/>
              <a:buChar char="•"/>
            </a:pPr>
            <a:r>
              <a:rPr lang="en-US" sz="3600" dirty="0" smtClean="0">
                <a:effectLst>
                  <a:glow rad="101600">
                    <a:schemeClr val="bg1">
                      <a:alpha val="60000"/>
                    </a:schemeClr>
                  </a:glow>
                </a:effectLst>
              </a:rPr>
              <a:t>Memorization</a:t>
            </a:r>
          </a:p>
          <a:p>
            <a:pPr marL="514350" indent="-514350">
              <a:buFont typeface="Arial" charset="0"/>
              <a:buChar char="•"/>
            </a:pPr>
            <a:r>
              <a:rPr lang="en-US" sz="3600" dirty="0" smtClean="0">
                <a:effectLst>
                  <a:glow rad="101600">
                    <a:schemeClr val="bg1">
                      <a:alpha val="60000"/>
                    </a:schemeClr>
                  </a:glow>
                </a:effectLst>
              </a:rPr>
              <a:t>Meditation</a:t>
            </a:r>
          </a:p>
          <a:p>
            <a:pPr marL="514350" indent="-514350">
              <a:buFont typeface="Arial" charset="0"/>
              <a:buChar char="•"/>
            </a:pPr>
            <a:r>
              <a:rPr lang="en-US" sz="3600" dirty="0" smtClean="0">
                <a:effectLst>
                  <a:glow rad="101600">
                    <a:schemeClr val="bg1">
                      <a:alpha val="60000"/>
                    </a:schemeClr>
                  </a:glow>
                </a:effectLst>
              </a:rPr>
              <a:t>Study</a:t>
            </a:r>
          </a:p>
          <a:p>
            <a:pPr marL="514350" indent="-514350">
              <a:buNone/>
            </a:pPr>
            <a:endParaRPr lang="en-US" sz="3600" dirty="0" smtClean="0">
              <a:effectLst>
                <a:glow rad="101600">
                  <a:schemeClr val="bg1">
                    <a:alpha val="60000"/>
                  </a:schemeClr>
                </a:glow>
              </a:effectLst>
            </a:endParaRPr>
          </a:p>
          <a:p>
            <a:pPr marL="514350" indent="-514350">
              <a:buFont typeface="Arial" charset="0"/>
              <a:buChar char="•"/>
            </a:pP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2051" name="Picture 3"/>
          <p:cNvPicPr>
            <a:picLocks noChangeAspect="1" noChangeArrowheads="1"/>
          </p:cNvPicPr>
          <p:nvPr/>
        </p:nvPicPr>
        <p:blipFill>
          <a:blip r:embed="rId4" cstate="print"/>
          <a:srcRect/>
          <a:stretch>
            <a:fillRect/>
          </a:stretch>
        </p:blipFill>
        <p:spPr bwMode="auto">
          <a:xfrm>
            <a:off x="4419600" y="2590800"/>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5" cstate="print"/>
          <a:srcRect/>
          <a:stretch>
            <a:fillRect/>
          </a:stretch>
        </p:blipFill>
        <p:spPr bwMode="auto">
          <a:xfrm>
            <a:off x="7162800" y="2667000"/>
            <a:ext cx="1714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334000" cy="6858000"/>
          </a:xfrm>
        </p:spPr>
        <p:txBody>
          <a:bodyPr>
            <a:normAutofit/>
          </a:bodyPr>
          <a:lstStyle/>
          <a:p>
            <a:pPr>
              <a:buNone/>
            </a:pPr>
            <a:r>
              <a:rPr lang="en-US" sz="3600" dirty="0" smtClean="0">
                <a:effectLst>
                  <a:glow rad="101600">
                    <a:schemeClr val="bg1">
                      <a:alpha val="60000"/>
                    </a:schemeClr>
                  </a:glow>
                </a:effectLst>
              </a:rPr>
              <a:t>3. Prayer – </a:t>
            </a:r>
            <a:r>
              <a:rPr lang="en-US" sz="3600" i="1" dirty="0" smtClean="0">
                <a:effectLst>
                  <a:glow rad="101600">
                    <a:schemeClr val="bg1">
                      <a:alpha val="60000"/>
                    </a:schemeClr>
                  </a:glow>
                </a:effectLst>
              </a:rPr>
              <a:t>“And he </a:t>
            </a:r>
            <a:r>
              <a:rPr lang="en-US" sz="3600" i="1" dirty="0" err="1" smtClean="0">
                <a:effectLst>
                  <a:glow rad="101600">
                    <a:schemeClr val="bg1">
                      <a:alpha val="60000"/>
                    </a:schemeClr>
                  </a:glow>
                </a:effectLst>
              </a:rPr>
              <a:t>spake</a:t>
            </a:r>
            <a:r>
              <a:rPr lang="en-US" sz="3600" i="1" dirty="0" smtClean="0">
                <a:effectLst>
                  <a:glow rad="101600">
                    <a:schemeClr val="bg1">
                      <a:alpha val="60000"/>
                    </a:schemeClr>
                  </a:glow>
                </a:effectLst>
              </a:rPr>
              <a:t> a parable unto them to this end, that men ought always to pray, and not to faint.” Luke 18:1 </a:t>
            </a:r>
          </a:p>
          <a:p>
            <a:pPr>
              <a:buFont typeface="Wingdings"/>
              <a:buChar char="Ø"/>
            </a:pPr>
            <a:r>
              <a:rPr lang="en-US" sz="3600" i="1" dirty="0" smtClean="0">
                <a:effectLst>
                  <a:glow rad="101600">
                    <a:schemeClr val="bg1">
                      <a:alpha val="60000"/>
                    </a:schemeClr>
                  </a:glow>
                </a:effectLst>
              </a:rPr>
              <a:t> Worship </a:t>
            </a:r>
          </a:p>
          <a:p>
            <a:pPr>
              <a:buFont typeface="Wingdings"/>
              <a:buChar char="Ø"/>
            </a:pPr>
            <a:r>
              <a:rPr lang="en-US" sz="3600" i="1" dirty="0" smtClean="0">
                <a:effectLst>
                  <a:glow rad="101600">
                    <a:schemeClr val="bg1">
                      <a:alpha val="60000"/>
                    </a:schemeClr>
                  </a:glow>
                </a:effectLst>
              </a:rPr>
              <a:t> Confession</a:t>
            </a:r>
          </a:p>
          <a:p>
            <a:pPr>
              <a:buFont typeface="Wingdings"/>
              <a:buChar char="Ø"/>
            </a:pPr>
            <a:r>
              <a:rPr lang="en-US" sz="3600" i="1" dirty="0" smtClean="0">
                <a:effectLst>
                  <a:glow rad="101600">
                    <a:schemeClr val="bg1">
                      <a:alpha val="60000"/>
                    </a:schemeClr>
                  </a:glow>
                </a:effectLst>
              </a:rPr>
              <a:t> Seeking God’s will</a:t>
            </a:r>
          </a:p>
          <a:p>
            <a:pPr>
              <a:buFont typeface="Wingdings"/>
              <a:buChar char="Ø"/>
            </a:pPr>
            <a:r>
              <a:rPr lang="en-US" sz="3600" i="1" dirty="0" smtClean="0">
                <a:effectLst>
                  <a:glow rad="101600">
                    <a:schemeClr val="bg1">
                      <a:alpha val="60000"/>
                    </a:schemeClr>
                  </a:glow>
                </a:effectLst>
              </a:rPr>
              <a:t> Request for needs</a:t>
            </a:r>
          </a:p>
          <a:p>
            <a:pPr>
              <a:buFont typeface="Wingdings"/>
              <a:buChar char="Ø"/>
            </a:pPr>
            <a:r>
              <a:rPr lang="en-US" sz="3600" i="1" dirty="0" smtClean="0">
                <a:effectLst>
                  <a:glow rad="101600">
                    <a:schemeClr val="bg1">
                      <a:alpha val="60000"/>
                    </a:schemeClr>
                  </a:glow>
                </a:effectLst>
              </a:rPr>
              <a:t> Intercession</a:t>
            </a:r>
          </a:p>
          <a:p>
            <a:pPr>
              <a:buFont typeface="Wingdings"/>
              <a:buChar char="Ø"/>
            </a:pPr>
            <a:endParaRPr lang="en-US" sz="3600" i="1"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a:off x="5410200" y="152400"/>
            <a:ext cx="3558321" cy="2667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610225" y="1295400"/>
            <a:ext cx="3533775" cy="2350626"/>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876800" y="2590800"/>
            <a:ext cx="3457575" cy="2308532"/>
          </a:xfrm>
          <a:prstGeom prst="rect">
            <a:avLst/>
          </a:prstGeom>
          <a:noFill/>
          <a:ln w="9525">
            <a:noFill/>
            <a:miter lim="800000"/>
            <a:headEnd/>
            <a:tailEnd/>
          </a:ln>
        </p:spPr>
      </p:pic>
      <p:pic>
        <p:nvPicPr>
          <p:cNvPr id="2" name="Picture 2"/>
          <p:cNvPicPr>
            <a:picLocks noChangeAspect="1" noChangeArrowheads="1"/>
          </p:cNvPicPr>
          <p:nvPr/>
        </p:nvPicPr>
        <p:blipFill>
          <a:blip r:embed="rId6" cstate="print"/>
          <a:srcRect/>
          <a:stretch>
            <a:fillRect/>
          </a:stretch>
        </p:blipFill>
        <p:spPr bwMode="auto">
          <a:xfrm>
            <a:off x="6019800" y="3505200"/>
            <a:ext cx="2946400" cy="2209800"/>
          </a:xfrm>
          <a:prstGeom prst="rect">
            <a:avLst/>
          </a:prstGeom>
          <a:noFill/>
          <a:ln w="9525">
            <a:noFill/>
            <a:miter lim="800000"/>
            <a:headEnd/>
            <a:tailEnd/>
          </a:ln>
        </p:spPr>
      </p:pic>
      <p:pic>
        <p:nvPicPr>
          <p:cNvPr id="5" name="Picture 4"/>
          <p:cNvPicPr>
            <a:picLocks noChangeAspect="1" noChangeArrowheads="1"/>
          </p:cNvPicPr>
          <p:nvPr/>
        </p:nvPicPr>
        <p:blipFill>
          <a:blip r:embed="rId7" cstate="print"/>
          <a:srcRect/>
          <a:stretch>
            <a:fillRect/>
          </a:stretch>
        </p:blipFill>
        <p:spPr bwMode="auto">
          <a:xfrm>
            <a:off x="4419600" y="4648200"/>
            <a:ext cx="3090755" cy="2057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to="" calcmode="lin" valueType="num">
                                      <p:cBhvr>
                                        <p:cTn id="22" dur="1" fill="hold"/>
                                        <p:tgtEl>
                                          <p:spTgt spid="102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 to="" calcmode="lin" valueType="num">
                                      <p:cBhvr>
                                        <p:cTn id="32" dur="1" fill="hold"/>
                                        <p:tgtEl>
                                          <p:spTgt spid="10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to="" calcmode="lin" valueType="num">
                                      <p:cBhvr>
                                        <p:cTn id="37" dur="1" fill="hold"/>
                                        <p:tgtEl>
                                          <p:spTgt spid="3">
                                            <p:txEl>
                                              <p:pRg st="4" end="4"/>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to="" calcmode="lin" valueType="num">
                                      <p:cBhvr>
                                        <p:cTn id="42" dur="1" fill="hold"/>
                                        <p:tgtEl>
                                          <p:spTgt spid="2"/>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to="" calcmode="lin" valueType="num">
                                      <p:cBhvr>
                                        <p:cTn id="47" dur="1" fill="hold"/>
                                        <p:tgtEl>
                                          <p:spTgt spid="3">
                                            <p:txEl>
                                              <p:pRg st="5" end="5"/>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to="" calcmode="lin" valueType="num">
                                      <p:cBhvr>
                                        <p:cTn id="5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189038"/>
          </a:xfrm>
        </p:spPr>
        <p:txBody>
          <a:bodyPr>
            <a:noAutofit/>
          </a:bodyPr>
          <a:lstStyle/>
          <a:p>
            <a:pPr algn="l"/>
            <a:r>
              <a:rPr lang="en-US" sz="3600" dirty="0" smtClean="0">
                <a:effectLst>
                  <a:glow rad="101600">
                    <a:schemeClr val="bg1">
                      <a:alpha val="60000"/>
                    </a:schemeClr>
                  </a:glow>
                </a:effectLst>
              </a:rPr>
              <a:t>4. Wise - </a:t>
            </a:r>
            <a:r>
              <a:rPr lang="en-US" sz="3600" i="1" dirty="0" smtClean="0">
                <a:effectLst>
                  <a:glow rad="101600">
                    <a:schemeClr val="bg1">
                      <a:alpha val="60000"/>
                    </a:schemeClr>
                  </a:glow>
                </a:effectLst>
              </a:rPr>
              <a:t>Sons of Issachar</a:t>
            </a:r>
            <a:r>
              <a:rPr lang="en-US" sz="3600" dirty="0" smtClean="0">
                <a:effectLst>
                  <a:glow rad="101600">
                    <a:schemeClr val="bg1">
                      <a:alpha val="60000"/>
                    </a:schemeClr>
                  </a:glow>
                </a:effectLst>
              </a:rPr>
              <a:t/>
            </a:r>
            <a:br>
              <a:rPr lang="en-US" sz="3600" dirty="0" smtClean="0">
                <a:effectLst>
                  <a:glow rad="101600">
                    <a:schemeClr val="bg1">
                      <a:alpha val="60000"/>
                    </a:schemeClr>
                  </a:glow>
                </a:effectLst>
              </a:rPr>
            </a:br>
            <a:endParaRPr lang="en-US" sz="3600" dirty="0">
              <a:effectLst>
                <a:glow rad="101600">
                  <a:schemeClr val="bg1">
                    <a:alpha val="60000"/>
                  </a:schemeClr>
                </a:glow>
              </a:effectLst>
            </a:endParaRPr>
          </a:p>
        </p:txBody>
      </p:sp>
      <p:sp>
        <p:nvSpPr>
          <p:cNvPr id="3" name="Content Placeholder 2"/>
          <p:cNvSpPr>
            <a:spLocks noGrp="1"/>
          </p:cNvSpPr>
          <p:nvPr>
            <p:ph idx="1"/>
          </p:nvPr>
        </p:nvSpPr>
        <p:spPr>
          <a:xfrm>
            <a:off x="0" y="1600200"/>
            <a:ext cx="4419600" cy="4525963"/>
          </a:xfrm>
        </p:spPr>
        <p:txBody>
          <a:bodyPr>
            <a:normAutofit/>
          </a:bodyPr>
          <a:lstStyle/>
          <a:p>
            <a:pPr algn="ctr">
              <a:buNone/>
            </a:pPr>
            <a:r>
              <a:rPr lang="en-US" sz="3600" i="1" dirty="0" smtClean="0">
                <a:effectLst>
                  <a:glow rad="101600">
                    <a:schemeClr val="bg1">
                      <a:alpha val="60000"/>
                    </a:schemeClr>
                  </a:glow>
                </a:effectLst>
              </a:rPr>
              <a:t>    “And of the children of Issachar, which were men that had understanding of the times, to know what Israel ought to do.”  (I Chron. 12:32)</a:t>
            </a:r>
            <a:endParaRPr lang="en-US" sz="3600" i="1" dirty="0">
              <a:effectLst>
                <a:glow rad="101600">
                  <a:schemeClr val="bg1">
                    <a:alpha val="60000"/>
                  </a:schemeClr>
                </a:glow>
              </a:effectLst>
            </a:endParaRPr>
          </a:p>
        </p:txBody>
      </p:sp>
      <p:pic>
        <p:nvPicPr>
          <p:cNvPr id="3074" name="Picture 2"/>
          <p:cNvPicPr>
            <a:picLocks noChangeAspect="1" noChangeArrowheads="1"/>
          </p:cNvPicPr>
          <p:nvPr/>
        </p:nvPicPr>
        <p:blipFill>
          <a:blip r:embed="rId3" cstate="print"/>
          <a:srcRect r="847" b="13559"/>
          <a:stretch>
            <a:fillRect/>
          </a:stretch>
        </p:blipFill>
        <p:spPr bwMode="auto">
          <a:xfrm>
            <a:off x="5257800" y="1676400"/>
            <a:ext cx="3321424" cy="4343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5105400" y="2971800"/>
            <a:ext cx="3560102" cy="2337117"/>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sz="3600" dirty="0" smtClean="0">
                <a:effectLst>
                  <a:glow rad="101600">
                    <a:schemeClr val="bg1">
                      <a:alpha val="60000"/>
                    </a:schemeClr>
                  </a:glow>
                </a:effectLst>
              </a:rPr>
              <a:t>5. Pure heart – </a:t>
            </a:r>
          </a:p>
          <a:p>
            <a:pPr>
              <a:buFont typeface="Wingdings"/>
              <a:buChar char="Ø"/>
            </a:pPr>
            <a:r>
              <a:rPr lang="en-US" sz="3600" i="1" dirty="0" smtClean="0">
                <a:effectLst>
                  <a:glow rad="101600">
                    <a:schemeClr val="bg1">
                      <a:alpha val="60000"/>
                    </a:schemeClr>
                  </a:glow>
                </a:effectLst>
              </a:rPr>
              <a:t>Ps 24:4 “He that hath clean hands, and a pure heart; who hath not lifted up his soul unto vanity, nor sworn deceitfully.” </a:t>
            </a:r>
          </a:p>
          <a:p>
            <a:pPr>
              <a:buFont typeface="Wingdings"/>
              <a:buChar char="Ø"/>
            </a:pPr>
            <a:r>
              <a:rPr lang="en-US" sz="3600" i="1" dirty="0" smtClean="0">
                <a:effectLst>
                  <a:glow rad="101600">
                    <a:schemeClr val="bg1">
                      <a:alpha val="60000"/>
                    </a:schemeClr>
                  </a:glow>
                </a:effectLst>
              </a:rPr>
              <a:t> I Tim.1:5 “Now the end of the commandment is charity out of a pure heart, and of a good conscience, and of faith unfeigned.”</a:t>
            </a:r>
          </a:p>
          <a:p>
            <a:pPr>
              <a:buFont typeface="Wingdings"/>
              <a:buChar char="Ø"/>
            </a:pPr>
            <a:r>
              <a:rPr lang="en-US" sz="3600" i="1" dirty="0" smtClean="0">
                <a:effectLst>
                  <a:glow rad="101600">
                    <a:schemeClr val="bg1">
                      <a:alpha val="60000"/>
                    </a:schemeClr>
                  </a:glow>
                </a:effectLst>
              </a:rPr>
              <a:t> II Tim. 2:22  “Flee also youthful lusts: but follow righteousness, faith, charity, peace, with them that call on the Lord out of a pure heart.”</a:t>
            </a:r>
          </a:p>
          <a:p>
            <a:pPr>
              <a:buFont typeface="Wingdings"/>
              <a:buChar char="Ø"/>
            </a:pPr>
            <a:r>
              <a:rPr lang="en-US" sz="3600" i="1" dirty="0" smtClean="0">
                <a:effectLst>
                  <a:glow rad="101600">
                    <a:schemeClr val="bg1">
                      <a:alpha val="60000"/>
                    </a:schemeClr>
                  </a:glow>
                </a:effectLst>
              </a:rPr>
              <a:t> I Pet. 1:22 “Seeing ye have purified your souls in obeying the truth through the Spirit unto unfeigned love of the brethren, see that ye love one another with a pure heart fervently.”</a:t>
            </a:r>
            <a:endParaRPr lang="en-US" sz="3600" i="1"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lum bright="-10000" contrast="3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52400"/>
            <a:ext cx="8839200" cy="6705600"/>
          </a:xfrm>
        </p:spPr>
        <p:txBody>
          <a:bodyPr>
            <a:noAutofit/>
          </a:bodyPr>
          <a:lstStyle/>
          <a:p>
            <a:pPr>
              <a:buNone/>
            </a:pPr>
            <a:r>
              <a:rPr lang="en-US" dirty="0" smtClean="0">
                <a:effectLst>
                  <a:glow rad="101600">
                    <a:schemeClr val="bg1">
                      <a:alpha val="60000"/>
                    </a:schemeClr>
                  </a:glow>
                </a:effectLst>
              </a:rPr>
              <a:t>6. Humble </a:t>
            </a:r>
            <a:r>
              <a:rPr lang="en-US" i="1" dirty="0" smtClean="0">
                <a:effectLst>
                  <a:glow rad="101600">
                    <a:schemeClr val="bg1">
                      <a:alpha val="60000"/>
                    </a:schemeClr>
                  </a:glow>
                </a:effectLst>
              </a:rPr>
              <a:t>– Prov. 29:23 “A man's pride shall bring him low: but honor shall uphold the humble in spirit.” </a:t>
            </a:r>
          </a:p>
          <a:p>
            <a:pPr>
              <a:buNone/>
            </a:pPr>
            <a:r>
              <a:rPr lang="en-US" i="1" dirty="0" smtClean="0">
                <a:effectLst>
                  <a:glow rad="101600">
                    <a:schemeClr val="bg1">
                      <a:alpha val="60000"/>
                    </a:schemeClr>
                  </a:glow>
                </a:effectLst>
              </a:rPr>
              <a:t>   I Peter 5:6 “Humble yourselves therefore under the mighty hand of God, that he may exalt you in due time.</a:t>
            </a:r>
            <a:endParaRPr lang="en-US" dirty="0" smtClean="0">
              <a:effectLst>
                <a:glow rad="101600">
                  <a:schemeClr val="bg1">
                    <a:alpha val="60000"/>
                  </a:schemeClr>
                </a:glow>
              </a:effectLst>
            </a:endParaRPr>
          </a:p>
          <a:p>
            <a:pPr>
              <a:buFont typeface="Wingdings"/>
              <a:buChar char="Ø"/>
            </a:pPr>
            <a:r>
              <a:rPr lang="en-US" dirty="0" smtClean="0">
                <a:effectLst>
                  <a:glow rad="101600">
                    <a:schemeClr val="bg1">
                      <a:alpha val="60000"/>
                    </a:schemeClr>
                  </a:glow>
                </a:effectLst>
              </a:rPr>
              <a:t> Strife – </a:t>
            </a:r>
            <a:r>
              <a:rPr lang="en-US" i="1" dirty="0" smtClean="0">
                <a:effectLst>
                  <a:glow rad="101600">
                    <a:schemeClr val="bg1">
                      <a:alpha val="60000"/>
                    </a:schemeClr>
                  </a:glow>
                </a:effectLst>
              </a:rPr>
              <a:t>James 3:16</a:t>
            </a:r>
          </a:p>
          <a:p>
            <a:pPr>
              <a:buFont typeface="Wingdings"/>
              <a:buChar char="Ø"/>
            </a:pPr>
            <a:r>
              <a:rPr lang="en-US" dirty="0" smtClean="0">
                <a:effectLst>
                  <a:glow rad="101600">
                    <a:schemeClr val="bg1">
                      <a:alpha val="60000"/>
                    </a:schemeClr>
                  </a:glow>
                </a:effectLst>
              </a:rPr>
              <a:t> </a:t>
            </a:r>
            <a:r>
              <a:rPr lang="en-US" dirty="0" smtClean="0">
                <a:effectLst>
                  <a:glow rad="101600">
                    <a:schemeClr val="bg1">
                      <a:alpha val="60000"/>
                    </a:schemeClr>
                  </a:glow>
                </a:effectLst>
              </a:rPr>
              <a:t>Division / Discord </a:t>
            </a:r>
            <a:r>
              <a:rPr lang="en-US" dirty="0" smtClean="0">
                <a:effectLst>
                  <a:glow rad="101600">
                    <a:schemeClr val="bg1">
                      <a:alpha val="60000"/>
                    </a:schemeClr>
                  </a:glow>
                </a:effectLst>
              </a:rPr>
              <a:t>– </a:t>
            </a:r>
            <a:r>
              <a:rPr lang="en-US" i="1" dirty="0" smtClean="0">
                <a:effectLst>
                  <a:glow rad="101600">
                    <a:schemeClr val="bg1">
                      <a:alpha val="60000"/>
                    </a:schemeClr>
                  </a:glow>
                </a:effectLst>
              </a:rPr>
              <a:t>Prov. 6:19</a:t>
            </a:r>
          </a:p>
          <a:p>
            <a:pPr>
              <a:buFont typeface="Wingdings"/>
              <a:buChar char="Ø"/>
            </a:pPr>
            <a:r>
              <a:rPr lang="en-US" dirty="0" smtClean="0">
                <a:effectLst>
                  <a:glow rad="101600">
                    <a:schemeClr val="bg1">
                      <a:alpha val="60000"/>
                    </a:schemeClr>
                  </a:glow>
                </a:effectLst>
              </a:rPr>
              <a:t> Argumentation – </a:t>
            </a:r>
            <a:r>
              <a:rPr lang="en-US" i="1" dirty="0" smtClean="0">
                <a:effectLst>
                  <a:glow rad="101600">
                    <a:schemeClr val="bg1">
                      <a:alpha val="60000"/>
                    </a:schemeClr>
                  </a:glow>
                </a:effectLst>
              </a:rPr>
              <a:t>I Tim. 6:4</a:t>
            </a:r>
          </a:p>
          <a:p>
            <a:pPr>
              <a:buFont typeface="Wingdings"/>
              <a:buChar char="Ø"/>
            </a:pPr>
            <a:r>
              <a:rPr lang="en-US" dirty="0" smtClean="0">
                <a:effectLst>
                  <a:glow rad="101600">
                    <a:schemeClr val="bg1">
                      <a:alpha val="60000"/>
                    </a:schemeClr>
                  </a:glow>
                </a:effectLst>
              </a:rPr>
              <a:t> Judgmental / Critical Spirit – </a:t>
            </a:r>
            <a:r>
              <a:rPr lang="en-US" i="1" dirty="0" smtClean="0">
                <a:effectLst>
                  <a:glow rad="101600">
                    <a:schemeClr val="bg1">
                      <a:alpha val="60000"/>
                    </a:schemeClr>
                  </a:glow>
                </a:effectLst>
              </a:rPr>
              <a:t>Matt. 7:1</a:t>
            </a:r>
          </a:p>
          <a:p>
            <a:pPr>
              <a:buFont typeface="Wingdings"/>
              <a:buChar char="Ø"/>
            </a:pPr>
            <a:r>
              <a:rPr lang="en-US" dirty="0" smtClean="0">
                <a:effectLst>
                  <a:glow rad="101600">
                    <a:schemeClr val="bg1">
                      <a:alpha val="60000"/>
                    </a:schemeClr>
                  </a:glow>
                </a:effectLst>
              </a:rPr>
              <a:t> Offensive – </a:t>
            </a:r>
            <a:r>
              <a:rPr lang="en-US" i="1" dirty="0" smtClean="0">
                <a:effectLst>
                  <a:glow rad="101600">
                    <a:schemeClr val="bg1">
                      <a:alpha val="60000"/>
                    </a:schemeClr>
                  </a:glow>
                </a:effectLst>
              </a:rPr>
              <a:t>Phil. 1:10</a:t>
            </a:r>
          </a:p>
          <a:p>
            <a:pPr>
              <a:buFont typeface="Wingdings"/>
              <a:buChar char="Ø"/>
            </a:pPr>
            <a:r>
              <a:rPr lang="en-US" dirty="0" smtClean="0">
                <a:effectLst>
                  <a:glow rad="101600">
                    <a:schemeClr val="bg1">
                      <a:alpha val="60000"/>
                    </a:schemeClr>
                  </a:glow>
                </a:effectLst>
              </a:rPr>
              <a:t> Power and Control – </a:t>
            </a:r>
            <a:r>
              <a:rPr lang="en-US" i="1" dirty="0" smtClean="0">
                <a:effectLst>
                  <a:glow rad="101600">
                    <a:schemeClr val="bg1">
                      <a:alpha val="60000"/>
                    </a:schemeClr>
                  </a:glow>
                </a:effectLst>
              </a:rPr>
              <a:t>III John</a:t>
            </a:r>
            <a:endParaRPr lang="en-US" i="1" dirty="0"/>
          </a:p>
        </p:txBody>
      </p:sp>
      <p:pic>
        <p:nvPicPr>
          <p:cNvPr id="30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4495800" cy="6477000"/>
          </a:xfrm>
        </p:spPr>
        <p:txBody>
          <a:bodyPr>
            <a:normAutofit/>
          </a:bodyPr>
          <a:lstStyle/>
          <a:p>
            <a:pPr>
              <a:buNone/>
            </a:pPr>
            <a:r>
              <a:rPr lang="en-US" sz="3600" dirty="0" smtClean="0">
                <a:effectLst>
                  <a:glow rad="101600">
                    <a:schemeClr val="bg1">
                      <a:alpha val="60000"/>
                    </a:schemeClr>
                  </a:glow>
                </a:effectLst>
              </a:rPr>
              <a:t>7. Not a hypocrite – </a:t>
            </a:r>
          </a:p>
          <a:p>
            <a:pPr>
              <a:buNone/>
            </a:pPr>
            <a:r>
              <a:rPr lang="en-US" sz="3600" i="1" dirty="0" smtClean="0">
                <a:effectLst>
                  <a:glow rad="101600">
                    <a:schemeClr val="bg1">
                      <a:alpha val="60000"/>
                    </a:schemeClr>
                  </a:glow>
                </a:effectLst>
              </a:rPr>
              <a:t> </a:t>
            </a:r>
          </a:p>
          <a:p>
            <a:pPr>
              <a:buNone/>
            </a:pPr>
            <a:endParaRPr lang="en-US" sz="3600" i="1" dirty="0" smtClean="0">
              <a:effectLst>
                <a:glow rad="101600">
                  <a:schemeClr val="bg1">
                    <a:alpha val="60000"/>
                  </a:schemeClr>
                </a:glow>
              </a:effectLst>
            </a:endParaRPr>
          </a:p>
          <a:p>
            <a:pPr>
              <a:buNone/>
            </a:pPr>
            <a:r>
              <a:rPr lang="en-US" sz="3600" i="1" dirty="0" smtClean="0">
                <a:effectLst>
                  <a:glow rad="101600">
                    <a:schemeClr val="bg1">
                      <a:alpha val="60000"/>
                    </a:schemeClr>
                  </a:glow>
                </a:effectLst>
              </a:rPr>
              <a:t>   Matt. 23:28 “Even so ye also outwardly appear righteous unto men, but within ye are full of hypocrisy and iniquity.”</a:t>
            </a:r>
            <a:endParaRPr lang="en-US" sz="3600" i="1" dirty="0">
              <a:effectLst>
                <a:glow rad="101600">
                  <a:schemeClr val="bg1">
                    <a:alpha val="60000"/>
                  </a:schemeClr>
                </a:glow>
              </a:effectLst>
            </a:endParaRPr>
          </a:p>
        </p:txBody>
      </p:sp>
      <p:pic>
        <p:nvPicPr>
          <p:cNvPr id="4099" name="Picture 3"/>
          <p:cNvPicPr>
            <a:picLocks noChangeAspect="1" noChangeArrowheads="1"/>
          </p:cNvPicPr>
          <p:nvPr/>
        </p:nvPicPr>
        <p:blipFill>
          <a:blip r:embed="rId3" cstate="print"/>
          <a:srcRect/>
          <a:stretch>
            <a:fillRect/>
          </a:stretch>
        </p:blipFill>
        <p:spPr bwMode="auto">
          <a:xfrm rot="798857">
            <a:off x="4596321" y="3317471"/>
            <a:ext cx="3974294" cy="2660388"/>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099054" y="152400"/>
            <a:ext cx="4892546" cy="2209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circle(in)">
                                      <p:cBhvr>
                                        <p:cTn id="14"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normAutofit/>
          </a:bodyPr>
          <a:lstStyle/>
          <a:p>
            <a:pPr>
              <a:buNone/>
            </a:pPr>
            <a:r>
              <a:rPr lang="en-US" sz="3600" dirty="0" smtClean="0">
                <a:effectLst>
                  <a:glow rad="101600">
                    <a:schemeClr val="bg1">
                      <a:alpha val="60000"/>
                    </a:schemeClr>
                  </a:glow>
                </a:effectLst>
              </a:rPr>
              <a:t>8. Loves the Lord - </a:t>
            </a:r>
            <a:endParaRPr lang="en-US" sz="3600" dirty="0">
              <a:effectLst>
                <a:glow rad="101600">
                  <a:schemeClr val="bg1">
                    <a:alpha val="60000"/>
                  </a:schemeClr>
                </a:glow>
              </a:effectLst>
            </a:endParaRPr>
          </a:p>
        </p:txBody>
      </p:sp>
      <p:pic>
        <p:nvPicPr>
          <p:cNvPr id="5122" name="Picture 2"/>
          <p:cNvPicPr>
            <a:picLocks noChangeAspect="1" noChangeArrowheads="1"/>
          </p:cNvPicPr>
          <p:nvPr/>
        </p:nvPicPr>
        <p:blipFill>
          <a:blip r:embed="rId3" cstate="print">
            <a:lum bright="-10000" contrast="20000"/>
          </a:blip>
          <a:srcRect/>
          <a:stretch>
            <a:fillRect/>
          </a:stretch>
        </p:blipFill>
        <p:spPr bwMode="auto">
          <a:xfrm>
            <a:off x="914400" y="1066800"/>
            <a:ext cx="7391399" cy="555512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1130</Words>
  <Application>Microsoft Office PowerPoint</Application>
  <PresentationFormat>On-screen Show (4:3)</PresentationFormat>
  <Paragraphs>153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Qualities of a Man of God</vt:lpstr>
      <vt:lpstr>1. Saved – Titus 3:5 </vt:lpstr>
      <vt:lpstr>2. Seeks the Lord – II Chron. 26:5 “And he (Uzziah) sought God in the days of Zechariah, who had understanding in the visions of God: and as long as he sought the LORD, God made him to prosper.”</vt:lpstr>
      <vt:lpstr>Slide 4</vt:lpstr>
      <vt:lpstr>4. Wise - Sons of Issachar </vt:lpstr>
      <vt:lpstr>Slide 6</vt:lpstr>
      <vt:lpstr> </vt:lpstr>
      <vt:lpstr>Slide 8</vt:lpstr>
      <vt:lpstr>Slide 9</vt:lpstr>
      <vt:lpstr>Slide 10</vt:lpstr>
      <vt:lpstr>Slide 11</vt:lpstr>
      <vt:lpstr>Slide 12</vt:lpstr>
      <vt:lpstr>Slide 13</vt:lpstr>
      <vt:lpstr>Slide 14</vt:lpstr>
      <vt:lpstr>Slide 15</vt:lpstr>
      <vt:lpstr>Slide 16</vt:lpstr>
      <vt:lpstr>Slide 17</vt:lpstr>
      <vt:lpstr>How to be Filled with     the Holy Spirit</vt:lpstr>
      <vt:lpstr>Slide 19</vt:lpstr>
      <vt:lpstr>Slide 20</vt:lpstr>
      <vt:lpstr>Slide 21</vt:lpstr>
      <vt:lpstr>Slide 22</vt:lpstr>
      <vt:lpstr>Faithful Men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Qualities of a Man of God</dc:title>
  <dc:creator>Ptr. Daniel White</dc:creator>
  <cp:lastModifiedBy>Ptr. Daniel White</cp:lastModifiedBy>
  <cp:revision>14</cp:revision>
  <dcterms:created xsi:type="dcterms:W3CDTF">2011-04-26T12:35:40Z</dcterms:created>
  <dcterms:modified xsi:type="dcterms:W3CDTF">2011-05-11T11:40:03Z</dcterms:modified>
</cp:coreProperties>
</file>