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60" r:id="rId5"/>
    <p:sldId id="261" r:id="rId6"/>
    <p:sldId id="263" r:id="rId7"/>
    <p:sldId id="264" r:id="rId8"/>
    <p:sldId id="286" r:id="rId9"/>
    <p:sldId id="287" r:id="rId10"/>
    <p:sldId id="290" r:id="rId11"/>
    <p:sldId id="289" r:id="rId12"/>
    <p:sldId id="265" r:id="rId13"/>
    <p:sldId id="266" r:id="rId14"/>
    <p:sldId id="267" r:id="rId15"/>
    <p:sldId id="283" r:id="rId16"/>
    <p:sldId id="284" r:id="rId17"/>
    <p:sldId id="268" r:id="rId18"/>
    <p:sldId id="277" r:id="rId19"/>
    <p:sldId id="269" r:id="rId20"/>
    <p:sldId id="270" r:id="rId21"/>
    <p:sldId id="271" r:id="rId22"/>
    <p:sldId id="272" r:id="rId23"/>
    <p:sldId id="273" r:id="rId24"/>
    <p:sldId id="274" r:id="rId25"/>
    <p:sldId id="275" r:id="rId26"/>
    <p:sldId id="292" r:id="rId27"/>
    <p:sldId id="293" r:id="rId28"/>
    <p:sldId id="291" r:id="rId29"/>
    <p:sldId id="276" r:id="rId30"/>
    <p:sldId id="285" r:id="rId31"/>
    <p:sldId id="279" r:id="rId32"/>
    <p:sldId id="288" r:id="rId33"/>
    <p:sldId id="278" r:id="rId34"/>
    <p:sldId id="280" r:id="rId35"/>
    <p:sldId id="281" r:id="rId36"/>
    <p:sldId id="28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4700" autoAdjust="0"/>
  </p:normalViewPr>
  <p:slideViewPr>
    <p:cSldViewPr>
      <p:cViewPr>
        <p:scale>
          <a:sx n="78" d="100"/>
          <a:sy n="78" d="100"/>
        </p:scale>
        <p:origin x="-2562" y="-786"/>
      </p:cViewPr>
      <p:guideLst>
        <p:guide orient="horz" pos="2160"/>
        <p:guide pos="2880"/>
      </p:guideLst>
    </p:cSldViewPr>
  </p:slideViewPr>
  <p:outlineViewPr>
    <p:cViewPr>
      <p:scale>
        <a:sx n="33" d="100"/>
        <a:sy n="33" d="100"/>
      </p:scale>
      <p:origin x="24" y="14506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151992-5D7E-4470-B93E-D22D62E0E2E8}" type="datetimeFigureOut">
              <a:rPr lang="en-US" smtClean="0"/>
              <a:pPr/>
              <a:t>4/22/2014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ABB7CA-24CF-4938-ABE1-6ACB7962ABF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29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30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31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32</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33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34</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35</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36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25A8A6-60B1-443D-9721-46A87B2EA883}"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39FC2-9EAD-4A1F-A2F1-ED72FC930F03}" type="datetimeFigureOut">
              <a:rPr lang="en-US" smtClean="0"/>
              <a:pPr/>
              <a:t>4/22/2014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5FEE38-22C9-432A-AECE-B1A88139D0C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39FC2-9EAD-4A1F-A2F1-ED72FC930F03}" type="datetimeFigureOut">
              <a:rPr lang="en-US" smtClean="0"/>
              <a:pPr/>
              <a:t>4/22/2014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FEE38-22C9-432A-AECE-B1A88139D0C1}"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
            <a:ext cx="8839200" cy="1600199"/>
          </a:xfrm>
        </p:spPr>
        <p:txBody>
          <a:bodyPr>
            <a:normAutofit fontScale="90000"/>
          </a:bodyPr>
          <a:lstStyle/>
          <a:p>
            <a:r>
              <a:rPr lang="en-US" sz="5400" dirty="0" smtClean="0">
                <a:effectLst>
                  <a:glow rad="101600">
                    <a:schemeClr val="bg1">
                      <a:alpha val="60000"/>
                    </a:schemeClr>
                  </a:glow>
                </a:effectLst>
              </a:rPr>
              <a:t>Six Purposes of Marriage</a:t>
            </a:r>
            <a:br>
              <a:rPr lang="en-US" sz="5400" dirty="0" smtClean="0">
                <a:effectLst>
                  <a:glow rad="101600">
                    <a:schemeClr val="bg1">
                      <a:alpha val="60000"/>
                    </a:schemeClr>
                  </a:glow>
                </a:effectLst>
              </a:rPr>
            </a:br>
            <a:r>
              <a:rPr lang="en-US" sz="4900" i="1" dirty="0" smtClean="0">
                <a:effectLst>
                  <a:glow rad="101600">
                    <a:schemeClr val="bg1">
                      <a:alpha val="60000"/>
                    </a:schemeClr>
                  </a:glow>
                </a:effectLst>
              </a:rPr>
              <a:t>(Part 5)</a:t>
            </a:r>
            <a:endParaRPr lang="en-US" sz="4900" i="1" dirty="0">
              <a:effectLst>
                <a:glow rad="101600">
                  <a:schemeClr val="bg1">
                    <a:alpha val="60000"/>
                  </a:schemeClr>
                </a:glow>
              </a:effectLst>
            </a:endParaRPr>
          </a:p>
        </p:txBody>
      </p:sp>
      <p:sp>
        <p:nvSpPr>
          <p:cNvPr id="3" name="Subtitle 2"/>
          <p:cNvSpPr>
            <a:spLocks noGrp="1"/>
          </p:cNvSpPr>
          <p:nvPr>
            <p:ph type="subTitle" idx="1"/>
          </p:nvPr>
        </p:nvSpPr>
        <p:spPr>
          <a:xfrm>
            <a:off x="381000" y="2209800"/>
            <a:ext cx="8763000" cy="5257800"/>
          </a:xfrm>
        </p:spPr>
        <p:txBody>
          <a:bodyPr>
            <a:normAutofit/>
          </a:bodyPr>
          <a:lstStyle/>
          <a:p>
            <a:pPr algn="l">
              <a:buFont typeface="Arial" charset="0"/>
              <a:buChar char="•"/>
            </a:pPr>
            <a:r>
              <a:rPr lang="en-US" sz="3600" dirty="0" smtClean="0">
                <a:effectLst>
                  <a:glow rad="101600">
                    <a:schemeClr val="bg1">
                      <a:alpha val="60000"/>
                    </a:schemeClr>
                  </a:glow>
                </a:effectLst>
              </a:rPr>
              <a:t> Companionship</a:t>
            </a:r>
          </a:p>
          <a:p>
            <a:pPr algn="l">
              <a:buFont typeface="Arial" charset="0"/>
              <a:buChar char="•"/>
            </a:pPr>
            <a:r>
              <a:rPr lang="en-US" sz="3600" dirty="0">
                <a:effectLst>
                  <a:glow rad="101600">
                    <a:schemeClr val="bg1">
                      <a:alpha val="60000"/>
                    </a:schemeClr>
                  </a:glow>
                </a:effectLst>
              </a:rPr>
              <a:t> </a:t>
            </a:r>
            <a:r>
              <a:rPr lang="en-US" sz="3600" dirty="0" smtClean="0">
                <a:effectLst>
                  <a:glow rad="101600">
                    <a:schemeClr val="bg1">
                      <a:alpha val="60000"/>
                    </a:schemeClr>
                  </a:glow>
                </a:effectLst>
              </a:rPr>
              <a:t>Enjoyment</a:t>
            </a:r>
          </a:p>
          <a:p>
            <a:pPr algn="l">
              <a:buFont typeface="Arial" charset="0"/>
              <a:buChar char="•"/>
            </a:pPr>
            <a:r>
              <a:rPr lang="en-US" sz="3600" dirty="0" smtClean="0">
                <a:effectLst>
                  <a:glow rad="101600">
                    <a:schemeClr val="bg1">
                      <a:alpha val="60000"/>
                    </a:schemeClr>
                  </a:glow>
                </a:effectLst>
              </a:rPr>
              <a:t> Fruitfulness</a:t>
            </a:r>
          </a:p>
          <a:p>
            <a:pPr algn="l">
              <a:buFont typeface="Arial" charset="0"/>
              <a:buChar char="•"/>
            </a:pPr>
            <a:r>
              <a:rPr lang="en-US" sz="3600" dirty="0" smtClean="0">
                <a:solidFill>
                  <a:srgbClr val="FFFF00"/>
                </a:solidFill>
                <a:effectLst>
                  <a:glow rad="101600">
                    <a:schemeClr val="bg1">
                      <a:alpha val="60000"/>
                    </a:schemeClr>
                  </a:glow>
                </a:effectLst>
              </a:rPr>
              <a:t> Completeness</a:t>
            </a:r>
          </a:p>
          <a:p>
            <a:pPr algn="l">
              <a:buFont typeface="Arial" charset="0"/>
              <a:buChar char="•"/>
            </a:pPr>
            <a:r>
              <a:rPr lang="en-US" sz="3600" dirty="0" smtClean="0">
                <a:solidFill>
                  <a:srgbClr val="FFFF00"/>
                </a:solidFill>
                <a:effectLst>
                  <a:glow rad="101600">
                    <a:schemeClr val="bg1">
                      <a:alpha val="60000"/>
                    </a:schemeClr>
                  </a:glow>
                </a:effectLst>
              </a:rPr>
              <a:t> Protection</a:t>
            </a:r>
          </a:p>
          <a:p>
            <a:pPr algn="l">
              <a:buFont typeface="Arial" charset="0"/>
              <a:buChar char="•"/>
            </a:pPr>
            <a:r>
              <a:rPr lang="en-US" sz="3600" dirty="0" smtClean="0">
                <a:effectLst>
                  <a:glow rad="101600">
                    <a:schemeClr val="bg1">
                      <a:alpha val="60000"/>
                    </a:schemeClr>
                  </a:glow>
                </a:effectLst>
              </a:rPr>
              <a:t> Typify Christ’s relationship with His Church   </a:t>
            </a:r>
          </a:p>
          <a:p>
            <a:pPr algn="l"/>
            <a:r>
              <a:rPr lang="en-US" sz="3600" dirty="0">
                <a:effectLst>
                  <a:glow rad="101600">
                    <a:schemeClr val="bg1">
                      <a:alpha val="60000"/>
                    </a:schemeClr>
                  </a:glow>
                </a:effectLst>
              </a:rPr>
              <a:t> </a:t>
            </a:r>
            <a:r>
              <a:rPr lang="en-US" sz="3600" dirty="0" smtClean="0">
                <a:effectLst>
                  <a:glow rad="101600">
                    <a:schemeClr val="bg1">
                      <a:alpha val="60000"/>
                    </a:schemeClr>
                  </a:glow>
                </a:effectLst>
              </a:rPr>
              <a:t>  </a:t>
            </a:r>
          </a:p>
          <a:p>
            <a:pPr algn="l">
              <a:buFont typeface="Arial" charset="0"/>
              <a:buChar char="•"/>
            </a:pPr>
            <a:endParaRPr lang="en-US" sz="3600" dirty="0" smtClean="0">
              <a:effectLst>
                <a:glow rad="101600">
                  <a:schemeClr val="bg1">
                    <a:alpha val="60000"/>
                  </a:schemeClr>
                </a:glow>
              </a:effectLst>
            </a:endParaRPr>
          </a:p>
          <a:p>
            <a:pPr algn="l"/>
            <a:endParaRPr lang="en-US" sz="3600"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lum bright="-10000"/>
          </a:blip>
          <a:srcRect/>
          <a:stretch>
            <a:fillRect/>
          </a:stretch>
        </p:blipFill>
        <p:spPr bwMode="auto">
          <a:xfrm flipH="1">
            <a:off x="4800600" y="1600200"/>
            <a:ext cx="2971800" cy="3916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Left"/>
            <a:lightRig rig="threePt" dir="t"/>
          </a:scene3d>
          <a:sp3d>
            <a:bevelT prst="convex"/>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5201424"/>
          </a:xfrm>
          <a:prstGeom prst="rect">
            <a:avLst/>
          </a:prstGeom>
        </p:spPr>
        <p:txBody>
          <a:bodyPr wrap="square">
            <a:spAutoFit/>
          </a:bodyPr>
          <a:lstStyle/>
          <a:p>
            <a:pPr algn="ctr">
              <a:buNone/>
            </a:pPr>
            <a:r>
              <a:rPr lang="en-US" sz="4000" dirty="0" smtClean="0">
                <a:solidFill>
                  <a:srgbClr val="FFFF00"/>
                </a:solidFill>
                <a:effectLst>
                  <a:glow rad="101600">
                    <a:schemeClr val="bg1">
                      <a:alpha val="60000"/>
                    </a:schemeClr>
                  </a:glow>
                </a:effectLst>
              </a:rPr>
              <a:t>Recognize that it is the Lord who</a:t>
            </a:r>
          </a:p>
          <a:p>
            <a:pPr algn="ctr">
              <a:buNone/>
            </a:pPr>
            <a:r>
              <a:rPr lang="en-US" sz="4000" dirty="0" smtClean="0">
                <a:solidFill>
                  <a:srgbClr val="FFFF00"/>
                </a:solidFill>
                <a:effectLst>
                  <a:glow rad="101600">
                    <a:schemeClr val="bg1">
                      <a:alpha val="60000"/>
                    </a:schemeClr>
                  </a:glow>
                </a:effectLst>
              </a:rPr>
              <a:t> opens and closes the womb </a:t>
            </a:r>
          </a:p>
          <a:p>
            <a:pPr algn="ctr">
              <a:buNone/>
            </a:pPr>
            <a:endParaRPr lang="en-US" sz="3600" dirty="0" smtClean="0">
              <a:effectLst>
                <a:glow rad="101600">
                  <a:schemeClr val="bg1">
                    <a:alpha val="60000"/>
                  </a:schemeClr>
                </a:glow>
              </a:effectLst>
            </a:endParaRPr>
          </a:p>
          <a:p>
            <a:pPr>
              <a:buFont typeface="Wingdings"/>
              <a:buChar char="Ø"/>
            </a:pPr>
            <a:r>
              <a:rPr lang="en-US" sz="3600" dirty="0" smtClean="0">
                <a:effectLst>
                  <a:glow rad="101600">
                    <a:schemeClr val="bg1">
                      <a:alpha val="60000"/>
                    </a:schemeClr>
                  </a:glow>
                </a:effectLst>
              </a:rPr>
              <a:t> God closes the womb – </a:t>
            </a:r>
            <a:r>
              <a:rPr lang="en-US" sz="3600" i="1" dirty="0" smtClean="0">
                <a:effectLst>
                  <a:glow rad="101600">
                    <a:schemeClr val="bg1">
                      <a:alpha val="60000"/>
                    </a:schemeClr>
                  </a:glow>
                </a:effectLst>
              </a:rPr>
              <a:t>I Samuel 1:5 “The Lord shut up her womb.”</a:t>
            </a:r>
          </a:p>
          <a:p>
            <a:endParaRPr lang="en-US" sz="3600" i="1" dirty="0" smtClean="0">
              <a:effectLst>
                <a:glow rad="101600">
                  <a:schemeClr val="bg1">
                    <a:alpha val="60000"/>
                  </a:schemeClr>
                </a:glow>
              </a:effectLst>
            </a:endParaRPr>
          </a:p>
          <a:p>
            <a:pPr>
              <a:buFont typeface="Wingdings"/>
              <a:buChar char="Ø"/>
            </a:pPr>
            <a:r>
              <a:rPr lang="en-US" sz="3600" dirty="0" smtClean="0">
                <a:effectLst>
                  <a:glow rad="101600">
                    <a:schemeClr val="bg1">
                      <a:alpha val="60000"/>
                    </a:schemeClr>
                  </a:glow>
                </a:effectLst>
              </a:rPr>
              <a:t> God opens the womb – </a:t>
            </a:r>
            <a:r>
              <a:rPr lang="en-US" sz="3600" i="1" dirty="0" smtClean="0">
                <a:effectLst>
                  <a:glow rad="101600">
                    <a:schemeClr val="bg1">
                      <a:alpha val="60000"/>
                    </a:schemeClr>
                  </a:glow>
                </a:effectLst>
              </a:rPr>
              <a:t>Genesis 30:22 “And God remembered Rachel, and God hearkened to her, and opened her womb.”</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28600"/>
            <a:ext cx="9753600"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304800" y="4876800"/>
            <a:ext cx="8458200" cy="2286000"/>
          </a:xfrm>
        </p:spPr>
        <p:txBody>
          <a:bodyPr>
            <a:normAutofit/>
          </a:bodyPr>
          <a:lstStyle/>
          <a:p>
            <a:pPr algn="ctr">
              <a:buNone/>
            </a:pPr>
            <a:r>
              <a:rPr lang="en-US" sz="6000" dirty="0" smtClean="0"/>
              <a:t>Do you love children the way Jesus loves children?</a:t>
            </a:r>
            <a:endParaRPr lang="en-US" sz="6000" dirty="0"/>
          </a:p>
        </p:txBody>
      </p:sp>
      <p:pic>
        <p:nvPicPr>
          <p:cNvPr id="5124" name="Picture 4" descr="c:\Users\Ptr. Daniel White\Desktop\Bible pictures\Jesus\Jesus with His children in heaven.gif"/>
          <p:cNvPicPr>
            <a:picLocks noChangeAspect="1" noChangeArrowheads="1" noCrop="1"/>
          </p:cNvPicPr>
          <p:nvPr/>
        </p:nvPicPr>
        <p:blipFill>
          <a:blip r:embed="rId3" cstate="print"/>
          <a:srcRect/>
          <a:stretch>
            <a:fillRect/>
          </a:stretch>
        </p:blipFill>
        <p:spPr bwMode="auto">
          <a:xfrm>
            <a:off x="2133600" y="0"/>
            <a:ext cx="4914900" cy="49149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Ptr. Daniel White\Desktop\Bible pictures\Bible pictures Old Testament\Genesis and adam and eve\Adam, Eve, Creation\075c.jpg"/>
          <p:cNvPicPr>
            <a:picLocks noChangeAspect="1" noChangeArrowheads="1"/>
          </p:cNvPicPr>
          <p:nvPr/>
        </p:nvPicPr>
        <p:blipFill>
          <a:blip r:embed="rId3" cstate="print">
            <a:lum bright="-30000" contrast="-10000"/>
          </a:blip>
          <a:srcRect/>
          <a:stretch>
            <a:fillRect/>
          </a:stretch>
        </p:blipFill>
        <p:spPr bwMode="auto">
          <a:xfrm>
            <a:off x="0" y="-4762"/>
            <a:ext cx="9148763" cy="6862762"/>
          </a:xfrm>
          <a:prstGeom prst="rect">
            <a:avLst/>
          </a:prstGeom>
          <a:noFill/>
        </p:spPr>
      </p:pic>
      <p:sp>
        <p:nvSpPr>
          <p:cNvPr id="2" name="Title 1"/>
          <p:cNvSpPr>
            <a:spLocks noGrp="1"/>
          </p:cNvSpPr>
          <p:nvPr>
            <p:ph type="title"/>
          </p:nvPr>
        </p:nvSpPr>
        <p:spPr>
          <a:xfrm>
            <a:off x="304800" y="-228600"/>
            <a:ext cx="8229600" cy="2057400"/>
          </a:xfrm>
        </p:spPr>
        <p:txBody>
          <a:bodyPr>
            <a:normAutofit/>
          </a:bodyPr>
          <a:lstStyle/>
          <a:p>
            <a:r>
              <a:rPr lang="en-US" dirty="0" smtClean="0">
                <a:effectLst>
                  <a:glow rad="101600">
                    <a:schemeClr val="bg1">
                      <a:alpha val="60000"/>
                    </a:schemeClr>
                  </a:glow>
                </a:effectLst>
              </a:rPr>
              <a:t>4# Completeness</a:t>
            </a:r>
            <a:r>
              <a:rPr lang="en-US" dirty="0" smtClean="0">
                <a:solidFill>
                  <a:srgbClr val="FFC000"/>
                </a:solidFill>
              </a:rPr>
              <a:t> </a:t>
            </a:r>
            <a:r>
              <a:rPr lang="en-US" sz="4800" dirty="0" smtClean="0">
                <a:solidFill>
                  <a:srgbClr val="FFC000"/>
                </a:solidFill>
              </a:rPr>
              <a:t/>
            </a:r>
            <a:br>
              <a:rPr lang="en-US" sz="4800" dirty="0" smtClean="0">
                <a:solidFill>
                  <a:srgbClr val="FFC000"/>
                </a:solidFill>
              </a:rPr>
            </a:br>
            <a:r>
              <a:rPr lang="en-US" sz="3200" dirty="0" smtClean="0">
                <a:solidFill>
                  <a:srgbClr val="FFC000"/>
                </a:solidFill>
                <a:effectLst>
                  <a:glow rad="101600">
                    <a:schemeClr val="bg1">
                      <a:alpha val="60000"/>
                    </a:schemeClr>
                  </a:glow>
                </a:effectLst>
              </a:rPr>
              <a:t>God designed Eve to complete that</a:t>
            </a:r>
            <a:br>
              <a:rPr lang="en-US" sz="3200" dirty="0" smtClean="0">
                <a:solidFill>
                  <a:srgbClr val="FFC000"/>
                </a:solidFill>
                <a:effectLst>
                  <a:glow rad="101600">
                    <a:schemeClr val="bg1">
                      <a:alpha val="60000"/>
                    </a:schemeClr>
                  </a:glow>
                </a:effectLst>
              </a:rPr>
            </a:br>
            <a:r>
              <a:rPr lang="en-US" sz="3200" dirty="0" smtClean="0">
                <a:solidFill>
                  <a:srgbClr val="FFC000"/>
                </a:solidFill>
                <a:effectLst>
                  <a:glow rad="101600">
                    <a:schemeClr val="bg1">
                      <a:alpha val="60000"/>
                    </a:schemeClr>
                  </a:glow>
                </a:effectLst>
              </a:rPr>
              <a:t> which was lacking in Adam’s life</a:t>
            </a:r>
            <a:endParaRPr lang="en-US" sz="3200" dirty="0">
              <a:solidFill>
                <a:srgbClr val="FFC000"/>
              </a:solidFill>
              <a:effectLst>
                <a:glow rad="101600">
                  <a:schemeClr val="bg1">
                    <a:alpha val="60000"/>
                  </a:schemeClr>
                </a:glow>
              </a:effectLst>
            </a:endParaRPr>
          </a:p>
        </p:txBody>
      </p:sp>
      <p:sp>
        <p:nvSpPr>
          <p:cNvPr id="3" name="Content Placeholder 2"/>
          <p:cNvSpPr>
            <a:spLocks noGrp="1"/>
          </p:cNvSpPr>
          <p:nvPr>
            <p:ph idx="1"/>
          </p:nvPr>
        </p:nvSpPr>
        <p:spPr>
          <a:xfrm>
            <a:off x="0" y="1143000"/>
            <a:ext cx="8991600" cy="5715000"/>
          </a:xfrm>
        </p:spPr>
        <p:txBody>
          <a:bodyPr>
            <a:noAutofit/>
          </a:bodyPr>
          <a:lstStyle/>
          <a:p>
            <a:pPr algn="ctr">
              <a:buNone/>
            </a:pPr>
            <a:endParaRPr lang="en-US" sz="3000" i="1" dirty="0" smtClean="0">
              <a:effectLst>
                <a:glow rad="101600">
                  <a:schemeClr val="bg1">
                    <a:alpha val="60000"/>
                  </a:schemeClr>
                </a:glow>
              </a:effectLst>
            </a:endParaRPr>
          </a:p>
          <a:p>
            <a:pPr algn="ctr">
              <a:buNone/>
            </a:pPr>
            <a:r>
              <a:rPr lang="en-US" sz="3000" i="1" dirty="0" smtClean="0">
                <a:effectLst>
                  <a:glow rad="101600">
                    <a:schemeClr val="bg1">
                      <a:alpha val="60000"/>
                    </a:schemeClr>
                  </a:glow>
                </a:effectLst>
              </a:rPr>
              <a:t>“For Adam there was not found an </a:t>
            </a:r>
            <a:r>
              <a:rPr lang="en-US" sz="3000" i="1" u="sng" dirty="0" smtClean="0">
                <a:effectLst>
                  <a:glow rad="101600">
                    <a:schemeClr val="bg1">
                      <a:alpha val="60000"/>
                    </a:schemeClr>
                  </a:glow>
                </a:effectLst>
              </a:rPr>
              <a:t>help meet </a:t>
            </a:r>
            <a:r>
              <a:rPr lang="en-US" sz="3000" i="1" dirty="0" smtClean="0">
                <a:effectLst>
                  <a:glow rad="101600">
                    <a:schemeClr val="bg1">
                      <a:alpha val="60000"/>
                    </a:schemeClr>
                  </a:glow>
                </a:effectLst>
              </a:rPr>
              <a:t>for him. And the LORD God caused a deep sleep to fall upon Adam, and he slept: and he took one of his ribs, and closed up the flesh instead thereof; And the rib, which the LORD God had taken from man, made he a woman, and brought her unto the man. And Adam said, This is now bone of my bones, and flesh of my flesh: she shall be called Woman, because she was taken out of Man. Therefore shall a man leave his father and his mother, and shall cleave unto his wife: and they shall be one flesh.”</a:t>
            </a:r>
            <a:endParaRPr lang="en-US" sz="30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04800"/>
            <a:ext cx="6477000" cy="1569660"/>
          </a:xfrm>
          <a:prstGeom prst="rect">
            <a:avLst/>
          </a:prstGeom>
          <a:solidFill>
            <a:srgbClr val="00B050"/>
          </a:solidFill>
          <a:ln w="76200">
            <a:solidFill>
              <a:schemeClr val="bg1"/>
            </a:solidFill>
          </a:ln>
          <a:scene3d>
            <a:camera prst="perspectiveRight"/>
            <a:lightRig rig="threePt" dir="t"/>
          </a:scene3d>
          <a:sp3d>
            <a:bevelT prst="convex"/>
          </a:sp3d>
        </p:spPr>
        <p:txBody>
          <a:bodyPr wrap="square">
            <a:spAutoFit/>
          </a:bodyPr>
          <a:lstStyle/>
          <a:p>
            <a:pPr algn="ctr"/>
            <a:r>
              <a:rPr lang="en-US" sz="3200" i="1" dirty="0" smtClean="0">
                <a:effectLst>
                  <a:glow rad="101600">
                    <a:schemeClr val="bg1">
                      <a:alpha val="60000"/>
                    </a:schemeClr>
                  </a:glow>
                </a:effectLst>
              </a:rPr>
              <a:t>“O magnify the LORD with me, and let us exalt his name together.”</a:t>
            </a:r>
          </a:p>
          <a:p>
            <a:pPr algn="ctr"/>
            <a:r>
              <a:rPr lang="en-US" sz="3200" i="1" dirty="0" smtClean="0">
                <a:effectLst>
                  <a:glow rad="101600">
                    <a:schemeClr val="bg1">
                      <a:alpha val="60000"/>
                    </a:schemeClr>
                  </a:glow>
                </a:effectLst>
              </a:rPr>
              <a:t>(Psalms 34:3) </a:t>
            </a:r>
            <a:endParaRPr lang="en-US" sz="3200" i="1" dirty="0">
              <a:effectLst>
                <a:glow rad="101600">
                  <a:schemeClr val="bg1">
                    <a:alpha val="60000"/>
                  </a:schemeClr>
                </a:glow>
              </a:effectLst>
            </a:endParaRPr>
          </a:p>
        </p:txBody>
      </p:sp>
      <p:pic>
        <p:nvPicPr>
          <p:cNvPr id="10243" name="Picture 3"/>
          <p:cNvPicPr>
            <a:picLocks noChangeAspect="1" noChangeArrowheads="1"/>
          </p:cNvPicPr>
          <p:nvPr/>
        </p:nvPicPr>
        <p:blipFill>
          <a:blip r:embed="rId3" cstate="print"/>
          <a:srcRect/>
          <a:stretch>
            <a:fillRect/>
          </a:stretch>
        </p:blipFill>
        <p:spPr bwMode="auto">
          <a:xfrm>
            <a:off x="2514600" y="2743200"/>
            <a:ext cx="3538393" cy="3505200"/>
          </a:xfrm>
          <a:prstGeom prst="rect">
            <a:avLst/>
          </a:prstGeom>
          <a:noFill/>
          <a:ln w="9525">
            <a:noFill/>
            <a:miter lim="800000"/>
            <a:headEnd/>
            <a:tailEnd/>
          </a:ln>
        </p:spPr>
      </p:pic>
      <p:sp>
        <p:nvSpPr>
          <p:cNvPr id="4" name="Content Placeholder 3"/>
          <p:cNvSpPr>
            <a:spLocks noGrp="1"/>
          </p:cNvSpPr>
          <p:nvPr>
            <p:ph sz="half" idx="1"/>
          </p:nvPr>
        </p:nvSpPr>
        <p:spPr>
          <a:xfrm>
            <a:off x="0" y="2133600"/>
            <a:ext cx="4495800" cy="4724400"/>
          </a:xfrm>
        </p:spPr>
        <p:txBody>
          <a:bodyPr>
            <a:normAutofit fontScale="92500"/>
          </a:bodyPr>
          <a:lstStyle/>
          <a:p>
            <a:r>
              <a:rPr lang="en-US" sz="3600" dirty="0" smtClean="0">
                <a:effectLst>
                  <a:glow rad="101600">
                    <a:schemeClr val="bg1">
                      <a:alpha val="60000"/>
                    </a:schemeClr>
                  </a:glow>
                </a:effectLst>
              </a:rPr>
              <a:t>Talents</a:t>
            </a:r>
          </a:p>
          <a:p>
            <a:r>
              <a:rPr lang="en-US" sz="3600" dirty="0" smtClean="0">
                <a:effectLst>
                  <a:glow rad="101600">
                    <a:schemeClr val="bg1">
                      <a:alpha val="60000"/>
                    </a:schemeClr>
                  </a:glow>
                </a:effectLst>
              </a:rPr>
              <a:t>Abilities</a:t>
            </a:r>
          </a:p>
          <a:p>
            <a:r>
              <a:rPr lang="en-US" sz="3600" dirty="0" smtClean="0">
                <a:effectLst>
                  <a:glow rad="101600">
                    <a:schemeClr val="bg1">
                      <a:alpha val="60000"/>
                    </a:schemeClr>
                  </a:glow>
                </a:effectLst>
              </a:rPr>
              <a:t>Personality</a:t>
            </a:r>
          </a:p>
          <a:p>
            <a:r>
              <a:rPr lang="en-US" sz="3600" dirty="0" smtClean="0">
                <a:effectLst>
                  <a:glow rad="101600">
                    <a:schemeClr val="bg1">
                      <a:alpha val="60000"/>
                    </a:schemeClr>
                  </a:glow>
                </a:effectLst>
              </a:rPr>
              <a:t>Interest</a:t>
            </a:r>
          </a:p>
          <a:p>
            <a:r>
              <a:rPr lang="en-US" sz="3600" dirty="0" smtClean="0">
                <a:effectLst>
                  <a:glow rad="101600">
                    <a:schemeClr val="bg1">
                      <a:alpha val="60000"/>
                    </a:schemeClr>
                  </a:glow>
                </a:effectLst>
              </a:rPr>
              <a:t>Background</a:t>
            </a:r>
          </a:p>
          <a:p>
            <a:r>
              <a:rPr lang="en-US" sz="3600" dirty="0" smtClean="0">
                <a:effectLst>
                  <a:glow rad="101600">
                    <a:schemeClr val="bg1">
                      <a:alpha val="60000"/>
                    </a:schemeClr>
                  </a:glow>
                </a:effectLst>
              </a:rPr>
              <a:t>Upbringing</a:t>
            </a:r>
          </a:p>
          <a:p>
            <a:r>
              <a:rPr lang="en-US" sz="3600" dirty="0" smtClean="0">
                <a:effectLst>
                  <a:glow rad="101600">
                    <a:schemeClr val="bg1">
                      <a:alpha val="60000"/>
                    </a:schemeClr>
                  </a:glow>
                </a:effectLst>
              </a:rPr>
              <a:t>Family</a:t>
            </a:r>
          </a:p>
          <a:p>
            <a:endParaRPr lang="en-US" sz="3600" dirty="0">
              <a:effectLst>
                <a:glow rad="101600">
                  <a:schemeClr val="bg1">
                    <a:alpha val="60000"/>
                  </a:schemeClr>
                </a:glow>
              </a:effectLst>
            </a:endParaRPr>
          </a:p>
        </p:txBody>
      </p:sp>
      <p:sp>
        <p:nvSpPr>
          <p:cNvPr id="6" name="Content Placeholder 5"/>
          <p:cNvSpPr>
            <a:spLocks noGrp="1"/>
          </p:cNvSpPr>
          <p:nvPr>
            <p:ph sz="half" idx="2"/>
          </p:nvPr>
        </p:nvSpPr>
        <p:spPr>
          <a:xfrm>
            <a:off x="5715000" y="2057400"/>
            <a:ext cx="3429000" cy="4571999"/>
          </a:xfrm>
        </p:spPr>
        <p:txBody>
          <a:bodyPr>
            <a:normAutofit fontScale="92500"/>
          </a:bodyPr>
          <a:lstStyle/>
          <a:p>
            <a:pPr>
              <a:buFont typeface="Arial" charset="0"/>
              <a:buChar char="•"/>
            </a:pPr>
            <a:r>
              <a:rPr lang="en-US" sz="3600" dirty="0" smtClean="0">
                <a:effectLst>
                  <a:glow rad="101600">
                    <a:schemeClr val="bg1">
                      <a:alpha val="60000"/>
                    </a:schemeClr>
                  </a:glow>
                </a:effectLst>
              </a:rPr>
              <a:t>Doctrinal beliefs</a:t>
            </a:r>
          </a:p>
          <a:p>
            <a:pPr>
              <a:buFont typeface="Arial" charset="0"/>
              <a:buChar char="•"/>
            </a:pPr>
            <a:r>
              <a:rPr lang="en-US" sz="3600" dirty="0" smtClean="0">
                <a:effectLst>
                  <a:glow rad="101600">
                    <a:schemeClr val="bg1">
                      <a:alpha val="60000"/>
                    </a:schemeClr>
                  </a:glow>
                </a:effectLst>
              </a:rPr>
              <a:t> Philosophy </a:t>
            </a:r>
          </a:p>
          <a:p>
            <a:pPr>
              <a:buFont typeface="Arial" charset="0"/>
              <a:buChar char="•"/>
            </a:pPr>
            <a:r>
              <a:rPr lang="en-US" sz="3600" dirty="0" smtClean="0">
                <a:effectLst>
                  <a:glow rad="101600">
                    <a:schemeClr val="bg1">
                      <a:alpha val="60000"/>
                    </a:schemeClr>
                  </a:glow>
                </a:effectLst>
              </a:rPr>
              <a:t> Standards</a:t>
            </a:r>
          </a:p>
          <a:p>
            <a:pPr>
              <a:buFont typeface="Arial" charset="0"/>
              <a:buChar char="•"/>
            </a:pPr>
            <a:r>
              <a:rPr lang="en-US" sz="3600" dirty="0" smtClean="0">
                <a:effectLst>
                  <a:glow rad="101600">
                    <a:schemeClr val="bg1">
                      <a:alpha val="60000"/>
                    </a:schemeClr>
                  </a:glow>
                </a:effectLst>
              </a:rPr>
              <a:t> Convictions</a:t>
            </a:r>
          </a:p>
          <a:p>
            <a:r>
              <a:rPr lang="en-US" sz="3600" dirty="0" smtClean="0">
                <a:effectLst>
                  <a:glow rad="101600">
                    <a:schemeClr val="bg1">
                      <a:alpha val="60000"/>
                    </a:schemeClr>
                  </a:glow>
                </a:effectLst>
              </a:rPr>
              <a:t>Spiritual Gifts</a:t>
            </a:r>
          </a:p>
          <a:p>
            <a:r>
              <a:rPr lang="en-US" sz="3600" dirty="0" smtClean="0">
                <a:solidFill>
                  <a:srgbClr val="FFFF00"/>
                </a:solidFill>
                <a:effectLst>
                  <a:glow rad="101600">
                    <a:schemeClr val="bg1">
                      <a:alpha val="60000"/>
                    </a:schemeClr>
                  </a:glow>
                </a:effectLst>
              </a:rPr>
              <a:t>Call of God – </a:t>
            </a:r>
            <a:r>
              <a:rPr lang="en-US" sz="3600" i="1" dirty="0" smtClean="0">
                <a:solidFill>
                  <a:srgbClr val="FFFF00"/>
                </a:solidFill>
                <a:effectLst>
                  <a:glow rad="101600">
                    <a:schemeClr val="bg1">
                      <a:alpha val="60000"/>
                    </a:schemeClr>
                  </a:glow>
                </a:effectLst>
              </a:rPr>
              <a:t>Rom.11:29</a:t>
            </a:r>
          </a:p>
          <a:p>
            <a:endParaRPr lang="en-US"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14800" cy="6858000"/>
          </a:xfrm>
        </p:spPr>
        <p:txBody>
          <a:bodyPr>
            <a:normAutofit/>
          </a:bodyPr>
          <a:lstStyle/>
          <a:p>
            <a:r>
              <a:rPr lang="en-US" sz="3600" i="1" dirty="0" smtClean="0">
                <a:solidFill>
                  <a:srgbClr val="FFFF00"/>
                </a:solidFill>
                <a:effectLst>
                  <a:glow rad="101600">
                    <a:schemeClr val="bg1">
                      <a:alpha val="60000"/>
                    </a:schemeClr>
                  </a:glow>
                </a:effectLst>
              </a:rPr>
              <a:t> “Likewise, ye husbands, dwell with them according to knowledge, giving honour unto the wife, as unto the weaker vessel, and as being heirs together of the grace of life; that your prayers be not hindered.”</a:t>
            </a:r>
            <a:endParaRPr lang="en-US" sz="3600" i="1"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4191000" y="228600"/>
            <a:ext cx="4953000" cy="6629400"/>
          </a:xfrm>
        </p:spPr>
        <p:txBody>
          <a:bodyPr>
            <a:normAutofit lnSpcReduction="10000"/>
          </a:bodyPr>
          <a:lstStyle/>
          <a:p>
            <a:pPr>
              <a:buFont typeface="Wingdings"/>
              <a:buChar char="Ø"/>
            </a:pPr>
            <a:r>
              <a:rPr lang="en-US" dirty="0" smtClean="0">
                <a:effectLst>
                  <a:glow rad="101600">
                    <a:schemeClr val="bg1">
                      <a:alpha val="60000"/>
                    </a:schemeClr>
                  </a:glow>
                </a:effectLst>
              </a:rPr>
              <a:t> Completeness is promoted by a servant’s spirit – </a:t>
            </a:r>
            <a:r>
              <a:rPr lang="en-US" i="1" dirty="0" smtClean="0">
                <a:effectLst>
                  <a:glow rad="101600">
                    <a:schemeClr val="bg1">
                      <a:alpha val="60000"/>
                    </a:schemeClr>
                  </a:glow>
                </a:effectLst>
              </a:rPr>
              <a:t>Gal. 5:13</a:t>
            </a:r>
          </a:p>
          <a:p>
            <a:pPr>
              <a:buFont typeface="Wingdings"/>
              <a:buChar char="Ø"/>
            </a:pPr>
            <a:r>
              <a:rPr lang="en-US" dirty="0" smtClean="0">
                <a:effectLst>
                  <a:glow rad="101600">
                    <a:schemeClr val="bg1">
                      <a:alpha val="60000"/>
                    </a:schemeClr>
                  </a:glow>
                </a:effectLst>
              </a:rPr>
              <a:t> Completeness is deepened by helping each other physically, emotionally, spiritually – </a:t>
            </a:r>
            <a:r>
              <a:rPr lang="en-US" i="1" dirty="0" smtClean="0">
                <a:effectLst>
                  <a:glow rad="101600">
                    <a:schemeClr val="bg1">
                      <a:alpha val="60000"/>
                    </a:schemeClr>
                  </a:glow>
                </a:effectLst>
              </a:rPr>
              <a:t>Gal. 6:2</a:t>
            </a:r>
          </a:p>
          <a:p>
            <a:pPr>
              <a:buFont typeface="Wingdings"/>
              <a:buChar char="Ø"/>
            </a:pPr>
            <a:r>
              <a:rPr lang="en-US" dirty="0" smtClean="0">
                <a:effectLst>
                  <a:glow rad="101600">
                    <a:schemeClr val="bg1">
                      <a:alpha val="60000"/>
                    </a:schemeClr>
                  </a:glow>
                </a:effectLst>
              </a:rPr>
              <a:t> Completeness can never be achieved until there is spiritual oneness –        </a:t>
            </a:r>
            <a:r>
              <a:rPr lang="en-US" i="1" dirty="0" smtClean="0">
                <a:effectLst>
                  <a:glow rad="101600">
                    <a:schemeClr val="bg1">
                      <a:alpha val="60000"/>
                    </a:schemeClr>
                  </a:glow>
                </a:effectLst>
              </a:rPr>
              <a:t>Phil. 2:2</a:t>
            </a:r>
          </a:p>
          <a:p>
            <a:pPr>
              <a:buFont typeface="Wingdings"/>
              <a:buChar char="Ø"/>
            </a:pPr>
            <a:r>
              <a:rPr lang="en-US" dirty="0" smtClean="0">
                <a:effectLst>
                  <a:glow rad="101600">
                    <a:schemeClr val="bg1">
                      <a:alpha val="60000"/>
                    </a:schemeClr>
                  </a:glow>
                </a:effectLst>
              </a:rPr>
              <a:t> Completeness grows through prayer – </a:t>
            </a:r>
            <a:r>
              <a:rPr lang="en-US" i="1" dirty="0" smtClean="0">
                <a:effectLst>
                  <a:glow rad="101600">
                    <a:schemeClr val="bg1">
                      <a:alpha val="60000"/>
                    </a:schemeClr>
                  </a:glow>
                </a:effectLst>
              </a:rPr>
              <a:t>I Pet. 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28600"/>
            <a:ext cx="95250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572000" y="457200"/>
            <a:ext cx="4572000" cy="6247864"/>
          </a:xfrm>
          <a:prstGeom prst="rect">
            <a:avLst/>
          </a:prstGeom>
        </p:spPr>
        <p:txBody>
          <a:bodyPr wrap="square">
            <a:spAutoFit/>
          </a:bodyPr>
          <a:lstStyle/>
          <a:p>
            <a:pPr algn="ctr"/>
            <a:r>
              <a:rPr lang="en-US" sz="4000" i="1" dirty="0" smtClean="0">
                <a:effectLst>
                  <a:glow rad="101600">
                    <a:schemeClr val="bg1">
                      <a:alpha val="60000"/>
                    </a:schemeClr>
                  </a:glow>
                </a:effectLst>
              </a:rPr>
              <a:t>“Epaphras, who is one of you, a servant of Christ, saluteth you, always labouring fervently for you in prayers, </a:t>
            </a:r>
            <a:r>
              <a:rPr lang="en-US" sz="4000" i="1" u="sng" dirty="0" smtClean="0">
                <a:effectLst>
                  <a:glow rad="101600">
                    <a:schemeClr val="bg1">
                      <a:alpha val="60000"/>
                    </a:schemeClr>
                  </a:glow>
                </a:effectLst>
              </a:rPr>
              <a:t>that ye may stand perfect and complete in all the will of God.</a:t>
            </a:r>
            <a:r>
              <a:rPr lang="en-US" sz="4000" i="1" dirty="0" smtClean="0">
                <a:effectLst>
                  <a:glow rad="101600">
                    <a:schemeClr val="bg1">
                      <a:alpha val="60000"/>
                    </a:schemeClr>
                  </a:glow>
                </a:effectLst>
              </a:rPr>
              <a:t>” (Col. 4:12)</a:t>
            </a:r>
            <a:endParaRPr lang="en-US" sz="4000" i="1" dirty="0">
              <a:effectLst>
                <a:glow rad="101600">
                  <a:schemeClr val="bg1">
                    <a:alpha val="60000"/>
                  </a:schemeClr>
                </a:glow>
              </a:effectLst>
            </a:endParaRPr>
          </a:p>
        </p:txBody>
      </p:sp>
      <p:pic>
        <p:nvPicPr>
          <p:cNvPr id="1028" name="Picture 4" descr="c:\Users\Ptr. Daniel White\Desktop\Bible pictures\Bible pictures New Testament\PAUL\Writing\Paul in prison C-181.jpg"/>
          <p:cNvPicPr>
            <a:picLocks noChangeAspect="1" noChangeArrowheads="1"/>
          </p:cNvPicPr>
          <p:nvPr/>
        </p:nvPicPr>
        <p:blipFill>
          <a:blip r:embed="rId3" cstate="print">
            <a:lum bright="-10000"/>
          </a:blip>
          <a:srcRect/>
          <a:stretch>
            <a:fillRect/>
          </a:stretch>
        </p:blipFill>
        <p:spPr bwMode="auto">
          <a:xfrm>
            <a:off x="228600" y="228600"/>
            <a:ext cx="4293724" cy="5257800"/>
          </a:xfrm>
          <a:prstGeom prst="rect">
            <a:avLst/>
          </a:prstGeom>
          <a:noFill/>
          <a:scene3d>
            <a:camera prst="orthographicFront"/>
            <a:lightRig rig="threePt" dir="t"/>
          </a:scene3d>
          <a:sp3d>
            <a:bevelT prst="slope"/>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Courtship Marriage Family\Marriage\Couples\Kiss.JPG"/>
          <p:cNvPicPr>
            <a:picLocks noChangeAspect="1" noChangeArrowheads="1"/>
          </p:cNvPicPr>
          <p:nvPr/>
        </p:nvPicPr>
        <p:blipFill>
          <a:blip r:embed="rId3" cstate="print"/>
          <a:srcRect/>
          <a:stretch>
            <a:fillRect/>
          </a:stretch>
        </p:blipFill>
        <p:spPr bwMode="auto">
          <a:xfrm>
            <a:off x="-304800" y="0"/>
            <a:ext cx="9829800" cy="6858000"/>
          </a:xfrm>
          <a:prstGeom prst="rect">
            <a:avLst/>
          </a:prstGeom>
          <a:noFill/>
        </p:spPr>
      </p:pic>
      <p:sp>
        <p:nvSpPr>
          <p:cNvPr id="4" name="Rectangle 3"/>
          <p:cNvSpPr/>
          <p:nvPr/>
        </p:nvSpPr>
        <p:spPr>
          <a:xfrm>
            <a:off x="0" y="304801"/>
            <a:ext cx="4191000" cy="3046988"/>
          </a:xfrm>
          <a:prstGeom prst="rect">
            <a:avLst/>
          </a:prstGeom>
        </p:spPr>
        <p:txBody>
          <a:bodyPr wrap="square">
            <a:spAutoFit/>
          </a:bodyPr>
          <a:lstStyle/>
          <a:p>
            <a:pPr algn="ctr"/>
            <a:r>
              <a:rPr lang="en-US" sz="3200" i="1" dirty="0" smtClean="0"/>
              <a:t>“Stand fast in one spirit, with one mind striving together for the faith of the gospel.”</a:t>
            </a:r>
          </a:p>
          <a:p>
            <a:pPr algn="ctr"/>
            <a:r>
              <a:rPr lang="en-US" sz="3200" i="1" dirty="0" smtClean="0"/>
              <a:t>(Phil. 12:27)</a:t>
            </a:r>
          </a:p>
          <a:p>
            <a:pPr algn="ctr"/>
            <a:endParaRPr lang="en-US" sz="32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800" dirty="0" smtClean="0">
                <a:effectLst>
                  <a:glow rad="101600">
                    <a:schemeClr val="bg1">
                      <a:alpha val="60000"/>
                    </a:schemeClr>
                  </a:glow>
                </a:effectLst>
              </a:rPr>
              <a:t>5#  Protection</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0" y="1066800"/>
            <a:ext cx="4953000" cy="5791200"/>
          </a:xfrm>
        </p:spPr>
        <p:txBody>
          <a:bodyPr>
            <a:noAutofit/>
          </a:bodyPr>
          <a:lstStyle/>
          <a:p>
            <a:pPr>
              <a:buNone/>
            </a:pPr>
            <a:r>
              <a:rPr lang="en-US" sz="3600" i="1" dirty="0" smtClean="0">
                <a:solidFill>
                  <a:srgbClr val="FFFF00"/>
                </a:solidFill>
                <a:effectLst>
                  <a:glow rad="101600">
                    <a:schemeClr val="bg1">
                      <a:alpha val="60000"/>
                    </a:schemeClr>
                  </a:glow>
                </a:effectLst>
              </a:rPr>
              <a:t>    I </a:t>
            </a:r>
            <a:r>
              <a:rPr lang="en-US" sz="3600" i="1" dirty="0">
                <a:solidFill>
                  <a:srgbClr val="FFFF00"/>
                </a:solidFill>
                <a:effectLst>
                  <a:glow rad="101600">
                    <a:schemeClr val="bg1">
                      <a:alpha val="60000"/>
                    </a:schemeClr>
                  </a:glow>
                </a:effectLst>
              </a:rPr>
              <a:t>charge you (man) and you (woman) before God who knows the secrets of all men’s </a:t>
            </a:r>
            <a:r>
              <a:rPr lang="en-US" sz="3600" i="1" dirty="0" smtClean="0">
                <a:solidFill>
                  <a:srgbClr val="FFFF00"/>
                </a:solidFill>
                <a:effectLst>
                  <a:glow rad="101600">
                    <a:schemeClr val="bg1">
                      <a:alpha val="60000"/>
                    </a:schemeClr>
                  </a:glow>
                </a:effectLst>
              </a:rPr>
              <a:t>hearts </a:t>
            </a:r>
            <a:r>
              <a:rPr lang="en-US" sz="3600" i="1" dirty="0">
                <a:solidFill>
                  <a:srgbClr val="FFFF00"/>
                </a:solidFill>
                <a:effectLst>
                  <a:glow rad="101600">
                    <a:schemeClr val="bg1">
                      <a:alpha val="60000"/>
                    </a:schemeClr>
                  </a:glow>
                </a:effectLst>
              </a:rPr>
              <a:t>and to whom one day you will stand and give an account, that these vows once made may never be broken except by death</a:t>
            </a:r>
            <a:r>
              <a:rPr lang="en-US" sz="3600" i="1" dirty="0" smtClean="0">
                <a:solidFill>
                  <a:srgbClr val="FFFF00"/>
                </a:solidFill>
                <a:effectLst>
                  <a:glow rad="101600">
                    <a:schemeClr val="bg1">
                      <a:alpha val="60000"/>
                    </a:schemeClr>
                  </a:glow>
                </a:effectLst>
              </a:rPr>
              <a:t>.</a:t>
            </a:r>
          </a:p>
        </p:txBody>
      </p:sp>
      <p:pic>
        <p:nvPicPr>
          <p:cNvPr id="6146" name="Picture 2"/>
          <p:cNvPicPr>
            <a:picLocks noChangeAspect="1" noChangeArrowheads="1"/>
          </p:cNvPicPr>
          <p:nvPr/>
        </p:nvPicPr>
        <p:blipFill>
          <a:blip r:embed="rId3" cstate="print"/>
          <a:srcRect/>
          <a:stretch>
            <a:fillRect/>
          </a:stretch>
        </p:blipFill>
        <p:spPr bwMode="auto">
          <a:xfrm>
            <a:off x="4876800" y="1143000"/>
            <a:ext cx="3962400" cy="5391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0" y="0"/>
            <a:ext cx="9144000" cy="6858000"/>
          </a:xfrm>
        </p:spPr>
        <p:txBody>
          <a:bodyPr>
            <a:normAutofit/>
          </a:bodyPr>
          <a:lstStyle/>
          <a:p>
            <a:pPr>
              <a:buNone/>
            </a:pPr>
            <a:r>
              <a:rPr lang="en-US" sz="3600" b="1" dirty="0" smtClean="0">
                <a:effectLst>
                  <a:glow rad="101600">
                    <a:schemeClr val="bg1">
                      <a:alpha val="60000"/>
                    </a:schemeClr>
                  </a:glow>
                </a:effectLst>
              </a:rPr>
              <a:t>   </a:t>
            </a:r>
            <a:r>
              <a:rPr lang="en-US" sz="3600" b="1" dirty="0" smtClean="0">
                <a:solidFill>
                  <a:srgbClr val="FFC000"/>
                </a:solidFill>
                <a:effectLst>
                  <a:glow rad="101600">
                    <a:schemeClr val="bg1">
                      <a:alpha val="60000"/>
                    </a:schemeClr>
                  </a:glow>
                </a:effectLst>
              </a:rPr>
              <a:t>To the man: </a:t>
            </a:r>
            <a:r>
              <a:rPr lang="en-US" sz="3600" dirty="0" smtClean="0">
                <a:effectLst>
                  <a:glow rad="101600">
                    <a:schemeClr val="bg1">
                      <a:alpha val="60000"/>
                    </a:schemeClr>
                  </a:glow>
                </a:effectLst>
              </a:rPr>
              <a:t>Do you now take this woman, whose hand you hold to be your lawful wedded wife. Do you solemnly promise, before God and these witnesses, that you will love, honor, and cherish her, in sickness and in health, for richer, for poorer, for better for worse, and that forsaking all others for her alone, you will faithfully perform to her all the duties which a husband owes to a wife, so long as you both shall live?  Do you promise to faithfully provide for her needs, </a:t>
            </a:r>
            <a:r>
              <a:rPr lang="en-US" sz="3600" u="sng" dirty="0" smtClean="0">
                <a:effectLst>
                  <a:glow rad="101600">
                    <a:schemeClr val="bg1">
                      <a:alpha val="60000"/>
                    </a:schemeClr>
                  </a:glow>
                </a:effectLst>
              </a:rPr>
              <a:t>protect</a:t>
            </a:r>
            <a:r>
              <a:rPr lang="en-US" sz="3600" dirty="0" smtClean="0">
                <a:effectLst>
                  <a:glow rad="101600">
                    <a:schemeClr val="bg1">
                      <a:alpha val="60000"/>
                    </a:schemeClr>
                  </a:glow>
                </a:effectLst>
              </a:rPr>
              <a:t> her from danger and lead her spiritually?</a:t>
            </a:r>
          </a:p>
          <a:p>
            <a:endParaRPr lang="en-US"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9144000" cy="6858000"/>
          </a:xfrm>
        </p:spPr>
        <p:txBody>
          <a:bodyPr>
            <a:noAutofit/>
          </a:bodyPr>
          <a:lstStyle/>
          <a:p>
            <a:pPr>
              <a:buNone/>
            </a:pPr>
            <a:r>
              <a:rPr lang="en-US" sz="3600" b="1" dirty="0" smtClean="0">
                <a:effectLst>
                  <a:glow rad="101600">
                    <a:schemeClr val="bg1">
                      <a:alpha val="60000"/>
                    </a:schemeClr>
                  </a:glow>
                </a:effectLst>
              </a:rPr>
              <a:t>   </a:t>
            </a:r>
            <a:r>
              <a:rPr lang="en-US" sz="3600" b="1" dirty="0" smtClean="0">
                <a:solidFill>
                  <a:srgbClr val="FFC000"/>
                </a:solidFill>
                <a:effectLst>
                  <a:glow rad="101600">
                    <a:schemeClr val="bg1">
                      <a:alpha val="60000"/>
                    </a:schemeClr>
                  </a:glow>
                </a:effectLst>
              </a:rPr>
              <a:t>To </a:t>
            </a:r>
            <a:r>
              <a:rPr lang="en-US" sz="3600" b="1" dirty="0">
                <a:solidFill>
                  <a:srgbClr val="FFC000"/>
                </a:solidFill>
                <a:effectLst>
                  <a:glow rad="101600">
                    <a:schemeClr val="bg1">
                      <a:alpha val="60000"/>
                    </a:schemeClr>
                  </a:glow>
                </a:effectLst>
              </a:rPr>
              <a:t>the woman: </a:t>
            </a:r>
            <a:r>
              <a:rPr lang="en-US" sz="3600" dirty="0">
                <a:effectLst>
                  <a:glow rad="101600">
                    <a:schemeClr val="bg1">
                      <a:alpha val="60000"/>
                    </a:schemeClr>
                  </a:glow>
                </a:effectLst>
              </a:rPr>
              <a:t>Do you now take this man, whose hand you hold to be your lawful wedded husband. Do you solemnly promise, before God and these witnesses, that you will </a:t>
            </a:r>
            <a:r>
              <a:rPr lang="en-US" sz="3600" dirty="0" smtClean="0">
                <a:effectLst>
                  <a:glow rad="101600">
                    <a:schemeClr val="bg1">
                      <a:alpha val="60000"/>
                    </a:schemeClr>
                  </a:glow>
                </a:effectLst>
              </a:rPr>
              <a:t>love, </a:t>
            </a:r>
            <a:r>
              <a:rPr lang="en-US" sz="3600" dirty="0">
                <a:effectLst>
                  <a:glow rad="101600">
                    <a:schemeClr val="bg1">
                      <a:alpha val="60000"/>
                    </a:schemeClr>
                  </a:glow>
                </a:effectLst>
              </a:rPr>
              <a:t>honor and obey him, in sickness and in health, for richer for poorer, for better for worse, and that forsaking all others for him alone, you will faithfully perform to him all the duties which a wife owes to a husband, so long as you both shall live? </a:t>
            </a:r>
            <a:r>
              <a:rPr lang="en-US" sz="3600" dirty="0" smtClean="0">
                <a:effectLst>
                  <a:glow rad="101600">
                    <a:schemeClr val="bg1">
                      <a:alpha val="60000"/>
                    </a:schemeClr>
                  </a:glow>
                </a:effectLst>
              </a:rPr>
              <a:t>Do </a:t>
            </a:r>
            <a:r>
              <a:rPr lang="en-US" sz="3600" dirty="0">
                <a:effectLst>
                  <a:glow rad="101600">
                    <a:schemeClr val="bg1">
                      <a:alpha val="60000"/>
                    </a:schemeClr>
                  </a:glow>
                </a:effectLst>
              </a:rPr>
              <a:t>you promise to faithfully reverence him, pray for him and be a safe haven for him to come home to?</a:t>
            </a:r>
          </a:p>
          <a:p>
            <a:pPr>
              <a:buNone/>
            </a:pPr>
            <a:r>
              <a:rPr lang="en-US" sz="3600" dirty="0">
                <a:effectLst>
                  <a:glow rad="101600">
                    <a:schemeClr val="bg1">
                      <a:alpha val="60000"/>
                    </a:schemeClr>
                  </a:glow>
                </a:effectLst>
              </a:rPr>
              <a:t> </a:t>
            </a:r>
          </a:p>
          <a:p>
            <a:pPr>
              <a:buNone/>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1# Companionship</a:t>
            </a:r>
            <a:endParaRPr lang="en-US" dirty="0">
              <a:effectLst>
                <a:glow rad="101600">
                  <a:schemeClr val="bg1">
                    <a:alpha val="60000"/>
                  </a:schemeClr>
                </a:glow>
              </a:effectLst>
            </a:endParaRPr>
          </a:p>
        </p:txBody>
      </p:sp>
      <p:sp>
        <p:nvSpPr>
          <p:cNvPr id="3" name="Content Placeholder 2"/>
          <p:cNvSpPr>
            <a:spLocks noGrp="1"/>
          </p:cNvSpPr>
          <p:nvPr>
            <p:ph sz="half" idx="1"/>
          </p:nvPr>
        </p:nvSpPr>
        <p:spPr>
          <a:xfrm>
            <a:off x="0" y="1524000"/>
            <a:ext cx="9144000" cy="5334000"/>
          </a:xfrm>
        </p:spPr>
        <p:txBody>
          <a:bodyPr>
            <a:noAutofit/>
          </a:bodyPr>
          <a:lstStyle/>
          <a:p>
            <a:r>
              <a:rPr lang="en-US" sz="3200" dirty="0" smtClean="0">
                <a:effectLst>
                  <a:glow rad="101600">
                    <a:schemeClr val="bg1">
                      <a:alpha val="60000"/>
                    </a:schemeClr>
                  </a:glow>
                </a:effectLst>
              </a:rPr>
              <a:t>True companionship grows out of a oneness of spirit – </a:t>
            </a:r>
            <a:r>
              <a:rPr lang="en-US" sz="3200" i="1" dirty="0" smtClean="0">
                <a:solidFill>
                  <a:srgbClr val="FFC000"/>
                </a:solidFill>
                <a:effectLst>
                  <a:glow rad="101600">
                    <a:schemeClr val="bg1">
                      <a:alpha val="60000"/>
                    </a:schemeClr>
                  </a:glow>
                </a:effectLst>
              </a:rPr>
              <a:t>“Can two walk together, except they be agreed?” (Amos 3:3) “Every kingdom divided against itself is brought to desolation; and every city or house divided against itself shall not stand.” (Matt. 12:25)</a:t>
            </a:r>
          </a:p>
          <a:p>
            <a:pPr>
              <a:buFont typeface="Wingdings"/>
              <a:buChar char="Ø"/>
            </a:pPr>
            <a:endParaRPr lang="en-US" sz="3200" i="1" dirty="0">
              <a:solidFill>
                <a:srgbClr val="FFC000"/>
              </a:solidFill>
              <a:effectLst>
                <a:glow rad="101600">
                  <a:schemeClr val="bg1">
                    <a:alpha val="60000"/>
                  </a:schemeClr>
                </a:glow>
              </a:effectLst>
            </a:endParaRPr>
          </a:p>
        </p:txBody>
      </p:sp>
      <p:sp>
        <p:nvSpPr>
          <p:cNvPr id="4" name="Content Placeholder 3"/>
          <p:cNvSpPr>
            <a:spLocks noGrp="1"/>
          </p:cNvSpPr>
          <p:nvPr>
            <p:ph sz="half" idx="2"/>
          </p:nvPr>
        </p:nvSpPr>
        <p:spPr>
          <a:xfrm>
            <a:off x="1066800" y="4800600"/>
            <a:ext cx="6858000" cy="1524000"/>
          </a:xfrm>
          <a:scene3d>
            <a:camera prst="orthographicFront"/>
            <a:lightRig rig="threePt" dir="t"/>
          </a:scene3d>
          <a:sp3d>
            <a:bevelT prst="convex"/>
          </a:sp3d>
        </p:spPr>
        <p:style>
          <a:lnRef idx="2">
            <a:schemeClr val="dk1"/>
          </a:lnRef>
          <a:fillRef idx="1">
            <a:schemeClr val="lt1"/>
          </a:fillRef>
          <a:effectRef idx="0">
            <a:schemeClr val="dk1"/>
          </a:effectRef>
          <a:fontRef idx="minor">
            <a:schemeClr val="dk1"/>
          </a:fontRef>
        </p:style>
        <p:txBody>
          <a:bodyPr>
            <a:noAutofit/>
          </a:bodyPr>
          <a:lstStyle/>
          <a:p>
            <a:pPr algn="ctr">
              <a:buNone/>
            </a:pPr>
            <a:r>
              <a:rPr lang="en-US" b="1" i="1" dirty="0" smtClean="0">
                <a:effectLst>
                  <a:reflection blurRad="6350" stA="55000" endA="300" endPos="45500" dir="5400000" sy="-100000" algn="bl" rotWithShape="0"/>
                </a:effectLst>
              </a:rPr>
              <a:t>     “Behold, how good and how pleasant it is for brethren to dwell together in unity!” (Psalm 133:1)</a:t>
            </a:r>
            <a:endParaRPr lang="en-US" b="1" i="1" dirty="0">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800600" cy="6858000"/>
          </a:xfrm>
        </p:spPr>
        <p:txBody>
          <a:bodyPr>
            <a:normAutofit fontScale="92500"/>
          </a:bodyPr>
          <a:lstStyle/>
          <a:p>
            <a:pPr>
              <a:buNone/>
            </a:pPr>
            <a:r>
              <a:rPr lang="en-US" sz="3600" b="1" dirty="0" smtClean="0">
                <a:effectLst>
                  <a:glow rad="101600">
                    <a:schemeClr val="bg1">
                      <a:alpha val="60000"/>
                    </a:schemeClr>
                  </a:glow>
                </a:effectLst>
              </a:rPr>
              <a:t>    The </a:t>
            </a:r>
            <a:r>
              <a:rPr lang="en-US" sz="3600" b="1" dirty="0">
                <a:effectLst>
                  <a:glow rad="101600">
                    <a:schemeClr val="bg1">
                      <a:alpha val="60000"/>
                    </a:schemeClr>
                  </a:glow>
                </a:effectLst>
              </a:rPr>
              <a:t>man</a:t>
            </a:r>
            <a:r>
              <a:rPr lang="en-US" sz="3600" dirty="0">
                <a:effectLst>
                  <a:glow rad="101600">
                    <a:schemeClr val="bg1">
                      <a:alpha val="60000"/>
                    </a:schemeClr>
                  </a:glow>
                </a:effectLst>
              </a:rPr>
              <a:t> </a:t>
            </a:r>
            <a:r>
              <a:rPr lang="en-US" sz="3600" dirty="0" smtClean="0">
                <a:effectLst>
                  <a:glow rad="101600">
                    <a:schemeClr val="bg1">
                      <a:alpha val="60000"/>
                    </a:schemeClr>
                  </a:glow>
                </a:effectLst>
              </a:rPr>
              <a:t> - I ____ take </a:t>
            </a:r>
            <a:r>
              <a:rPr lang="en-US" sz="3600" dirty="0">
                <a:effectLst>
                  <a:glow rad="101600">
                    <a:schemeClr val="bg1">
                      <a:alpha val="60000"/>
                    </a:schemeClr>
                  </a:glow>
                </a:effectLst>
              </a:rPr>
              <a:t>thee </a:t>
            </a:r>
            <a:r>
              <a:rPr lang="en-US" sz="3600" dirty="0" smtClean="0">
                <a:effectLst>
                  <a:glow rad="101600">
                    <a:schemeClr val="bg1">
                      <a:alpha val="60000"/>
                    </a:schemeClr>
                  </a:glow>
                </a:effectLst>
              </a:rPr>
              <a:t>_____ </a:t>
            </a:r>
            <a:r>
              <a:rPr lang="en-US" sz="3600" dirty="0">
                <a:effectLst>
                  <a:glow rad="101600">
                    <a:schemeClr val="bg1">
                      <a:alpha val="60000"/>
                    </a:schemeClr>
                  </a:glow>
                </a:effectLst>
              </a:rPr>
              <a:t>to </a:t>
            </a:r>
            <a:r>
              <a:rPr lang="en-US" sz="3600" dirty="0" smtClean="0">
                <a:effectLst>
                  <a:glow rad="101600">
                    <a:schemeClr val="bg1">
                      <a:alpha val="60000"/>
                    </a:schemeClr>
                  </a:glow>
                </a:effectLst>
              </a:rPr>
              <a:t>be </a:t>
            </a:r>
            <a:r>
              <a:rPr lang="en-US" sz="3600" dirty="0">
                <a:effectLst>
                  <a:glow rad="101600">
                    <a:schemeClr val="bg1">
                      <a:alpha val="60000"/>
                    </a:schemeClr>
                  </a:glow>
                </a:effectLst>
              </a:rPr>
              <a:t>my wedded wife, to have and to </a:t>
            </a:r>
            <a:r>
              <a:rPr lang="en-US" sz="3600" dirty="0" smtClean="0">
                <a:effectLst>
                  <a:glow rad="101600">
                    <a:schemeClr val="bg1">
                      <a:alpha val="60000"/>
                    </a:schemeClr>
                  </a:glow>
                </a:effectLst>
              </a:rPr>
              <a:t>hold </a:t>
            </a:r>
            <a:r>
              <a:rPr lang="en-US" sz="3600" dirty="0">
                <a:effectLst>
                  <a:glow rad="101600">
                    <a:schemeClr val="bg1">
                      <a:alpha val="60000"/>
                    </a:schemeClr>
                  </a:glow>
                </a:effectLst>
              </a:rPr>
              <a:t>from this day forward, for better or for worse, for richer for poorer, in sickness and in health, to love and to cherish, till death do us part, according to God’s holy ordinance, and thereto I give my pledge.</a:t>
            </a:r>
          </a:p>
          <a:p>
            <a:endParaRPr lang="en-US" sz="3600" dirty="0">
              <a:effectLst>
                <a:glow rad="101600">
                  <a:schemeClr val="bg1">
                    <a:alpha val="60000"/>
                  </a:schemeClr>
                </a:glow>
              </a:effectLst>
            </a:endParaRPr>
          </a:p>
        </p:txBody>
      </p:sp>
      <p:pic>
        <p:nvPicPr>
          <p:cNvPr id="1028" name="Picture 4"/>
          <p:cNvPicPr>
            <a:picLocks noChangeAspect="1" noChangeArrowheads="1"/>
          </p:cNvPicPr>
          <p:nvPr/>
        </p:nvPicPr>
        <p:blipFill>
          <a:blip r:embed="rId3" cstate="print"/>
          <a:srcRect/>
          <a:stretch>
            <a:fillRect/>
          </a:stretch>
        </p:blipFill>
        <p:spPr bwMode="auto">
          <a:xfrm>
            <a:off x="5029200" y="535004"/>
            <a:ext cx="3925377" cy="58467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4648200" y="685800"/>
            <a:ext cx="4248150" cy="5391150"/>
          </a:xfrm>
          <a:prstGeom prst="rect">
            <a:avLst/>
          </a:prstGeom>
          <a:noFill/>
          <a:ln w="9525">
            <a:noFill/>
            <a:miter lim="800000"/>
            <a:headEnd/>
            <a:tailEnd/>
          </a:ln>
        </p:spPr>
      </p:pic>
      <p:sp>
        <p:nvSpPr>
          <p:cNvPr id="3" name="Content Placeholder 2"/>
          <p:cNvSpPr>
            <a:spLocks noGrp="1"/>
          </p:cNvSpPr>
          <p:nvPr>
            <p:ph idx="1"/>
          </p:nvPr>
        </p:nvSpPr>
        <p:spPr>
          <a:xfrm>
            <a:off x="0" y="1"/>
            <a:ext cx="5105400" cy="6858000"/>
          </a:xfrm>
        </p:spPr>
        <p:txBody>
          <a:bodyPr>
            <a:normAutofit fontScale="92500"/>
          </a:bodyPr>
          <a:lstStyle/>
          <a:p>
            <a:pPr>
              <a:buNone/>
            </a:pPr>
            <a:r>
              <a:rPr lang="en-US" sz="3600" b="1" dirty="0" smtClean="0">
                <a:effectLst>
                  <a:glow rad="101600">
                    <a:schemeClr val="bg1">
                      <a:alpha val="60000"/>
                    </a:schemeClr>
                  </a:glow>
                </a:effectLst>
              </a:rPr>
              <a:t>    The </a:t>
            </a:r>
            <a:r>
              <a:rPr lang="en-US" sz="3600" b="1" dirty="0">
                <a:effectLst>
                  <a:glow rad="101600">
                    <a:schemeClr val="bg1">
                      <a:alpha val="60000"/>
                    </a:schemeClr>
                  </a:glow>
                </a:effectLst>
              </a:rPr>
              <a:t>woman</a:t>
            </a:r>
            <a:r>
              <a:rPr lang="en-US" sz="3600" dirty="0">
                <a:effectLst>
                  <a:glow rad="101600">
                    <a:schemeClr val="bg1">
                      <a:alpha val="60000"/>
                    </a:schemeClr>
                  </a:glow>
                </a:effectLst>
              </a:rPr>
              <a:t> – I </a:t>
            </a:r>
            <a:r>
              <a:rPr lang="en-US" sz="3600" dirty="0" smtClean="0">
                <a:effectLst>
                  <a:glow rad="101600">
                    <a:schemeClr val="bg1">
                      <a:alpha val="60000"/>
                    </a:schemeClr>
                  </a:glow>
                </a:effectLst>
              </a:rPr>
              <a:t>_____take thee _____ to </a:t>
            </a:r>
            <a:r>
              <a:rPr lang="en-US" sz="3600" dirty="0">
                <a:effectLst>
                  <a:glow rad="101600">
                    <a:schemeClr val="bg1">
                      <a:alpha val="60000"/>
                    </a:schemeClr>
                  </a:glow>
                </a:effectLst>
              </a:rPr>
              <a:t>be my wedded husband, to have and to hold from this day forward, for better or for worse, for richer, for poorer, in sickness and in health, to love and to cherish, till death do us part, according to God’s holy ordinance and thereto I give my pledge.</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4800" dirty="0" smtClean="0">
                <a:effectLst>
                  <a:glow rad="101600">
                    <a:schemeClr val="bg1">
                      <a:alpha val="60000"/>
                    </a:schemeClr>
                  </a:glow>
                </a:effectLst>
              </a:rPr>
              <a:t>The Husband’s Vow</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0" y="1219200"/>
            <a:ext cx="9144000" cy="5638800"/>
          </a:xfrm>
        </p:spPr>
        <p:txBody>
          <a:bodyPr>
            <a:noAutofit/>
          </a:bodyPr>
          <a:lstStyle/>
          <a:p>
            <a:pPr>
              <a:buFont typeface="Arial" charset="0"/>
              <a:buChar char="•"/>
            </a:pPr>
            <a:r>
              <a:rPr lang="en-US" sz="3600" dirty="0" smtClean="0">
                <a:solidFill>
                  <a:srgbClr val="FFFF00"/>
                </a:solidFill>
                <a:effectLst>
                  <a:glow rad="101600">
                    <a:schemeClr val="bg1">
                      <a:alpha val="60000"/>
                    </a:schemeClr>
                  </a:glow>
                </a:effectLst>
              </a:rPr>
              <a:t>When a man enters into the marriage covenant, he is thereby pledging his strength, resources, and life to the wife as long as he is alive –</a:t>
            </a:r>
          </a:p>
          <a:p>
            <a:pPr>
              <a:buFont typeface="Arial" charset="0"/>
              <a:buChar char="•"/>
            </a:pPr>
            <a:r>
              <a:rPr lang="en-US" sz="3600" dirty="0" smtClean="0">
                <a:effectLst>
                  <a:glow rad="101600">
                    <a:schemeClr val="bg1">
                      <a:alpha val="60000"/>
                    </a:schemeClr>
                  </a:glow>
                </a:effectLst>
              </a:rPr>
              <a:t>The Promise -</a:t>
            </a:r>
          </a:p>
          <a:p>
            <a:pPr>
              <a:buFont typeface="Wingdings"/>
              <a:buChar char="Ø"/>
            </a:pPr>
            <a:r>
              <a:rPr lang="en-US" sz="3600" dirty="0" smtClean="0">
                <a:effectLst>
                  <a:glow rad="101600">
                    <a:schemeClr val="bg1">
                      <a:alpha val="60000"/>
                    </a:schemeClr>
                  </a:glow>
                </a:effectLst>
              </a:rPr>
              <a:t> Love</a:t>
            </a:r>
          </a:p>
          <a:p>
            <a:pPr>
              <a:buFont typeface="Wingdings"/>
              <a:buChar char="Ø"/>
            </a:pPr>
            <a:r>
              <a:rPr lang="en-US" sz="3600" dirty="0" smtClean="0">
                <a:effectLst>
                  <a:glow rad="101600">
                    <a:schemeClr val="bg1">
                      <a:alpha val="60000"/>
                    </a:schemeClr>
                  </a:glow>
                </a:effectLst>
              </a:rPr>
              <a:t> Honor</a:t>
            </a:r>
          </a:p>
          <a:p>
            <a:pPr>
              <a:buFont typeface="Wingdings"/>
              <a:buChar char="Ø"/>
            </a:pPr>
            <a:r>
              <a:rPr lang="en-US" sz="3600" dirty="0" smtClean="0">
                <a:effectLst>
                  <a:glow rad="101600">
                    <a:schemeClr val="bg1">
                      <a:alpha val="60000"/>
                    </a:schemeClr>
                  </a:glow>
                </a:effectLst>
              </a:rPr>
              <a:t> Cherish</a:t>
            </a:r>
          </a:p>
          <a:p>
            <a:pPr>
              <a:buNone/>
            </a:pPr>
            <a:endParaRPr lang="en-US" sz="3600" dirty="0">
              <a:effectLst>
                <a:glow rad="101600">
                  <a:schemeClr val="bg1">
                    <a:alpha val="60000"/>
                  </a:schemeClr>
                </a:glow>
              </a:effectLst>
            </a:endParaRPr>
          </a:p>
        </p:txBody>
      </p:sp>
      <p:pic>
        <p:nvPicPr>
          <p:cNvPr id="4" name="Picture 3"/>
          <p:cNvPicPr>
            <a:picLocks noChangeAspect="1" noChangeArrowheads="1"/>
          </p:cNvPicPr>
          <p:nvPr/>
        </p:nvPicPr>
        <p:blipFill>
          <a:blip r:embed="rId3" cstate="print"/>
          <a:srcRect/>
          <a:stretch>
            <a:fillRect/>
          </a:stretch>
        </p:blipFill>
        <p:spPr bwMode="auto">
          <a:xfrm>
            <a:off x="5181600" y="3124200"/>
            <a:ext cx="2095500" cy="34081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0" y="381000"/>
            <a:ext cx="9144000" cy="6477000"/>
          </a:xfrm>
        </p:spPr>
        <p:txBody>
          <a:bodyPr>
            <a:normAutofit/>
          </a:bodyPr>
          <a:lstStyle/>
          <a:p>
            <a:r>
              <a:rPr lang="en-US" sz="3600" dirty="0" smtClean="0">
                <a:effectLst>
                  <a:glow rad="101600">
                    <a:schemeClr val="bg1">
                      <a:alpha val="60000"/>
                    </a:schemeClr>
                  </a:glow>
                </a:effectLst>
              </a:rPr>
              <a:t>In Sickness </a:t>
            </a:r>
          </a:p>
          <a:p>
            <a:r>
              <a:rPr lang="en-US" sz="3600" dirty="0" smtClean="0">
                <a:effectLst>
                  <a:glow rad="101600">
                    <a:schemeClr val="bg1">
                      <a:alpha val="60000"/>
                    </a:schemeClr>
                  </a:glow>
                </a:effectLst>
              </a:rPr>
              <a:t>In Health</a:t>
            </a:r>
          </a:p>
          <a:p>
            <a:r>
              <a:rPr lang="en-US" sz="3600" dirty="0" smtClean="0">
                <a:effectLst>
                  <a:glow rad="101600">
                    <a:schemeClr val="bg1">
                      <a:alpha val="60000"/>
                    </a:schemeClr>
                  </a:glow>
                </a:effectLst>
              </a:rPr>
              <a:t>For Richer</a:t>
            </a:r>
          </a:p>
          <a:p>
            <a:r>
              <a:rPr lang="en-US" sz="3600" dirty="0" smtClean="0">
                <a:effectLst>
                  <a:glow rad="101600">
                    <a:schemeClr val="bg1">
                      <a:alpha val="60000"/>
                    </a:schemeClr>
                  </a:glow>
                </a:effectLst>
              </a:rPr>
              <a:t>For Poorer</a:t>
            </a:r>
          </a:p>
          <a:p>
            <a:r>
              <a:rPr lang="en-US" sz="3600" dirty="0" smtClean="0">
                <a:effectLst>
                  <a:glow rad="101600">
                    <a:schemeClr val="bg1">
                      <a:alpha val="60000"/>
                    </a:schemeClr>
                  </a:glow>
                </a:effectLst>
              </a:rPr>
              <a:t>For Better</a:t>
            </a:r>
          </a:p>
          <a:p>
            <a:r>
              <a:rPr lang="en-US" sz="3600" dirty="0" smtClean="0">
                <a:effectLst>
                  <a:glow rad="101600">
                    <a:schemeClr val="bg1">
                      <a:alpha val="60000"/>
                    </a:schemeClr>
                  </a:glow>
                </a:effectLst>
              </a:rPr>
              <a:t>For Worse</a:t>
            </a:r>
          </a:p>
          <a:p>
            <a:r>
              <a:rPr lang="en-US" sz="3600" dirty="0" smtClean="0">
                <a:effectLst>
                  <a:glow rad="101600">
                    <a:schemeClr val="bg1">
                      <a:alpha val="60000"/>
                    </a:schemeClr>
                  </a:glow>
                </a:effectLst>
              </a:rPr>
              <a:t>Forsaking all others for her alone</a:t>
            </a:r>
          </a:p>
          <a:p>
            <a:r>
              <a:rPr lang="en-US" sz="3600" dirty="0" smtClean="0">
                <a:effectLst>
                  <a:glow rad="101600">
                    <a:schemeClr val="bg1">
                      <a:alpha val="60000"/>
                    </a:schemeClr>
                  </a:glow>
                </a:effectLst>
              </a:rPr>
              <a:t>Faithfully perform to her all the duties which a husbands owes to a wife</a:t>
            </a:r>
          </a:p>
          <a:p>
            <a:r>
              <a:rPr lang="en-US" sz="3600" dirty="0" smtClean="0">
                <a:effectLst>
                  <a:glow rad="101600">
                    <a:schemeClr val="bg1">
                      <a:alpha val="60000"/>
                    </a:schemeClr>
                  </a:glow>
                </a:effectLst>
              </a:rPr>
              <a:t>So long as you shall live</a:t>
            </a:r>
          </a:p>
          <a:p>
            <a:endParaRPr lang="en-US" sz="3600" dirty="0"/>
          </a:p>
        </p:txBody>
      </p:sp>
      <p:pic>
        <p:nvPicPr>
          <p:cNvPr id="2050" name="Picture 2"/>
          <p:cNvPicPr>
            <a:picLocks noChangeAspect="1" noChangeArrowheads="1"/>
          </p:cNvPicPr>
          <p:nvPr/>
        </p:nvPicPr>
        <p:blipFill>
          <a:blip r:embed="rId3" cstate="print"/>
          <a:srcRect/>
          <a:stretch>
            <a:fillRect/>
          </a:stretch>
        </p:blipFill>
        <p:spPr bwMode="auto">
          <a:xfrm>
            <a:off x="3962400" y="533400"/>
            <a:ext cx="2234101" cy="2847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to="" calcmode="lin" valueType="num">
                                      <p:cBhvr>
                                        <p:cTn id="32" dur="1" fill="hold"/>
                                        <p:tgtEl>
                                          <p:spTgt spid="5">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to="" calcmode="lin" valueType="num">
                                      <p:cBhvr>
                                        <p:cTn id="37" dur="1" fill="hold"/>
                                        <p:tgtEl>
                                          <p:spTgt spid="5">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 to="" calcmode="lin" valueType="num">
                                      <p:cBhvr>
                                        <p:cTn id="42" dur="1" fill="hold"/>
                                        <p:tgtEl>
                                          <p:spTgt spid="5">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to="" calcmode="lin" valueType="num">
                                      <p:cBhvr>
                                        <p:cTn id="47" dur="1" fill="hold"/>
                                        <p:tgtEl>
                                          <p:spTgt spid="5">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effectLst>
                  <a:glow rad="101600">
                    <a:schemeClr val="bg1">
                      <a:alpha val="60000"/>
                    </a:schemeClr>
                  </a:glow>
                </a:effectLst>
              </a:rPr>
              <a:t>The Wife’s Vow</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219200"/>
            <a:ext cx="9144000" cy="5638800"/>
          </a:xfrm>
        </p:spPr>
        <p:txBody>
          <a:bodyPr>
            <a:normAutofit/>
          </a:bodyPr>
          <a:lstStyle/>
          <a:p>
            <a:r>
              <a:rPr lang="en-US" sz="3600" dirty="0" smtClean="0">
                <a:solidFill>
                  <a:srgbClr val="FFFF00"/>
                </a:solidFill>
                <a:effectLst>
                  <a:glow rad="101600">
                    <a:schemeClr val="bg1">
                      <a:alpha val="60000"/>
                    </a:schemeClr>
                  </a:glow>
                </a:effectLst>
              </a:rPr>
              <a:t>When a woman enters into the marriage covenant, she is thereby pledging her strength, resources, and life to the husband as long as she is alive – </a:t>
            </a:r>
          </a:p>
          <a:p>
            <a:r>
              <a:rPr lang="en-US" sz="3600" dirty="0" smtClean="0">
                <a:effectLst>
                  <a:glow rad="101600">
                    <a:schemeClr val="bg1">
                      <a:alpha val="60000"/>
                    </a:schemeClr>
                  </a:glow>
                </a:effectLst>
              </a:rPr>
              <a:t>The Promise -</a:t>
            </a:r>
          </a:p>
          <a:p>
            <a:pPr>
              <a:buFont typeface="Wingdings"/>
              <a:buChar char="Ø"/>
            </a:pPr>
            <a:r>
              <a:rPr lang="en-US" sz="3600" dirty="0" smtClean="0">
                <a:effectLst>
                  <a:glow rad="101600">
                    <a:schemeClr val="bg1">
                      <a:alpha val="60000"/>
                    </a:schemeClr>
                  </a:glow>
                </a:effectLst>
              </a:rPr>
              <a:t> Love</a:t>
            </a:r>
          </a:p>
          <a:p>
            <a:pPr>
              <a:buFont typeface="Wingdings"/>
              <a:buChar char="Ø"/>
            </a:pPr>
            <a:r>
              <a:rPr lang="en-US" sz="3600" dirty="0" smtClean="0">
                <a:effectLst>
                  <a:glow rad="101600">
                    <a:schemeClr val="bg1">
                      <a:alpha val="60000"/>
                    </a:schemeClr>
                  </a:glow>
                </a:effectLst>
              </a:rPr>
              <a:t> Honor</a:t>
            </a:r>
          </a:p>
          <a:p>
            <a:pPr>
              <a:buFont typeface="Wingdings"/>
              <a:buChar char="Ø"/>
            </a:pPr>
            <a:r>
              <a:rPr lang="en-US" sz="3600" dirty="0" smtClean="0">
                <a:effectLst>
                  <a:glow rad="101600">
                    <a:schemeClr val="bg1">
                      <a:alpha val="60000"/>
                    </a:schemeClr>
                  </a:glow>
                </a:effectLst>
              </a:rPr>
              <a:t> Obey</a:t>
            </a:r>
          </a:p>
          <a:p>
            <a:pPr>
              <a:buNone/>
            </a:pPr>
            <a:endParaRPr lang="en-US" sz="3600" dirty="0">
              <a:effectLst>
                <a:glow rad="101600">
                  <a:schemeClr val="bg1">
                    <a:alpha val="60000"/>
                  </a:schemeClr>
                </a:glow>
              </a:effectLst>
            </a:endParaRPr>
          </a:p>
        </p:txBody>
      </p:sp>
      <p:pic>
        <p:nvPicPr>
          <p:cNvPr id="3074" name="Picture 2"/>
          <p:cNvPicPr>
            <a:picLocks noChangeAspect="1" noChangeArrowheads="1"/>
          </p:cNvPicPr>
          <p:nvPr/>
        </p:nvPicPr>
        <p:blipFill>
          <a:blip r:embed="rId3" cstate="print"/>
          <a:srcRect/>
          <a:stretch>
            <a:fillRect/>
          </a:stretch>
        </p:blipFill>
        <p:spPr bwMode="auto">
          <a:xfrm>
            <a:off x="4724400" y="2982214"/>
            <a:ext cx="1828800" cy="372338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Font typeface="Arial" charset="0"/>
              <a:buChar char="•"/>
            </a:pPr>
            <a:r>
              <a:rPr lang="en-US" sz="3600" dirty="0" smtClean="0">
                <a:effectLst>
                  <a:glow rad="101600">
                    <a:schemeClr val="bg1">
                      <a:alpha val="60000"/>
                    </a:schemeClr>
                  </a:glow>
                </a:effectLst>
              </a:rPr>
              <a:t>In Sickness</a:t>
            </a:r>
          </a:p>
          <a:p>
            <a:pPr>
              <a:buFont typeface="Arial" charset="0"/>
              <a:buChar char="•"/>
            </a:pPr>
            <a:r>
              <a:rPr lang="en-US" sz="3600" dirty="0" smtClean="0">
                <a:effectLst>
                  <a:glow rad="101600">
                    <a:schemeClr val="bg1">
                      <a:alpha val="60000"/>
                    </a:schemeClr>
                  </a:glow>
                </a:effectLst>
              </a:rPr>
              <a:t>In Health</a:t>
            </a:r>
          </a:p>
          <a:p>
            <a:pPr>
              <a:buFont typeface="Arial" charset="0"/>
              <a:buChar char="•"/>
            </a:pPr>
            <a:r>
              <a:rPr lang="en-US" sz="3600" dirty="0" smtClean="0">
                <a:effectLst>
                  <a:glow rad="101600">
                    <a:schemeClr val="bg1">
                      <a:alpha val="60000"/>
                    </a:schemeClr>
                  </a:glow>
                </a:effectLst>
              </a:rPr>
              <a:t>For Richer</a:t>
            </a:r>
          </a:p>
          <a:p>
            <a:pPr>
              <a:buFont typeface="Arial" charset="0"/>
              <a:buChar char="•"/>
            </a:pPr>
            <a:r>
              <a:rPr lang="en-US" sz="3600" dirty="0" smtClean="0">
                <a:effectLst>
                  <a:glow rad="101600">
                    <a:schemeClr val="bg1">
                      <a:alpha val="60000"/>
                    </a:schemeClr>
                  </a:glow>
                </a:effectLst>
              </a:rPr>
              <a:t>For Poorer</a:t>
            </a:r>
          </a:p>
          <a:p>
            <a:pPr>
              <a:buFont typeface="Arial" charset="0"/>
              <a:buChar char="•"/>
            </a:pPr>
            <a:r>
              <a:rPr lang="en-US" sz="3600" dirty="0" smtClean="0">
                <a:effectLst>
                  <a:glow rad="101600">
                    <a:schemeClr val="bg1">
                      <a:alpha val="60000"/>
                    </a:schemeClr>
                  </a:glow>
                </a:effectLst>
              </a:rPr>
              <a:t>For Better</a:t>
            </a:r>
          </a:p>
          <a:p>
            <a:pPr>
              <a:buFont typeface="Arial" charset="0"/>
              <a:buChar char="•"/>
            </a:pPr>
            <a:r>
              <a:rPr lang="en-US" sz="3600" dirty="0" smtClean="0">
                <a:effectLst>
                  <a:glow rad="101600">
                    <a:schemeClr val="bg1">
                      <a:alpha val="60000"/>
                    </a:schemeClr>
                  </a:glow>
                </a:effectLst>
              </a:rPr>
              <a:t>For Worse</a:t>
            </a:r>
          </a:p>
          <a:p>
            <a:pPr>
              <a:buFont typeface="Arial" charset="0"/>
              <a:buChar char="•"/>
            </a:pPr>
            <a:r>
              <a:rPr lang="en-US" sz="3600" dirty="0" smtClean="0">
                <a:effectLst>
                  <a:glow rad="101600">
                    <a:schemeClr val="bg1">
                      <a:alpha val="60000"/>
                    </a:schemeClr>
                  </a:glow>
                </a:effectLst>
              </a:rPr>
              <a:t>Forsaking all others for him alone</a:t>
            </a:r>
          </a:p>
          <a:p>
            <a:pPr>
              <a:buFont typeface="Arial" charset="0"/>
              <a:buChar char="•"/>
            </a:pPr>
            <a:r>
              <a:rPr lang="en-US" sz="3600" dirty="0" smtClean="0">
                <a:effectLst>
                  <a:glow rad="101600">
                    <a:schemeClr val="bg1">
                      <a:alpha val="60000"/>
                    </a:schemeClr>
                  </a:glow>
                </a:effectLst>
              </a:rPr>
              <a:t>Faithfully perform to him all the duties which a wife owes to a husband</a:t>
            </a:r>
          </a:p>
          <a:p>
            <a:pPr>
              <a:buFont typeface="Arial" charset="0"/>
              <a:buChar char="•"/>
            </a:pPr>
            <a:r>
              <a:rPr lang="en-US" sz="3600" dirty="0" smtClean="0">
                <a:effectLst>
                  <a:glow rad="101600">
                    <a:schemeClr val="bg1">
                      <a:alpha val="60000"/>
                    </a:schemeClr>
                  </a:glow>
                </a:effectLst>
              </a:rPr>
              <a:t>So long as you shall live</a:t>
            </a:r>
            <a:endParaRPr lang="en-US" sz="3600" dirty="0">
              <a:effectLst>
                <a:glow rad="101600">
                  <a:schemeClr val="bg1">
                    <a:alpha val="60000"/>
                  </a:schemeClr>
                </a:glow>
              </a:effectLst>
            </a:endParaRPr>
          </a:p>
        </p:txBody>
      </p:sp>
      <p:pic>
        <p:nvPicPr>
          <p:cNvPr id="4098" name="Picture 2"/>
          <p:cNvPicPr>
            <a:picLocks noChangeAspect="1" noChangeArrowheads="1"/>
          </p:cNvPicPr>
          <p:nvPr/>
        </p:nvPicPr>
        <p:blipFill>
          <a:blip r:embed="rId3" cstate="print"/>
          <a:srcRect/>
          <a:stretch>
            <a:fillRect/>
          </a:stretch>
        </p:blipFill>
        <p:spPr bwMode="auto">
          <a:xfrm>
            <a:off x="3962400" y="304800"/>
            <a:ext cx="2335745" cy="37135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
            <a:ext cx="8839200" cy="1600199"/>
          </a:xfrm>
        </p:spPr>
        <p:txBody>
          <a:bodyPr>
            <a:normAutofit fontScale="90000"/>
          </a:bodyPr>
          <a:lstStyle/>
          <a:p>
            <a:r>
              <a:rPr lang="en-US" sz="5400" dirty="0" smtClean="0">
                <a:effectLst>
                  <a:glow rad="101600">
                    <a:schemeClr val="bg1">
                      <a:alpha val="60000"/>
                    </a:schemeClr>
                  </a:glow>
                </a:effectLst>
              </a:rPr>
              <a:t>Six Purposes of Marriage</a:t>
            </a:r>
            <a:br>
              <a:rPr lang="en-US" sz="5400" dirty="0" smtClean="0">
                <a:effectLst>
                  <a:glow rad="101600">
                    <a:schemeClr val="bg1">
                      <a:alpha val="60000"/>
                    </a:schemeClr>
                  </a:glow>
                </a:effectLst>
              </a:rPr>
            </a:br>
            <a:r>
              <a:rPr lang="en-US" sz="4900" i="1" dirty="0" smtClean="0">
                <a:effectLst>
                  <a:glow rad="101600">
                    <a:schemeClr val="bg1">
                      <a:alpha val="60000"/>
                    </a:schemeClr>
                  </a:glow>
                </a:effectLst>
              </a:rPr>
              <a:t>(Part 5)</a:t>
            </a:r>
            <a:endParaRPr lang="en-US" sz="4900" i="1" dirty="0">
              <a:effectLst>
                <a:glow rad="101600">
                  <a:schemeClr val="bg1">
                    <a:alpha val="60000"/>
                  </a:schemeClr>
                </a:glow>
              </a:effectLst>
            </a:endParaRPr>
          </a:p>
        </p:txBody>
      </p:sp>
      <p:sp>
        <p:nvSpPr>
          <p:cNvPr id="3" name="Subtitle 2"/>
          <p:cNvSpPr>
            <a:spLocks noGrp="1"/>
          </p:cNvSpPr>
          <p:nvPr>
            <p:ph type="subTitle" idx="1"/>
          </p:nvPr>
        </p:nvSpPr>
        <p:spPr>
          <a:xfrm>
            <a:off x="381000" y="2209800"/>
            <a:ext cx="8763000" cy="5257800"/>
          </a:xfrm>
        </p:spPr>
        <p:txBody>
          <a:bodyPr>
            <a:normAutofit/>
          </a:bodyPr>
          <a:lstStyle/>
          <a:p>
            <a:pPr algn="l">
              <a:buFont typeface="Arial" charset="0"/>
              <a:buChar char="•"/>
            </a:pPr>
            <a:r>
              <a:rPr lang="en-US" sz="3600" dirty="0" smtClean="0">
                <a:effectLst>
                  <a:glow rad="101600">
                    <a:schemeClr val="bg1">
                      <a:alpha val="60000"/>
                    </a:schemeClr>
                  </a:glow>
                </a:effectLst>
              </a:rPr>
              <a:t> Companionship</a:t>
            </a:r>
          </a:p>
          <a:p>
            <a:pPr algn="l">
              <a:buFont typeface="Arial" charset="0"/>
              <a:buChar char="•"/>
            </a:pPr>
            <a:r>
              <a:rPr lang="en-US" sz="3600" dirty="0">
                <a:effectLst>
                  <a:glow rad="101600">
                    <a:schemeClr val="bg1">
                      <a:alpha val="60000"/>
                    </a:schemeClr>
                  </a:glow>
                </a:effectLst>
              </a:rPr>
              <a:t> </a:t>
            </a:r>
            <a:r>
              <a:rPr lang="en-US" sz="3600" dirty="0" smtClean="0">
                <a:effectLst>
                  <a:glow rad="101600">
                    <a:schemeClr val="bg1">
                      <a:alpha val="60000"/>
                    </a:schemeClr>
                  </a:glow>
                </a:effectLst>
              </a:rPr>
              <a:t>Enjoyment</a:t>
            </a:r>
          </a:p>
          <a:p>
            <a:pPr algn="l">
              <a:buFont typeface="Arial" charset="0"/>
              <a:buChar char="•"/>
            </a:pPr>
            <a:r>
              <a:rPr lang="en-US" sz="3600" dirty="0" smtClean="0">
                <a:effectLst>
                  <a:glow rad="101600">
                    <a:schemeClr val="bg1">
                      <a:alpha val="60000"/>
                    </a:schemeClr>
                  </a:glow>
                </a:effectLst>
              </a:rPr>
              <a:t> Fruitfulness</a:t>
            </a:r>
          </a:p>
          <a:p>
            <a:pPr algn="l">
              <a:buFont typeface="Arial" charset="0"/>
              <a:buChar char="•"/>
            </a:pPr>
            <a:r>
              <a:rPr lang="en-US" sz="3600" dirty="0" smtClean="0">
                <a:solidFill>
                  <a:schemeClr val="tx1"/>
                </a:solidFill>
                <a:effectLst>
                  <a:glow rad="101600">
                    <a:schemeClr val="bg1">
                      <a:alpha val="60000"/>
                    </a:schemeClr>
                  </a:glow>
                </a:effectLst>
              </a:rPr>
              <a:t> Completeness</a:t>
            </a:r>
          </a:p>
          <a:p>
            <a:pPr algn="l">
              <a:buFont typeface="Arial" charset="0"/>
              <a:buChar char="•"/>
            </a:pPr>
            <a:r>
              <a:rPr lang="en-US" sz="3600" dirty="0" smtClean="0">
                <a:solidFill>
                  <a:srgbClr val="FFFF00"/>
                </a:solidFill>
                <a:effectLst>
                  <a:glow rad="101600">
                    <a:schemeClr val="bg1">
                      <a:alpha val="60000"/>
                    </a:schemeClr>
                  </a:glow>
                </a:effectLst>
              </a:rPr>
              <a:t> Protection</a:t>
            </a:r>
          </a:p>
          <a:p>
            <a:pPr algn="l">
              <a:buFont typeface="Arial" charset="0"/>
              <a:buChar char="•"/>
            </a:pPr>
            <a:r>
              <a:rPr lang="en-US" sz="3600" dirty="0" smtClean="0">
                <a:effectLst>
                  <a:glow rad="101600">
                    <a:schemeClr val="bg1">
                      <a:alpha val="60000"/>
                    </a:schemeClr>
                  </a:glow>
                </a:effectLst>
              </a:rPr>
              <a:t> Typify Christ’s relationship with His Church   </a:t>
            </a:r>
          </a:p>
          <a:p>
            <a:pPr algn="l"/>
            <a:r>
              <a:rPr lang="en-US" sz="3600" dirty="0">
                <a:effectLst>
                  <a:glow rad="101600">
                    <a:schemeClr val="bg1">
                      <a:alpha val="60000"/>
                    </a:schemeClr>
                  </a:glow>
                </a:effectLst>
              </a:rPr>
              <a:t> </a:t>
            </a:r>
            <a:r>
              <a:rPr lang="en-US" sz="3600" dirty="0" smtClean="0">
                <a:effectLst>
                  <a:glow rad="101600">
                    <a:schemeClr val="bg1">
                      <a:alpha val="60000"/>
                    </a:schemeClr>
                  </a:glow>
                </a:effectLst>
              </a:rPr>
              <a:t>  </a:t>
            </a:r>
          </a:p>
          <a:p>
            <a:pPr algn="l">
              <a:buFont typeface="Arial" charset="0"/>
              <a:buChar char="•"/>
            </a:pPr>
            <a:endParaRPr lang="en-US" sz="3600" dirty="0" smtClean="0">
              <a:effectLst>
                <a:glow rad="101600">
                  <a:schemeClr val="bg1">
                    <a:alpha val="60000"/>
                  </a:schemeClr>
                </a:glow>
              </a:effectLst>
            </a:endParaRPr>
          </a:p>
          <a:p>
            <a:pPr algn="l"/>
            <a:endParaRPr lang="en-US" sz="3600"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lum bright="-10000"/>
          </a:blip>
          <a:srcRect/>
          <a:stretch>
            <a:fillRect/>
          </a:stretch>
        </p:blipFill>
        <p:spPr bwMode="auto">
          <a:xfrm flipH="1">
            <a:off x="4800600" y="1600200"/>
            <a:ext cx="2971800" cy="3916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Left"/>
            <a:lightRig rig="threePt" dir="t"/>
          </a:scene3d>
          <a:sp3d>
            <a:bevelT prst="convex"/>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800" dirty="0" smtClean="0">
                <a:effectLst>
                  <a:glow rad="101600">
                    <a:schemeClr val="bg1">
                      <a:alpha val="60000"/>
                    </a:schemeClr>
                  </a:glow>
                </a:effectLst>
              </a:rPr>
              <a:t>5#  Protection</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0" y="1066800"/>
            <a:ext cx="4953000" cy="5791200"/>
          </a:xfrm>
        </p:spPr>
        <p:txBody>
          <a:bodyPr>
            <a:noAutofit/>
          </a:bodyPr>
          <a:lstStyle/>
          <a:p>
            <a:pPr>
              <a:buNone/>
            </a:pPr>
            <a:r>
              <a:rPr lang="en-US" sz="3600" i="1" dirty="0" smtClean="0">
                <a:solidFill>
                  <a:srgbClr val="FFFF00"/>
                </a:solidFill>
                <a:effectLst>
                  <a:glow rad="101600">
                    <a:schemeClr val="bg1">
                      <a:alpha val="60000"/>
                    </a:schemeClr>
                  </a:glow>
                </a:effectLst>
              </a:rPr>
              <a:t>    I </a:t>
            </a:r>
            <a:r>
              <a:rPr lang="en-US" sz="3600" i="1" dirty="0">
                <a:solidFill>
                  <a:srgbClr val="FFFF00"/>
                </a:solidFill>
                <a:effectLst>
                  <a:glow rad="101600">
                    <a:schemeClr val="bg1">
                      <a:alpha val="60000"/>
                    </a:schemeClr>
                  </a:glow>
                </a:effectLst>
              </a:rPr>
              <a:t>charge you (man) and you (woman) before God who knows the secrets of all men’s </a:t>
            </a:r>
            <a:r>
              <a:rPr lang="en-US" sz="3600" i="1" dirty="0" smtClean="0">
                <a:solidFill>
                  <a:srgbClr val="FFFF00"/>
                </a:solidFill>
                <a:effectLst>
                  <a:glow rad="101600">
                    <a:schemeClr val="bg1">
                      <a:alpha val="60000"/>
                    </a:schemeClr>
                  </a:glow>
                </a:effectLst>
              </a:rPr>
              <a:t>hearts </a:t>
            </a:r>
            <a:r>
              <a:rPr lang="en-US" sz="3600" i="1" dirty="0">
                <a:solidFill>
                  <a:srgbClr val="FFFF00"/>
                </a:solidFill>
                <a:effectLst>
                  <a:glow rad="101600">
                    <a:schemeClr val="bg1">
                      <a:alpha val="60000"/>
                    </a:schemeClr>
                  </a:glow>
                </a:effectLst>
              </a:rPr>
              <a:t>and to whom one day you will stand and give an account, that these vows once made may never be broken except by death</a:t>
            </a:r>
            <a:r>
              <a:rPr lang="en-US" sz="3600" i="1" dirty="0" smtClean="0">
                <a:solidFill>
                  <a:srgbClr val="FFFF00"/>
                </a:solidFill>
                <a:effectLst>
                  <a:glow rad="101600">
                    <a:schemeClr val="bg1">
                      <a:alpha val="60000"/>
                    </a:schemeClr>
                  </a:glow>
                </a:effectLst>
              </a:rPr>
              <a:t>.</a:t>
            </a:r>
          </a:p>
        </p:txBody>
      </p:sp>
      <p:pic>
        <p:nvPicPr>
          <p:cNvPr id="6146" name="Picture 2"/>
          <p:cNvPicPr>
            <a:picLocks noChangeAspect="1" noChangeArrowheads="1"/>
          </p:cNvPicPr>
          <p:nvPr/>
        </p:nvPicPr>
        <p:blipFill>
          <a:blip r:embed="rId3" cstate="print"/>
          <a:srcRect/>
          <a:stretch>
            <a:fillRect/>
          </a:stretch>
        </p:blipFill>
        <p:spPr bwMode="auto">
          <a:xfrm>
            <a:off x="4876800" y="1143000"/>
            <a:ext cx="3962400" cy="5391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effectLst>
                  <a:glow rad="101600">
                    <a:schemeClr val="bg1">
                      <a:alpha val="60000"/>
                    </a:schemeClr>
                  </a:glow>
                </a:effectLst>
              </a:rPr>
              <a:t>The Husband’s Responsibility</a:t>
            </a:r>
            <a:br>
              <a:rPr lang="en-US" sz="5400" i="1" dirty="0" smtClean="0">
                <a:effectLst>
                  <a:glow rad="101600">
                    <a:schemeClr val="bg1">
                      <a:alpha val="60000"/>
                    </a:schemeClr>
                  </a:glow>
                </a:effectLst>
              </a:rPr>
            </a:br>
            <a:r>
              <a:rPr lang="en-US" sz="5400" i="1" dirty="0" smtClean="0">
                <a:effectLst>
                  <a:glow rad="101600">
                    <a:schemeClr val="bg1">
                      <a:alpha val="60000"/>
                    </a:schemeClr>
                  </a:glow>
                </a:effectLst>
              </a:rPr>
              <a:t>and</a:t>
            </a:r>
            <a:br>
              <a:rPr lang="en-US" sz="5400" i="1" dirty="0" smtClean="0">
                <a:effectLst>
                  <a:glow rad="101600">
                    <a:schemeClr val="bg1">
                      <a:alpha val="60000"/>
                    </a:schemeClr>
                  </a:glow>
                </a:effectLst>
              </a:rPr>
            </a:br>
            <a:r>
              <a:rPr lang="en-US" sz="5400" i="1" dirty="0" smtClean="0">
                <a:effectLst>
                  <a:glow rad="101600">
                    <a:schemeClr val="bg1">
                      <a:alpha val="60000"/>
                    </a:schemeClr>
                  </a:glow>
                </a:effectLst>
              </a:rPr>
              <a:t>The Wife’s Responsibility</a:t>
            </a:r>
            <a:endParaRPr lang="en-US" sz="54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Husband’s Duty</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4114800" cy="5257800"/>
          </a:xfrm>
        </p:spPr>
        <p:txBody>
          <a:bodyPr>
            <a:normAutofit/>
          </a:bodyPr>
          <a:lstStyle/>
          <a:p>
            <a:r>
              <a:rPr lang="en-US" sz="3600" dirty="0" smtClean="0">
                <a:effectLst>
                  <a:glow rad="101600">
                    <a:schemeClr val="bg1">
                      <a:alpha val="60000"/>
                    </a:schemeClr>
                  </a:glow>
                </a:effectLst>
              </a:rPr>
              <a:t>Provide protection for his wife –            </a:t>
            </a:r>
            <a:r>
              <a:rPr lang="en-US" sz="3600" i="1" dirty="0" smtClean="0">
                <a:effectLst>
                  <a:glow rad="101600">
                    <a:schemeClr val="bg1">
                      <a:alpha val="60000"/>
                    </a:schemeClr>
                  </a:glow>
                </a:effectLst>
              </a:rPr>
              <a:t>I Cor. 11:3</a:t>
            </a:r>
          </a:p>
          <a:p>
            <a:pPr>
              <a:buNone/>
            </a:pPr>
            <a:endParaRPr lang="en-US" sz="3600" i="1" dirty="0" smtClean="0">
              <a:effectLst>
                <a:glow rad="101600">
                  <a:schemeClr val="bg1">
                    <a:alpha val="60000"/>
                  </a:schemeClr>
                </a:glow>
              </a:effectLst>
            </a:endParaRPr>
          </a:p>
          <a:p>
            <a:r>
              <a:rPr lang="en-US" sz="3600" dirty="0" smtClean="0">
                <a:effectLst>
                  <a:glow rad="101600">
                    <a:schemeClr val="bg1">
                      <a:alpha val="60000"/>
                    </a:schemeClr>
                  </a:glow>
                </a:effectLst>
              </a:rPr>
              <a:t>Provide protection for his family – </a:t>
            </a:r>
            <a:r>
              <a:rPr lang="en-US" sz="3600" i="1" dirty="0" smtClean="0">
                <a:effectLst>
                  <a:glow rad="101600">
                    <a:schemeClr val="bg1">
                      <a:alpha val="60000"/>
                    </a:schemeClr>
                  </a:glow>
                </a:effectLst>
              </a:rPr>
              <a:t>Eph. 6:1-4 </a:t>
            </a:r>
            <a:endParaRPr lang="en-US" sz="3600" i="1" dirty="0">
              <a:effectLst>
                <a:glow rad="101600">
                  <a:schemeClr val="bg1">
                    <a:alpha val="60000"/>
                  </a:schemeClr>
                </a:glow>
              </a:effectLst>
            </a:endParaRPr>
          </a:p>
        </p:txBody>
      </p:sp>
      <p:pic>
        <p:nvPicPr>
          <p:cNvPr id="7178" name="Picture 10"/>
          <p:cNvPicPr>
            <a:picLocks noChangeAspect="1" noChangeArrowheads="1"/>
          </p:cNvPicPr>
          <p:nvPr/>
        </p:nvPicPr>
        <p:blipFill>
          <a:blip r:embed="rId3" cstate="print"/>
          <a:srcRect/>
          <a:stretch>
            <a:fillRect/>
          </a:stretch>
        </p:blipFill>
        <p:spPr bwMode="auto">
          <a:xfrm>
            <a:off x="4267200" y="4267200"/>
            <a:ext cx="2667000" cy="2358628"/>
          </a:xfrm>
          <a:prstGeom prst="rect">
            <a:avLst/>
          </a:prstGeom>
          <a:noFill/>
          <a:ln w="9525">
            <a:noFill/>
            <a:miter lim="800000"/>
            <a:headEnd/>
            <a:tailEnd/>
          </a:ln>
        </p:spPr>
      </p:pic>
      <p:pic>
        <p:nvPicPr>
          <p:cNvPr id="7179" name="Picture 11"/>
          <p:cNvPicPr>
            <a:picLocks noChangeAspect="1" noChangeArrowheads="1"/>
          </p:cNvPicPr>
          <p:nvPr/>
        </p:nvPicPr>
        <p:blipFill>
          <a:blip r:embed="rId4" cstate="print"/>
          <a:srcRect/>
          <a:stretch>
            <a:fillRect/>
          </a:stretch>
        </p:blipFill>
        <p:spPr bwMode="auto">
          <a:xfrm>
            <a:off x="5715000" y="1143000"/>
            <a:ext cx="1828800" cy="2991621"/>
          </a:xfrm>
          <a:prstGeom prst="rect">
            <a:avLst/>
          </a:prstGeom>
          <a:noFill/>
          <a:ln w="9525">
            <a:noFill/>
            <a:miter lim="800000"/>
            <a:headEnd/>
            <a:tailEnd/>
          </a:ln>
        </p:spPr>
      </p:pic>
      <p:sp>
        <p:nvSpPr>
          <p:cNvPr id="6" name="Rectangle 5"/>
          <p:cNvSpPr/>
          <p:nvPr/>
        </p:nvSpPr>
        <p:spPr>
          <a:xfrm rot="20318780">
            <a:off x="3160072" y="2735586"/>
            <a:ext cx="2289131" cy="646331"/>
          </a:xfrm>
          <a:prstGeom prst="rect">
            <a:avLst/>
          </a:prstGeom>
        </p:spPr>
        <p:txBody>
          <a:bodyPr wrap="square">
            <a:spAutoFit/>
          </a:bodyPr>
          <a:lstStyle/>
          <a:p>
            <a:pPr algn="ctr"/>
            <a:r>
              <a:rPr lang="en-US" sz="3600" dirty="0" smtClean="0">
                <a:solidFill>
                  <a:srgbClr val="FFFF00"/>
                </a:solidFill>
                <a:effectLst>
                  <a:glow rad="101600">
                    <a:schemeClr val="bg1">
                      <a:alpha val="60000"/>
                    </a:schemeClr>
                  </a:glow>
                </a:effectLst>
              </a:rPr>
              <a:t>Spiritual</a:t>
            </a:r>
            <a:endParaRPr lang="en-US" sz="3600" dirty="0">
              <a:solidFill>
                <a:srgbClr val="FFFF00"/>
              </a:solidFill>
              <a:effectLst>
                <a:glow rad="101600">
                  <a:schemeClr val="bg1">
                    <a:alpha val="60000"/>
                  </a:schemeClr>
                </a:glow>
              </a:effectLst>
            </a:endParaRPr>
          </a:p>
        </p:txBody>
      </p:sp>
      <p:sp>
        <p:nvSpPr>
          <p:cNvPr id="7" name="Rectangle 6"/>
          <p:cNvSpPr/>
          <p:nvPr/>
        </p:nvSpPr>
        <p:spPr>
          <a:xfrm rot="1089618">
            <a:off x="6533374" y="829855"/>
            <a:ext cx="2438400" cy="646331"/>
          </a:xfrm>
          <a:prstGeom prst="rect">
            <a:avLst/>
          </a:prstGeom>
        </p:spPr>
        <p:txBody>
          <a:bodyPr wrap="square">
            <a:spAutoFit/>
          </a:bodyPr>
          <a:lstStyle/>
          <a:p>
            <a:pPr algn="ctr"/>
            <a:r>
              <a:rPr lang="en-US" sz="3600" dirty="0" smtClean="0">
                <a:solidFill>
                  <a:srgbClr val="FFFF00"/>
                </a:solidFill>
                <a:effectLst>
                  <a:glow rad="101600">
                    <a:schemeClr val="bg1">
                      <a:alpha val="60000"/>
                    </a:schemeClr>
                  </a:glow>
                </a:effectLst>
              </a:rPr>
              <a:t>Emotional</a:t>
            </a:r>
            <a:endParaRPr lang="en-US" sz="3600" dirty="0">
              <a:solidFill>
                <a:srgbClr val="FFFF00"/>
              </a:solidFill>
              <a:effectLst>
                <a:glow rad="101600">
                  <a:schemeClr val="bg1">
                    <a:alpha val="60000"/>
                  </a:schemeClr>
                </a:glow>
              </a:effectLst>
            </a:endParaRPr>
          </a:p>
        </p:txBody>
      </p:sp>
      <p:sp>
        <p:nvSpPr>
          <p:cNvPr id="9" name="Rectangle 8"/>
          <p:cNvSpPr/>
          <p:nvPr/>
        </p:nvSpPr>
        <p:spPr>
          <a:xfrm rot="657144">
            <a:off x="7162800" y="4267200"/>
            <a:ext cx="1752600" cy="646331"/>
          </a:xfrm>
          <a:prstGeom prst="rect">
            <a:avLst/>
          </a:prstGeom>
        </p:spPr>
        <p:txBody>
          <a:bodyPr wrap="square">
            <a:spAutoFit/>
          </a:bodyPr>
          <a:lstStyle/>
          <a:p>
            <a:pPr algn="ctr"/>
            <a:r>
              <a:rPr lang="en-US" sz="3600" dirty="0" smtClean="0">
                <a:solidFill>
                  <a:srgbClr val="FFFF00"/>
                </a:solidFill>
                <a:effectLst>
                  <a:glow rad="101600">
                    <a:schemeClr val="bg1">
                      <a:alpha val="60000"/>
                    </a:schemeClr>
                  </a:glow>
                </a:effectLst>
              </a:rPr>
              <a:t>Physical</a:t>
            </a:r>
            <a:endParaRPr lang="en-US" sz="3600" dirty="0">
              <a:solidFill>
                <a:srgbClr val="FFFF00"/>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9"/>
                                        </p:tgtEl>
                                        <p:attrNameLst>
                                          <p:attrName>style.visibility</p:attrName>
                                        </p:attrNameLst>
                                      </p:cBhvr>
                                      <p:to>
                                        <p:strVal val="visible"/>
                                      </p:to>
                                    </p:set>
                                    <p:animEffect transition="in" filter="fade">
                                      <p:cBhvr>
                                        <p:cTn id="12" dur="2000"/>
                                        <p:tgtEl>
                                          <p:spTgt spid="7179"/>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178"/>
                                        </p:tgtEl>
                                        <p:attrNameLst>
                                          <p:attrName>style.visibility</p:attrName>
                                        </p:attrNameLst>
                                      </p:cBhvr>
                                      <p:to>
                                        <p:strVal val="visible"/>
                                      </p:to>
                                    </p:set>
                                    <p:anim to="" calcmode="lin" valueType="num">
                                      <p:cBhvr>
                                        <p:cTn id="22" dur="1" fill="hold"/>
                                        <p:tgtEl>
                                          <p:spTgt spid="717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705600"/>
          </a:xfrm>
        </p:spPr>
        <p:txBody>
          <a:bodyPr/>
          <a:lstStyle/>
          <a:p>
            <a:r>
              <a:rPr lang="en-US" dirty="0" smtClean="0">
                <a:effectLst>
                  <a:glow rad="101600">
                    <a:schemeClr val="bg1">
                      <a:alpha val="60000"/>
                    </a:schemeClr>
                  </a:glow>
                </a:effectLst>
              </a:rPr>
              <a:t>Companionship Will Only be Realized When Love is Being Expressed –</a:t>
            </a:r>
          </a:p>
          <a:p>
            <a:r>
              <a:rPr lang="en-US" dirty="0" smtClean="0">
                <a:effectLst>
                  <a:glow rad="101600">
                    <a:schemeClr val="bg1">
                      <a:alpha val="60000"/>
                    </a:schemeClr>
                  </a:glow>
                </a:effectLst>
              </a:rPr>
              <a:t>At the heart of every human being is the desire to be love by another </a:t>
            </a:r>
            <a:r>
              <a:rPr lang="en-US" i="1" dirty="0" smtClean="0">
                <a:effectLst>
                  <a:glow rad="101600">
                    <a:schemeClr val="bg1">
                      <a:alpha val="60000"/>
                    </a:schemeClr>
                  </a:glow>
                </a:effectLst>
              </a:rPr>
              <a:t>(Matt. 22:37-39; John 15:12;        I John 3:11)</a:t>
            </a:r>
          </a:p>
          <a:p>
            <a:r>
              <a:rPr lang="en-US" dirty="0" smtClean="0">
                <a:effectLst>
                  <a:glow rad="101600">
                    <a:schemeClr val="bg1">
                      <a:alpha val="60000"/>
                    </a:schemeClr>
                  </a:glow>
                </a:effectLst>
              </a:rPr>
              <a:t>Marriage is designed by God to meet that need </a:t>
            </a:r>
            <a:r>
              <a:rPr lang="en-US" i="1" dirty="0" smtClean="0">
                <a:effectLst>
                  <a:glow rad="101600">
                    <a:schemeClr val="bg1">
                      <a:alpha val="60000"/>
                    </a:schemeClr>
                  </a:glow>
                </a:effectLst>
              </a:rPr>
              <a:t>(Gen. 2:18-25; Eph. 5:22-31; Col. 3:18-19; Titus 2:4)</a:t>
            </a:r>
          </a:p>
          <a:p>
            <a:r>
              <a:rPr lang="en-US" dirty="0" smtClean="0">
                <a:solidFill>
                  <a:srgbClr val="FFC000"/>
                </a:solidFill>
                <a:effectLst>
                  <a:glow rad="101600">
                    <a:schemeClr val="bg1">
                      <a:alpha val="60000"/>
                    </a:schemeClr>
                  </a:glow>
                </a:effectLst>
              </a:rPr>
              <a:t>There are five primary way to communicate love to your mate. </a:t>
            </a:r>
          </a:p>
          <a:p>
            <a:r>
              <a:rPr lang="en-US" u="sng" dirty="0" smtClean="0">
                <a:effectLst>
                  <a:glow rad="101600">
                    <a:schemeClr val="bg1">
                      <a:alpha val="60000"/>
                    </a:schemeClr>
                  </a:glow>
                </a:effectLst>
              </a:rPr>
              <a:t>Words of Affirmation / Quality Time / Receiving of Gifts / Acts of Service / Physical Touch</a:t>
            </a:r>
            <a:endParaRPr lang="en-US" u="sng"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447800"/>
            <a:ext cx="9906000" cy="891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Ptr. Daniel White\Desktop\Bible pictures\shephard\scan0001.jpg"/>
          <p:cNvPicPr>
            <a:picLocks noChangeAspect="1" noChangeArrowheads="1"/>
          </p:cNvPicPr>
          <p:nvPr/>
        </p:nvPicPr>
        <p:blipFill>
          <a:blip r:embed="rId3" cstate="print">
            <a:lum bright="-10000"/>
          </a:blip>
          <a:srcRect/>
          <a:stretch>
            <a:fillRect/>
          </a:stretch>
        </p:blipFill>
        <p:spPr bwMode="auto">
          <a:xfrm>
            <a:off x="1676400" y="-1371600"/>
            <a:ext cx="5943600" cy="8229600"/>
          </a:xfrm>
          <a:prstGeom prst="rect">
            <a:avLst/>
          </a:prstGeom>
          <a:ln>
            <a:noFill/>
          </a:ln>
          <a:effectLst>
            <a:softEdge rad="112500"/>
          </a:effectLst>
        </p:spPr>
      </p:pic>
      <p:pic>
        <p:nvPicPr>
          <p:cNvPr id="1027" name="Picture 3" descr="C:\Users\Ptr. Daniel White\Desktop\Bible pictures\shephard\scan0002.jpg"/>
          <p:cNvPicPr>
            <a:picLocks noChangeAspect="1" noChangeArrowheads="1"/>
          </p:cNvPicPr>
          <p:nvPr/>
        </p:nvPicPr>
        <p:blipFill>
          <a:blip r:embed="rId4" cstate="print">
            <a:lum bright="-10000"/>
          </a:blip>
          <a:srcRect/>
          <a:stretch>
            <a:fillRect/>
          </a:stretch>
        </p:blipFill>
        <p:spPr bwMode="auto">
          <a:xfrm>
            <a:off x="1676400" y="-1371600"/>
            <a:ext cx="5938838" cy="8229600"/>
          </a:xfrm>
          <a:prstGeom prst="rect">
            <a:avLst/>
          </a:prstGeom>
          <a:ln>
            <a:noFill/>
          </a:ln>
          <a:effectLst>
            <a:softEdge rad="112500"/>
          </a:effectLst>
        </p:spPr>
      </p:pic>
      <p:pic>
        <p:nvPicPr>
          <p:cNvPr id="1028" name="Picture 4" descr="C:\Users\Ptr. Daniel White\Desktop\Bible pictures\shephard\scan0042.jpg"/>
          <p:cNvPicPr>
            <a:picLocks noChangeAspect="1" noChangeArrowheads="1"/>
          </p:cNvPicPr>
          <p:nvPr/>
        </p:nvPicPr>
        <p:blipFill>
          <a:blip r:embed="rId5" cstate="print">
            <a:lum bright="-10000"/>
          </a:blip>
          <a:srcRect/>
          <a:stretch>
            <a:fillRect/>
          </a:stretch>
        </p:blipFill>
        <p:spPr bwMode="auto">
          <a:xfrm>
            <a:off x="1600200" y="-1447800"/>
            <a:ext cx="6019800" cy="8305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Ptr. Daniel White\Desktop\Bible pictures\Bible mis\Miss\Copy of Good God Evil Devil.jpg"/>
          <p:cNvPicPr>
            <a:picLocks noChangeAspect="1" noChangeArrowheads="1"/>
          </p:cNvPicPr>
          <p:nvPr/>
        </p:nvPicPr>
        <p:blipFill>
          <a:blip r:embed="rId3" cstate="print"/>
          <a:srcRect l="4734" t="12444" r="5325" b="37778"/>
          <a:stretch>
            <a:fillRect/>
          </a:stretch>
        </p:blipFill>
        <p:spPr bwMode="auto">
          <a:xfrm>
            <a:off x="1752600" y="0"/>
            <a:ext cx="2378529" cy="1752600"/>
          </a:xfrm>
          <a:prstGeom prst="rect">
            <a:avLst/>
          </a:prstGeom>
          <a:ln>
            <a:noFill/>
          </a:ln>
          <a:effectLst>
            <a:softEdge rad="112500"/>
          </a:effectLst>
        </p:spPr>
      </p:pic>
      <p:pic>
        <p:nvPicPr>
          <p:cNvPr id="56324" name="Picture 4"/>
          <p:cNvPicPr>
            <a:picLocks noChangeAspect="1" noChangeArrowheads="1"/>
          </p:cNvPicPr>
          <p:nvPr/>
        </p:nvPicPr>
        <p:blipFill>
          <a:blip r:embed="rId4" cstate="print"/>
          <a:srcRect/>
          <a:stretch>
            <a:fillRect/>
          </a:stretch>
        </p:blipFill>
        <p:spPr bwMode="auto">
          <a:xfrm>
            <a:off x="1447800" y="1676400"/>
            <a:ext cx="2962275" cy="2551774"/>
          </a:xfrm>
          <a:prstGeom prst="rect">
            <a:avLst/>
          </a:prstGeom>
          <a:noFill/>
          <a:ln w="9525">
            <a:noFill/>
            <a:miter lim="800000"/>
            <a:headEnd/>
            <a:tailEnd/>
          </a:ln>
        </p:spPr>
      </p:pic>
      <p:pic>
        <p:nvPicPr>
          <p:cNvPr id="56323" name="Picture 3"/>
          <p:cNvPicPr>
            <a:picLocks noChangeAspect="1" noChangeArrowheads="1"/>
          </p:cNvPicPr>
          <p:nvPr/>
        </p:nvPicPr>
        <p:blipFill>
          <a:blip r:embed="rId5" cstate="print"/>
          <a:srcRect/>
          <a:stretch>
            <a:fillRect/>
          </a:stretch>
        </p:blipFill>
        <p:spPr bwMode="auto">
          <a:xfrm>
            <a:off x="2438400" y="3048000"/>
            <a:ext cx="1019175" cy="1769488"/>
          </a:xfrm>
          <a:prstGeom prst="rect">
            <a:avLst/>
          </a:prstGeom>
          <a:noFill/>
          <a:ln w="9525">
            <a:noFill/>
            <a:miter lim="800000"/>
            <a:headEnd/>
            <a:tailEnd/>
          </a:ln>
        </p:spPr>
      </p:pic>
      <p:pic>
        <p:nvPicPr>
          <p:cNvPr id="56326" name="Picture 6"/>
          <p:cNvPicPr>
            <a:picLocks noChangeAspect="1" noChangeArrowheads="1"/>
          </p:cNvPicPr>
          <p:nvPr/>
        </p:nvPicPr>
        <p:blipFill>
          <a:blip r:embed="rId6" cstate="print"/>
          <a:srcRect/>
          <a:stretch>
            <a:fillRect/>
          </a:stretch>
        </p:blipFill>
        <p:spPr bwMode="auto">
          <a:xfrm>
            <a:off x="2209800" y="4953000"/>
            <a:ext cx="1371600" cy="1764376"/>
          </a:xfrm>
          <a:prstGeom prst="rect">
            <a:avLst/>
          </a:prstGeom>
          <a:noFill/>
          <a:ln w="9525">
            <a:noFill/>
            <a:miter lim="800000"/>
            <a:headEnd/>
            <a:tailEnd/>
          </a:ln>
        </p:spPr>
      </p:pic>
      <p:sp>
        <p:nvSpPr>
          <p:cNvPr id="7" name="Rectangle 7"/>
          <p:cNvSpPr>
            <a:spLocks noChangeArrowheads="1"/>
          </p:cNvSpPr>
          <p:nvPr/>
        </p:nvSpPr>
        <p:spPr bwMode="auto">
          <a:xfrm>
            <a:off x="4800600" y="2645336"/>
            <a:ext cx="2819400" cy="1754326"/>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chemeClr val="bg1"/>
                </a:solidFill>
                <a:effectLst/>
                <a:ea typeface="Times New Roman" pitchFamily="18" charset="0"/>
                <a:cs typeface="Arial" pitchFamily="34" charset="0"/>
              </a:rPr>
              <a:t>“Be sober, be vigilant; because your adversary the devil, as a roaring lion, </a:t>
            </a:r>
            <a:endParaRPr kumimoji="0" lang="en-US" b="1" i="0" u="none" strike="noStrike" cap="none" normalizeH="0" baseline="0" dirty="0" smtClean="0">
              <a:ln>
                <a:noFill/>
              </a:ln>
              <a:solidFill>
                <a:schemeClr val="bg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1" u="none" strike="noStrike" cap="none" normalizeH="0" baseline="0" dirty="0" smtClean="0">
                <a:ln>
                  <a:noFill/>
                </a:ln>
                <a:solidFill>
                  <a:schemeClr val="bg1"/>
                </a:solidFill>
                <a:effectLst/>
                <a:ea typeface="Times New Roman" pitchFamily="18" charset="0"/>
                <a:cs typeface="Arial" pitchFamily="34" charset="0"/>
              </a:rPr>
              <a:t>walketh about, seeking whom he may devour.”           (I</a:t>
            </a:r>
            <a:r>
              <a:rPr kumimoji="0" lang="en-US" b="1" i="1" u="none" strike="noStrike" cap="none" normalizeH="0" dirty="0" smtClean="0">
                <a:ln>
                  <a:noFill/>
                </a:ln>
                <a:solidFill>
                  <a:schemeClr val="bg1"/>
                </a:solidFill>
                <a:effectLst/>
                <a:ea typeface="Times New Roman" pitchFamily="18" charset="0"/>
                <a:cs typeface="Arial" pitchFamily="34" charset="0"/>
              </a:rPr>
              <a:t> </a:t>
            </a:r>
            <a:r>
              <a:rPr kumimoji="0" lang="en-US" b="1" i="1" u="none" strike="noStrike" cap="none" normalizeH="0" baseline="0" dirty="0" smtClean="0">
                <a:ln>
                  <a:noFill/>
                </a:ln>
                <a:solidFill>
                  <a:schemeClr val="bg1"/>
                </a:solidFill>
                <a:effectLst/>
                <a:ea typeface="Times New Roman" pitchFamily="18" charset="0"/>
                <a:cs typeface="Arial" pitchFamily="34" charset="0"/>
              </a:rPr>
              <a:t>Peter 5:8)</a:t>
            </a:r>
            <a:endParaRPr kumimoji="0" lang="en-US" b="1" i="0" u="none" strike="noStrike" cap="none" normalizeH="0" baseline="0" dirty="0" smtClean="0">
              <a:ln>
                <a:noFill/>
              </a:ln>
              <a:solidFill>
                <a:schemeClr val="bg1"/>
              </a:solidFill>
              <a:effectLst/>
              <a:cs typeface="Arial" pitchFamily="34" charset="0"/>
            </a:endParaRPr>
          </a:p>
        </p:txBody>
      </p:sp>
      <p:pic>
        <p:nvPicPr>
          <p:cNvPr id="8" name="Picture 8" descr="C:\Users\Ptr. Daniel White\Desktop\Bible pictures\Satan-Devil and demons\scan0020.jpg"/>
          <p:cNvPicPr>
            <a:picLocks noChangeAspect="1" noChangeArrowheads="1"/>
          </p:cNvPicPr>
          <p:nvPr/>
        </p:nvPicPr>
        <p:blipFill>
          <a:blip r:embed="rId7" cstate="print"/>
          <a:srcRect t="7351" r="3424" b="4441"/>
          <a:stretch>
            <a:fillRect/>
          </a:stretch>
        </p:blipFill>
        <p:spPr bwMode="auto">
          <a:xfrm>
            <a:off x="4791075" y="0"/>
            <a:ext cx="2752725" cy="2590800"/>
          </a:xfrm>
          <a:prstGeom prst="ellipse">
            <a:avLst/>
          </a:prstGeom>
          <a:ln>
            <a:noFill/>
          </a:ln>
          <a:effectLst>
            <a:softEdge rad="112500"/>
          </a:effectLst>
        </p:spPr>
      </p:pic>
      <p:sp>
        <p:nvSpPr>
          <p:cNvPr id="12" name="Down Arrow 11"/>
          <p:cNvSpPr/>
          <p:nvPr/>
        </p:nvSpPr>
        <p:spPr>
          <a:xfrm rot="5400000">
            <a:off x="4038600" y="3429000"/>
            <a:ext cx="484632" cy="826008"/>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rot="2784955">
            <a:off x="4186306" y="4543054"/>
            <a:ext cx="484632" cy="826008"/>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27" name="Rectangle 7"/>
          <p:cNvSpPr>
            <a:spLocks noChangeArrowheads="1"/>
          </p:cNvSpPr>
          <p:nvPr/>
        </p:nvSpPr>
        <p:spPr bwMode="auto">
          <a:xfrm>
            <a:off x="1905000" y="523599"/>
            <a:ext cx="2057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FFFF00"/>
                </a:solidFill>
                <a:effectLst>
                  <a:glow rad="101600">
                    <a:schemeClr val="bg1">
                      <a:alpha val="60000"/>
                    </a:schemeClr>
                  </a:glow>
                </a:effectLst>
                <a:latin typeface="Times New Roman" pitchFamily="18" charset="0"/>
                <a:ea typeface="Times New Roman" pitchFamily="18" charset="0"/>
                <a:cs typeface="Arial" pitchFamily="34" charset="0"/>
              </a:rPr>
              <a:t>God Almighty</a:t>
            </a:r>
            <a:endParaRPr kumimoji="0" lang="en-US" sz="2000" b="0" i="0" u="none" strike="noStrike" cap="none" normalizeH="0" baseline="0" dirty="0" smtClean="0">
              <a:ln>
                <a:noFill/>
              </a:ln>
              <a:solidFill>
                <a:srgbClr val="FFFF00"/>
              </a:solidFill>
              <a:effectLst>
                <a:glow rad="101600">
                  <a:schemeClr val="bg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FFFF00"/>
                </a:solidFill>
                <a:effectLst>
                  <a:glow rad="101600">
                    <a:schemeClr val="bg1">
                      <a:alpha val="60000"/>
                    </a:schemeClr>
                  </a:glow>
                </a:effectLst>
                <a:latin typeface="Times New Roman" pitchFamily="18" charset="0"/>
                <a:ea typeface="Times New Roman" pitchFamily="18" charset="0"/>
                <a:cs typeface="Arial" pitchFamily="34" charset="0"/>
              </a:rPr>
              <a:t>(I Timothy 6:15)</a:t>
            </a:r>
            <a:endParaRPr kumimoji="0" lang="en-US" sz="2000" b="0" i="0" u="none" strike="noStrike" cap="none" normalizeH="0" baseline="0" dirty="0" smtClean="0">
              <a:ln>
                <a:noFill/>
              </a:ln>
              <a:solidFill>
                <a:srgbClr val="FFFF00"/>
              </a:solidFill>
              <a:effectLst>
                <a:glow rad="101600">
                  <a:schemeClr val="bg1">
                    <a:alpha val="60000"/>
                  </a:schemeClr>
                </a:glow>
              </a:effectLst>
              <a:latin typeface="Arial" pitchFamily="34" charset="0"/>
              <a:cs typeface="Arial" pitchFamily="34" charset="0"/>
            </a:endParaRPr>
          </a:p>
        </p:txBody>
      </p:sp>
      <p:sp>
        <p:nvSpPr>
          <p:cNvPr id="56328" name="Rectangle 8"/>
          <p:cNvSpPr>
            <a:spLocks noChangeArrowheads="1"/>
          </p:cNvSpPr>
          <p:nvPr/>
        </p:nvSpPr>
        <p:spPr bwMode="auto">
          <a:xfrm>
            <a:off x="0" y="1776763"/>
            <a:ext cx="57912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God Given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Authority</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rPr>
              <a:t>(Romans 13:1)</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56329" name="Rectangle 9"/>
          <p:cNvSpPr>
            <a:spLocks noChangeArrowheads="1"/>
          </p:cNvSpPr>
          <p:nvPr/>
        </p:nvSpPr>
        <p:spPr bwMode="auto">
          <a:xfrm>
            <a:off x="5181600" y="509453"/>
            <a:ext cx="2133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Satan</a:t>
            </a:r>
            <a:endParaRPr lang="en-US" sz="2400" dirty="0" smtClean="0">
              <a:effectLst>
                <a:glow rad="101600">
                  <a:schemeClr val="bg1">
                    <a:alpha val="60000"/>
                  </a:schemeClr>
                </a:glow>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Destruction (John 10:10)</a:t>
            </a:r>
            <a:endParaRPr kumimoji="0" lang="en-US" sz="24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56330" name="Rectangle 10"/>
          <p:cNvSpPr>
            <a:spLocks noChangeArrowheads="1"/>
          </p:cNvSpPr>
          <p:nvPr/>
        </p:nvSpPr>
        <p:spPr bwMode="auto">
          <a:xfrm>
            <a:off x="0" y="3488213"/>
            <a:ext cx="2590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I Corinthians 11:3</a:t>
            </a:r>
            <a:endParaRPr kumimoji="0" lang="en-US" sz="24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
        <p:nvSpPr>
          <p:cNvPr id="56331" name="Rectangle 11"/>
          <p:cNvSpPr>
            <a:spLocks noChangeArrowheads="1"/>
          </p:cNvSpPr>
          <p:nvPr/>
        </p:nvSpPr>
        <p:spPr bwMode="auto">
          <a:xfrm>
            <a:off x="0" y="5666042"/>
            <a:ext cx="2209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Times New Roman" pitchFamily="18" charset="0"/>
                <a:cs typeface="Arial" pitchFamily="34" charset="0"/>
              </a:rPr>
              <a:t>Colossians 3:18</a:t>
            </a:r>
            <a:endParaRPr kumimoji="0" lang="en-US" sz="24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17" name="Picture 8" descr="C:\Users\Ptr. Daniel White\Desktop\Bible pictures\Satan-Devil and demons\scan0020.jpg"/>
          <p:cNvPicPr>
            <a:picLocks noChangeAspect="1" noChangeArrowheads="1"/>
          </p:cNvPicPr>
          <p:nvPr/>
        </p:nvPicPr>
        <p:blipFill>
          <a:blip r:embed="rId7" cstate="print">
            <a:lum bright="-10000"/>
          </a:blip>
          <a:srcRect t="7351" r="3424" b="4441"/>
          <a:stretch>
            <a:fillRect/>
          </a:stretch>
        </p:blipFill>
        <p:spPr bwMode="auto">
          <a:xfrm>
            <a:off x="4876800" y="4419600"/>
            <a:ext cx="2651760" cy="2667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9"/>
                                        </p:tgtEl>
                                        <p:attrNameLst>
                                          <p:attrName>style.visibility</p:attrName>
                                        </p:attrNameLst>
                                      </p:cBhvr>
                                      <p:to>
                                        <p:strVal val="visible"/>
                                      </p:to>
                                    </p:set>
                                    <p:animEffect transition="in" filter="fade">
                                      <p:cBhvr>
                                        <p:cTn id="12" dur="2000"/>
                                        <p:tgtEl>
                                          <p:spTgt spid="56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324"/>
                                        </p:tgtEl>
                                        <p:attrNameLst>
                                          <p:attrName>style.visibility</p:attrName>
                                        </p:attrNameLst>
                                      </p:cBhvr>
                                      <p:to>
                                        <p:strVal val="visible"/>
                                      </p:to>
                                    </p:set>
                                    <p:animEffect transition="in" filter="fade">
                                      <p:cBhvr>
                                        <p:cTn id="22" dur="2000"/>
                                        <p:tgtEl>
                                          <p:spTgt spid="563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328"/>
                                        </p:tgtEl>
                                        <p:attrNameLst>
                                          <p:attrName>style.visibility</p:attrName>
                                        </p:attrNameLst>
                                      </p:cBhvr>
                                      <p:to>
                                        <p:strVal val="visible"/>
                                      </p:to>
                                    </p:set>
                                    <p:animEffect transition="in" filter="fade">
                                      <p:cBhvr>
                                        <p:cTn id="27" dur="2000"/>
                                        <p:tgtEl>
                                          <p:spTgt spid="563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fade">
                                      <p:cBhvr>
                                        <p:cTn id="32" dur="2000"/>
                                        <p:tgtEl>
                                          <p:spTgt spid="563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330"/>
                                        </p:tgtEl>
                                        <p:attrNameLst>
                                          <p:attrName>style.visibility</p:attrName>
                                        </p:attrNameLst>
                                      </p:cBhvr>
                                      <p:to>
                                        <p:strVal val="visible"/>
                                      </p:to>
                                    </p:set>
                                    <p:animEffect transition="in" filter="fade">
                                      <p:cBhvr>
                                        <p:cTn id="42" dur="2000"/>
                                        <p:tgtEl>
                                          <p:spTgt spid="563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326"/>
                                        </p:tgtEl>
                                        <p:attrNameLst>
                                          <p:attrName>style.visibility</p:attrName>
                                        </p:attrNameLst>
                                      </p:cBhvr>
                                      <p:to>
                                        <p:strVal val="visible"/>
                                      </p:to>
                                    </p:set>
                                    <p:animEffect transition="in" filter="fade">
                                      <p:cBhvr>
                                        <p:cTn id="47" dur="2000"/>
                                        <p:tgtEl>
                                          <p:spTgt spid="563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6331"/>
                                        </p:tgtEl>
                                        <p:attrNameLst>
                                          <p:attrName>style.visibility</p:attrName>
                                        </p:attrNameLst>
                                      </p:cBhvr>
                                      <p:to>
                                        <p:strVal val="visible"/>
                                      </p:to>
                                    </p:set>
                                    <p:animEffect transition="in" filter="fade">
                                      <p:cBhvr>
                                        <p:cTn id="57" dur="2000"/>
                                        <p:tgtEl>
                                          <p:spTgt spid="56331"/>
                                        </p:tgtEl>
                                      </p:cBhvr>
                                    </p:animEffect>
                                  </p:childTnLst>
                                </p:cTn>
                              </p:par>
                            </p:childTnLst>
                          </p:cTn>
                        </p:par>
                      </p:childTnLst>
                    </p:cTn>
                  </p:par>
                  <p:par>
                    <p:cTn id="58" fill="hold">
                      <p:stCondLst>
                        <p:cond delay="indefinite"/>
                      </p:stCondLst>
                      <p:childTnLst>
                        <p:par>
                          <p:cTn id="59" fill="hold">
                            <p:stCondLst>
                              <p:cond delay="0"/>
                            </p:stCondLst>
                            <p:childTnLst>
                              <p:par>
                                <p:cTn id="60" presetID="63" presetClass="path" presetSubtype="0" accel="50000" decel="50000" fill="hold" nodeType="clickEffect">
                                  <p:stCondLst>
                                    <p:cond delay="0"/>
                                  </p:stCondLst>
                                  <p:childTnLst>
                                    <p:animMotion origin="layout" path="M 3.33333E-6 2.50694E-6 L 0.35 -0.00625 " pathEditMode="relative" rAng="0" ptsTypes="AA">
                                      <p:cBhvr>
                                        <p:cTn id="61" dur="2000" fill="hold"/>
                                        <p:tgtEl>
                                          <p:spTgt spid="56326"/>
                                        </p:tgtEl>
                                        <p:attrNameLst>
                                          <p:attrName>ppt_x</p:attrName>
                                          <p:attrName>ppt_y</p:attrName>
                                        </p:attrNameLst>
                                      </p:cBhvr>
                                      <p:rCtr x="175" y="-3"/>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56328" grpId="0"/>
      <p:bldP spid="56329" grpId="0"/>
      <p:bldP spid="56330" grpId="0"/>
      <p:bldP spid="563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499544">
            <a:off x="446872" y="881988"/>
            <a:ext cx="6324600" cy="1569660"/>
          </a:xfrm>
          <a:prstGeom prst="rect">
            <a:avLst/>
          </a:prstGeom>
          <a:solidFill>
            <a:srgbClr val="FFC000"/>
          </a:solidFill>
          <a:ln w="57150">
            <a:solidFill>
              <a:schemeClr val="bg1"/>
            </a:solidFill>
          </a:ln>
          <a:scene3d>
            <a:camera prst="perspectiveContrastingRightFacing"/>
            <a:lightRig rig="threePt" dir="t"/>
          </a:scene3d>
        </p:spPr>
        <p:txBody>
          <a:bodyPr wrap="square">
            <a:spAutoFit/>
          </a:bodyPr>
          <a:lstStyle/>
          <a:p>
            <a:pPr algn="ctr"/>
            <a:r>
              <a:rPr lang="en-US" sz="3200" b="1" i="1" dirty="0" smtClean="0">
                <a:solidFill>
                  <a:schemeClr val="bg1"/>
                </a:solidFill>
              </a:rPr>
              <a:t>“For rebellion is as the sin of witchcraft, and stubbornness is as iniquity and idolatry.”  I Sam. 15:23 </a:t>
            </a:r>
            <a:endParaRPr lang="en-US" sz="3200" b="1" i="1" dirty="0">
              <a:solidFill>
                <a:schemeClr val="bg1"/>
              </a:solidFill>
            </a:endParaRPr>
          </a:p>
        </p:txBody>
      </p:sp>
      <p:sp>
        <p:nvSpPr>
          <p:cNvPr id="3" name="Rectangle 2"/>
          <p:cNvSpPr/>
          <p:nvPr/>
        </p:nvSpPr>
        <p:spPr>
          <a:xfrm rot="794431">
            <a:off x="2580709" y="3575840"/>
            <a:ext cx="5266382" cy="2308324"/>
          </a:xfrm>
          <a:prstGeom prst="rect">
            <a:avLst/>
          </a:prstGeom>
          <a:solidFill>
            <a:srgbClr val="00B0F0"/>
          </a:solidFill>
          <a:ln w="57150">
            <a:solidFill>
              <a:schemeClr val="bg1"/>
            </a:solidFill>
          </a:ln>
          <a:scene3d>
            <a:camera prst="perspectiveHeroicExtremeLeftFacing"/>
            <a:lightRig rig="threePt" dir="t"/>
          </a:scene3d>
        </p:spPr>
        <p:txBody>
          <a:bodyPr wrap="square">
            <a:spAutoFit/>
          </a:bodyPr>
          <a:lstStyle/>
          <a:p>
            <a:r>
              <a:rPr lang="en-US" sz="3600" b="1" i="1" dirty="0" smtClean="0">
                <a:solidFill>
                  <a:schemeClr val="bg1"/>
                </a:solidFill>
              </a:rPr>
              <a:t>“An evil man seeketh only rebellion: therefore a cruel messenger shall be sent against him.” Prov. 17:11 </a:t>
            </a:r>
            <a:endParaRPr lang="en-US" sz="3600" b="1" i="1" dirty="0">
              <a:solidFill>
                <a:schemeClr val="bg1"/>
              </a:solidFill>
            </a:endParaRPr>
          </a:p>
        </p:txBody>
      </p:sp>
      <p:pic>
        <p:nvPicPr>
          <p:cNvPr id="4098" name="Picture 2" descr="c:\Users\Ptr. Daniel White\Desktop\Bible pictures\Satan-Devil and demons\Witchcraft.bmp"/>
          <p:cNvPicPr>
            <a:picLocks noChangeAspect="1" noChangeArrowheads="1"/>
          </p:cNvPicPr>
          <p:nvPr/>
        </p:nvPicPr>
        <p:blipFill>
          <a:blip r:embed="rId3" cstate="print"/>
          <a:srcRect/>
          <a:stretch>
            <a:fillRect/>
          </a:stretch>
        </p:blipFill>
        <p:spPr bwMode="auto">
          <a:xfrm>
            <a:off x="228600" y="4114800"/>
            <a:ext cx="2895600" cy="2413000"/>
          </a:xfrm>
          <a:prstGeom prst="rect">
            <a:avLst/>
          </a:prstGeom>
          <a:noFill/>
        </p:spPr>
      </p:pic>
      <p:pic>
        <p:nvPicPr>
          <p:cNvPr id="4099" name="Picture 3" descr="C:\Users\Ptr. Daniel White\Desktop\Bible pictures\faces\2403944337_c0254e43af_o.jpg"/>
          <p:cNvPicPr>
            <a:picLocks noChangeAspect="1" noChangeArrowheads="1"/>
          </p:cNvPicPr>
          <p:nvPr/>
        </p:nvPicPr>
        <p:blipFill>
          <a:blip r:embed="rId4" cstate="print"/>
          <a:srcRect/>
          <a:stretch>
            <a:fillRect/>
          </a:stretch>
        </p:blipFill>
        <p:spPr bwMode="auto">
          <a:xfrm>
            <a:off x="5562600" y="990600"/>
            <a:ext cx="3334923" cy="24594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 to="" calcmode="lin" valueType="num">
                                      <p:cBhvr>
                                        <p:cTn id="17" dur="1" fill="hold"/>
                                        <p:tgtEl>
                                          <p:spTgt spid="409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dirty="0" smtClean="0">
                <a:effectLst>
                  <a:glow rad="101600">
                    <a:schemeClr val="bg1">
                      <a:alpha val="60000"/>
                    </a:schemeClr>
                  </a:glow>
                </a:effectLst>
              </a:rPr>
              <a:t>Wife’s Duty</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0" y="1143000"/>
            <a:ext cx="5715000" cy="5715000"/>
          </a:xfrm>
        </p:spPr>
        <p:txBody>
          <a:bodyPr>
            <a:normAutofit lnSpcReduction="10000"/>
          </a:bodyPr>
          <a:lstStyle/>
          <a:p>
            <a:r>
              <a:rPr lang="en-US" sz="3600" dirty="0" smtClean="0">
                <a:effectLst>
                  <a:glow rad="101600">
                    <a:schemeClr val="bg1">
                      <a:alpha val="60000"/>
                    </a:schemeClr>
                  </a:glow>
                </a:effectLst>
              </a:rPr>
              <a:t>Help-meet to her husband – </a:t>
            </a:r>
            <a:r>
              <a:rPr lang="en-US" sz="3600" i="1" dirty="0" smtClean="0">
                <a:effectLst>
                  <a:glow rad="101600">
                    <a:schemeClr val="bg1">
                      <a:alpha val="60000"/>
                    </a:schemeClr>
                  </a:glow>
                </a:effectLst>
              </a:rPr>
              <a:t>Gen. 2:16</a:t>
            </a:r>
          </a:p>
          <a:p>
            <a:r>
              <a:rPr lang="en-US" sz="3600" dirty="0" smtClean="0">
                <a:effectLst>
                  <a:glow rad="101600">
                    <a:schemeClr val="bg1">
                      <a:alpha val="60000"/>
                    </a:schemeClr>
                  </a:glow>
                </a:effectLst>
              </a:rPr>
              <a:t>Protect her children –               </a:t>
            </a:r>
            <a:r>
              <a:rPr lang="en-US" sz="3600" i="1" dirty="0" smtClean="0">
                <a:effectLst>
                  <a:glow rad="101600">
                    <a:schemeClr val="bg1">
                      <a:alpha val="60000"/>
                    </a:schemeClr>
                  </a:glow>
                </a:effectLst>
              </a:rPr>
              <a:t>I Tim. 5:14</a:t>
            </a:r>
          </a:p>
          <a:p>
            <a:pPr>
              <a:buFont typeface="Wingdings"/>
              <a:buChar char="Ø"/>
            </a:pPr>
            <a:r>
              <a:rPr lang="en-US" sz="3600" i="1" dirty="0" smtClean="0">
                <a:solidFill>
                  <a:srgbClr val="FFFF00"/>
                </a:solidFill>
                <a:effectLst>
                  <a:glow rad="101600">
                    <a:schemeClr val="bg1">
                      <a:alpha val="60000"/>
                    </a:schemeClr>
                  </a:glow>
                </a:effectLst>
              </a:rPr>
              <a:t>Don’t protect them from the consequences of their sin – Gal. 6:7-8</a:t>
            </a:r>
          </a:p>
          <a:p>
            <a:pPr>
              <a:buFont typeface="Wingdings"/>
              <a:buChar char="Ø"/>
            </a:pPr>
            <a:r>
              <a:rPr lang="en-US" sz="3600" i="1" dirty="0" smtClean="0">
                <a:solidFill>
                  <a:srgbClr val="FFFF00"/>
                </a:solidFill>
                <a:effectLst>
                  <a:glow rad="101600">
                    <a:schemeClr val="bg1">
                      <a:alpha val="60000"/>
                    </a:schemeClr>
                  </a:glow>
                </a:effectLst>
              </a:rPr>
              <a:t>Don’t protect them from the chastisement of the Lord – Heb. 12:5-11</a:t>
            </a:r>
          </a:p>
          <a:p>
            <a:endParaRPr lang="en-US" sz="3600" dirty="0" smtClean="0">
              <a:effectLst>
                <a:glow rad="101600">
                  <a:schemeClr val="bg1">
                    <a:alpha val="60000"/>
                  </a:schemeClr>
                </a:glow>
              </a:effectLst>
            </a:endParaRPr>
          </a:p>
          <a:p>
            <a:pPr>
              <a:buNone/>
            </a:pPr>
            <a:endParaRPr lang="en-US" sz="3600" dirty="0">
              <a:effectLst>
                <a:glow rad="101600">
                  <a:schemeClr val="bg1">
                    <a:alpha val="60000"/>
                  </a:schemeClr>
                </a:glow>
              </a:effectLst>
            </a:endParaRPr>
          </a:p>
        </p:txBody>
      </p:sp>
      <p:pic>
        <p:nvPicPr>
          <p:cNvPr id="55303" name="Picture 7"/>
          <p:cNvPicPr>
            <a:picLocks noChangeAspect="1" noChangeArrowheads="1"/>
          </p:cNvPicPr>
          <p:nvPr/>
        </p:nvPicPr>
        <p:blipFill>
          <a:blip r:embed="rId3" cstate="print"/>
          <a:srcRect/>
          <a:stretch>
            <a:fillRect/>
          </a:stretch>
        </p:blipFill>
        <p:spPr bwMode="auto">
          <a:xfrm>
            <a:off x="6019800" y="4162425"/>
            <a:ext cx="2447925" cy="2695575"/>
          </a:xfrm>
          <a:prstGeom prst="rect">
            <a:avLst/>
          </a:prstGeom>
          <a:noFill/>
          <a:ln w="9525">
            <a:noFill/>
            <a:miter lim="800000"/>
            <a:headEnd/>
            <a:tailEnd/>
          </a:ln>
        </p:spPr>
      </p:pic>
      <p:pic>
        <p:nvPicPr>
          <p:cNvPr id="55305" name="Picture 9"/>
          <p:cNvPicPr>
            <a:picLocks noChangeAspect="1" noChangeArrowheads="1"/>
          </p:cNvPicPr>
          <p:nvPr/>
        </p:nvPicPr>
        <p:blipFill>
          <a:blip r:embed="rId4" cstate="print"/>
          <a:srcRect/>
          <a:stretch>
            <a:fillRect/>
          </a:stretch>
        </p:blipFill>
        <p:spPr bwMode="auto">
          <a:xfrm>
            <a:off x="6400800" y="990600"/>
            <a:ext cx="1828800" cy="295743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5305"/>
                                        </p:tgtEl>
                                        <p:attrNameLst>
                                          <p:attrName>style.visibility</p:attrName>
                                        </p:attrNameLst>
                                      </p:cBhvr>
                                      <p:to>
                                        <p:strVal val="visible"/>
                                      </p:to>
                                    </p:set>
                                    <p:anim to="" calcmode="lin" valueType="num">
                                      <p:cBhvr>
                                        <p:cTn id="12" dur="1" fill="hold"/>
                                        <p:tgtEl>
                                          <p:spTgt spid="5530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5303"/>
                                        </p:tgtEl>
                                        <p:attrNameLst>
                                          <p:attrName>style.visibility</p:attrName>
                                        </p:attrNameLst>
                                      </p:cBhvr>
                                      <p:to>
                                        <p:strVal val="visible"/>
                                      </p:to>
                                    </p:set>
                                    <p:anim to="" calcmode="lin" valueType="num">
                                      <p:cBhvr>
                                        <p:cTn id="32" dur="1" fill="hold"/>
                                        <p:tgtEl>
                                          <p:spTgt spid="5530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effectLst>
                  <a:glow rad="101600">
                    <a:schemeClr val="bg1">
                      <a:alpha val="60000"/>
                    </a:schemeClr>
                  </a:glow>
                </a:effectLst>
              </a:rPr>
              <a:t>Benefits of Getting Under Authority</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219200"/>
            <a:ext cx="9144000" cy="5638800"/>
          </a:xfrm>
        </p:spPr>
        <p:txBody>
          <a:bodyPr>
            <a:normAutofit/>
          </a:bodyPr>
          <a:lstStyle/>
          <a:p>
            <a:r>
              <a:rPr lang="en-US" sz="3600" dirty="0" smtClean="0">
                <a:effectLst>
                  <a:glow rad="101600">
                    <a:schemeClr val="bg1">
                      <a:alpha val="60000"/>
                    </a:schemeClr>
                  </a:glow>
                </a:effectLst>
              </a:rPr>
              <a:t>Things will go well for you – </a:t>
            </a:r>
            <a:r>
              <a:rPr lang="en-US" sz="3600" i="1" dirty="0" smtClean="0">
                <a:effectLst>
                  <a:glow rad="101600">
                    <a:schemeClr val="bg1">
                      <a:alpha val="60000"/>
                    </a:schemeClr>
                  </a:glow>
                </a:effectLst>
              </a:rPr>
              <a:t>Eph. 6:2-3</a:t>
            </a:r>
          </a:p>
          <a:p>
            <a:r>
              <a:rPr lang="en-US" sz="3600" dirty="0" smtClean="0">
                <a:effectLst>
                  <a:glow rad="101600">
                    <a:schemeClr val="bg1">
                      <a:alpha val="60000"/>
                    </a:schemeClr>
                  </a:glow>
                </a:effectLst>
              </a:rPr>
              <a:t>You will have a long life – </a:t>
            </a:r>
            <a:r>
              <a:rPr lang="en-US" sz="3600" i="1" dirty="0" smtClean="0">
                <a:effectLst>
                  <a:glow rad="101600">
                    <a:schemeClr val="bg1">
                      <a:alpha val="60000"/>
                    </a:schemeClr>
                  </a:glow>
                </a:effectLst>
              </a:rPr>
              <a:t>Eph. 6:1-3</a:t>
            </a:r>
          </a:p>
          <a:p>
            <a:r>
              <a:rPr lang="en-US" sz="3600" dirty="0" smtClean="0">
                <a:effectLst>
                  <a:glow rad="101600">
                    <a:schemeClr val="bg1">
                      <a:alpha val="60000"/>
                    </a:schemeClr>
                  </a:glow>
                </a:effectLst>
              </a:rPr>
              <a:t>You will bring delight to the Lord – </a:t>
            </a:r>
            <a:r>
              <a:rPr lang="en-US" sz="3600" i="1" dirty="0" smtClean="0">
                <a:effectLst>
                  <a:glow rad="101600">
                    <a:schemeClr val="bg1">
                      <a:alpha val="60000"/>
                    </a:schemeClr>
                  </a:glow>
                </a:effectLst>
              </a:rPr>
              <a:t>Col. 3:20</a:t>
            </a:r>
          </a:p>
          <a:p>
            <a:r>
              <a:rPr lang="en-US" sz="3600" dirty="0" smtClean="0">
                <a:effectLst>
                  <a:glow rad="101600">
                    <a:schemeClr val="bg1">
                      <a:alpha val="60000"/>
                    </a:schemeClr>
                  </a:glow>
                </a:effectLst>
              </a:rPr>
              <a:t>You will avoid the fear of condemnation – </a:t>
            </a:r>
            <a:r>
              <a:rPr lang="en-US" sz="3600" i="1" dirty="0" smtClean="0">
                <a:effectLst>
                  <a:glow rad="101600">
                    <a:schemeClr val="bg1">
                      <a:alpha val="60000"/>
                    </a:schemeClr>
                  </a:glow>
                </a:effectLst>
              </a:rPr>
              <a:t>Rom. 13:3</a:t>
            </a:r>
          </a:p>
          <a:p>
            <a:r>
              <a:rPr lang="en-US" sz="3600" dirty="0" smtClean="0">
                <a:effectLst>
                  <a:glow rad="101600">
                    <a:schemeClr val="bg1">
                      <a:alpha val="60000"/>
                    </a:schemeClr>
                  </a:glow>
                </a:effectLst>
              </a:rPr>
              <a:t>You will maintain a good conscience –        </a:t>
            </a:r>
            <a:r>
              <a:rPr lang="en-US" sz="3600" i="1" dirty="0" smtClean="0">
                <a:effectLst>
                  <a:glow rad="101600">
                    <a:schemeClr val="bg1">
                      <a:alpha val="60000"/>
                    </a:schemeClr>
                  </a:glow>
                </a:effectLst>
              </a:rPr>
              <a:t>Rom. 13:5</a:t>
            </a:r>
          </a:p>
          <a:p>
            <a:r>
              <a:rPr lang="en-US" sz="3600" dirty="0" smtClean="0">
                <a:effectLst>
                  <a:glow rad="101600">
                    <a:schemeClr val="bg1">
                      <a:alpha val="60000"/>
                    </a:schemeClr>
                  </a:glow>
                </a:effectLst>
              </a:rPr>
              <a:t>You will obtain a good report – </a:t>
            </a:r>
            <a:r>
              <a:rPr lang="en-US" sz="3600" i="1" dirty="0" smtClean="0">
                <a:effectLst>
                  <a:glow rad="101600">
                    <a:schemeClr val="bg1">
                      <a:alpha val="60000"/>
                    </a:schemeClr>
                  </a:glow>
                </a:effectLst>
              </a:rPr>
              <a:t>Heb. 13:17</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effectLst>
                  <a:glow rad="101600">
                    <a:schemeClr val="bg1">
                      <a:alpha val="60000"/>
                    </a:schemeClr>
                  </a:glow>
                </a:effectLst>
              </a:rPr>
              <a:t>You will receive an eternal reward –              </a:t>
            </a:r>
            <a:r>
              <a:rPr lang="en-US" sz="3600" i="1" dirty="0" smtClean="0">
                <a:effectLst>
                  <a:glow rad="101600">
                    <a:schemeClr val="bg1">
                      <a:alpha val="60000"/>
                    </a:schemeClr>
                  </a:glow>
                </a:effectLst>
              </a:rPr>
              <a:t>Col. 3:23-24</a:t>
            </a:r>
          </a:p>
          <a:p>
            <a:r>
              <a:rPr lang="en-US" sz="3600" dirty="0" smtClean="0">
                <a:effectLst>
                  <a:glow rad="101600">
                    <a:schemeClr val="bg1">
                      <a:alpha val="60000"/>
                    </a:schemeClr>
                  </a:glow>
                </a:effectLst>
              </a:rPr>
              <a:t>You will receive God’s approval, praise and blessing – </a:t>
            </a:r>
            <a:r>
              <a:rPr lang="en-US" sz="3600" i="1" dirty="0" smtClean="0">
                <a:effectLst>
                  <a:glow rad="101600">
                    <a:schemeClr val="bg1">
                      <a:alpha val="60000"/>
                    </a:schemeClr>
                  </a:glow>
                </a:effectLst>
              </a:rPr>
              <a:t>I Peter 2:13-14, 18-20</a:t>
            </a:r>
          </a:p>
          <a:p>
            <a:r>
              <a:rPr lang="en-US" sz="3600" dirty="0" smtClean="0">
                <a:effectLst>
                  <a:glow rad="101600">
                    <a:schemeClr val="bg1">
                      <a:alpha val="60000"/>
                    </a:schemeClr>
                  </a:glow>
                </a:effectLst>
              </a:rPr>
              <a:t>You will not blaspheme God or His Word –         </a:t>
            </a:r>
            <a:r>
              <a:rPr lang="en-US" sz="3600" i="1" dirty="0" smtClean="0">
                <a:effectLst>
                  <a:glow rad="101600">
                    <a:schemeClr val="bg1">
                      <a:alpha val="60000"/>
                    </a:schemeClr>
                  </a:glow>
                </a:effectLst>
              </a:rPr>
              <a:t>I Tim. 6:1</a:t>
            </a:r>
          </a:p>
          <a:p>
            <a:r>
              <a:rPr lang="en-US" sz="3600" dirty="0" smtClean="0">
                <a:effectLst>
                  <a:glow rad="101600">
                    <a:schemeClr val="bg1">
                      <a:alpha val="60000"/>
                    </a:schemeClr>
                  </a:glow>
                </a:effectLst>
              </a:rPr>
              <a:t>You will receive clear direction – </a:t>
            </a:r>
            <a:r>
              <a:rPr lang="en-US" sz="3600" i="1" dirty="0" smtClean="0">
                <a:effectLst>
                  <a:glow rad="101600">
                    <a:schemeClr val="bg1">
                      <a:alpha val="60000"/>
                    </a:schemeClr>
                  </a:glow>
                </a:effectLst>
              </a:rPr>
              <a:t>Prov. 6:20-22</a:t>
            </a:r>
          </a:p>
          <a:p>
            <a:r>
              <a:rPr lang="en-US" sz="3600" dirty="0" smtClean="0">
                <a:effectLst>
                  <a:glow rad="101600">
                    <a:schemeClr val="bg1">
                      <a:alpha val="60000"/>
                    </a:schemeClr>
                  </a:glow>
                </a:effectLst>
              </a:rPr>
              <a:t>You will be protected from evil – </a:t>
            </a:r>
            <a:r>
              <a:rPr lang="en-US" sz="3600" i="1" dirty="0" smtClean="0">
                <a:effectLst>
                  <a:glow rad="101600">
                    <a:schemeClr val="bg1">
                      <a:alpha val="60000"/>
                    </a:schemeClr>
                  </a:glow>
                </a:effectLst>
              </a:rPr>
              <a:t>Prov. 6:23-24</a:t>
            </a:r>
          </a:p>
          <a:p>
            <a:r>
              <a:rPr lang="en-US" sz="3600" dirty="0" smtClean="0">
                <a:effectLst>
                  <a:glow rad="101600">
                    <a:schemeClr val="bg1">
                      <a:alpha val="60000"/>
                    </a:schemeClr>
                  </a:glow>
                </a:effectLst>
              </a:rPr>
              <a:t>You will gain discernment – </a:t>
            </a:r>
            <a:r>
              <a:rPr lang="en-US" sz="3600" i="1" dirty="0" smtClean="0">
                <a:effectLst>
                  <a:glow rad="101600">
                    <a:schemeClr val="bg1">
                      <a:alpha val="60000"/>
                    </a:schemeClr>
                  </a:glow>
                </a:effectLst>
              </a:rPr>
              <a:t>Prov. 15:5</a:t>
            </a:r>
          </a:p>
          <a:p>
            <a:r>
              <a:rPr lang="en-US" sz="3600" dirty="0" smtClean="0">
                <a:effectLst>
                  <a:glow rad="101600">
                    <a:schemeClr val="bg1">
                      <a:alpha val="60000"/>
                    </a:schemeClr>
                  </a:glow>
                </a:effectLst>
              </a:rPr>
              <a:t>You will escape the destruction of pride –  </a:t>
            </a:r>
            <a:r>
              <a:rPr lang="en-US" sz="3600" i="1" dirty="0" smtClean="0">
                <a:effectLst>
                  <a:glow rad="101600">
                    <a:schemeClr val="bg1">
                      <a:alpha val="60000"/>
                    </a:schemeClr>
                  </a:glow>
                </a:effectLst>
              </a:rPr>
              <a:t>        I Tim. 6:2-4</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Ptr. Daniel White\Desktop\Bible pictures\Prophecy pictures\prophecy pictures\rapture and second coming\God_bride.jpg"/>
          <p:cNvPicPr>
            <a:picLocks noChangeAspect="1" noChangeArrowheads="1"/>
          </p:cNvPicPr>
          <p:nvPr/>
        </p:nvPicPr>
        <p:blipFill>
          <a:blip r:embed="rId3" cstate="print">
            <a:lum bright="-10000"/>
          </a:blip>
          <a:srcRect/>
          <a:stretch>
            <a:fillRect/>
          </a:stretch>
        </p:blipFill>
        <p:spPr bwMode="auto">
          <a:xfrm>
            <a:off x="0" y="0"/>
            <a:ext cx="9196388" cy="6910387"/>
          </a:xfrm>
          <a:prstGeom prst="rect">
            <a:avLst/>
          </a:prstGeom>
          <a:noFill/>
        </p:spPr>
      </p:pic>
      <p:sp>
        <p:nvSpPr>
          <p:cNvPr id="2" name="Title 1"/>
          <p:cNvSpPr>
            <a:spLocks noGrp="1"/>
          </p:cNvSpPr>
          <p:nvPr>
            <p:ph type="title"/>
          </p:nvPr>
        </p:nvSpPr>
        <p:spPr>
          <a:xfrm>
            <a:off x="457200" y="3352800"/>
            <a:ext cx="8229600" cy="3505200"/>
          </a:xfrm>
        </p:spPr>
        <p:txBody>
          <a:bodyPr>
            <a:noAutofit/>
          </a:bodyPr>
          <a:lstStyle/>
          <a:p>
            <a:r>
              <a:rPr lang="en-US" dirty="0" smtClean="0">
                <a:effectLst>
                  <a:glow rad="101600">
                    <a:schemeClr val="bg1">
                      <a:alpha val="60000"/>
                    </a:schemeClr>
                  </a:glow>
                </a:effectLst>
              </a:rPr>
              <a:t>Typify Christ’s relationship </a:t>
            </a:r>
            <a:br>
              <a:rPr lang="en-US" dirty="0" smtClean="0">
                <a:effectLst>
                  <a:glow rad="101600">
                    <a:schemeClr val="bg1">
                      <a:alpha val="60000"/>
                    </a:schemeClr>
                  </a:glow>
                </a:effectLst>
              </a:rPr>
            </a:br>
            <a:r>
              <a:rPr lang="en-US" dirty="0" smtClean="0">
                <a:effectLst>
                  <a:glow rad="101600">
                    <a:schemeClr val="bg1">
                      <a:alpha val="60000"/>
                    </a:schemeClr>
                  </a:glow>
                </a:effectLst>
              </a:rPr>
              <a:t>with His Church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US" sz="4800" dirty="0" smtClean="0">
                <a:effectLst>
                  <a:glow rad="101600">
                    <a:schemeClr val="bg1">
                      <a:alpha val="60000"/>
                    </a:schemeClr>
                  </a:glow>
                </a:effectLst>
              </a:rPr>
              <a:t>2# Enjoyment</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0" y="1295400"/>
            <a:ext cx="9144000" cy="5562600"/>
          </a:xfrm>
        </p:spPr>
        <p:txBody>
          <a:bodyPr>
            <a:normAutofit lnSpcReduction="10000"/>
          </a:bodyPr>
          <a:lstStyle/>
          <a:p>
            <a:pPr>
              <a:buNone/>
            </a:pPr>
            <a:r>
              <a:rPr lang="en-US" sz="3600" i="1" dirty="0" smtClean="0">
                <a:solidFill>
                  <a:srgbClr val="FFFF00"/>
                </a:solidFill>
                <a:effectLst>
                  <a:glow rad="101600">
                    <a:schemeClr val="bg1">
                      <a:alpha val="60000"/>
                    </a:schemeClr>
                  </a:glow>
                </a:effectLst>
              </a:rPr>
              <a:t>   “Marriage is honorable in all, and the bed undefiled: but whoremongers and adulterers God will judge .” (Heb. 13:4)</a:t>
            </a:r>
          </a:p>
          <a:p>
            <a:pPr>
              <a:buFont typeface="Wingdings"/>
              <a:buChar char="Ø"/>
            </a:pPr>
            <a:r>
              <a:rPr lang="en-US" sz="3600" i="1" dirty="0" smtClean="0">
                <a:effectLst>
                  <a:glow rad="101600">
                    <a:schemeClr val="bg1">
                      <a:alpha val="60000"/>
                    </a:schemeClr>
                  </a:glow>
                </a:effectLst>
              </a:rPr>
              <a:t> Honorable = of great worth or value</a:t>
            </a:r>
          </a:p>
          <a:p>
            <a:pPr>
              <a:buFont typeface="Wingdings"/>
              <a:buChar char="Ø"/>
            </a:pPr>
            <a:r>
              <a:rPr lang="en-US" sz="3600" i="1" dirty="0" smtClean="0">
                <a:effectLst>
                  <a:glow rad="101600">
                    <a:schemeClr val="bg1">
                      <a:alpha val="60000"/>
                    </a:schemeClr>
                  </a:glow>
                </a:effectLst>
              </a:rPr>
              <a:t> Bed = martial bed</a:t>
            </a:r>
          </a:p>
          <a:p>
            <a:pPr>
              <a:buFont typeface="Wingdings"/>
              <a:buChar char="Ø"/>
            </a:pPr>
            <a:r>
              <a:rPr lang="en-US" sz="3600" i="1" dirty="0" smtClean="0">
                <a:effectLst>
                  <a:glow rad="101600">
                    <a:schemeClr val="bg1">
                      <a:alpha val="60000"/>
                    </a:schemeClr>
                  </a:glow>
                </a:effectLst>
              </a:rPr>
              <a:t> Undefiled = to be kept unsoiled / pure</a:t>
            </a:r>
          </a:p>
          <a:p>
            <a:pPr>
              <a:buFont typeface="Wingdings"/>
              <a:buChar char="Ø"/>
            </a:pPr>
            <a:r>
              <a:rPr lang="en-US" sz="3600" i="1" dirty="0">
                <a:effectLst>
                  <a:glow rad="101600">
                    <a:schemeClr val="bg1">
                      <a:alpha val="60000"/>
                    </a:schemeClr>
                  </a:glow>
                </a:effectLst>
              </a:rPr>
              <a:t> </a:t>
            </a:r>
            <a:r>
              <a:rPr lang="en-US" sz="3600" i="1" dirty="0" smtClean="0">
                <a:effectLst>
                  <a:glow rad="101600">
                    <a:schemeClr val="bg1">
                      <a:alpha val="60000"/>
                    </a:schemeClr>
                  </a:glow>
                </a:effectLst>
              </a:rPr>
              <a:t>Whoremongers (pornos) = fornicators</a:t>
            </a:r>
          </a:p>
          <a:p>
            <a:pPr>
              <a:buFont typeface="Wingdings"/>
              <a:buChar char="Ø"/>
            </a:pPr>
            <a:r>
              <a:rPr lang="en-US" sz="3600" i="1" dirty="0">
                <a:effectLst>
                  <a:glow rad="101600">
                    <a:schemeClr val="bg1">
                      <a:alpha val="60000"/>
                    </a:schemeClr>
                  </a:glow>
                </a:effectLst>
              </a:rPr>
              <a:t> </a:t>
            </a:r>
            <a:r>
              <a:rPr lang="en-US" sz="3600" i="1" dirty="0" smtClean="0">
                <a:effectLst>
                  <a:glow rad="101600">
                    <a:schemeClr val="bg1">
                      <a:alpha val="60000"/>
                    </a:schemeClr>
                  </a:glow>
                </a:effectLst>
              </a:rPr>
              <a:t>Adulterers = unfaithfulness after marriage</a:t>
            </a:r>
          </a:p>
          <a:p>
            <a:pPr>
              <a:buFont typeface="Wingdings"/>
              <a:buChar char="Ø"/>
            </a:pPr>
            <a:r>
              <a:rPr lang="en-US" sz="3600" i="1" dirty="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God will Judge!</a:t>
            </a:r>
          </a:p>
          <a:p>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96774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descr="C:\Users\Ptr. Daniel White\Desktop\Bible pictures\Courtship Marriage Family\Marriage\Couples\Cpl on shore 1899-1036.jpg"/>
          <p:cNvPicPr>
            <a:picLocks noChangeAspect="1" noChangeArrowheads="1"/>
          </p:cNvPicPr>
          <p:nvPr/>
        </p:nvPicPr>
        <p:blipFill>
          <a:blip r:embed="rId3" cstate="print">
            <a:lum bright="-10000"/>
          </a:blip>
          <a:srcRect/>
          <a:stretch>
            <a:fillRect/>
          </a:stretch>
        </p:blipFill>
        <p:spPr bwMode="auto">
          <a:xfrm>
            <a:off x="685800" y="3810000"/>
            <a:ext cx="2988098"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C:\Users\Ptr. Daniel White\Desktop\Bible pictures\Courtship Marriage Family\Marriage\Couples\Couple hugging.jpg"/>
          <p:cNvPicPr>
            <a:picLocks noChangeAspect="1" noChangeArrowheads="1"/>
          </p:cNvPicPr>
          <p:nvPr/>
        </p:nvPicPr>
        <p:blipFill>
          <a:blip r:embed="rId4" cstate="print"/>
          <a:srcRect/>
          <a:stretch>
            <a:fillRect/>
          </a:stretch>
        </p:blipFill>
        <p:spPr bwMode="auto">
          <a:xfrm>
            <a:off x="5791200" y="799739"/>
            <a:ext cx="2895600" cy="3454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rot="1229259">
            <a:off x="2743200" y="3886200"/>
            <a:ext cx="6172200" cy="1200329"/>
          </a:xfrm>
          <a:prstGeom prst="rect">
            <a:avLst/>
          </a:prstGeom>
          <a:solidFill>
            <a:srgbClr val="7030A0"/>
          </a:solidFill>
          <a:ln w="571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600" dirty="0" smtClean="0">
                <a:solidFill>
                  <a:schemeClr val="tx1"/>
                </a:solidFill>
                <a:effectLst>
                  <a:glow rad="101600">
                    <a:schemeClr val="bg1">
                      <a:alpha val="60000"/>
                    </a:schemeClr>
                  </a:glow>
                </a:effectLst>
              </a:rPr>
              <a:t>Laws of Purification for Women</a:t>
            </a:r>
            <a:br>
              <a:rPr lang="en-US" sz="3600" dirty="0" smtClean="0">
                <a:solidFill>
                  <a:schemeClr val="tx1"/>
                </a:solidFill>
                <a:effectLst>
                  <a:glow rad="101600">
                    <a:schemeClr val="bg1">
                      <a:alpha val="60000"/>
                    </a:schemeClr>
                  </a:glow>
                </a:effectLst>
              </a:rPr>
            </a:br>
            <a:r>
              <a:rPr lang="en-US" sz="3600" i="1" dirty="0" smtClean="0">
                <a:solidFill>
                  <a:schemeClr val="tx1"/>
                </a:solidFill>
                <a:effectLst>
                  <a:glow rad="101600">
                    <a:schemeClr val="bg1">
                      <a:alpha val="60000"/>
                    </a:schemeClr>
                  </a:glow>
                </a:effectLst>
              </a:rPr>
              <a:t>(Leviticus 12, 15; Ezek. 18:5-6)</a:t>
            </a:r>
            <a:endParaRPr lang="en-US" sz="3600" dirty="0">
              <a:solidFill>
                <a:schemeClr val="tx1"/>
              </a:solidFill>
            </a:endParaRPr>
          </a:p>
        </p:txBody>
      </p:sp>
      <p:sp>
        <p:nvSpPr>
          <p:cNvPr id="2" name="Rectangle 1"/>
          <p:cNvSpPr/>
          <p:nvPr/>
        </p:nvSpPr>
        <p:spPr>
          <a:xfrm rot="20188140">
            <a:off x="283209" y="1158613"/>
            <a:ext cx="5678446" cy="1754326"/>
          </a:xfrm>
          <a:prstGeom prst="rect">
            <a:avLst/>
          </a:prstGeom>
          <a:solidFill>
            <a:schemeClr val="accent3">
              <a:lumMod val="75000"/>
            </a:schemeClr>
          </a:solidFill>
          <a:ln w="57150">
            <a:solidFill>
              <a:schemeClr val="tx1"/>
            </a:solidFill>
          </a:ln>
        </p:spPr>
        <p:txBody>
          <a:bodyPr wrap="square">
            <a:spAutoFit/>
          </a:bodyPr>
          <a:lstStyle/>
          <a:p>
            <a:pPr algn="ctr"/>
            <a:r>
              <a:rPr lang="en-US" sz="3600" dirty="0" smtClean="0">
                <a:effectLst>
                  <a:glow rad="101600">
                    <a:schemeClr val="bg1">
                      <a:alpha val="60000"/>
                    </a:schemeClr>
                  </a:glow>
                </a:effectLst>
              </a:rPr>
              <a:t>The Principle Behind </a:t>
            </a:r>
            <a:br>
              <a:rPr lang="en-US" sz="3600" dirty="0" smtClean="0">
                <a:effectLst>
                  <a:glow rad="101600">
                    <a:schemeClr val="bg1">
                      <a:alpha val="60000"/>
                    </a:schemeClr>
                  </a:glow>
                </a:effectLst>
              </a:rPr>
            </a:br>
            <a:r>
              <a:rPr lang="en-US" sz="3600" dirty="0" smtClean="0">
                <a:effectLst>
                  <a:glow rad="101600">
                    <a:schemeClr val="bg1">
                      <a:alpha val="60000"/>
                    </a:schemeClr>
                  </a:glow>
                </a:effectLst>
              </a:rPr>
              <a:t>Enjoyment is Self-control</a:t>
            </a:r>
          </a:p>
          <a:p>
            <a:pPr algn="ctr"/>
            <a:r>
              <a:rPr lang="en-US" sz="3600" i="1" dirty="0" smtClean="0">
                <a:effectLst>
                  <a:glow rad="101600">
                    <a:schemeClr val="bg1">
                      <a:alpha val="60000"/>
                    </a:schemeClr>
                  </a:glow>
                </a:effectLst>
              </a:rPr>
              <a:t>(Galatians 5:22-23)</a:t>
            </a:r>
            <a:endParaRPr lang="en-US" sz="3600" i="1" dirty="0"/>
          </a:p>
        </p:txBody>
      </p:sp>
      <p:pic>
        <p:nvPicPr>
          <p:cNvPr id="1028" name="Picture 4" descr="C:\Users\Ptr. Daniel White\Desktop\Bible pictures\Courtship Marriage Family\Marriage\Couples\Do not defraud your mate.jpg"/>
          <p:cNvPicPr>
            <a:picLocks noChangeAspect="1" noChangeArrowheads="1"/>
          </p:cNvPicPr>
          <p:nvPr/>
        </p:nvPicPr>
        <p:blipFill>
          <a:blip r:embed="rId5" cstate="print"/>
          <a:srcRect/>
          <a:stretch>
            <a:fillRect/>
          </a:stretch>
        </p:blipFill>
        <p:spPr bwMode="auto">
          <a:xfrm>
            <a:off x="-381000" y="-152400"/>
            <a:ext cx="9855200" cy="739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Bible pictures Old Testament\Genesis and adam and eve\0039  7° Dia da Criação - Adão &amp; Eva com Deus.jpg"/>
          <p:cNvPicPr>
            <a:picLocks noChangeAspect="1" noChangeArrowheads="1"/>
          </p:cNvPicPr>
          <p:nvPr/>
        </p:nvPicPr>
        <p:blipFill>
          <a:blip r:embed="rId3" cstate="print">
            <a:lum bright="-20000"/>
          </a:blip>
          <a:srcRect t="5208"/>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990600"/>
          </a:xfrm>
        </p:spPr>
        <p:txBody>
          <a:bodyPr>
            <a:normAutofit/>
          </a:bodyPr>
          <a:lstStyle/>
          <a:p>
            <a:r>
              <a:rPr lang="en-US" sz="4800" dirty="0" smtClean="0">
                <a:effectLst>
                  <a:glow rad="101600">
                    <a:schemeClr val="bg1">
                      <a:alpha val="60000"/>
                    </a:schemeClr>
                  </a:glow>
                </a:effectLst>
              </a:rPr>
              <a:t>3# Fruitfulness</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0" y="1143000"/>
            <a:ext cx="9144000" cy="5715000"/>
          </a:xfrm>
        </p:spPr>
        <p:txBody>
          <a:bodyPr>
            <a:normAutofit lnSpcReduction="10000"/>
          </a:bodyPr>
          <a:lstStyle/>
          <a:p>
            <a:pPr algn="ctr">
              <a:buNone/>
            </a:pPr>
            <a:r>
              <a:rPr lang="en-US" i="1" dirty="0" smtClean="0">
                <a:solidFill>
                  <a:srgbClr val="FFFF00"/>
                </a:solidFill>
                <a:effectLst>
                  <a:glow rad="101600">
                    <a:schemeClr val="bg1">
                      <a:alpha val="60000"/>
                    </a:schemeClr>
                  </a:glow>
                </a:effectLst>
              </a:rPr>
              <a:t>“So God created man in his own image, in the image of God created he him; male and female created he them. And God blessed them, and God said unto them, Be fruitful, and multiply, and replenish the earth, and subdue it: and have dominion over the fish of the sea, and over the fowl of the air, and over every living thing that moveth upon the earth.” (Gen. 1:26-28)</a:t>
            </a:r>
          </a:p>
          <a:p>
            <a:pPr>
              <a:buFont typeface="Wingdings"/>
              <a:buChar char="Ø"/>
            </a:pPr>
            <a:r>
              <a:rPr lang="en-US" dirty="0" smtClean="0">
                <a:effectLst>
                  <a:glow rad="101600">
                    <a:schemeClr val="bg1">
                      <a:alpha val="60000"/>
                    </a:schemeClr>
                  </a:glow>
                </a:effectLst>
              </a:rPr>
              <a:t> </a:t>
            </a:r>
            <a:r>
              <a:rPr lang="en-US" u="sng" dirty="0" smtClean="0">
                <a:effectLst>
                  <a:glow rad="101600">
                    <a:schemeClr val="bg1">
                      <a:alpha val="60000"/>
                    </a:schemeClr>
                  </a:glow>
                </a:effectLst>
              </a:rPr>
              <a:t>Fruitful</a:t>
            </a:r>
            <a:r>
              <a:rPr lang="en-US" dirty="0" smtClean="0">
                <a:effectLst>
                  <a:glow rad="101600">
                    <a:schemeClr val="bg1">
                      <a:alpha val="60000"/>
                    </a:schemeClr>
                  </a:glow>
                </a:effectLst>
              </a:rPr>
              <a:t> = To make increase</a:t>
            </a:r>
          </a:p>
          <a:p>
            <a:pPr>
              <a:buFont typeface="Wingdings"/>
              <a:buChar char="Ø"/>
            </a:pPr>
            <a:r>
              <a:rPr lang="en-US" dirty="0" smtClean="0">
                <a:effectLst>
                  <a:glow rad="101600">
                    <a:schemeClr val="bg1">
                      <a:alpha val="60000"/>
                    </a:schemeClr>
                  </a:glow>
                </a:effectLst>
              </a:rPr>
              <a:t> </a:t>
            </a:r>
            <a:r>
              <a:rPr lang="en-US" u="sng" dirty="0" smtClean="0">
                <a:effectLst>
                  <a:glow rad="101600">
                    <a:schemeClr val="bg1">
                      <a:alpha val="60000"/>
                    </a:schemeClr>
                  </a:glow>
                </a:effectLst>
              </a:rPr>
              <a:t>Multiply</a:t>
            </a:r>
            <a:r>
              <a:rPr lang="en-US" dirty="0" smtClean="0">
                <a:effectLst>
                  <a:glow rad="101600">
                    <a:schemeClr val="bg1">
                      <a:alpha val="60000"/>
                    </a:schemeClr>
                  </a:glow>
                </a:effectLst>
              </a:rPr>
              <a:t> = Increase with exceeding abundance</a:t>
            </a:r>
          </a:p>
          <a:p>
            <a:pPr>
              <a:buFont typeface="Wingdings"/>
              <a:buChar char="Ø"/>
            </a:pPr>
            <a:r>
              <a:rPr lang="en-US" dirty="0" smtClean="0">
                <a:effectLst>
                  <a:glow rad="101600">
                    <a:schemeClr val="bg1">
                      <a:alpha val="60000"/>
                    </a:schemeClr>
                  </a:glow>
                </a:effectLst>
              </a:rPr>
              <a:t> </a:t>
            </a:r>
            <a:r>
              <a:rPr lang="en-US" u="sng" dirty="0" smtClean="0">
                <a:effectLst>
                  <a:glow rad="101600">
                    <a:schemeClr val="bg1">
                      <a:alpha val="60000"/>
                    </a:schemeClr>
                  </a:glow>
                </a:effectLst>
              </a:rPr>
              <a:t>Replenish</a:t>
            </a:r>
            <a:r>
              <a:rPr lang="en-US" dirty="0" smtClean="0">
                <a:effectLst>
                  <a:glow rad="101600">
                    <a:schemeClr val="bg1">
                      <a:alpha val="60000"/>
                    </a:schemeClr>
                  </a:glow>
                </a:effectLst>
              </a:rPr>
              <a:t> = Fill up the world to overflowing</a:t>
            </a:r>
            <a:endParaRPr lang="en-US"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9677400" cy="716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57200" y="1295400"/>
            <a:ext cx="8001000" cy="3970318"/>
          </a:xfrm>
          <a:prstGeom prst="rect">
            <a:avLst/>
          </a:prstGeom>
        </p:spPr>
        <p:txBody>
          <a:bodyPr wrap="square">
            <a:spAutoFit/>
          </a:bodyPr>
          <a:lstStyle/>
          <a:p>
            <a:pPr algn="ctr"/>
            <a:r>
              <a:rPr lang="en-US" sz="3600" i="1" dirty="0" smtClean="0"/>
              <a:t>“Lo, children are an heritage of the LORD: and the fruit of the womb is his reward. As arrows are in the hand of a mighty man; so are children of the youth. Happy is the man that hath his quiver full of them: they shall not be ashamed, but they shall speak with the enemies in the gate.” </a:t>
            </a:r>
            <a:endParaRPr lang="en-US" sz="3600" i="1" dirty="0"/>
          </a:p>
        </p:txBody>
      </p:sp>
      <p:sp>
        <p:nvSpPr>
          <p:cNvPr id="5" name="Title 4"/>
          <p:cNvSpPr>
            <a:spLocks noGrp="1"/>
          </p:cNvSpPr>
          <p:nvPr>
            <p:ph type="title"/>
          </p:nvPr>
        </p:nvSpPr>
        <p:spPr>
          <a:xfrm>
            <a:off x="457200" y="2667000"/>
            <a:ext cx="8382000" cy="2057400"/>
          </a:xfrm>
        </p:spPr>
        <p:txBody>
          <a:bodyPr>
            <a:noAutofit/>
          </a:bodyPr>
          <a:lstStyle/>
          <a:p>
            <a:r>
              <a:rPr lang="en-US" sz="3600" i="1" dirty="0" smtClean="0"/>
              <a:t>“Thy wife shall be as a fruitful vine by the sides of thine house: thy children like olive plants round about thy table.</a:t>
            </a:r>
            <a:br>
              <a:rPr lang="en-US" sz="3600" i="1" dirty="0" smtClean="0"/>
            </a:br>
            <a:r>
              <a:rPr lang="en-US" sz="3600" i="1" dirty="0" smtClean="0"/>
              <a:t> Behold, that thus shall the man be blessed that feareth the LORD.”</a:t>
            </a:r>
            <a:endParaRPr lang="en-US" sz="3600" i="1" dirty="0"/>
          </a:p>
        </p:txBody>
      </p:sp>
      <p:pic>
        <p:nvPicPr>
          <p:cNvPr id="1026" name="Picture 2" descr="C:\Users\Ptr. Daniel White\Desktop\scan0005.jpg"/>
          <p:cNvPicPr>
            <a:picLocks noChangeAspect="1" noChangeArrowheads="1"/>
          </p:cNvPicPr>
          <p:nvPr/>
        </p:nvPicPr>
        <p:blipFill>
          <a:blip r:embed="rId3" cstate="print">
            <a:duotone>
              <a:prstClr val="black"/>
              <a:schemeClr val="accent6">
                <a:tint val="45000"/>
                <a:satMod val="400000"/>
              </a:schemeClr>
            </a:duotone>
            <a:lum bright="-10000" contrast="40000"/>
          </a:blip>
          <a:srcRect l="1008" r="1259" b="1282"/>
          <a:stretch>
            <a:fillRect/>
          </a:stretch>
        </p:blipFill>
        <p:spPr bwMode="auto">
          <a:xfrm>
            <a:off x="304800" y="381000"/>
            <a:ext cx="8610600" cy="6248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04800"/>
            <a:ext cx="96774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410200" y="0"/>
            <a:ext cx="3733800" cy="6863417"/>
          </a:xfrm>
          <a:prstGeom prst="rect">
            <a:avLst/>
          </a:prstGeom>
        </p:spPr>
        <p:txBody>
          <a:bodyPr wrap="square">
            <a:spAutoFit/>
          </a:bodyPr>
          <a:lstStyle/>
          <a:p>
            <a:pPr algn="ctr"/>
            <a:r>
              <a:rPr lang="en-US" sz="4000" i="1" dirty="0" smtClean="0">
                <a:effectLst>
                  <a:glow rad="101600">
                    <a:schemeClr val="bg1">
                      <a:alpha val="60000"/>
                    </a:schemeClr>
                  </a:glow>
                </a:effectLst>
              </a:rPr>
              <a:t>“And he said unto his people, Behold, the people of the children of Israel are more and mightier than we: Come on, let us deal wisely with them; lest they multiply.”</a:t>
            </a:r>
            <a:endParaRPr lang="en-US" sz="4000" i="1" dirty="0">
              <a:effectLst>
                <a:glow rad="101600">
                  <a:schemeClr val="bg1">
                    <a:alpha val="60000"/>
                  </a:schemeClr>
                </a:glow>
              </a:effectLst>
            </a:endParaRPr>
          </a:p>
        </p:txBody>
      </p:sp>
      <p:pic>
        <p:nvPicPr>
          <p:cNvPr id="2052" name="Picture 4" descr="c:\Users\Ptr. Daniel White\Desktop\Bible pictures\Bible pictures Old Testament\Moses2 in Egypt\Before Pharoah\Pharoah_.jpg"/>
          <p:cNvPicPr>
            <a:picLocks noChangeAspect="1" noChangeArrowheads="1"/>
          </p:cNvPicPr>
          <p:nvPr/>
        </p:nvPicPr>
        <p:blipFill>
          <a:blip r:embed="rId3" cstate="print">
            <a:lum bright="-20000"/>
          </a:blip>
          <a:srcRect/>
          <a:stretch>
            <a:fillRect/>
          </a:stretch>
        </p:blipFill>
        <p:spPr bwMode="auto">
          <a:xfrm>
            <a:off x="0" y="0"/>
            <a:ext cx="5438776" cy="5143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Bible pictures New Testament\Herod\Herod kills babies 1175-6.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sp>
        <p:nvSpPr>
          <p:cNvPr id="5" name="Content Placeholder 4"/>
          <p:cNvSpPr>
            <a:spLocks noGrp="1"/>
          </p:cNvSpPr>
          <p:nvPr>
            <p:ph idx="1"/>
          </p:nvPr>
        </p:nvSpPr>
        <p:spPr>
          <a:xfrm>
            <a:off x="0" y="762000"/>
            <a:ext cx="9144000" cy="5364163"/>
          </a:xfrm>
        </p:spPr>
        <p:txBody>
          <a:bodyPr>
            <a:noAutofit/>
          </a:bodyPr>
          <a:lstStyle/>
          <a:p>
            <a:pPr algn="ctr">
              <a:buNone/>
            </a:pPr>
            <a:r>
              <a:rPr lang="en-US" sz="4000" i="1" dirty="0" smtClean="0">
                <a:effectLst>
                  <a:glow rad="101600">
                    <a:schemeClr val="bg1">
                      <a:alpha val="60000"/>
                    </a:schemeClr>
                  </a:glow>
                </a:effectLst>
              </a:rPr>
              <a:t>“And he said, When ye do the office of a midwife to the Hebrew women, and see them upon the stools; if it be a son, then ye shall kill him: but if it be a daughter, then she shall live. But the midwives feared God, and did not as the king of Egypt commanded them, but saved the men children alive.”</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1992</Words>
  <Application>Microsoft Office PowerPoint</Application>
  <PresentationFormat>On-screen Show (4:3)</PresentationFormat>
  <Paragraphs>191</Paragraphs>
  <Slides>36</Slides>
  <Notes>34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Six Purposes of Marriage (Part 5)</vt:lpstr>
      <vt:lpstr>1# Companionship</vt:lpstr>
      <vt:lpstr>Slide 3</vt:lpstr>
      <vt:lpstr>2# Enjoyment</vt:lpstr>
      <vt:lpstr>Slide 5</vt:lpstr>
      <vt:lpstr>3# Fruitfulness</vt:lpstr>
      <vt:lpstr>“Thy wife shall be as a fruitful vine by the sides of thine house: thy children like olive plants round about thy table.  Behold, that thus shall the man be blessed that feareth the LORD.”</vt:lpstr>
      <vt:lpstr>Slide 8</vt:lpstr>
      <vt:lpstr>Slide 9</vt:lpstr>
      <vt:lpstr>Slide 10</vt:lpstr>
      <vt:lpstr>Slide 11</vt:lpstr>
      <vt:lpstr>4# Completeness  God designed Eve to complete that  which was lacking in Adam’s life</vt:lpstr>
      <vt:lpstr>Slide 13</vt:lpstr>
      <vt:lpstr> “Likewise, ye husbands, dwell with them according to knowledge, giving honour unto the wife, as unto the weaker vessel, and as being heirs together of the grace of life; that your prayers be not hindered.”</vt:lpstr>
      <vt:lpstr>Slide 15</vt:lpstr>
      <vt:lpstr>Slide 16</vt:lpstr>
      <vt:lpstr>5#  Protection</vt:lpstr>
      <vt:lpstr>Slide 18</vt:lpstr>
      <vt:lpstr>Slide 19</vt:lpstr>
      <vt:lpstr>Slide 20</vt:lpstr>
      <vt:lpstr>Slide 21</vt:lpstr>
      <vt:lpstr>The Husband’s Vow</vt:lpstr>
      <vt:lpstr>Slide 23</vt:lpstr>
      <vt:lpstr>The Wife’s Vow</vt:lpstr>
      <vt:lpstr>Slide 25</vt:lpstr>
      <vt:lpstr>Six Purposes of Marriage (Part 5)</vt:lpstr>
      <vt:lpstr>5#  Protection</vt:lpstr>
      <vt:lpstr>The Husband’s Responsibility and The Wife’s Responsibility</vt:lpstr>
      <vt:lpstr>Husband’s Duty</vt:lpstr>
      <vt:lpstr>Slide 30</vt:lpstr>
      <vt:lpstr>Slide 31</vt:lpstr>
      <vt:lpstr>Slide 32</vt:lpstr>
      <vt:lpstr>Wife’s Duty</vt:lpstr>
      <vt:lpstr>Benefits of Getting Under Authority</vt:lpstr>
      <vt:lpstr>Slide 35</vt:lpstr>
      <vt:lpstr>Typify Christ’s relationship  with His Church</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Purposes of Marriage (Part 2)</dc:title>
  <dc:creator>Ptr. Daniel White</dc:creator>
  <cp:lastModifiedBy>Pastor Daniel White</cp:lastModifiedBy>
  <cp:revision>33</cp:revision>
  <dcterms:created xsi:type="dcterms:W3CDTF">2010-01-14T17:34:58Z</dcterms:created>
  <dcterms:modified xsi:type="dcterms:W3CDTF">2014-04-22T23:55:34Z</dcterms:modified>
</cp:coreProperties>
</file>