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1" r:id="rId4"/>
    <p:sldId id="257" r:id="rId5"/>
    <p:sldId id="269" r:id="rId6"/>
    <p:sldId id="258" r:id="rId7"/>
    <p:sldId id="278" r:id="rId8"/>
    <p:sldId id="279" r:id="rId9"/>
    <p:sldId id="262" r:id="rId10"/>
    <p:sldId id="263" r:id="rId11"/>
    <p:sldId id="264" r:id="rId12"/>
    <p:sldId id="265" r:id="rId13"/>
    <p:sldId id="266" r:id="rId14"/>
    <p:sldId id="268" r:id="rId15"/>
    <p:sldId id="272" r:id="rId16"/>
    <p:sldId id="270" r:id="rId17"/>
    <p:sldId id="273" r:id="rId18"/>
    <p:sldId id="271" r:id="rId19"/>
    <p:sldId id="277"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1" autoAdjust="0"/>
    <p:restoredTop sz="94665" autoAdjust="0"/>
  </p:normalViewPr>
  <p:slideViewPr>
    <p:cSldViewPr>
      <p:cViewPr varScale="1">
        <p:scale>
          <a:sx n="78" d="100"/>
          <a:sy n="78"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7667E-54D6-4333-B007-019705C97FC8}" type="datetimeFigureOut">
              <a:rPr lang="en-US" smtClean="0"/>
              <a:pPr/>
              <a:t>3/21/2011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5CA5A-798F-4843-95FA-16B6BC7D5B5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08EF8-3746-46E8-8252-691B4BD29B59}" type="datetimeFigureOut">
              <a:rPr lang="en-US" smtClean="0"/>
              <a:pPr/>
              <a:t>3/21/2011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AE4E2-A1D6-4AD6-BECA-0ECB6F18F3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08EF8-3746-46E8-8252-691B4BD29B59}" type="datetimeFigureOut">
              <a:rPr lang="en-US" smtClean="0"/>
              <a:pPr/>
              <a:t>3/21/2011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AE4E2-A1D6-4AD6-BECA-0ECB6F18F3C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00201" y="183163"/>
            <a:ext cx="6111296" cy="6674837"/>
          </a:xfrm>
          <a:prstGeom prst="rect">
            <a:avLst/>
          </a:prstGeom>
          <a:noFill/>
          <a:ln w="9525">
            <a:noFill/>
            <a:miter lim="800000"/>
            <a:headEnd/>
            <a:tailEnd/>
          </a:ln>
        </p:spPr>
      </p:pic>
      <p:sp>
        <p:nvSpPr>
          <p:cNvPr id="2" name="Title 1"/>
          <p:cNvSpPr>
            <a:spLocks noGrp="1"/>
          </p:cNvSpPr>
          <p:nvPr>
            <p:ph type="ctrTitle"/>
          </p:nvPr>
        </p:nvSpPr>
        <p:spPr>
          <a:xfrm>
            <a:off x="0" y="1"/>
            <a:ext cx="9144000" cy="2362200"/>
          </a:xfrm>
        </p:spPr>
        <p:txBody>
          <a:bodyPr>
            <a:normAutofit/>
          </a:bodyPr>
          <a:lstStyle/>
          <a:p>
            <a:r>
              <a:rPr lang="en-US" sz="5400" b="1" i="1" dirty="0" smtClean="0">
                <a:effectLst>
                  <a:glow rad="228600">
                    <a:schemeClr val="accent6">
                      <a:satMod val="175000"/>
                      <a:alpha val="40000"/>
                    </a:schemeClr>
                  </a:glow>
                </a:effectLst>
              </a:rPr>
              <a:t>Understanding Strongholds</a:t>
            </a:r>
            <a:endParaRPr lang="en-US" sz="5400" b="1" i="1" dirty="0">
              <a:effectLst>
                <a:glow rad="228600">
                  <a:schemeClr val="accent6">
                    <a:satMod val="175000"/>
                    <a:alpha val="40000"/>
                  </a:schemeClr>
                </a:glow>
              </a:effectLst>
            </a:endParaRPr>
          </a:p>
        </p:txBody>
      </p:sp>
      <p:sp>
        <p:nvSpPr>
          <p:cNvPr id="3" name="Subtitle 2"/>
          <p:cNvSpPr>
            <a:spLocks noGrp="1"/>
          </p:cNvSpPr>
          <p:nvPr>
            <p:ph type="subTitle" idx="1"/>
          </p:nvPr>
        </p:nvSpPr>
        <p:spPr>
          <a:xfrm>
            <a:off x="609600" y="2743200"/>
            <a:ext cx="7924800" cy="2895600"/>
          </a:xfrm>
        </p:spPr>
        <p:txBody>
          <a:bodyPr>
            <a:noAutofit/>
          </a:bodyPr>
          <a:lstStyle/>
          <a:p>
            <a:r>
              <a:rPr lang="en-US" sz="4000" i="1" dirty="0" smtClean="0">
                <a:effectLst>
                  <a:glow rad="101600">
                    <a:schemeClr val="bg1">
                      <a:alpha val="60000"/>
                    </a:schemeClr>
                  </a:glow>
                </a:effectLst>
              </a:rPr>
              <a:t>“For though we walk in the flesh, we do not war after the flesh: For the weapons of our warfare are not carnal, but mighty through God to the pulling down of strong holds.”</a:t>
            </a:r>
            <a:endParaRPr lang="en-US" sz="4000" i="1" dirty="0">
              <a:effectLst>
                <a:glow rad="101600">
                  <a:schemeClr val="bg1">
                    <a:alpha val="60000"/>
                  </a:schemeClr>
                </a:glow>
              </a:effectLst>
            </a:endParaRPr>
          </a:p>
        </p:txBody>
      </p:sp>
      <p:sp>
        <p:nvSpPr>
          <p:cNvPr id="5" name="Rectangle 4"/>
          <p:cNvSpPr/>
          <p:nvPr/>
        </p:nvSpPr>
        <p:spPr>
          <a:xfrm>
            <a:off x="533400" y="2057400"/>
            <a:ext cx="8077200" cy="4524315"/>
          </a:xfrm>
          <a:prstGeom prst="rect">
            <a:avLst/>
          </a:prstGeom>
        </p:spPr>
        <p:txBody>
          <a:bodyPr wrap="square">
            <a:spAutoFit/>
          </a:bodyPr>
          <a:lstStyle/>
          <a:p>
            <a:pPr algn="ctr"/>
            <a:r>
              <a:rPr lang="en-US" sz="3600" i="1" dirty="0" smtClean="0">
                <a:effectLst>
                  <a:glow rad="101600">
                    <a:schemeClr val="bg1">
                      <a:alpha val="60000"/>
                    </a:schemeClr>
                  </a:glow>
                </a:effectLst>
              </a:rPr>
              <a:t>“Casting down imaginations, and every high thing that exalteth itself against the knowledge of God, and bringing into captivity every thought to the obedience of Christ; And having in a readiness to revenge all disobedience, when              your obedience is fulfilled.” </a:t>
            </a:r>
          </a:p>
          <a:p>
            <a:pPr algn="ctr"/>
            <a:r>
              <a:rPr lang="en-US" sz="3600" i="1" dirty="0" smtClean="0">
                <a:effectLst>
                  <a:glow rad="101600">
                    <a:schemeClr val="bg1">
                      <a:alpha val="60000"/>
                    </a:schemeClr>
                  </a:glow>
                </a:effectLst>
              </a:rPr>
              <a:t>(II Corinthians 10:3-6)</a:t>
            </a:r>
            <a:endParaRPr lang="en-US" sz="36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3">
                                            <p:txEl>
                                              <p:pRg st="0" end="0"/>
                                            </p:txEl>
                                          </p:spTgt>
                                        </p:tgtEl>
                                        <p:attrNameLst>
                                          <p:attrName>ppt_w</p:attrName>
                                        </p:attrNameLst>
                                      </p:cBhvr>
                                      <p:tavLst>
                                        <p:tav tm="0">
                                          <p:val>
                                            <p:strVal val="ppt_w"/>
                                          </p:val>
                                        </p:tav>
                                        <p:tav tm="100000">
                                          <p:val>
                                            <p:fltVal val="0"/>
                                          </p:val>
                                        </p:tav>
                                      </p:tavLst>
                                    </p:anim>
                                    <p:anim calcmode="lin" valueType="num">
                                      <p:cBhvr>
                                        <p:cTn id="14" dur="1000"/>
                                        <p:tgtEl>
                                          <p:spTgt spid="3">
                                            <p:txEl>
                                              <p:pRg st="0" end="0"/>
                                            </p:txEl>
                                          </p:spTgt>
                                        </p:tgtEl>
                                        <p:attrNameLst>
                                          <p:attrName>ppt_h</p:attrName>
                                        </p:attrNameLst>
                                      </p:cBhvr>
                                      <p:tavLst>
                                        <p:tav tm="0">
                                          <p:val>
                                            <p:strVal val="ppt_h"/>
                                          </p:val>
                                        </p:tav>
                                        <p:tav tm="100000">
                                          <p:val>
                                            <p:fltVal val="0"/>
                                          </p:val>
                                        </p:tav>
                                      </p:tavLst>
                                    </p:anim>
                                    <p:animEffect transition="out" filter="fade">
                                      <p:cBhvr>
                                        <p:cTn id="15" dur="1000"/>
                                        <p:tgtEl>
                                          <p:spTgt spid="3">
                                            <p:txEl>
                                              <p:pRg st="0" end="0"/>
                                            </p:txEl>
                                          </p:spTgt>
                                        </p:tgtEl>
                                      </p:cBhvr>
                                    </p:animEffect>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Users\Ptr. Daniel White\Desktop\Bible pictures\war\world_trade_towers_bush_500x384.jpg"/>
          <p:cNvPicPr>
            <a:picLocks noChangeAspect="1" noChangeArrowheads="1"/>
          </p:cNvPicPr>
          <p:nvPr/>
        </p:nvPicPr>
        <p:blipFill>
          <a:blip r:embed="rId3" cstate="print">
            <a:lum bright="-10000"/>
          </a:blip>
          <a:srcRect/>
          <a:stretch>
            <a:fillRect/>
          </a:stretch>
        </p:blipFill>
        <p:spPr bwMode="auto">
          <a:xfrm>
            <a:off x="3786187" y="0"/>
            <a:ext cx="5357813" cy="4114800"/>
          </a:xfrm>
          <a:prstGeom prst="rect">
            <a:avLst/>
          </a:prstGeom>
          <a:ln>
            <a:noFill/>
          </a:ln>
          <a:effectLst>
            <a:softEdge rad="112500"/>
          </a:effectLst>
        </p:spPr>
      </p:pic>
      <p:pic>
        <p:nvPicPr>
          <p:cNvPr id="21510" name="Picture 6" descr="C:\Users\Ptr. Daniel White\Desktop\Bible pictures\war\12921986.Dscf0004creduced.jpg"/>
          <p:cNvPicPr>
            <a:picLocks noChangeAspect="1" noChangeArrowheads="1"/>
          </p:cNvPicPr>
          <p:nvPr/>
        </p:nvPicPr>
        <p:blipFill>
          <a:blip r:embed="rId4" cstate="print">
            <a:lum bright="-10000"/>
          </a:blip>
          <a:srcRect r="346" b="6000"/>
          <a:stretch>
            <a:fillRect/>
          </a:stretch>
        </p:blipFill>
        <p:spPr bwMode="auto">
          <a:xfrm>
            <a:off x="0" y="-105834"/>
            <a:ext cx="5334000" cy="6963833"/>
          </a:xfrm>
          <a:prstGeom prst="rect">
            <a:avLst/>
          </a:prstGeom>
          <a:ln>
            <a:noFill/>
          </a:ln>
          <a:effectLst>
            <a:softEdge rad="112500"/>
          </a:effectLst>
        </p:spPr>
      </p:pic>
      <p:sp>
        <p:nvSpPr>
          <p:cNvPr id="2" name="Title 1"/>
          <p:cNvSpPr>
            <a:spLocks noGrp="1"/>
          </p:cNvSpPr>
          <p:nvPr>
            <p:ph type="title"/>
          </p:nvPr>
        </p:nvSpPr>
        <p:spPr>
          <a:xfrm>
            <a:off x="457200" y="274638"/>
            <a:ext cx="7924800" cy="1143000"/>
          </a:xfrm>
        </p:spPr>
        <p:txBody>
          <a:bodyPr>
            <a:normAutofit fontScale="90000"/>
          </a:bodyPr>
          <a:lstStyle/>
          <a:p>
            <a:r>
              <a:rPr lang="en-US" sz="6000" b="1" i="1" dirty="0" smtClean="0">
                <a:effectLst>
                  <a:glow rad="139700">
                    <a:schemeClr val="bg1">
                      <a:alpha val="40000"/>
                    </a:schemeClr>
                  </a:glow>
                </a:effectLst>
              </a:rPr>
              <a:t>Three Enemies</a:t>
            </a:r>
            <a:r>
              <a:rPr lang="en-US" sz="4800" b="1" i="1" dirty="0" smtClean="0">
                <a:solidFill>
                  <a:schemeClr val="bg1"/>
                </a:solidFill>
                <a:effectLst>
                  <a:glow rad="139700">
                    <a:schemeClr val="accent3">
                      <a:satMod val="175000"/>
                      <a:alpha val="40000"/>
                    </a:schemeClr>
                  </a:glow>
                </a:effectLst>
              </a:rPr>
              <a:t/>
            </a:r>
            <a:br>
              <a:rPr lang="en-US" sz="4800" b="1" i="1" dirty="0" smtClean="0">
                <a:solidFill>
                  <a:schemeClr val="bg1"/>
                </a:solidFill>
                <a:effectLst>
                  <a:glow rad="139700">
                    <a:schemeClr val="accent3">
                      <a:satMod val="175000"/>
                      <a:alpha val="40000"/>
                    </a:schemeClr>
                  </a:glow>
                </a:effectLst>
              </a:rPr>
            </a:br>
            <a:endParaRPr lang="en-US" sz="4800" b="1" i="1" dirty="0">
              <a:solidFill>
                <a:schemeClr val="bg1"/>
              </a:solidFill>
              <a:effectLst>
                <a:glow rad="139700">
                  <a:schemeClr val="accent3">
                    <a:satMod val="175000"/>
                    <a:alpha val="40000"/>
                  </a:schemeClr>
                </a:glow>
              </a:effectLst>
            </a:endParaRPr>
          </a:p>
        </p:txBody>
      </p:sp>
      <p:pic>
        <p:nvPicPr>
          <p:cNvPr id="21513" name="Picture 9" descr="C:\Users\Ptr. Daniel White\Desktop\Bible pictures\war\Flag folded.jpg"/>
          <p:cNvPicPr>
            <a:picLocks noChangeAspect="1" noChangeArrowheads="1"/>
          </p:cNvPicPr>
          <p:nvPr/>
        </p:nvPicPr>
        <p:blipFill>
          <a:blip r:embed="rId5" cstate="print"/>
          <a:srcRect/>
          <a:stretch>
            <a:fillRect/>
          </a:stretch>
        </p:blipFill>
        <p:spPr bwMode="auto">
          <a:xfrm>
            <a:off x="7140575" y="3673748"/>
            <a:ext cx="2003425" cy="3184252"/>
          </a:xfrm>
          <a:prstGeom prst="rect">
            <a:avLst/>
          </a:prstGeom>
          <a:ln>
            <a:noFill/>
          </a:ln>
          <a:effectLst>
            <a:softEdge rad="112500"/>
          </a:effectLst>
        </p:spPr>
      </p:pic>
      <p:pic>
        <p:nvPicPr>
          <p:cNvPr id="21515" name="Picture 11" descr="C:\Users\Ptr. Daniel White\Desktop\Bible pictures\war\Attack on 9_11 NYC 3.jpg"/>
          <p:cNvPicPr>
            <a:picLocks noChangeAspect="1" noChangeArrowheads="1"/>
          </p:cNvPicPr>
          <p:nvPr/>
        </p:nvPicPr>
        <p:blipFill>
          <a:blip r:embed="rId6" cstate="print">
            <a:lum bright="-10000"/>
          </a:blip>
          <a:srcRect/>
          <a:stretch>
            <a:fillRect/>
          </a:stretch>
        </p:blipFill>
        <p:spPr bwMode="auto">
          <a:xfrm>
            <a:off x="4876799" y="3886200"/>
            <a:ext cx="2697575" cy="2971800"/>
          </a:xfrm>
          <a:prstGeom prst="rect">
            <a:avLst/>
          </a:prstGeom>
          <a:ln>
            <a:noFill/>
          </a:ln>
          <a:effectLst>
            <a:softEdge rad="112500"/>
          </a:effectLst>
        </p:spPr>
      </p:pic>
      <p:sp>
        <p:nvSpPr>
          <p:cNvPr id="3" name="Content Placeholder 2"/>
          <p:cNvSpPr>
            <a:spLocks noGrp="1"/>
          </p:cNvSpPr>
          <p:nvPr>
            <p:ph sz="half" idx="1"/>
          </p:nvPr>
        </p:nvSpPr>
        <p:spPr>
          <a:xfrm>
            <a:off x="0" y="1066800"/>
            <a:ext cx="9144000" cy="5562600"/>
          </a:xfrm>
        </p:spPr>
        <p:txBody>
          <a:bodyPr>
            <a:noAutofit/>
          </a:bodyPr>
          <a:lstStyle/>
          <a:p>
            <a:pPr algn="ctr">
              <a:buNone/>
            </a:pPr>
            <a:r>
              <a:rPr lang="en-US" sz="3200" b="1" i="1" dirty="0" smtClean="0">
                <a:effectLst>
                  <a:glow rad="101600">
                    <a:schemeClr val="bg1">
                      <a:alpha val="60000"/>
                    </a:schemeClr>
                  </a:glow>
                </a:effectLst>
              </a:rPr>
              <a:t> “And you hath he quickened, who were dead in trespasses and sins; Wherein in time past ye walked according to the </a:t>
            </a:r>
            <a:r>
              <a:rPr lang="en-US" sz="3200" b="1" i="1" u="sng" dirty="0" smtClean="0">
                <a:effectLst>
                  <a:glow rad="101600">
                    <a:schemeClr val="bg1">
                      <a:alpha val="60000"/>
                    </a:schemeClr>
                  </a:glow>
                </a:effectLst>
              </a:rPr>
              <a:t>course of this world</a:t>
            </a:r>
            <a:r>
              <a:rPr lang="en-US" sz="3200" b="1" i="1" dirty="0" smtClean="0">
                <a:effectLst>
                  <a:glow rad="101600">
                    <a:schemeClr val="bg1">
                      <a:alpha val="60000"/>
                    </a:schemeClr>
                  </a:glow>
                </a:effectLst>
              </a:rPr>
              <a:t>, according to the </a:t>
            </a:r>
            <a:r>
              <a:rPr lang="en-US" sz="3200" b="1" i="1" u="sng" dirty="0" smtClean="0">
                <a:effectLst>
                  <a:glow rad="101600">
                    <a:schemeClr val="bg1">
                      <a:alpha val="60000"/>
                    </a:schemeClr>
                  </a:glow>
                </a:effectLst>
              </a:rPr>
              <a:t>prince of the power of the air</a:t>
            </a:r>
            <a:r>
              <a:rPr lang="en-US" sz="3200" b="1" i="1" dirty="0" smtClean="0">
                <a:effectLst>
                  <a:glow rad="101600">
                    <a:schemeClr val="bg1">
                      <a:alpha val="60000"/>
                    </a:schemeClr>
                  </a:glow>
                </a:effectLst>
              </a:rPr>
              <a:t>, the spirit that now worketh in the children of disobedience: Among whom also we all had our conversation in times past in the </a:t>
            </a:r>
            <a:r>
              <a:rPr lang="en-US" sz="3200" b="1" i="1" u="sng" dirty="0" smtClean="0">
                <a:effectLst>
                  <a:glow rad="101600">
                    <a:schemeClr val="bg1">
                      <a:alpha val="60000"/>
                    </a:schemeClr>
                  </a:glow>
                </a:effectLst>
              </a:rPr>
              <a:t>lusts of our flesh</a:t>
            </a:r>
            <a:r>
              <a:rPr lang="en-US" sz="3200" b="1" i="1" dirty="0" smtClean="0">
                <a:effectLst>
                  <a:glow rad="101600">
                    <a:schemeClr val="bg1">
                      <a:alpha val="60000"/>
                    </a:schemeClr>
                  </a:glow>
                </a:effectLst>
              </a:rPr>
              <a:t>, fulfilling the desires of the flesh and of                   the mind; and were by nature the </a:t>
            </a:r>
          </a:p>
          <a:p>
            <a:pPr algn="ctr">
              <a:buNone/>
            </a:pPr>
            <a:r>
              <a:rPr lang="en-US" sz="3200" b="1" i="1" dirty="0" smtClean="0">
                <a:effectLst>
                  <a:glow rad="101600">
                    <a:schemeClr val="bg1">
                      <a:alpha val="60000"/>
                    </a:schemeClr>
                  </a:glow>
                </a:effectLst>
              </a:rPr>
              <a:t>children of wrath, even as others.” </a:t>
            </a:r>
          </a:p>
          <a:p>
            <a:pPr algn="ctr">
              <a:buNone/>
            </a:pPr>
            <a:r>
              <a:rPr lang="en-US" sz="3200" b="1" i="1" dirty="0" smtClean="0">
                <a:effectLst>
                  <a:glow rad="101600">
                    <a:schemeClr val="bg1">
                      <a:alpha val="60000"/>
                    </a:schemeClr>
                  </a:glow>
                </a:effectLst>
              </a:rPr>
              <a:t>(Ephesians 2:1-3)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descr="C:\Users\Ptr. Daniel White\Desktop\Bible pictures\riches materal pos. plesures, worldly\1 Dad's Pix (56).jpg"/>
          <p:cNvPicPr>
            <a:picLocks noChangeAspect="1" noChangeArrowheads="1"/>
          </p:cNvPicPr>
          <p:nvPr/>
        </p:nvPicPr>
        <p:blipFill>
          <a:blip r:embed="rId3" cstate="print"/>
          <a:srcRect/>
          <a:stretch>
            <a:fillRect/>
          </a:stretch>
        </p:blipFill>
        <p:spPr bwMode="auto">
          <a:xfrm>
            <a:off x="533400" y="1905000"/>
            <a:ext cx="4572000" cy="3657600"/>
          </a:xfrm>
          <a:prstGeom prst="rect">
            <a:avLst/>
          </a:prstGeom>
          <a:ln>
            <a:noFill/>
          </a:ln>
          <a:effectLst>
            <a:softEdge rad="112500"/>
          </a:effectLst>
        </p:spPr>
      </p:pic>
      <p:pic>
        <p:nvPicPr>
          <p:cNvPr id="28676" name="Picture 4" descr="C:\Users\Ptr. Daniel White\Desktop\Bible pictures\faces\30393175.jpg"/>
          <p:cNvPicPr>
            <a:picLocks noChangeAspect="1" noChangeArrowheads="1"/>
          </p:cNvPicPr>
          <p:nvPr/>
        </p:nvPicPr>
        <p:blipFill>
          <a:blip r:embed="rId4" cstate="print">
            <a:lum bright="-10000"/>
          </a:blip>
          <a:srcRect/>
          <a:stretch>
            <a:fillRect/>
          </a:stretch>
        </p:blipFill>
        <p:spPr bwMode="auto">
          <a:xfrm rot="776184">
            <a:off x="4420486" y="2393434"/>
            <a:ext cx="3276600" cy="2421658"/>
          </a:xfrm>
          <a:prstGeom prst="rect">
            <a:avLst/>
          </a:prstGeom>
          <a:ln>
            <a:noFill/>
          </a:ln>
          <a:effectLst>
            <a:softEdge rad="112500"/>
          </a:effectLst>
        </p:spPr>
      </p:pic>
      <p:pic>
        <p:nvPicPr>
          <p:cNvPr id="28674" name="Picture 2" descr="C:\Users\Ptr. Daniel White\Desktop\Bible pictures\riches materal pos. plesures, worldly\6~.jpg"/>
          <p:cNvPicPr>
            <a:picLocks noChangeAspect="1" noChangeArrowheads="1"/>
          </p:cNvPicPr>
          <p:nvPr/>
        </p:nvPicPr>
        <p:blipFill>
          <a:blip r:embed="rId5" cstate="print"/>
          <a:srcRect/>
          <a:stretch>
            <a:fillRect/>
          </a:stretch>
        </p:blipFill>
        <p:spPr bwMode="auto">
          <a:xfrm rot="426633">
            <a:off x="222491" y="-255051"/>
            <a:ext cx="4738973" cy="3889256"/>
          </a:xfrm>
          <a:prstGeom prst="rect">
            <a:avLst/>
          </a:prstGeom>
          <a:ln>
            <a:noFill/>
          </a:ln>
          <a:effectLst>
            <a:softEdge rad="112500"/>
          </a:effectLst>
        </p:spPr>
      </p:pic>
      <p:pic>
        <p:nvPicPr>
          <p:cNvPr id="28680" name="Picture 8" descr="C:\Users\Ptr. Daniel White\Desktop\Bible pictures\Courtship Marriage Family\scan0004 (2).jpg"/>
          <p:cNvPicPr>
            <a:picLocks noChangeAspect="1" noChangeArrowheads="1"/>
          </p:cNvPicPr>
          <p:nvPr/>
        </p:nvPicPr>
        <p:blipFill>
          <a:blip r:embed="rId6" cstate="print">
            <a:lum bright="-10000"/>
          </a:blip>
          <a:srcRect/>
          <a:stretch>
            <a:fillRect/>
          </a:stretch>
        </p:blipFill>
        <p:spPr bwMode="auto">
          <a:xfrm>
            <a:off x="2667000" y="4433455"/>
            <a:ext cx="3048000" cy="2424545"/>
          </a:xfrm>
          <a:prstGeom prst="rect">
            <a:avLst/>
          </a:prstGeom>
          <a:ln>
            <a:noFill/>
          </a:ln>
          <a:effectLst>
            <a:softEdge rad="112500"/>
          </a:effectLst>
        </p:spPr>
      </p:pic>
      <p:pic>
        <p:nvPicPr>
          <p:cNvPr id="28679" name="Picture 7" descr="C:\Users\Ptr. Daniel White\Desktop\Bible pictures\Courtship Marriage Family\scan0012.jpg"/>
          <p:cNvPicPr>
            <a:picLocks noChangeAspect="1" noChangeArrowheads="1"/>
          </p:cNvPicPr>
          <p:nvPr/>
        </p:nvPicPr>
        <p:blipFill>
          <a:blip r:embed="rId7" cstate="print">
            <a:lum bright="-10000"/>
          </a:blip>
          <a:srcRect/>
          <a:stretch>
            <a:fillRect/>
          </a:stretch>
        </p:blipFill>
        <p:spPr bwMode="auto">
          <a:xfrm>
            <a:off x="5486400" y="4097512"/>
            <a:ext cx="3657600" cy="2760488"/>
          </a:xfrm>
          <a:prstGeom prst="rect">
            <a:avLst/>
          </a:prstGeom>
          <a:ln>
            <a:noFill/>
          </a:ln>
          <a:effectLst>
            <a:softEdge rad="112500"/>
          </a:effectLst>
        </p:spPr>
      </p:pic>
      <p:pic>
        <p:nvPicPr>
          <p:cNvPr id="28678" name="Picture 6" descr="C:\Users\Ptr. Daniel White\Desktop\Bible pictures\faces\world-space-party-2007.jpg"/>
          <p:cNvPicPr>
            <a:picLocks noChangeAspect="1" noChangeArrowheads="1"/>
          </p:cNvPicPr>
          <p:nvPr/>
        </p:nvPicPr>
        <p:blipFill>
          <a:blip r:embed="rId8" cstate="print"/>
          <a:srcRect/>
          <a:stretch>
            <a:fillRect/>
          </a:stretch>
        </p:blipFill>
        <p:spPr bwMode="auto">
          <a:xfrm rot="1852720">
            <a:off x="5738413" y="-238722"/>
            <a:ext cx="4038600" cy="3285274"/>
          </a:xfrm>
          <a:prstGeom prst="rect">
            <a:avLst/>
          </a:prstGeom>
          <a:ln>
            <a:noFill/>
          </a:ln>
          <a:effectLst>
            <a:softEdge rad="112500"/>
          </a:effectLst>
        </p:spPr>
      </p:pic>
      <p:sp>
        <p:nvSpPr>
          <p:cNvPr id="2" name="Rectangle 3"/>
          <p:cNvSpPr>
            <a:spLocks noChangeArrowheads="1"/>
          </p:cNvSpPr>
          <p:nvPr/>
        </p:nvSpPr>
        <p:spPr bwMode="auto">
          <a:xfrm>
            <a:off x="381000" y="506762"/>
            <a:ext cx="2209800" cy="830997"/>
          </a:xfrm>
          <a:prstGeom prst="rect">
            <a:avLst/>
          </a:prstGeom>
          <a:ln>
            <a:headEnd/>
            <a:tailEnd/>
          </a:ln>
          <a:scene3d>
            <a:camera prst="isometricOffAxis1Right"/>
            <a:lightRig rig="threePt" dir="t"/>
          </a:scene3d>
          <a:sp3d>
            <a:bevelT prst="convex"/>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World</a:t>
            </a:r>
            <a:endParaRPr kumimoji="0" lang="en-US" sz="4800" b="1"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28675" name="Picture 3" descr="C:\Users\Ptr. Daniel White\Desktop\Bible pictures\riches materal pos. plesures, worldly\scan0036.jpg"/>
          <p:cNvPicPr>
            <a:picLocks noChangeAspect="1" noChangeArrowheads="1"/>
          </p:cNvPicPr>
          <p:nvPr/>
        </p:nvPicPr>
        <p:blipFill>
          <a:blip r:embed="rId9" cstate="print">
            <a:lum bright="-10000"/>
          </a:blip>
          <a:srcRect/>
          <a:stretch>
            <a:fillRect/>
          </a:stretch>
        </p:blipFill>
        <p:spPr bwMode="auto">
          <a:xfrm rot="20465694">
            <a:off x="163298" y="4141634"/>
            <a:ext cx="2538648" cy="2952306"/>
          </a:xfrm>
          <a:prstGeom prst="rect">
            <a:avLst/>
          </a:prstGeom>
          <a:ln>
            <a:noFill/>
          </a:ln>
          <a:effectLst>
            <a:softEdge rad="112500"/>
          </a:effectLst>
        </p:spPr>
      </p:pic>
      <p:pic>
        <p:nvPicPr>
          <p:cNvPr id="28677" name="Picture 5" descr="C:\Users\Ptr. Daniel White\Desktop\Bible pictures\faces\istock_000004854511xsmall_happy-people1.jpg"/>
          <p:cNvPicPr>
            <a:picLocks noChangeAspect="1" noChangeArrowheads="1"/>
          </p:cNvPicPr>
          <p:nvPr/>
        </p:nvPicPr>
        <p:blipFill>
          <a:blip r:embed="rId10" cstate="print"/>
          <a:srcRect/>
          <a:stretch>
            <a:fillRect/>
          </a:stretch>
        </p:blipFill>
        <p:spPr bwMode="auto">
          <a:xfrm rot="21068568">
            <a:off x="3431175" y="250430"/>
            <a:ext cx="3429000" cy="2273395"/>
          </a:xfrm>
          <a:prstGeom prst="rect">
            <a:avLst/>
          </a:prstGeom>
          <a:ln>
            <a:noFill/>
          </a:ln>
          <a:effectLst>
            <a:softEdge rad="112500"/>
          </a:effectLst>
        </p:spPr>
      </p:pic>
      <p:pic>
        <p:nvPicPr>
          <p:cNvPr id="28681" name="Picture 9" descr="C:\Users\Ptr. Daniel White\Desktop\Bible pictures\Courtship Marriage Family\scan0003 (2).jpg"/>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2819400" y="0"/>
            <a:ext cx="3645972" cy="5334000"/>
          </a:xfrm>
          <a:prstGeom prst="rect">
            <a:avLst/>
          </a:prstGeom>
          <a:ln>
            <a:noFill/>
          </a:ln>
          <a:effectLst>
            <a:softEdge rad="112500"/>
          </a:effectLst>
        </p:spPr>
      </p:pic>
      <p:pic>
        <p:nvPicPr>
          <p:cNvPr id="28682" name="Picture 10" descr="C:\Users\Ptr. Daniel White\Desktop\Bible pictures\Courtship Marriage Family\scan0017.jpg"/>
          <p:cNvPicPr>
            <a:picLocks noChangeAspect="1" noChangeArrowheads="1"/>
          </p:cNvPicPr>
          <p:nvPr/>
        </p:nvPicPr>
        <p:blipFill>
          <a:blip r:embed="rId12" cstate="print"/>
          <a:srcRect/>
          <a:stretch>
            <a:fillRect/>
          </a:stretch>
        </p:blipFill>
        <p:spPr bwMode="auto">
          <a:xfrm>
            <a:off x="7218461" y="2667000"/>
            <a:ext cx="1925539" cy="1752600"/>
          </a:xfrm>
          <a:prstGeom prst="rect">
            <a:avLst/>
          </a:prstGeom>
          <a:ln>
            <a:noFill/>
          </a:ln>
          <a:effectLst>
            <a:softEdge rad="112500"/>
          </a:effectLst>
        </p:spPr>
      </p:pic>
      <p:pic>
        <p:nvPicPr>
          <p:cNvPr id="28686" name="Picture 14" descr="C:\Users\Ptr. Daniel White\Desktop\Bible pictures\riches materal pos. plesures, worldly\15smoking.span.jpg"/>
          <p:cNvPicPr>
            <a:picLocks noChangeAspect="1" noChangeArrowheads="1"/>
          </p:cNvPicPr>
          <p:nvPr/>
        </p:nvPicPr>
        <p:blipFill>
          <a:blip r:embed="rId13" cstate="print"/>
          <a:srcRect r="33983"/>
          <a:stretch>
            <a:fillRect/>
          </a:stretch>
        </p:blipFill>
        <p:spPr bwMode="auto">
          <a:xfrm rot="20664702">
            <a:off x="-268700" y="2746085"/>
            <a:ext cx="1951443" cy="1670050"/>
          </a:xfrm>
          <a:prstGeom prst="rect">
            <a:avLst/>
          </a:prstGeom>
          <a:ln>
            <a:noFill/>
          </a:ln>
          <a:effectLst>
            <a:softEdge rad="112500"/>
          </a:effectLst>
        </p:spPr>
      </p:pic>
      <p:pic>
        <p:nvPicPr>
          <p:cNvPr id="28685" name="Picture 13" descr="C:\Users\Ptr. Daniel White\Desktop\Bible pictures\Satan-Devil and demons\dragon's%20lair.jpg"/>
          <p:cNvPicPr>
            <a:picLocks noChangeAspect="1" noChangeArrowheads="1"/>
          </p:cNvPicPr>
          <p:nvPr/>
        </p:nvPicPr>
        <p:blipFill>
          <a:blip r:embed="rId14" cstate="print"/>
          <a:srcRect/>
          <a:stretch>
            <a:fillRect/>
          </a:stretch>
        </p:blipFill>
        <p:spPr bwMode="auto">
          <a:xfrm>
            <a:off x="1295400" y="1066800"/>
            <a:ext cx="6514354" cy="4876800"/>
          </a:xfrm>
          <a:prstGeom prst="rect">
            <a:avLst/>
          </a:prstGeom>
          <a:ln>
            <a:noFill/>
          </a:ln>
          <a:effectLst>
            <a:softEdge rad="112500"/>
          </a:effectLst>
        </p:spPr>
      </p:pic>
      <p:sp>
        <p:nvSpPr>
          <p:cNvPr id="3" name="Rectangle 5"/>
          <p:cNvSpPr>
            <a:spLocks noChangeArrowheads="1"/>
          </p:cNvSpPr>
          <p:nvPr/>
        </p:nvSpPr>
        <p:spPr bwMode="auto">
          <a:xfrm>
            <a:off x="3810000" y="5452988"/>
            <a:ext cx="1828800" cy="830997"/>
          </a:xfrm>
          <a:prstGeom prst="rect">
            <a:avLst/>
          </a:prstGeom>
          <a:ln>
            <a:headEnd/>
            <a:tailEnd/>
          </a:ln>
          <a:scene3d>
            <a:camera prst="perspectiveFront"/>
            <a:lightRig rig="threePt" dir="t"/>
          </a:scene3d>
          <a:sp3d>
            <a:bevelT prst="convex"/>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Flesh</a:t>
            </a:r>
            <a:endParaRPr kumimoji="0" lang="en-US" sz="4800" b="1" i="0" u="none" strike="noStrike" cap="none" normalizeH="0" baseline="0" dirty="0" smtClean="0">
              <a:ln>
                <a:noFill/>
              </a:ln>
              <a:solidFill>
                <a:schemeClr val="bg1"/>
              </a:solidFill>
              <a:effectLst/>
              <a:latin typeface="Arial" pitchFamily="34" charset="0"/>
              <a:cs typeface="Arial" pitchFamily="34" charset="0"/>
            </a:endParaRPr>
          </a:p>
        </p:txBody>
      </p:sp>
      <p:sp>
        <p:nvSpPr>
          <p:cNvPr id="4" name="Rectangle 3"/>
          <p:cNvSpPr/>
          <p:nvPr/>
        </p:nvSpPr>
        <p:spPr>
          <a:xfrm>
            <a:off x="6934200" y="2971800"/>
            <a:ext cx="1905000" cy="830997"/>
          </a:xfrm>
          <a:prstGeom prst="rect">
            <a:avLst/>
          </a:prstGeom>
          <a:scene3d>
            <a:camera prst="isometricOffAxis2Left"/>
            <a:lightRig rig="threePt" dir="t"/>
          </a:scene3d>
          <a:sp3d>
            <a:bevelT prst="convex"/>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800" b="1" i="1" dirty="0">
                <a:solidFill>
                  <a:schemeClr val="bg1"/>
                </a:solidFill>
                <a:latin typeface="Times New Roman" pitchFamily="18" charset="0"/>
                <a:cs typeface="Times New Roman" pitchFamily="18" charset="0"/>
              </a:rPr>
              <a:t>Devil</a:t>
            </a:r>
            <a:endParaRPr lang="en-US" sz="4800" b="1" dirty="0">
              <a:solidFill>
                <a:schemeClr val="bg1"/>
              </a:solidFill>
              <a:latin typeface="Times New Roman" pitchFamily="18" charset="0"/>
              <a:cs typeface="Times New Roman" pitchFamily="18" charset="0"/>
            </a:endParaRPr>
          </a:p>
        </p:txBody>
      </p:sp>
      <p:sp>
        <p:nvSpPr>
          <p:cNvPr id="18" name="Rectangle 17"/>
          <p:cNvSpPr/>
          <p:nvPr/>
        </p:nvSpPr>
        <p:spPr>
          <a:xfrm>
            <a:off x="1371600" y="1447800"/>
            <a:ext cx="6248400" cy="3970318"/>
          </a:xfrm>
          <a:prstGeom prst="rect">
            <a:avLst/>
          </a:prstGeom>
        </p:spPr>
        <p:txBody>
          <a:bodyPr wrap="square">
            <a:spAutoFit/>
          </a:bodyPr>
          <a:lstStyle/>
          <a:p>
            <a:pPr algn="ctr"/>
            <a:r>
              <a:rPr lang="en-US" sz="3600" i="1" dirty="0" smtClean="0">
                <a:effectLst>
                  <a:glow rad="101600">
                    <a:schemeClr val="bg1">
                      <a:alpha val="60000"/>
                    </a:schemeClr>
                  </a:glow>
                </a:effectLst>
              </a:rPr>
              <a:t>  “For we wrestle not against flesh and blood, but against principalities, against powers, against the rulers of the darkness of this world, against spiritual wickedness in high places.”</a:t>
            </a:r>
            <a:endParaRPr lang="en-US" sz="3600" i="1" dirty="0">
              <a:effectLst>
                <a:glow rad="101600">
                  <a:schemeClr val="bg1">
                    <a:alpha val="60000"/>
                  </a:schemeClr>
                </a:glo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8681"/>
                                        </p:tgtEl>
                                        <p:attrNameLst>
                                          <p:attrName>style.visibility</p:attrName>
                                        </p:attrNameLst>
                                      </p:cBhvr>
                                      <p:to>
                                        <p:strVal val="visible"/>
                                      </p:to>
                                    </p:set>
                                    <p:anim calcmode="lin" valueType="num">
                                      <p:cBhvr>
                                        <p:cTn id="17" dur="1000" fill="hold"/>
                                        <p:tgtEl>
                                          <p:spTgt spid="28681"/>
                                        </p:tgtEl>
                                        <p:attrNameLst>
                                          <p:attrName>ppt_w</p:attrName>
                                        </p:attrNameLst>
                                      </p:cBhvr>
                                      <p:tavLst>
                                        <p:tav tm="0">
                                          <p:val>
                                            <p:strVal val="#ppt_w*0.70"/>
                                          </p:val>
                                        </p:tav>
                                        <p:tav tm="100000">
                                          <p:val>
                                            <p:strVal val="#ppt_w"/>
                                          </p:val>
                                        </p:tav>
                                      </p:tavLst>
                                    </p:anim>
                                    <p:anim calcmode="lin" valueType="num">
                                      <p:cBhvr>
                                        <p:cTn id="18" dur="1000" fill="hold"/>
                                        <p:tgtEl>
                                          <p:spTgt spid="28681"/>
                                        </p:tgtEl>
                                        <p:attrNameLst>
                                          <p:attrName>ppt_h</p:attrName>
                                        </p:attrNameLst>
                                      </p:cBhvr>
                                      <p:tavLst>
                                        <p:tav tm="0">
                                          <p:val>
                                            <p:strVal val="#ppt_h"/>
                                          </p:val>
                                        </p:tav>
                                        <p:tav tm="100000">
                                          <p:val>
                                            <p:strVal val="#ppt_h"/>
                                          </p:val>
                                        </p:tav>
                                      </p:tavLst>
                                    </p:anim>
                                    <p:animEffect transition="in" filter="fade">
                                      <p:cBhvr>
                                        <p:cTn id="19" dur="1000"/>
                                        <p:tgtEl>
                                          <p:spTgt spid="286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8685"/>
                                        </p:tgtEl>
                                        <p:attrNameLst>
                                          <p:attrName>style.visibility</p:attrName>
                                        </p:attrNameLst>
                                      </p:cBhvr>
                                      <p:to>
                                        <p:strVal val="visible"/>
                                      </p:to>
                                    </p:set>
                                    <p:anim calcmode="lin" valueType="num">
                                      <p:cBhvr>
                                        <p:cTn id="29" dur="1000" fill="hold"/>
                                        <p:tgtEl>
                                          <p:spTgt spid="28685"/>
                                        </p:tgtEl>
                                        <p:attrNameLst>
                                          <p:attrName>ppt_w</p:attrName>
                                        </p:attrNameLst>
                                      </p:cBhvr>
                                      <p:tavLst>
                                        <p:tav tm="0">
                                          <p:val>
                                            <p:strVal val="#ppt_w*0.70"/>
                                          </p:val>
                                        </p:tav>
                                        <p:tav tm="100000">
                                          <p:val>
                                            <p:strVal val="#ppt_w"/>
                                          </p:val>
                                        </p:tav>
                                      </p:tavLst>
                                    </p:anim>
                                    <p:anim calcmode="lin" valueType="num">
                                      <p:cBhvr>
                                        <p:cTn id="30" dur="1000" fill="hold"/>
                                        <p:tgtEl>
                                          <p:spTgt spid="28685"/>
                                        </p:tgtEl>
                                        <p:attrNameLst>
                                          <p:attrName>ppt_h</p:attrName>
                                        </p:attrNameLst>
                                      </p:cBhvr>
                                      <p:tavLst>
                                        <p:tav tm="0">
                                          <p:val>
                                            <p:strVal val="#ppt_h"/>
                                          </p:val>
                                        </p:tav>
                                        <p:tav tm="100000">
                                          <p:val>
                                            <p:strVal val="#ppt_h"/>
                                          </p:val>
                                        </p:tav>
                                      </p:tavLst>
                                    </p:anim>
                                    <p:animEffect transition="in" filter="fade">
                                      <p:cBhvr>
                                        <p:cTn id="31" dur="1000"/>
                                        <p:tgtEl>
                                          <p:spTgt spid="2868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Ptr. Daniel White\Desktop\Bible pictures\war\Military-Gun-13371.jpg"/>
          <p:cNvPicPr>
            <a:picLocks noChangeAspect="1" noChangeArrowheads="1"/>
          </p:cNvPicPr>
          <p:nvPr/>
        </p:nvPicPr>
        <p:blipFill>
          <a:blip r:embed="rId3" cstate="print">
            <a:lum bright="-10000" contrast="10000"/>
          </a:blip>
          <a:srcRect/>
          <a:stretch>
            <a:fillRect/>
          </a:stretch>
        </p:blipFill>
        <p:spPr bwMode="auto">
          <a:xfrm>
            <a:off x="0" y="381000"/>
            <a:ext cx="9144000" cy="6019800"/>
          </a:xfrm>
          <a:prstGeom prst="rect">
            <a:avLst/>
          </a:prstGeom>
          <a:ln>
            <a:noFill/>
          </a:ln>
          <a:effectLst>
            <a:softEdge rad="112500"/>
          </a:effectLst>
        </p:spPr>
      </p:pic>
      <p:pic>
        <p:nvPicPr>
          <p:cNvPr id="1026" name="Picture 2" descr="C:\Users\Ptr. Daniel White\Pictures\Bens Pix\Church\DSCN2846.JPG"/>
          <p:cNvPicPr>
            <a:picLocks noChangeAspect="1" noChangeArrowheads="1"/>
          </p:cNvPicPr>
          <p:nvPr/>
        </p:nvPicPr>
        <p:blipFill>
          <a:blip r:embed="rId4" cstate="print">
            <a:lum bright="10000"/>
          </a:blip>
          <a:srcRect l="8523" t="11364" r="1136"/>
          <a:stretch>
            <a:fillRect/>
          </a:stretch>
        </p:blipFill>
        <p:spPr bwMode="auto">
          <a:xfrm>
            <a:off x="3810000" y="1828800"/>
            <a:ext cx="2778868" cy="2464279"/>
          </a:xfrm>
          <a:prstGeom prst="ellipse">
            <a:avLst/>
          </a:prstGeom>
          <a:ln>
            <a:noFill/>
          </a:ln>
          <a:effectLst>
            <a:softEdge rad="112500"/>
          </a:effectLst>
        </p:spPr>
      </p:pic>
      <p:sp>
        <p:nvSpPr>
          <p:cNvPr id="3" name="Rectangle 2"/>
          <p:cNvSpPr/>
          <p:nvPr/>
        </p:nvSpPr>
        <p:spPr>
          <a:xfrm>
            <a:off x="152400" y="838200"/>
            <a:ext cx="8839200" cy="5078313"/>
          </a:xfrm>
          <a:prstGeom prst="rect">
            <a:avLst/>
          </a:prstGeom>
        </p:spPr>
        <p:txBody>
          <a:bodyPr wrap="square">
            <a:spAutoFit/>
          </a:bodyPr>
          <a:lstStyle/>
          <a:p>
            <a:pPr algn="ctr"/>
            <a:r>
              <a:rPr lang="en-US" sz="3600" i="1" dirty="0" smtClean="0">
                <a:effectLst>
                  <a:glow rad="101600">
                    <a:schemeClr val="bg1">
                      <a:alpha val="60000"/>
                    </a:schemeClr>
                  </a:glow>
                </a:effectLst>
              </a:rPr>
              <a:t>  “Love not the world, neither the things that are in the world. If any man love the world, the love of the Father is not in him. For all that is in the world, the lust of the flesh, and the lust of the eyes, and the pride of life, is not of the Father, but is of the world. And the world passeth away, and the lust thereof: but he that doeth the will of God abideth for ever.” </a:t>
            </a:r>
          </a:p>
          <a:p>
            <a:pPr algn="ctr"/>
            <a:r>
              <a:rPr lang="en-US" sz="3600" i="1" dirty="0" smtClean="0">
                <a:effectLst>
                  <a:glow rad="101600">
                    <a:schemeClr val="bg1">
                      <a:alpha val="60000"/>
                    </a:schemeClr>
                  </a:glow>
                </a:effectLst>
              </a:rPr>
              <a:t>(I John 2:15-17)</a:t>
            </a:r>
            <a:endParaRPr lang="en-US" sz="36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7086600" cy="6629400"/>
          </a:xfrm>
        </p:spPr>
        <p:txBody>
          <a:bodyPr>
            <a:normAutofit/>
          </a:bodyPr>
          <a:lstStyle/>
          <a:p>
            <a:r>
              <a:rPr lang="en-US" sz="4000" i="1" u="sng" dirty="0" smtClean="0"/>
              <a:t>Lust of the flesh </a:t>
            </a:r>
            <a:r>
              <a:rPr lang="en-US" sz="4000" dirty="0" smtClean="0"/>
              <a:t>= </a:t>
            </a:r>
            <a:r>
              <a:rPr lang="en-US" sz="4000" dirty="0" smtClean="0">
                <a:solidFill>
                  <a:srgbClr val="FFC000"/>
                </a:solidFill>
              </a:rPr>
              <a:t>Immorality    </a:t>
            </a:r>
            <a:r>
              <a:rPr lang="en-US" sz="4000" i="1" dirty="0" smtClean="0"/>
              <a:t>(I Tim. 5:1-2, 22; II Tim. 2:22;   Prov. 2, 5-7)</a:t>
            </a:r>
          </a:p>
          <a:p>
            <a:r>
              <a:rPr lang="en-US" sz="4000" i="1" u="sng" dirty="0" smtClean="0"/>
              <a:t>Lust of the eyes </a:t>
            </a:r>
            <a:r>
              <a:rPr lang="en-US" sz="4000" i="1" dirty="0" smtClean="0"/>
              <a:t>= </a:t>
            </a:r>
            <a:r>
              <a:rPr lang="en-US" sz="4000" dirty="0" smtClean="0">
                <a:solidFill>
                  <a:srgbClr val="FFC000"/>
                </a:solidFill>
              </a:rPr>
              <a:t>Temporal values</a:t>
            </a:r>
            <a:r>
              <a:rPr lang="en-US" sz="4000" i="1" dirty="0" smtClean="0">
                <a:solidFill>
                  <a:srgbClr val="FFC000"/>
                </a:solidFill>
              </a:rPr>
              <a:t> </a:t>
            </a:r>
            <a:r>
              <a:rPr lang="en-US" sz="4000" i="1" dirty="0" smtClean="0"/>
              <a:t>(Exod. 20:17; I Tim. 6:10; Heb. 13:5; Col. 3:1-2)</a:t>
            </a:r>
          </a:p>
          <a:p>
            <a:r>
              <a:rPr lang="en-US" sz="4000" i="1" u="sng" dirty="0" smtClean="0"/>
              <a:t>Pride of life </a:t>
            </a:r>
            <a:r>
              <a:rPr lang="en-US" sz="4000" i="1" dirty="0" smtClean="0"/>
              <a:t>= </a:t>
            </a:r>
            <a:r>
              <a:rPr lang="en-US" sz="4000" dirty="0" smtClean="0">
                <a:solidFill>
                  <a:srgbClr val="FFC000"/>
                </a:solidFill>
              </a:rPr>
              <a:t>Bitterness</a:t>
            </a:r>
            <a:r>
              <a:rPr lang="en-US" sz="4000" dirty="0" smtClean="0"/>
              <a:t>             </a:t>
            </a:r>
            <a:r>
              <a:rPr lang="en-US" sz="4000" i="1" dirty="0" smtClean="0"/>
              <a:t>(Prov. 13:10; Heb. 12:15;             I Tim. 2:13-14)</a:t>
            </a:r>
          </a:p>
        </p:txBody>
      </p:sp>
      <p:pic>
        <p:nvPicPr>
          <p:cNvPr id="30722" name="Picture 2" descr="C:\Users\Ptr. Daniel White\Desktop\Bible pictures\Courtship Marriage Family\412939.jpg"/>
          <p:cNvPicPr>
            <a:picLocks noChangeAspect="1" noChangeArrowheads="1"/>
          </p:cNvPicPr>
          <p:nvPr/>
        </p:nvPicPr>
        <p:blipFill>
          <a:blip r:embed="rId3" cstate="print"/>
          <a:srcRect/>
          <a:stretch>
            <a:fillRect/>
          </a:stretch>
        </p:blipFill>
        <p:spPr bwMode="auto">
          <a:xfrm>
            <a:off x="6394824" y="228600"/>
            <a:ext cx="2749176" cy="1981200"/>
          </a:xfrm>
          <a:prstGeom prst="rect">
            <a:avLst/>
          </a:prstGeom>
          <a:ln>
            <a:noFill/>
          </a:ln>
          <a:effectLst>
            <a:softEdge rad="112500"/>
          </a:effectLst>
        </p:spPr>
      </p:pic>
      <p:pic>
        <p:nvPicPr>
          <p:cNvPr id="30723" name="Picture 3" descr="C:\Users\Ptr. Daniel White\Desktop\Bible pictures\riches materal pos. plesures, worldly\greed.bmp"/>
          <p:cNvPicPr>
            <a:picLocks noChangeAspect="1" noChangeArrowheads="1"/>
          </p:cNvPicPr>
          <p:nvPr/>
        </p:nvPicPr>
        <p:blipFill>
          <a:blip r:embed="rId4" cstate="print"/>
          <a:srcRect/>
          <a:stretch>
            <a:fillRect/>
          </a:stretch>
        </p:blipFill>
        <p:spPr bwMode="auto">
          <a:xfrm>
            <a:off x="7239000" y="2362200"/>
            <a:ext cx="1905000" cy="2419350"/>
          </a:xfrm>
          <a:prstGeom prst="rect">
            <a:avLst/>
          </a:prstGeom>
          <a:ln>
            <a:noFill/>
          </a:ln>
          <a:effectLst>
            <a:softEdge rad="112500"/>
          </a:effectLst>
        </p:spPr>
      </p:pic>
      <p:pic>
        <p:nvPicPr>
          <p:cNvPr id="30724" name="Picture 4" descr="C:\Users\Ptr. Daniel White\Desktop\Bible pictures\Courtship Marriage Family\Marriage\arguing.jpg"/>
          <p:cNvPicPr>
            <a:picLocks noChangeAspect="1" noChangeArrowheads="1"/>
          </p:cNvPicPr>
          <p:nvPr/>
        </p:nvPicPr>
        <p:blipFill>
          <a:blip r:embed="rId5" cstate="print"/>
          <a:srcRect/>
          <a:stretch>
            <a:fillRect/>
          </a:stretch>
        </p:blipFill>
        <p:spPr bwMode="auto">
          <a:xfrm>
            <a:off x="5715000" y="4876800"/>
            <a:ext cx="2425700" cy="182074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23"/>
                                        </p:tgtEl>
                                        <p:attrNameLst>
                                          <p:attrName>style.visibility</p:attrName>
                                        </p:attrNameLst>
                                      </p:cBhvr>
                                      <p:to>
                                        <p:strVal val="visible"/>
                                      </p:to>
                                    </p:set>
                                    <p:anim to="" calcmode="lin" valueType="num">
                                      <p:cBhvr>
                                        <p:cTn id="17" dur="1" fill="hold"/>
                                        <p:tgtEl>
                                          <p:spTgt spid="307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anim to="" calcmode="lin" valueType="num">
                                      <p:cBhvr>
                                        <p:cTn id="27" dur="1" fill="hold"/>
                                        <p:tgtEl>
                                          <p:spTgt spid="307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3" cstate="print">
            <a:grayscl/>
          </a:blip>
          <a:srcRect r="198" b="38202"/>
          <a:stretch>
            <a:fillRect/>
          </a:stretch>
        </p:blipFill>
        <p:spPr bwMode="auto">
          <a:xfrm>
            <a:off x="0" y="4962072"/>
            <a:ext cx="9144000" cy="1895928"/>
          </a:xfrm>
          <a:prstGeom prst="rect">
            <a:avLst/>
          </a:prstGeom>
          <a:ln>
            <a:noFill/>
          </a:ln>
          <a:effectLst>
            <a:softEdge rad="112500"/>
          </a:effectLst>
        </p:spPr>
      </p:pic>
      <p:pic>
        <p:nvPicPr>
          <p:cNvPr id="32773" name="Picture 5"/>
          <p:cNvPicPr>
            <a:picLocks noChangeAspect="1" noChangeArrowheads="1"/>
          </p:cNvPicPr>
          <p:nvPr/>
        </p:nvPicPr>
        <p:blipFill>
          <a:blip r:embed="rId3" cstate="print">
            <a:grayscl/>
          </a:blip>
          <a:srcRect r="198" b="38202"/>
          <a:stretch>
            <a:fillRect/>
          </a:stretch>
        </p:blipFill>
        <p:spPr bwMode="auto">
          <a:xfrm>
            <a:off x="0" y="4038600"/>
            <a:ext cx="9144000" cy="2048328"/>
          </a:xfrm>
          <a:prstGeom prst="rect">
            <a:avLst/>
          </a:prstGeom>
          <a:ln>
            <a:noFill/>
          </a:ln>
          <a:effectLst>
            <a:softEdge rad="112500"/>
          </a:effectLst>
        </p:spPr>
      </p:pic>
      <p:pic>
        <p:nvPicPr>
          <p:cNvPr id="3079" name="Picture 7"/>
          <p:cNvPicPr>
            <a:picLocks noChangeAspect="1" noChangeArrowheads="1"/>
          </p:cNvPicPr>
          <p:nvPr/>
        </p:nvPicPr>
        <p:blipFill>
          <a:blip r:embed="rId4" cstate="print"/>
          <a:srcRect t="68644" r="-6866"/>
          <a:stretch>
            <a:fillRect/>
          </a:stretch>
        </p:blipFill>
        <p:spPr bwMode="auto">
          <a:xfrm>
            <a:off x="3276600" y="3276600"/>
            <a:ext cx="3200400" cy="8382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3352800" y="914400"/>
            <a:ext cx="2680296" cy="2460759"/>
          </a:xfrm>
          <a:prstGeom prst="rect">
            <a:avLst/>
          </a:prstGeom>
          <a:noFill/>
          <a:ln w="9525">
            <a:noFill/>
            <a:miter lim="800000"/>
            <a:headEnd/>
            <a:tailEnd/>
          </a:ln>
        </p:spPr>
      </p:pic>
      <p:sp>
        <p:nvSpPr>
          <p:cNvPr id="3074" name="Rectangle 2"/>
          <p:cNvSpPr>
            <a:spLocks noChangeArrowheads="1"/>
          </p:cNvSpPr>
          <p:nvPr/>
        </p:nvSpPr>
        <p:spPr bwMode="auto">
          <a:xfrm>
            <a:off x="6096000" y="1671820"/>
            <a:ext cx="2438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400" i="1" dirty="0" smtClean="0">
                <a:latin typeface="Times New Roman" pitchFamily="18" charset="0"/>
                <a:cs typeface="Arial" pitchFamily="34" charset="0"/>
              </a:rPr>
              <a:t>(Eph. 4:26-27)</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914400" y="803088"/>
            <a:ext cx="2667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“False Ideas”</a:t>
            </a:r>
          </a:p>
          <a:p>
            <a:pPr marL="0" marR="0" lvl="0" indent="0" algn="ctr" defTabSz="914400" rtl="0" eaLnBrk="0" fontAlgn="base" latinLnBrk="0" hangingPunct="0">
              <a:lnSpc>
                <a:spcPct val="100000"/>
              </a:lnSpc>
              <a:spcBef>
                <a:spcPct val="0"/>
              </a:spcBef>
              <a:spcAft>
                <a:spcPct val="0"/>
              </a:spcAft>
              <a:buClrTx/>
              <a:buSzTx/>
              <a:buFontTx/>
              <a:buNone/>
              <a:tabLst/>
            </a:pPr>
            <a:r>
              <a:rPr lang="en-US" sz="2400" i="1" dirty="0" smtClean="0">
                <a:latin typeface="Times New Roman" pitchFamily="18" charset="0"/>
                <a:cs typeface="Arial" pitchFamily="34" charset="0"/>
              </a:rPr>
              <a:t>(II Cor. 10:3-6)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rot="3600786">
            <a:off x="6607128" y="2668681"/>
            <a:ext cx="382723" cy="867498"/>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wn Arrow 10"/>
          <p:cNvSpPr/>
          <p:nvPr/>
        </p:nvSpPr>
        <p:spPr>
          <a:xfrm rot="19294682">
            <a:off x="2417645" y="2059771"/>
            <a:ext cx="380859" cy="877017"/>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69" name="Rectangle 1"/>
          <p:cNvSpPr>
            <a:spLocks noChangeArrowheads="1"/>
          </p:cNvSpPr>
          <p:nvPr/>
        </p:nvSpPr>
        <p:spPr bwMode="auto">
          <a:xfrm>
            <a:off x="3886199" y="20851"/>
            <a:ext cx="167640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Principality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(Eph.6:12)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2" name="Picture 4" descr="C:\Users\Ptr. Daniel White\Desktop\Bible pictures\Satan-Devil and demons\cgberial_2.jpg"/>
          <p:cNvPicPr>
            <a:picLocks noChangeAspect="1" noChangeArrowheads="1"/>
          </p:cNvPicPr>
          <p:nvPr/>
        </p:nvPicPr>
        <p:blipFill>
          <a:blip r:embed="rId6" cstate="print"/>
          <a:srcRect/>
          <a:stretch>
            <a:fillRect/>
          </a:stretch>
        </p:blipFill>
        <p:spPr bwMode="auto">
          <a:xfrm>
            <a:off x="7239000" y="5334000"/>
            <a:ext cx="1676400" cy="1676400"/>
          </a:xfrm>
          <a:prstGeom prst="ellipse">
            <a:avLst/>
          </a:prstGeom>
          <a:ln>
            <a:noFill/>
          </a:ln>
          <a:effectLst>
            <a:softEdge rad="112500"/>
          </a:effectLst>
        </p:spPr>
      </p:pic>
      <p:sp>
        <p:nvSpPr>
          <p:cNvPr id="17" name="Rectangle 3"/>
          <p:cNvSpPr>
            <a:spLocks noChangeArrowheads="1"/>
          </p:cNvSpPr>
          <p:nvPr/>
        </p:nvSpPr>
        <p:spPr bwMode="auto">
          <a:xfrm>
            <a:off x="838200" y="3306126"/>
            <a:ext cx="2590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Immorality</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8" name="Rectangle 4"/>
          <p:cNvSpPr>
            <a:spLocks noChangeArrowheads="1"/>
          </p:cNvSpPr>
          <p:nvPr/>
        </p:nvSpPr>
        <p:spPr bwMode="auto">
          <a:xfrm>
            <a:off x="533400" y="3492322"/>
            <a:ext cx="861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Temporal Values</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9" name="Rectangle 5"/>
          <p:cNvSpPr>
            <a:spLocks noChangeArrowheads="1"/>
          </p:cNvSpPr>
          <p:nvPr/>
        </p:nvSpPr>
        <p:spPr bwMode="auto">
          <a:xfrm>
            <a:off x="6019800" y="3320906"/>
            <a:ext cx="2819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Bitterness</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2774" name="Rectangle 6"/>
          <p:cNvSpPr>
            <a:spLocks noChangeArrowheads="1"/>
          </p:cNvSpPr>
          <p:nvPr/>
        </p:nvSpPr>
        <p:spPr bwMode="auto">
          <a:xfrm>
            <a:off x="304800" y="4328796"/>
            <a:ext cx="152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Anger</a:t>
            </a:r>
            <a:endParaRPr kumimoji="0" lang="en-US" sz="2800" b="1" u="none" strike="noStrike" cap="none" normalizeH="0" baseline="0" dirty="0" smtClean="0">
              <a:ln>
                <a:noFill/>
              </a:ln>
              <a:solidFill>
                <a:schemeClr val="bg1"/>
              </a:solidFill>
              <a:effectLst/>
              <a:latin typeface="Arial" pitchFamily="34" charset="0"/>
              <a:cs typeface="Arial" pitchFamily="34" charset="0"/>
            </a:endParaRPr>
          </a:p>
        </p:txBody>
      </p:sp>
      <p:sp>
        <p:nvSpPr>
          <p:cNvPr id="32775" name="Rectangle 7"/>
          <p:cNvSpPr>
            <a:spLocks noChangeArrowheads="1"/>
          </p:cNvSpPr>
          <p:nvPr/>
        </p:nvSpPr>
        <p:spPr bwMode="auto">
          <a:xfrm>
            <a:off x="228600" y="5076825"/>
            <a:ext cx="2209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Rebellion</a:t>
            </a:r>
            <a:endParaRPr kumimoji="0" lang="en-US" sz="2800" b="1" u="none" strike="noStrike" cap="none" normalizeH="0" baseline="0" dirty="0" smtClean="0">
              <a:ln>
                <a:noFill/>
              </a:ln>
              <a:solidFill>
                <a:schemeClr val="bg1"/>
              </a:solidFill>
              <a:effectLst/>
              <a:latin typeface="Arial" pitchFamily="34" charset="0"/>
              <a:cs typeface="Arial" pitchFamily="34" charset="0"/>
            </a:endParaRPr>
          </a:p>
        </p:txBody>
      </p:sp>
      <p:sp>
        <p:nvSpPr>
          <p:cNvPr id="32776" name="Rectangle 8"/>
          <p:cNvSpPr>
            <a:spLocks noChangeArrowheads="1"/>
          </p:cNvSpPr>
          <p:nvPr/>
        </p:nvSpPr>
        <p:spPr bwMode="auto">
          <a:xfrm>
            <a:off x="7620000" y="5038881"/>
            <a:ext cx="1524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Stealing</a:t>
            </a:r>
            <a:endParaRPr kumimoji="0" lang="en-US" sz="2600" b="1" u="none" strike="noStrike" cap="none" normalizeH="0" baseline="0" dirty="0" smtClean="0">
              <a:ln>
                <a:noFill/>
              </a:ln>
              <a:solidFill>
                <a:schemeClr val="bg1"/>
              </a:solidFill>
              <a:effectLst/>
              <a:latin typeface="Arial" pitchFamily="34" charset="0"/>
              <a:cs typeface="Arial" pitchFamily="34" charset="0"/>
            </a:endParaRPr>
          </a:p>
        </p:txBody>
      </p:sp>
      <p:sp>
        <p:nvSpPr>
          <p:cNvPr id="32777" name="Rectangle 9"/>
          <p:cNvSpPr>
            <a:spLocks noChangeArrowheads="1"/>
          </p:cNvSpPr>
          <p:nvPr/>
        </p:nvSpPr>
        <p:spPr bwMode="auto">
          <a:xfrm>
            <a:off x="7239000" y="4305456"/>
            <a:ext cx="1905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Lying</a:t>
            </a:r>
            <a:endParaRPr kumimoji="0" lang="en-US" sz="2600" b="1" u="none" strike="noStrike" cap="none" normalizeH="0" baseline="0" dirty="0" smtClean="0">
              <a:ln>
                <a:noFill/>
              </a:ln>
              <a:solidFill>
                <a:schemeClr val="bg1"/>
              </a:solidFill>
              <a:effectLst/>
              <a:latin typeface="Arial" pitchFamily="34" charset="0"/>
              <a:cs typeface="Arial" pitchFamily="34" charset="0"/>
            </a:endParaRPr>
          </a:p>
        </p:txBody>
      </p:sp>
      <p:sp>
        <p:nvSpPr>
          <p:cNvPr id="32778" name="Rectangle 10"/>
          <p:cNvSpPr>
            <a:spLocks noChangeArrowheads="1"/>
          </p:cNvSpPr>
          <p:nvPr/>
        </p:nvSpPr>
        <p:spPr bwMode="auto">
          <a:xfrm>
            <a:off x="1600200" y="4003835"/>
            <a:ext cx="1447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Strife</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32779" name="Rectangle 11"/>
          <p:cNvSpPr>
            <a:spLocks noChangeArrowheads="1"/>
          </p:cNvSpPr>
          <p:nvPr/>
        </p:nvSpPr>
        <p:spPr bwMode="auto">
          <a:xfrm>
            <a:off x="5410200" y="5071117"/>
            <a:ext cx="1600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Lust</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32780" name="Rectangle 12"/>
          <p:cNvSpPr>
            <a:spLocks noChangeArrowheads="1"/>
          </p:cNvSpPr>
          <p:nvPr/>
        </p:nvSpPr>
        <p:spPr bwMode="auto">
          <a:xfrm>
            <a:off x="4800600" y="4218370"/>
            <a:ext cx="1828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 </a:t>
            </a:r>
            <a:endParaRPr kumimoji="0" lang="en-US" sz="800" b="1"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 Friends</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27" name="Rectangle 26"/>
          <p:cNvSpPr/>
          <p:nvPr/>
        </p:nvSpPr>
        <p:spPr>
          <a:xfrm>
            <a:off x="2667000" y="4267200"/>
            <a:ext cx="1143001" cy="523220"/>
          </a:xfrm>
          <a:prstGeom prst="rect">
            <a:avLst/>
          </a:prstGeom>
        </p:spPr>
        <p:txBody>
          <a:bodyPr wrap="square">
            <a:spAutoFit/>
          </a:bodyPr>
          <a:lstStyle/>
          <a:p>
            <a:r>
              <a:rPr lang="en-US" sz="2800" b="1" dirty="0" smtClean="0">
                <a:solidFill>
                  <a:schemeClr val="bg1"/>
                </a:solidFill>
                <a:latin typeface="Times New Roman" pitchFamily="18" charset="0"/>
                <a:cs typeface="Times New Roman" pitchFamily="18" charset="0"/>
              </a:rPr>
              <a:t>Dress</a:t>
            </a:r>
            <a:endParaRPr lang="en-US" sz="2800" b="1" dirty="0">
              <a:solidFill>
                <a:schemeClr val="bg1"/>
              </a:solidFill>
              <a:latin typeface="Times New Roman" pitchFamily="18" charset="0"/>
              <a:cs typeface="Times New Roman" pitchFamily="18" charset="0"/>
            </a:endParaRPr>
          </a:p>
        </p:txBody>
      </p:sp>
      <p:sp>
        <p:nvSpPr>
          <p:cNvPr id="28" name="Rectangle 27"/>
          <p:cNvSpPr/>
          <p:nvPr/>
        </p:nvSpPr>
        <p:spPr>
          <a:xfrm>
            <a:off x="3581400" y="3962400"/>
            <a:ext cx="1386703" cy="523220"/>
          </a:xfrm>
          <a:prstGeom prst="rect">
            <a:avLst/>
          </a:prstGeom>
        </p:spPr>
        <p:txBody>
          <a:bodyPr wrap="square">
            <a:spAutoFit/>
          </a:bodyPr>
          <a:lstStyle/>
          <a:p>
            <a:r>
              <a:rPr lang="en-US" sz="2800" b="1" dirty="0">
                <a:solidFill>
                  <a:schemeClr val="bg1"/>
                </a:solidFill>
                <a:latin typeface="Times New Roman" pitchFamily="18" charset="0"/>
                <a:cs typeface="Times New Roman" pitchFamily="18" charset="0"/>
              </a:rPr>
              <a:t> Music</a:t>
            </a:r>
          </a:p>
        </p:txBody>
      </p:sp>
      <p:sp>
        <p:nvSpPr>
          <p:cNvPr id="32781" name="Rectangle 13"/>
          <p:cNvSpPr>
            <a:spLocks noChangeArrowheads="1"/>
          </p:cNvSpPr>
          <p:nvPr/>
        </p:nvSpPr>
        <p:spPr bwMode="auto">
          <a:xfrm>
            <a:off x="2895600" y="4668004"/>
            <a:ext cx="24384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Worry</a:t>
            </a:r>
            <a:endParaRPr kumimoji="0" lang="en-US" sz="2600" b="1" u="none" strike="noStrike" cap="none" normalizeH="0" baseline="0" dirty="0" smtClean="0">
              <a:ln>
                <a:noFill/>
              </a:ln>
              <a:solidFill>
                <a:schemeClr val="bg1"/>
              </a:solidFill>
              <a:effectLst/>
              <a:latin typeface="Arial" pitchFamily="34" charset="0"/>
              <a:cs typeface="Arial" pitchFamily="34" charset="0"/>
            </a:endParaRPr>
          </a:p>
        </p:txBody>
      </p:sp>
      <p:sp>
        <p:nvSpPr>
          <p:cNvPr id="32782" name="Rectangle 14"/>
          <p:cNvSpPr>
            <a:spLocks noChangeArrowheads="1"/>
          </p:cNvSpPr>
          <p:nvPr/>
        </p:nvSpPr>
        <p:spPr bwMode="auto">
          <a:xfrm>
            <a:off x="228600" y="5065873"/>
            <a:ext cx="556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Fear</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32783" name="Rectangle 15"/>
          <p:cNvSpPr>
            <a:spLocks noChangeArrowheads="1"/>
          </p:cNvSpPr>
          <p:nvPr/>
        </p:nvSpPr>
        <p:spPr bwMode="auto">
          <a:xfrm>
            <a:off x="762000" y="4627723"/>
            <a:ext cx="3352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Depression</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32784" name="Rectangle 16"/>
          <p:cNvSpPr>
            <a:spLocks noChangeArrowheads="1"/>
          </p:cNvSpPr>
          <p:nvPr/>
        </p:nvSpPr>
        <p:spPr bwMode="auto">
          <a:xfrm>
            <a:off x="4419600" y="3958471"/>
            <a:ext cx="4191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Discontent</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32785" name="Rectangle 17"/>
          <p:cNvSpPr>
            <a:spLocks noChangeArrowheads="1"/>
          </p:cNvSpPr>
          <p:nvPr/>
        </p:nvSpPr>
        <p:spPr bwMode="auto">
          <a:xfrm>
            <a:off x="0" y="5036835"/>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Jealousy</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32786" name="Rectangle 18"/>
          <p:cNvSpPr>
            <a:spLocks noChangeArrowheads="1"/>
          </p:cNvSpPr>
          <p:nvPr/>
        </p:nvSpPr>
        <p:spPr bwMode="auto">
          <a:xfrm>
            <a:off x="2438400" y="4303306"/>
            <a:ext cx="60198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Judging</a:t>
            </a:r>
            <a:endParaRPr kumimoji="0" lang="en-US" sz="2600" b="1" u="none" strike="noStrike" cap="none" normalizeH="0" baseline="0" dirty="0" smtClean="0">
              <a:ln>
                <a:noFill/>
              </a:ln>
              <a:solidFill>
                <a:schemeClr val="bg1"/>
              </a:solidFill>
              <a:effectLst/>
              <a:latin typeface="Arial" pitchFamily="34" charset="0"/>
              <a:cs typeface="Arial" pitchFamily="34" charset="0"/>
            </a:endParaRPr>
          </a:p>
        </p:txBody>
      </p:sp>
      <p:sp>
        <p:nvSpPr>
          <p:cNvPr id="32787" name="Rectangle 19"/>
          <p:cNvSpPr>
            <a:spLocks noChangeArrowheads="1"/>
          </p:cNvSpPr>
          <p:nvPr/>
        </p:nvSpPr>
        <p:spPr bwMode="auto">
          <a:xfrm>
            <a:off x="5486400" y="5057931"/>
            <a:ext cx="35052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Hurt</a:t>
            </a:r>
            <a:endParaRPr kumimoji="0" lang="en-US" sz="2600" b="1" u="none" strike="noStrike" cap="none" normalizeH="0" baseline="0" dirty="0" smtClean="0">
              <a:ln>
                <a:noFill/>
              </a:ln>
              <a:solidFill>
                <a:schemeClr val="bg1"/>
              </a:solidFill>
              <a:effectLst/>
              <a:latin typeface="Arial" pitchFamily="34" charset="0"/>
              <a:cs typeface="Arial" pitchFamily="34" charset="0"/>
            </a:endParaRPr>
          </a:p>
        </p:txBody>
      </p:sp>
      <p:sp>
        <p:nvSpPr>
          <p:cNvPr id="32788" name="Rectangle 20"/>
          <p:cNvSpPr>
            <a:spLocks noChangeArrowheads="1"/>
          </p:cNvSpPr>
          <p:nvPr/>
        </p:nvSpPr>
        <p:spPr bwMode="auto">
          <a:xfrm>
            <a:off x="5334000" y="4306479"/>
            <a:ext cx="3505200"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Money</a:t>
            </a:r>
            <a:endParaRPr kumimoji="0" lang="en-US" sz="2500" b="1" u="none" strike="noStrike" cap="none" normalizeH="0" baseline="0" dirty="0" smtClean="0">
              <a:ln>
                <a:noFill/>
              </a:ln>
              <a:solidFill>
                <a:schemeClr val="bg1"/>
              </a:solidFill>
              <a:effectLst/>
              <a:latin typeface="Arial" pitchFamily="34" charset="0"/>
              <a:cs typeface="Arial" pitchFamily="34" charset="0"/>
            </a:endParaRPr>
          </a:p>
        </p:txBody>
      </p:sp>
      <p:sp>
        <p:nvSpPr>
          <p:cNvPr id="32789" name="Rectangle 21"/>
          <p:cNvSpPr>
            <a:spLocks noChangeArrowheads="1"/>
          </p:cNvSpPr>
          <p:nvPr/>
        </p:nvSpPr>
        <p:spPr bwMode="auto">
          <a:xfrm>
            <a:off x="6096000" y="4622960"/>
            <a:ext cx="3048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Drugs</a:t>
            </a:r>
            <a:endParaRPr kumimoji="0" lang="en-US" sz="1800" b="1" u="none" strike="noStrike" cap="none" normalizeH="0" baseline="0" dirty="0" smtClean="0">
              <a:ln>
                <a:noFill/>
              </a:ln>
              <a:solidFill>
                <a:schemeClr val="bg1"/>
              </a:solidFill>
              <a:effectLst/>
              <a:latin typeface="Arial" pitchFamily="34" charset="0"/>
              <a:cs typeface="Arial" pitchFamily="34" charset="0"/>
            </a:endParaRPr>
          </a:p>
        </p:txBody>
      </p:sp>
      <p:sp>
        <p:nvSpPr>
          <p:cNvPr id="32790" name="Rectangle 22"/>
          <p:cNvSpPr>
            <a:spLocks noChangeArrowheads="1"/>
          </p:cNvSpPr>
          <p:nvPr/>
        </p:nvSpPr>
        <p:spPr bwMode="auto">
          <a:xfrm>
            <a:off x="0" y="587551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bg1"/>
                </a:solidFill>
                <a:effectLst>
                  <a:glow rad="101600">
                    <a:srgbClr val="FFFF00">
                      <a:alpha val="60000"/>
                    </a:srgbClr>
                  </a:glow>
                </a:effectLst>
                <a:latin typeface="Times New Roman" pitchFamily="18" charset="0"/>
                <a:ea typeface="Times New Roman" pitchFamily="18" charset="0"/>
                <a:cs typeface="Arial" pitchFamily="34" charset="0"/>
              </a:rPr>
              <a:t>Tormentors – </a:t>
            </a:r>
            <a:r>
              <a:rPr kumimoji="0" lang="en-US" sz="3200" b="1" i="1" u="none" strike="noStrike" cap="none" normalizeH="0" baseline="0" dirty="0" smtClean="0">
                <a:ln>
                  <a:noFill/>
                </a:ln>
                <a:solidFill>
                  <a:schemeClr val="bg1"/>
                </a:solidFill>
                <a:effectLst>
                  <a:glow rad="101600">
                    <a:srgbClr val="FFFF00">
                      <a:alpha val="60000"/>
                    </a:srgbClr>
                  </a:glow>
                </a:effectLst>
                <a:latin typeface="Times New Roman" pitchFamily="18" charset="0"/>
                <a:ea typeface="Times New Roman" pitchFamily="18" charset="0"/>
                <a:cs typeface="Arial" pitchFamily="34" charset="0"/>
              </a:rPr>
              <a:t>Matthew 18:34</a:t>
            </a:r>
            <a:endParaRPr kumimoji="0" lang="en-US" sz="3200" b="1" i="1" u="none" strike="noStrike" cap="none" normalizeH="0" baseline="0" dirty="0" smtClean="0">
              <a:ln>
                <a:noFill/>
              </a:ln>
              <a:solidFill>
                <a:schemeClr val="bg1"/>
              </a:solidFill>
              <a:effectLst>
                <a:glow rad="101600">
                  <a:srgbClr val="FFFF00">
                    <a:alpha val="60000"/>
                  </a:srgbClr>
                </a:glow>
              </a:effectLst>
              <a:latin typeface="Arial" pitchFamily="34" charset="0"/>
              <a:cs typeface="Arial" pitchFamily="34" charset="0"/>
            </a:endParaRPr>
          </a:p>
        </p:txBody>
      </p:sp>
      <p:pic>
        <p:nvPicPr>
          <p:cNvPr id="2050" name="Picture 2" descr="C:\Users\Ptr. Daniel White\Desktop\Bible pictures\Satan-Devil and demons\Satan&amp;Demons\Satan traveling black1194.gif"/>
          <p:cNvPicPr>
            <a:picLocks noChangeAspect="1" noChangeArrowheads="1"/>
          </p:cNvPicPr>
          <p:nvPr/>
        </p:nvPicPr>
        <p:blipFill>
          <a:blip r:embed="rId7" cstate="print">
            <a:lum bright="30000"/>
          </a:blip>
          <a:srcRect/>
          <a:stretch>
            <a:fillRect/>
          </a:stretch>
        </p:blipFill>
        <p:spPr bwMode="auto">
          <a:xfrm rot="21004206">
            <a:off x="5638800" y="228600"/>
            <a:ext cx="1133475" cy="1639618"/>
          </a:xfrm>
          <a:prstGeom prst="rect">
            <a:avLst/>
          </a:prstGeom>
          <a:noFill/>
        </p:spPr>
      </p:pic>
      <p:pic>
        <p:nvPicPr>
          <p:cNvPr id="36" name="Picture 4" descr="C:\Users\Ptr. Daniel White\Desktop\Bible pictures\Satan-Devil and demons\cgberial_2.jpg"/>
          <p:cNvPicPr>
            <a:picLocks noChangeAspect="1" noChangeArrowheads="1"/>
          </p:cNvPicPr>
          <p:nvPr/>
        </p:nvPicPr>
        <p:blipFill>
          <a:blip r:embed="rId6" cstate="print"/>
          <a:srcRect/>
          <a:stretch>
            <a:fillRect/>
          </a:stretch>
        </p:blipFill>
        <p:spPr bwMode="auto">
          <a:xfrm>
            <a:off x="304800" y="5334000"/>
            <a:ext cx="1676400" cy="1676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fade">
                                      <p:cBhvr>
                                        <p:cTn id="7" dur="1000"/>
                                        <p:tgtEl>
                                          <p:spTgt spid="327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2778"/>
                                        </p:tgtEl>
                                        <p:attrNameLst>
                                          <p:attrName>style.visibility</p:attrName>
                                        </p:attrNameLst>
                                      </p:cBhvr>
                                      <p:to>
                                        <p:strVal val="visible"/>
                                      </p:to>
                                    </p:set>
                                    <p:anim to="" calcmode="lin" valueType="num">
                                      <p:cBhvr>
                                        <p:cTn id="27" dur="1" fill="hold"/>
                                        <p:tgtEl>
                                          <p:spTgt spid="3277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2787"/>
                                        </p:tgtEl>
                                        <p:attrNameLst>
                                          <p:attrName>style.visibility</p:attrName>
                                        </p:attrNameLst>
                                      </p:cBhvr>
                                      <p:to>
                                        <p:strVal val="visible"/>
                                      </p:to>
                                    </p:set>
                                    <p:anim to="" calcmode="lin" valueType="num">
                                      <p:cBhvr>
                                        <p:cTn id="32" dur="1" fill="hold"/>
                                        <p:tgtEl>
                                          <p:spTgt spid="3278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2782"/>
                                        </p:tgtEl>
                                        <p:attrNameLst>
                                          <p:attrName>style.visibility</p:attrName>
                                        </p:attrNameLst>
                                      </p:cBhvr>
                                      <p:to>
                                        <p:strVal val="visible"/>
                                      </p:to>
                                    </p:set>
                                    <p:anim to="" calcmode="lin" valueType="num">
                                      <p:cBhvr>
                                        <p:cTn id="37" dur="1" fill="hold"/>
                                        <p:tgtEl>
                                          <p:spTgt spid="3278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2786"/>
                                        </p:tgtEl>
                                        <p:attrNameLst>
                                          <p:attrName>style.visibility</p:attrName>
                                        </p:attrNameLst>
                                      </p:cBhvr>
                                      <p:to>
                                        <p:strVal val="visible"/>
                                      </p:to>
                                    </p:set>
                                    <p:anim to="" calcmode="lin" valueType="num">
                                      <p:cBhvr>
                                        <p:cTn id="42" dur="1" fill="hold"/>
                                        <p:tgtEl>
                                          <p:spTgt spid="3278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2777"/>
                                        </p:tgtEl>
                                        <p:attrNameLst>
                                          <p:attrName>style.visibility</p:attrName>
                                        </p:attrNameLst>
                                      </p:cBhvr>
                                      <p:to>
                                        <p:strVal val="visible"/>
                                      </p:to>
                                    </p:set>
                                    <p:anim to="" calcmode="lin" valueType="num">
                                      <p:cBhvr>
                                        <p:cTn id="47" dur="1" fill="hold"/>
                                        <p:tgtEl>
                                          <p:spTgt spid="32777"/>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2774"/>
                                        </p:tgtEl>
                                        <p:attrNameLst>
                                          <p:attrName>style.visibility</p:attrName>
                                        </p:attrNameLst>
                                      </p:cBhvr>
                                      <p:to>
                                        <p:strVal val="visible"/>
                                      </p:to>
                                    </p:set>
                                    <p:anim to="" calcmode="lin" valueType="num">
                                      <p:cBhvr>
                                        <p:cTn id="52" dur="1" fill="hold"/>
                                        <p:tgtEl>
                                          <p:spTgt spid="32774"/>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2781"/>
                                        </p:tgtEl>
                                        <p:attrNameLst>
                                          <p:attrName>style.visibility</p:attrName>
                                        </p:attrNameLst>
                                      </p:cBhvr>
                                      <p:to>
                                        <p:strVal val="visible"/>
                                      </p:to>
                                    </p:set>
                                    <p:anim to="" calcmode="lin" valueType="num">
                                      <p:cBhvr>
                                        <p:cTn id="57" dur="1" fill="hold"/>
                                        <p:tgtEl>
                                          <p:spTgt spid="32781"/>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to="" calcmode="lin" valueType="num">
                                      <p:cBhvr>
                                        <p:cTn id="62" dur="1" fill="hold"/>
                                        <p:tgtEl>
                                          <p:spTgt spid="28"/>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2785"/>
                                        </p:tgtEl>
                                        <p:attrNameLst>
                                          <p:attrName>style.visibility</p:attrName>
                                        </p:attrNameLst>
                                      </p:cBhvr>
                                      <p:to>
                                        <p:strVal val="visible"/>
                                      </p:to>
                                    </p:set>
                                    <p:anim to="" calcmode="lin" valueType="num">
                                      <p:cBhvr>
                                        <p:cTn id="67" dur="1" fill="hold"/>
                                        <p:tgtEl>
                                          <p:spTgt spid="32785"/>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2784"/>
                                        </p:tgtEl>
                                        <p:attrNameLst>
                                          <p:attrName>style.visibility</p:attrName>
                                        </p:attrNameLst>
                                      </p:cBhvr>
                                      <p:to>
                                        <p:strVal val="visible"/>
                                      </p:to>
                                    </p:set>
                                    <p:anim to="" calcmode="lin" valueType="num">
                                      <p:cBhvr>
                                        <p:cTn id="72" dur="1" fill="hold"/>
                                        <p:tgtEl>
                                          <p:spTgt spid="32784"/>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32775"/>
                                        </p:tgtEl>
                                        <p:attrNameLst>
                                          <p:attrName>style.visibility</p:attrName>
                                        </p:attrNameLst>
                                      </p:cBhvr>
                                      <p:to>
                                        <p:strVal val="visible"/>
                                      </p:to>
                                    </p:set>
                                    <p:anim to="" calcmode="lin" valueType="num">
                                      <p:cBhvr>
                                        <p:cTn id="77" dur="1" fill="hold"/>
                                        <p:tgtEl>
                                          <p:spTgt spid="32775"/>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32776"/>
                                        </p:tgtEl>
                                        <p:attrNameLst>
                                          <p:attrName>style.visibility</p:attrName>
                                        </p:attrNameLst>
                                      </p:cBhvr>
                                      <p:to>
                                        <p:strVal val="visible"/>
                                      </p:to>
                                    </p:set>
                                    <p:anim to="" calcmode="lin" valueType="num">
                                      <p:cBhvr>
                                        <p:cTn id="82" dur="1" fill="hold"/>
                                        <p:tgtEl>
                                          <p:spTgt spid="32776"/>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32783"/>
                                        </p:tgtEl>
                                        <p:attrNameLst>
                                          <p:attrName>style.visibility</p:attrName>
                                        </p:attrNameLst>
                                      </p:cBhvr>
                                      <p:to>
                                        <p:strVal val="visible"/>
                                      </p:to>
                                    </p:set>
                                    <p:anim to="" calcmode="lin" valueType="num">
                                      <p:cBhvr>
                                        <p:cTn id="87" dur="1" fill="hold"/>
                                        <p:tgtEl>
                                          <p:spTgt spid="32783"/>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 to="" calcmode="lin" valueType="num">
                                      <p:cBhvr>
                                        <p:cTn id="92" dur="1" fill="hold"/>
                                        <p:tgtEl>
                                          <p:spTgt spid="27"/>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32779"/>
                                        </p:tgtEl>
                                        <p:attrNameLst>
                                          <p:attrName>style.visibility</p:attrName>
                                        </p:attrNameLst>
                                      </p:cBhvr>
                                      <p:to>
                                        <p:strVal val="visible"/>
                                      </p:to>
                                    </p:set>
                                    <p:anim to="" calcmode="lin" valueType="num">
                                      <p:cBhvr>
                                        <p:cTn id="97" dur="1" fill="hold"/>
                                        <p:tgtEl>
                                          <p:spTgt spid="32779"/>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32788"/>
                                        </p:tgtEl>
                                        <p:attrNameLst>
                                          <p:attrName>style.visibility</p:attrName>
                                        </p:attrNameLst>
                                      </p:cBhvr>
                                      <p:to>
                                        <p:strVal val="visible"/>
                                      </p:to>
                                    </p:set>
                                    <p:anim to="" calcmode="lin" valueType="num">
                                      <p:cBhvr>
                                        <p:cTn id="102" dur="1" fill="hold"/>
                                        <p:tgtEl>
                                          <p:spTgt spid="32788"/>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32780"/>
                                        </p:tgtEl>
                                        <p:attrNameLst>
                                          <p:attrName>style.visibility</p:attrName>
                                        </p:attrNameLst>
                                      </p:cBhvr>
                                      <p:to>
                                        <p:strVal val="visible"/>
                                      </p:to>
                                    </p:set>
                                    <p:anim to="" calcmode="lin" valueType="num">
                                      <p:cBhvr>
                                        <p:cTn id="107" dur="1" fill="hold"/>
                                        <p:tgtEl>
                                          <p:spTgt spid="32780"/>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32789"/>
                                        </p:tgtEl>
                                        <p:attrNameLst>
                                          <p:attrName>style.visibility</p:attrName>
                                        </p:attrNameLst>
                                      </p:cBhvr>
                                      <p:to>
                                        <p:strVal val="visible"/>
                                      </p:to>
                                    </p:set>
                                    <p:anim to="" calcmode="lin" valueType="num">
                                      <p:cBhvr>
                                        <p:cTn id="112" dur="1" fill="hold"/>
                                        <p:tgtEl>
                                          <p:spTgt spid="32789"/>
                                        </p:tgtEl>
                                        <p:attrNameLst>
                                          <p:attrName/>
                                        </p:attrNameLst>
                                      </p:cBhvr>
                                    </p:anim>
                                  </p:childTnLst>
                                </p:cTn>
                              </p:par>
                            </p:childTnLst>
                          </p:cTn>
                        </p:par>
                      </p:childTnLst>
                    </p:cTn>
                  </p:par>
                  <p:par>
                    <p:cTn id="113" fill="hold">
                      <p:stCondLst>
                        <p:cond delay="indefinite"/>
                      </p:stCondLst>
                      <p:childTnLst>
                        <p:par>
                          <p:cTn id="114" fill="hold">
                            <p:stCondLst>
                              <p:cond delay="0"/>
                            </p:stCondLst>
                            <p:childTnLst>
                              <p:par>
                                <p:cTn id="115" presetID="55" presetClass="entr" presetSubtype="0" fill="hold" grpId="0" nodeType="clickEffect">
                                  <p:stCondLst>
                                    <p:cond delay="0"/>
                                  </p:stCondLst>
                                  <p:childTnLst>
                                    <p:set>
                                      <p:cBhvr>
                                        <p:cTn id="116" dur="1" fill="hold">
                                          <p:stCondLst>
                                            <p:cond delay="0"/>
                                          </p:stCondLst>
                                        </p:cTn>
                                        <p:tgtEl>
                                          <p:spTgt spid="32790"/>
                                        </p:tgtEl>
                                        <p:attrNameLst>
                                          <p:attrName>style.visibility</p:attrName>
                                        </p:attrNameLst>
                                      </p:cBhvr>
                                      <p:to>
                                        <p:strVal val="visible"/>
                                      </p:to>
                                    </p:set>
                                    <p:anim calcmode="lin" valueType="num">
                                      <p:cBhvr>
                                        <p:cTn id="117" dur="1000" fill="hold"/>
                                        <p:tgtEl>
                                          <p:spTgt spid="32790"/>
                                        </p:tgtEl>
                                        <p:attrNameLst>
                                          <p:attrName>ppt_w</p:attrName>
                                        </p:attrNameLst>
                                      </p:cBhvr>
                                      <p:tavLst>
                                        <p:tav tm="0">
                                          <p:val>
                                            <p:strVal val="#ppt_w*0.70"/>
                                          </p:val>
                                        </p:tav>
                                        <p:tav tm="100000">
                                          <p:val>
                                            <p:strVal val="#ppt_w"/>
                                          </p:val>
                                        </p:tav>
                                      </p:tavLst>
                                    </p:anim>
                                    <p:anim calcmode="lin" valueType="num">
                                      <p:cBhvr>
                                        <p:cTn id="118" dur="1000" fill="hold"/>
                                        <p:tgtEl>
                                          <p:spTgt spid="32790"/>
                                        </p:tgtEl>
                                        <p:attrNameLst>
                                          <p:attrName>ppt_h</p:attrName>
                                        </p:attrNameLst>
                                      </p:cBhvr>
                                      <p:tavLst>
                                        <p:tav tm="0">
                                          <p:val>
                                            <p:strVal val="#ppt_h"/>
                                          </p:val>
                                        </p:tav>
                                        <p:tav tm="100000">
                                          <p:val>
                                            <p:strVal val="#ppt_h"/>
                                          </p:val>
                                        </p:tav>
                                      </p:tavLst>
                                    </p:anim>
                                    <p:animEffect transition="in" filter="fade">
                                      <p:cBhvr>
                                        <p:cTn id="119" dur="1000"/>
                                        <p:tgtEl>
                                          <p:spTgt spid="3279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2772"/>
                                        </p:tgtEl>
                                        <p:attrNameLst>
                                          <p:attrName>style.visibility</p:attrName>
                                        </p:attrNameLst>
                                      </p:cBhvr>
                                      <p:to>
                                        <p:strVal val="visible"/>
                                      </p:to>
                                    </p:set>
                                    <p:animEffect transition="in" filter="fade">
                                      <p:cBhvr>
                                        <p:cTn id="124" dur="2000"/>
                                        <p:tgtEl>
                                          <p:spTgt spid="3277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17" grpId="0"/>
      <p:bldP spid="18" grpId="0"/>
      <p:bldP spid="19" grpId="0"/>
      <p:bldP spid="32774" grpId="0"/>
      <p:bldP spid="32775" grpId="0"/>
      <p:bldP spid="32776" grpId="0"/>
      <p:bldP spid="32777" grpId="0"/>
      <p:bldP spid="32778" grpId="0"/>
      <p:bldP spid="32779" grpId="0"/>
      <p:bldP spid="32780" grpId="0"/>
      <p:bldP spid="27" grpId="0"/>
      <p:bldP spid="28" grpId="0"/>
      <p:bldP spid="32781" grpId="0"/>
      <p:bldP spid="32782" grpId="0"/>
      <p:bldP spid="32783" grpId="0"/>
      <p:bldP spid="32784" grpId="0"/>
      <p:bldP spid="32785" grpId="0"/>
      <p:bldP spid="32786" grpId="0"/>
      <p:bldP spid="32787" grpId="0"/>
      <p:bldP spid="32788" grpId="0"/>
      <p:bldP spid="32789" grpId="0"/>
      <p:bldP spid="327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Ptr. Daniel White\Desktop\Bible pictures\Satan-Devil and demons\dragon_2.jpg"/>
          <p:cNvPicPr>
            <a:picLocks noChangeAspect="1" noChangeArrowheads="1"/>
          </p:cNvPicPr>
          <p:nvPr/>
        </p:nvPicPr>
        <p:blipFill>
          <a:blip r:embed="rId3" cstate="print"/>
          <a:srcRect/>
          <a:stretch>
            <a:fillRect/>
          </a:stretch>
        </p:blipFill>
        <p:spPr bwMode="auto">
          <a:xfrm>
            <a:off x="6076950" y="914400"/>
            <a:ext cx="3067050" cy="2971800"/>
          </a:xfrm>
          <a:prstGeom prst="rect">
            <a:avLst/>
          </a:prstGeom>
          <a:ln>
            <a:noFill/>
          </a:ln>
          <a:effectLst>
            <a:softEdge rad="112500"/>
          </a:effectLst>
        </p:spPr>
      </p:pic>
      <p:sp>
        <p:nvSpPr>
          <p:cNvPr id="3" name="Content Placeholder 2"/>
          <p:cNvSpPr>
            <a:spLocks noGrp="1"/>
          </p:cNvSpPr>
          <p:nvPr>
            <p:ph idx="1"/>
          </p:nvPr>
        </p:nvSpPr>
        <p:spPr>
          <a:xfrm>
            <a:off x="0" y="1371600"/>
            <a:ext cx="7543800" cy="4754563"/>
          </a:xfrm>
        </p:spPr>
        <p:txBody>
          <a:bodyPr>
            <a:noAutofit/>
          </a:bodyPr>
          <a:lstStyle/>
          <a:p>
            <a:pPr>
              <a:buFont typeface="Wingdings" pitchFamily="2" charset="2"/>
              <a:buChar char="Ø"/>
            </a:pPr>
            <a:r>
              <a:rPr lang="en-US" sz="3600" dirty="0" smtClean="0"/>
              <a:t> Deception – </a:t>
            </a:r>
            <a:r>
              <a:rPr lang="en-US" sz="3600" i="1" dirty="0" smtClean="0"/>
              <a:t>Rev. 12:9</a:t>
            </a:r>
          </a:p>
          <a:p>
            <a:pPr>
              <a:buFont typeface="Wingdings" pitchFamily="2" charset="2"/>
              <a:buChar char="Ø"/>
            </a:pPr>
            <a:r>
              <a:rPr lang="en-US" sz="3600" dirty="0" smtClean="0"/>
              <a:t> Temptation – </a:t>
            </a:r>
            <a:r>
              <a:rPr lang="en-US" sz="3600" i="1" dirty="0" smtClean="0"/>
              <a:t>I Thess. 3:5</a:t>
            </a:r>
          </a:p>
          <a:p>
            <a:r>
              <a:rPr lang="en-US" sz="3600" dirty="0" smtClean="0"/>
              <a:t>When we believe </a:t>
            </a:r>
            <a:r>
              <a:rPr lang="en-US" sz="3600" dirty="0" smtClean="0">
                <a:solidFill>
                  <a:srgbClr val="FFFF00"/>
                </a:solidFill>
              </a:rPr>
              <a:t>Satan’s lies </a:t>
            </a:r>
            <a:r>
              <a:rPr lang="en-US" sz="3600" dirty="0" smtClean="0"/>
              <a:t>and yield to his </a:t>
            </a:r>
            <a:r>
              <a:rPr lang="en-US" sz="3600" dirty="0" smtClean="0">
                <a:solidFill>
                  <a:srgbClr val="FFFF00"/>
                </a:solidFill>
              </a:rPr>
              <a:t>temptations</a:t>
            </a:r>
            <a:r>
              <a:rPr lang="en-US" sz="3600" dirty="0" smtClean="0"/>
              <a:t> we give him ground </a:t>
            </a:r>
            <a:r>
              <a:rPr lang="en-US" sz="3600" i="1" dirty="0" smtClean="0"/>
              <a:t>(place in our soul) </a:t>
            </a:r>
            <a:r>
              <a:rPr lang="en-US" sz="3600" dirty="0" smtClean="0"/>
              <a:t>upon which he builds his </a:t>
            </a:r>
            <a:r>
              <a:rPr lang="en-US" sz="3600" dirty="0" smtClean="0">
                <a:solidFill>
                  <a:srgbClr val="FFFF00"/>
                </a:solidFill>
              </a:rPr>
              <a:t>strongholds</a:t>
            </a:r>
            <a:r>
              <a:rPr lang="en-US" sz="3600" dirty="0" smtClean="0"/>
              <a:t>.</a:t>
            </a:r>
          </a:p>
          <a:p>
            <a:r>
              <a:rPr lang="en-US" sz="3600" dirty="0" smtClean="0"/>
              <a:t>From </a:t>
            </a:r>
            <a:r>
              <a:rPr lang="en-US" sz="3600" i="1" dirty="0" smtClean="0">
                <a:solidFill>
                  <a:srgbClr val="FFFF00"/>
                </a:solidFill>
              </a:rPr>
              <a:t>“Strongholds” </a:t>
            </a:r>
            <a:r>
              <a:rPr lang="en-US" sz="3600" dirty="0" smtClean="0"/>
              <a:t>Satan seeks to conquer and control every area of our soul.</a:t>
            </a:r>
            <a:endParaRPr lang="en-US" sz="3600" dirty="0"/>
          </a:p>
        </p:txBody>
      </p:sp>
      <p:sp>
        <p:nvSpPr>
          <p:cNvPr id="4" name="Title 3"/>
          <p:cNvSpPr>
            <a:spLocks noGrp="1"/>
          </p:cNvSpPr>
          <p:nvPr>
            <p:ph type="title"/>
          </p:nvPr>
        </p:nvSpPr>
        <p:spPr>
          <a:xfrm>
            <a:off x="457200" y="838200"/>
            <a:ext cx="8229600" cy="838200"/>
          </a:xfrm>
        </p:spPr>
        <p:txBody>
          <a:bodyPr>
            <a:noAutofit/>
          </a:bodyPr>
          <a:lstStyle/>
          <a:p>
            <a:r>
              <a:rPr lang="en-US" sz="4800" dirty="0" smtClean="0"/>
              <a:t>Satan’s Greatest Weapons </a:t>
            </a:r>
            <a:r>
              <a:rPr lang="en-US" dirty="0" smtClean="0"/>
              <a:t/>
            </a:r>
            <a:br>
              <a:rPr lang="en-US" dirty="0" smtClean="0"/>
            </a:br>
            <a:r>
              <a:rPr lang="en-US" dirty="0" smtClean="0"/>
              <a:t/>
            </a:r>
            <a:br>
              <a:rPr lang="en-US" dirty="0" smtClean="0"/>
            </a:b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6934200" y="4829200"/>
            <a:ext cx="2209800" cy="20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90600" y="0"/>
            <a:ext cx="7086600" cy="68580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3048000" y="2057400"/>
            <a:ext cx="2971800" cy="2819400"/>
          </a:xfrm>
          <a:prstGeom prst="ellips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stCxn id="2" idx="0"/>
            <a:endCxn id="3" idx="0"/>
          </p:cNvCxnSpPr>
          <p:nvPr/>
        </p:nvCxnSpPr>
        <p:spPr>
          <a:xfrm rot="5400000" flipH="1" flipV="1">
            <a:off x="3505200" y="1028700"/>
            <a:ext cx="2057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371600" y="4038602"/>
            <a:ext cx="1828800" cy="106679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3962400"/>
            <a:ext cx="1981200" cy="838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1985" name="Rectangle 1"/>
          <p:cNvSpPr>
            <a:spLocks noChangeArrowheads="1"/>
          </p:cNvSpPr>
          <p:nvPr/>
        </p:nvSpPr>
        <p:spPr bwMode="auto">
          <a:xfrm>
            <a:off x="0" y="274791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Soul</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(Hebrews 4:12)</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rot="18377878">
            <a:off x="297258" y="1804936"/>
            <a:ext cx="42064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Mind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(Romans 8:7)</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rot="3284317">
            <a:off x="4288391" y="1580609"/>
            <a:ext cx="4495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Will</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(Hebrews 10:26)</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8" name="Rectangle 4"/>
          <p:cNvSpPr>
            <a:spLocks noChangeArrowheads="1"/>
          </p:cNvSpPr>
          <p:nvPr/>
        </p:nvSpPr>
        <p:spPr bwMode="auto">
          <a:xfrm>
            <a:off x="0" y="487369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Emotion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(II Corinthians 6:11-13)</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transition="in" filter="fade">
                                      <p:cBhvr>
                                        <p:cTn id="9" dur="5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987"/>
                                        </p:tgtEl>
                                        <p:attrNameLst>
                                          <p:attrName>style.visibility</p:attrName>
                                        </p:attrNameLst>
                                      </p:cBhvr>
                                      <p:to>
                                        <p:strVal val="visible"/>
                                      </p:to>
                                    </p:set>
                                    <p:anim calcmode="lin" valueType="num">
                                      <p:cBhvr>
                                        <p:cTn id="14" dur="500" fill="hold"/>
                                        <p:tgtEl>
                                          <p:spTgt spid="41987"/>
                                        </p:tgtEl>
                                        <p:attrNameLst>
                                          <p:attrName>ppt_w</p:attrName>
                                        </p:attrNameLst>
                                      </p:cBhvr>
                                      <p:tavLst>
                                        <p:tav tm="0">
                                          <p:val>
                                            <p:fltVal val="0"/>
                                          </p:val>
                                        </p:tav>
                                        <p:tav tm="100000">
                                          <p:val>
                                            <p:strVal val="#ppt_w"/>
                                          </p:val>
                                        </p:tav>
                                      </p:tavLst>
                                    </p:anim>
                                    <p:anim calcmode="lin" valueType="num">
                                      <p:cBhvr>
                                        <p:cTn id="15" dur="500" fill="hold"/>
                                        <p:tgtEl>
                                          <p:spTgt spid="41987"/>
                                        </p:tgtEl>
                                        <p:attrNameLst>
                                          <p:attrName>ppt_h</p:attrName>
                                        </p:attrNameLst>
                                      </p:cBhvr>
                                      <p:tavLst>
                                        <p:tav tm="0">
                                          <p:val>
                                            <p:fltVal val="0"/>
                                          </p:val>
                                        </p:tav>
                                        <p:tav tm="100000">
                                          <p:val>
                                            <p:strVal val="#ppt_h"/>
                                          </p:val>
                                        </p:tav>
                                      </p:tavLst>
                                    </p:anim>
                                    <p:animEffect transition="in" filter="fade">
                                      <p:cBhvr>
                                        <p:cTn id="16" dur="500"/>
                                        <p:tgtEl>
                                          <p:spTgt spid="4198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988"/>
                                        </p:tgtEl>
                                        <p:attrNameLst>
                                          <p:attrName>style.visibility</p:attrName>
                                        </p:attrNameLst>
                                      </p:cBhvr>
                                      <p:to>
                                        <p:strVal val="visible"/>
                                      </p:to>
                                    </p:set>
                                    <p:anim calcmode="lin" valueType="num">
                                      <p:cBhvr>
                                        <p:cTn id="21" dur="500" fill="hold"/>
                                        <p:tgtEl>
                                          <p:spTgt spid="41988"/>
                                        </p:tgtEl>
                                        <p:attrNameLst>
                                          <p:attrName>ppt_w</p:attrName>
                                        </p:attrNameLst>
                                      </p:cBhvr>
                                      <p:tavLst>
                                        <p:tav tm="0">
                                          <p:val>
                                            <p:fltVal val="0"/>
                                          </p:val>
                                        </p:tav>
                                        <p:tav tm="100000">
                                          <p:val>
                                            <p:strVal val="#ppt_w"/>
                                          </p:val>
                                        </p:tav>
                                      </p:tavLst>
                                    </p:anim>
                                    <p:anim calcmode="lin" valueType="num">
                                      <p:cBhvr>
                                        <p:cTn id="22" dur="500" fill="hold"/>
                                        <p:tgtEl>
                                          <p:spTgt spid="41988"/>
                                        </p:tgtEl>
                                        <p:attrNameLst>
                                          <p:attrName>ppt_h</p:attrName>
                                        </p:attrNameLst>
                                      </p:cBhvr>
                                      <p:tavLst>
                                        <p:tav tm="0">
                                          <p:val>
                                            <p:fltVal val="0"/>
                                          </p:val>
                                        </p:tav>
                                        <p:tav tm="100000">
                                          <p:val>
                                            <p:strVal val="#ppt_h"/>
                                          </p:val>
                                        </p:tav>
                                      </p:tavLst>
                                    </p:anim>
                                    <p:animEffect transition="in" filter="fade">
                                      <p:cBhvr>
                                        <p:cTn id="23"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effectLst>
                  <a:glow rad="101600">
                    <a:srgbClr val="FFC000">
                      <a:alpha val="60000"/>
                    </a:srgbClr>
                  </a:glow>
                </a:effectLst>
              </a:rPr>
              <a:t>Steps to Regain Surrendered Ground</a:t>
            </a:r>
            <a:endParaRPr lang="en-US" dirty="0">
              <a:effectLst>
                <a:glow rad="101600">
                  <a:srgbClr val="FFC000">
                    <a:alpha val="60000"/>
                  </a:srgbClr>
                </a:glow>
              </a:effectLst>
            </a:endParaRPr>
          </a:p>
        </p:txBody>
      </p:sp>
      <p:sp>
        <p:nvSpPr>
          <p:cNvPr id="3" name="Content Placeholder 2"/>
          <p:cNvSpPr>
            <a:spLocks noGrp="1"/>
          </p:cNvSpPr>
          <p:nvPr>
            <p:ph idx="1"/>
          </p:nvPr>
        </p:nvSpPr>
        <p:spPr>
          <a:xfrm>
            <a:off x="0" y="1447800"/>
            <a:ext cx="9144000" cy="5410200"/>
          </a:xfrm>
        </p:spPr>
        <p:txBody>
          <a:bodyPr>
            <a:normAutofit/>
          </a:bodyPr>
          <a:lstStyle/>
          <a:p>
            <a:pPr marL="514350" indent="-514350">
              <a:buAutoNum type="arabicPeriod"/>
            </a:pPr>
            <a:r>
              <a:rPr lang="en-US" sz="3600" dirty="0" smtClean="0"/>
              <a:t>Confess each sin of surrendered ground that God brings to your mind – </a:t>
            </a:r>
            <a:r>
              <a:rPr lang="en-US" sz="3600" i="1" dirty="0" smtClean="0"/>
              <a:t>Prov. 28:13</a:t>
            </a:r>
          </a:p>
          <a:p>
            <a:pPr marL="514350" indent="-514350">
              <a:buAutoNum type="arabicPeriod"/>
            </a:pPr>
            <a:r>
              <a:rPr lang="en-US" sz="3600" dirty="0" smtClean="0"/>
              <a:t>Claim the blood of Christ for cleansing and victory over those sins – </a:t>
            </a:r>
            <a:r>
              <a:rPr lang="en-US" sz="3600" i="1" dirty="0" smtClean="0"/>
              <a:t>I John 1:9; Rev. 12:9</a:t>
            </a:r>
          </a:p>
          <a:p>
            <a:pPr marL="514350" indent="-514350">
              <a:buAutoNum type="arabicPeriod"/>
            </a:pPr>
            <a:r>
              <a:rPr lang="en-US" sz="3600" dirty="0" smtClean="0"/>
              <a:t>Ask God to take back the ground surrendered to Satan </a:t>
            </a:r>
            <a:r>
              <a:rPr lang="en-US" sz="3600" i="1" dirty="0" smtClean="0"/>
              <a:t>– Ps. 23:3; Rom. 6</a:t>
            </a:r>
          </a:p>
          <a:p>
            <a:pPr marL="514350" indent="-514350">
              <a:buAutoNum type="arabicPeriod"/>
            </a:pPr>
            <a:r>
              <a:rPr lang="en-US" sz="3600" dirty="0" smtClean="0"/>
              <a:t>Tear down strongholds </a:t>
            </a:r>
            <a:r>
              <a:rPr lang="en-US" sz="3600" i="1" dirty="0" smtClean="0">
                <a:solidFill>
                  <a:srgbClr val="FFC000"/>
                </a:solidFill>
              </a:rPr>
              <a:t>(false ideas) </a:t>
            </a:r>
            <a:r>
              <a:rPr lang="en-US" sz="3600" dirty="0" smtClean="0"/>
              <a:t>with the truth of Scripture – </a:t>
            </a:r>
            <a:r>
              <a:rPr lang="en-US" sz="3600" i="1" dirty="0" smtClean="0"/>
              <a:t>II Cor. 10:4-5; John 17:17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6463704" y="4397241"/>
            <a:ext cx="2680296" cy="2460759"/>
          </a:xfrm>
          <a:prstGeom prst="rect">
            <a:avLst/>
          </a:prstGeom>
          <a:noFill/>
          <a:ln w="9525">
            <a:noFill/>
            <a:miter lim="800000"/>
            <a:headEnd/>
            <a:tailEnd/>
          </a:ln>
        </p:spPr>
      </p:pic>
      <p:sp>
        <p:nvSpPr>
          <p:cNvPr id="3" name="Content Placeholder 2"/>
          <p:cNvSpPr>
            <a:spLocks noGrp="1"/>
          </p:cNvSpPr>
          <p:nvPr>
            <p:ph idx="1"/>
          </p:nvPr>
        </p:nvSpPr>
        <p:spPr>
          <a:xfrm>
            <a:off x="0" y="609600"/>
            <a:ext cx="9144000" cy="6248400"/>
          </a:xfrm>
        </p:spPr>
        <p:txBody>
          <a:bodyPr>
            <a:noAutofit/>
          </a:bodyPr>
          <a:lstStyle/>
          <a:p>
            <a:pPr>
              <a:buNone/>
            </a:pPr>
            <a:r>
              <a:rPr lang="en-US" sz="3600" dirty="0"/>
              <a:t>5</a:t>
            </a:r>
            <a:r>
              <a:rPr lang="en-US" sz="3600" dirty="0" smtClean="0"/>
              <a:t>. Transform your mind with the truth of God’s Word – </a:t>
            </a:r>
            <a:r>
              <a:rPr lang="en-US" sz="3600" i="1" dirty="0" smtClean="0"/>
              <a:t>Rom. 12:1-2</a:t>
            </a:r>
          </a:p>
          <a:p>
            <a:pPr>
              <a:buNone/>
            </a:pPr>
            <a:r>
              <a:rPr lang="en-US" sz="3600" dirty="0" smtClean="0"/>
              <a:t>6. Fully forgive your offenders </a:t>
            </a:r>
            <a:r>
              <a:rPr lang="en-US" sz="3600" i="1" dirty="0" smtClean="0"/>
              <a:t>– Matt. 6:10-15</a:t>
            </a:r>
          </a:p>
          <a:p>
            <a:pPr>
              <a:buNone/>
            </a:pPr>
            <a:r>
              <a:rPr lang="en-US" sz="3600" dirty="0" smtClean="0"/>
              <a:t>7. Revenge all disobedience </a:t>
            </a:r>
            <a:r>
              <a:rPr lang="en-US" sz="3600" i="1" dirty="0" smtClean="0"/>
              <a:t>– II Cor. 10:6-7</a:t>
            </a:r>
          </a:p>
          <a:p>
            <a:pPr>
              <a:buFont typeface="Wingdings" pitchFamily="2" charset="2"/>
              <a:buChar char="Ø"/>
            </a:pPr>
            <a:r>
              <a:rPr lang="en-US" sz="3600" i="1" dirty="0" smtClean="0"/>
              <a:t> Clear your conscience – Acts 24:16</a:t>
            </a:r>
          </a:p>
          <a:p>
            <a:pPr>
              <a:buFont typeface="Wingdings" pitchFamily="2" charset="2"/>
              <a:buChar char="Ø"/>
            </a:pPr>
            <a:r>
              <a:rPr lang="en-US" sz="3600" i="1" dirty="0" smtClean="0"/>
              <a:t> Make restitution  – Luke 19:1-10</a:t>
            </a:r>
          </a:p>
          <a:p>
            <a:pPr>
              <a:buFont typeface="Wingdings" pitchFamily="2" charset="2"/>
              <a:buChar char="Ø"/>
            </a:pPr>
            <a:r>
              <a:rPr lang="en-US" sz="3600" i="1" dirty="0" smtClean="0"/>
              <a:t> Ask forgiveness – </a:t>
            </a:r>
            <a:r>
              <a:rPr lang="en-US" sz="3600" i="1" dirty="0" smtClean="0">
                <a:solidFill>
                  <a:srgbClr val="FFC000"/>
                </a:solidFill>
              </a:rPr>
              <a:t>“Forgive me this  wrong…”  </a:t>
            </a:r>
            <a:r>
              <a:rPr lang="en-US" sz="3600" i="1" dirty="0" smtClean="0"/>
              <a:t>(II Cor. 12:13)</a:t>
            </a:r>
          </a:p>
          <a:p>
            <a:pPr>
              <a:buNone/>
            </a:pPr>
            <a:endParaRPr lang="en-US" sz="3600" dirty="0" smtClean="0"/>
          </a:p>
          <a:p>
            <a:pPr>
              <a:buNone/>
            </a:pPr>
            <a:endParaRPr lang="en-US" sz="3600" i="1" dirty="0" smtClean="0"/>
          </a:p>
          <a:p>
            <a:pPr>
              <a:buNone/>
            </a:pP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sp>
        <p:nvSpPr>
          <p:cNvPr id="3075" name="Rectangle 3"/>
          <p:cNvSpPr>
            <a:spLocks noChangeArrowheads="1"/>
          </p:cNvSpPr>
          <p:nvPr/>
        </p:nvSpPr>
        <p:spPr bwMode="auto">
          <a:xfrm>
            <a:off x="0" y="4996563"/>
            <a:ext cx="3429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Holiness</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Thess. 4:1-8)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6" name="Rectangle 4"/>
          <p:cNvSpPr>
            <a:spLocks noChangeArrowheads="1"/>
          </p:cNvSpPr>
          <p:nvPr/>
        </p:nvSpPr>
        <p:spPr bwMode="auto">
          <a:xfrm>
            <a:off x="381000" y="5423356"/>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Sacrificial Giving</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(Luke 6:38)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7" name="Rectangle 5"/>
          <p:cNvSpPr>
            <a:spLocks noChangeArrowheads="1"/>
          </p:cNvSpPr>
          <p:nvPr/>
        </p:nvSpPr>
        <p:spPr bwMode="auto">
          <a:xfrm>
            <a:off x="6019800" y="5075479"/>
            <a:ext cx="3124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i="1" dirty="0" smtClean="0">
                <a:effectLst>
                  <a:glow rad="101600">
                    <a:schemeClr val="bg1">
                      <a:alpha val="60000"/>
                    </a:schemeClr>
                  </a:glow>
                </a:effectLst>
                <a:latin typeface="Times New Roman" pitchFamily="18" charset="0"/>
                <a:ea typeface="Times New Roman" pitchFamily="18" charset="0"/>
                <a:cs typeface="Arial" pitchFamily="34" charset="0"/>
              </a:rPr>
              <a:t>Forgiveness</a:t>
            </a:r>
            <a:endPar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ea typeface="Times New Roman" pitchFamily="18" charset="0"/>
                <a:cs typeface="Arial" pitchFamily="34" charset="0"/>
              </a:rPr>
              <a:t>(Matt. 6:14)</a:t>
            </a:r>
            <a:endParaRPr kumimoji="0" lang="en-US" sz="28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8"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i="1" u="sng" dirty="0" smtClean="0">
                <a:effectLst>
                  <a:glow rad="139700">
                    <a:schemeClr val="bg1">
                      <a:alpha val="40000"/>
                    </a:schemeClr>
                  </a:glow>
                </a:effectLst>
                <a:latin typeface="Times New Roman" pitchFamily="18" charset="0"/>
                <a:cs typeface="Arial" pitchFamily="34" charset="0"/>
              </a:rPr>
              <a:t>Humility</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3074" name="Rectangle 2"/>
          <p:cNvSpPr>
            <a:spLocks noChangeArrowheads="1"/>
          </p:cNvSpPr>
          <p:nvPr/>
        </p:nvSpPr>
        <p:spPr bwMode="auto">
          <a:xfrm>
            <a:off x="6705600" y="1832388"/>
            <a:ext cx="2438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i="1" dirty="0" smtClean="0">
                <a:latin typeface="Times New Roman" pitchFamily="18" charset="0"/>
                <a:cs typeface="Arial" pitchFamily="34" charset="0"/>
              </a:rPr>
              <a:t>(Rom. 6:16-19)</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233195"/>
            <a:ext cx="358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a:t>
            </a:r>
            <a:r>
              <a:rPr lang="en-US" sz="3200" i="1" dirty="0" smtClean="0">
                <a:latin typeface="Times New Roman" pitchFamily="18" charset="0"/>
                <a:ea typeface="Times New Roman" pitchFamily="18" charset="0"/>
                <a:cs typeface="Arial" pitchFamily="34" charset="0"/>
              </a:rPr>
              <a:t>Truth of Scripture”</a:t>
            </a:r>
          </a:p>
          <a:p>
            <a:pPr algn="ctr" eaLnBrk="0" fontAlgn="base" hangingPunct="0">
              <a:spcBef>
                <a:spcPct val="0"/>
              </a:spcBef>
              <a:spcAft>
                <a:spcPct val="0"/>
              </a:spcAft>
            </a:pPr>
            <a:r>
              <a:rPr lang="en-US" sz="3200" i="1" dirty="0" smtClean="0">
                <a:latin typeface="Times New Roman" pitchFamily="18" charset="0"/>
                <a:ea typeface="Times New Roman" pitchFamily="18" charset="0"/>
                <a:cs typeface="Arial" pitchFamily="34" charset="0"/>
              </a:rPr>
              <a:t>(John 17:17)</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i="1" dirty="0" smtClean="0">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rot="1858111">
            <a:off x="7577613" y="3471423"/>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wn Arrow 10"/>
          <p:cNvSpPr/>
          <p:nvPr/>
        </p:nvSpPr>
        <p:spPr>
          <a:xfrm rot="19294682">
            <a:off x="1657360" y="1834978"/>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Users\Ptr. Daniel White\Desktop\Bible pictures\Jesus\00 Faces of Jesus\scan0022.jpg"/>
          <p:cNvPicPr>
            <a:picLocks noChangeAspect="1" noChangeArrowheads="1"/>
          </p:cNvPicPr>
          <p:nvPr/>
        </p:nvPicPr>
        <p:blipFill>
          <a:blip r:embed="rId5" cstate="print"/>
          <a:srcRect/>
          <a:stretch>
            <a:fillRect/>
          </a:stretch>
        </p:blipFill>
        <p:spPr bwMode="auto">
          <a:xfrm>
            <a:off x="5029200" y="2514600"/>
            <a:ext cx="1407666" cy="2057500"/>
          </a:xfrm>
          <a:prstGeom prst="ellipse">
            <a:avLst/>
          </a:prstGeom>
          <a:ln>
            <a:noFill/>
          </a:ln>
          <a:effectLst>
            <a:softEdge rad="112500"/>
          </a:effectLst>
        </p:spPr>
      </p:pic>
      <p:sp>
        <p:nvSpPr>
          <p:cNvPr id="15"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i="1" dirty="0" smtClean="0">
                <a:latin typeface="Times New Roman" pitchFamily="18" charset="0"/>
                <a:cs typeface="Arial" pitchFamily="34" charset="0"/>
              </a:rPr>
              <a:t>Romans 6-8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to="" calcmode="lin" valueType="num">
                                      <p:cBhvr>
                                        <p:cTn id="7" dur="1" fill="hold"/>
                                        <p:tgtEl>
                                          <p:spTgt spid="307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 to="" calcmode="lin" valueType="num">
                                      <p:cBhvr>
                                        <p:cTn id="17" dur="1" fill="hold"/>
                                        <p:tgtEl>
                                          <p:spTgt spid="307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078"/>
                                        </p:tgtEl>
                                        <p:attrNameLst>
                                          <p:attrName>style.visibility</p:attrName>
                                        </p:attrNameLst>
                                      </p:cBhvr>
                                      <p:to>
                                        <p:strVal val="visible"/>
                                      </p:to>
                                    </p:set>
                                    <p:anim to="" calcmode="lin" valueType="num">
                                      <p:cBhvr>
                                        <p:cTn id="27" dur="1" fill="hold"/>
                                        <p:tgtEl>
                                          <p:spTgt spid="307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1" nodeType="clickEffect">
                                  <p:stCondLst>
                                    <p:cond delay="0"/>
                                  </p:stCondLst>
                                  <p:childTnLst>
                                    <p:set>
                                      <p:cBhvr>
                                        <p:cTn id="31" dur="1" fill="hold">
                                          <p:stCondLst>
                                            <p:cond delay="0"/>
                                          </p:stCondLst>
                                        </p:cTn>
                                        <p:tgtEl>
                                          <p:spTgt spid="3075"/>
                                        </p:tgtEl>
                                        <p:attrNameLst>
                                          <p:attrName>style.visibility</p:attrName>
                                        </p:attrNameLst>
                                      </p:cBhvr>
                                      <p:to>
                                        <p:strVal val="visible"/>
                                      </p:to>
                                    </p:set>
                                    <p:anim to="" calcmode="lin" valueType="num">
                                      <p:cBhvr>
                                        <p:cTn id="32" dur="1" fill="hold"/>
                                        <p:tgtEl>
                                          <p:spTgt spid="3075"/>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6"/>
                                        </p:tgtEl>
                                        <p:attrNameLst>
                                          <p:attrName>style.visibility</p:attrName>
                                        </p:attrNameLst>
                                      </p:cBhvr>
                                      <p:to>
                                        <p:strVal val="visible"/>
                                      </p:to>
                                    </p:set>
                                    <p:anim to="" calcmode="lin" valueType="num">
                                      <p:cBhvr>
                                        <p:cTn id="37" dur="1" fill="hold"/>
                                        <p:tgtEl>
                                          <p:spTgt spid="307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077"/>
                                        </p:tgtEl>
                                        <p:attrNameLst>
                                          <p:attrName>style.visibility</p:attrName>
                                        </p:attrNameLst>
                                      </p:cBhvr>
                                      <p:to>
                                        <p:strVal val="visible"/>
                                      </p:to>
                                    </p:set>
                                    <p:anim to="" calcmode="lin" valueType="num">
                                      <p:cBhvr>
                                        <p:cTn id="42" dur="1" fill="hold"/>
                                        <p:tgtEl>
                                          <p:spTgt spid="307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1"/>
      <p:bldP spid="3076" grpId="0"/>
      <p:bldP spid="3077" grpId="0"/>
      <p:bldP spid="3078" grpId="0"/>
      <p:bldP spid="3074" grpId="0"/>
      <p:bldP spid="3073"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sp>
        <p:nvSpPr>
          <p:cNvPr id="3078"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sng" strike="noStrike" cap="none" normalizeH="0" baseline="0" dirty="0" smtClean="0">
                <a:ln>
                  <a:noFill/>
                </a:ln>
                <a:solidFill>
                  <a:schemeClr val="tx1"/>
                </a:solidFill>
                <a:effectLst>
                  <a:glow rad="139700">
                    <a:schemeClr val="bg1">
                      <a:alpha val="40000"/>
                    </a:schemeClr>
                  </a:glow>
                </a:effectLst>
                <a:latin typeface="Times New Roman" pitchFamily="18" charset="0"/>
                <a:ea typeface="Times New Roman" pitchFamily="18" charset="0"/>
                <a:cs typeface="Arial" pitchFamily="34" charset="0"/>
              </a:rPr>
              <a:t>Pride of Life</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3074" name="Rectangle 2"/>
          <p:cNvSpPr>
            <a:spLocks noChangeArrowheads="1"/>
          </p:cNvSpPr>
          <p:nvPr/>
        </p:nvSpPr>
        <p:spPr bwMode="auto">
          <a:xfrm>
            <a:off x="6705600" y="2226182"/>
            <a:ext cx="24384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   </a:t>
            </a:r>
            <a:r>
              <a:rPr lang="en-US" sz="2800" i="1" dirty="0" smtClean="0">
                <a:latin typeface="Times New Roman" pitchFamily="18" charset="0"/>
                <a:cs typeface="Arial" pitchFamily="34" charset="0"/>
              </a:rPr>
              <a:t>(Eph. 4:27)</a:t>
            </a:r>
            <a:endParaRPr lang="en-US" sz="28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590742"/>
            <a:ext cx="28194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“False Ideas”</a:t>
            </a:r>
            <a:r>
              <a:rPr lang="en-US" i="1" dirty="0" smtClean="0">
                <a:latin typeface="Times New Roman" pitchFamily="18" charset="0"/>
                <a:cs typeface="Arial" pitchFamily="34" charset="0"/>
              </a:rPr>
              <a:t> </a:t>
            </a:r>
            <a:r>
              <a:rPr lang="en-US" sz="2800" i="1" dirty="0" smtClean="0">
                <a:latin typeface="Times New Roman" pitchFamily="18" charset="0"/>
                <a:cs typeface="Arial" pitchFamily="34" charset="0"/>
              </a:rPr>
              <a:t>(John 8:44)</a:t>
            </a:r>
            <a:endParaRPr lang="en-US" sz="28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rot="2496267">
            <a:off x="7637260" y="3693871"/>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wn Arrow 10"/>
          <p:cNvSpPr/>
          <p:nvPr/>
        </p:nvSpPr>
        <p:spPr>
          <a:xfrm rot="19294682">
            <a:off x="1665126" y="2166172"/>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0"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II Corinthians 10:3-6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2" descr="C:\Users\Ptr. Daniel White\Desktop\Bible pictures\Satan-Devil and demons\Dragon.gif"/>
          <p:cNvPicPr>
            <a:picLocks noChangeAspect="1" noChangeArrowheads="1"/>
          </p:cNvPicPr>
          <p:nvPr/>
        </p:nvPicPr>
        <p:blipFill>
          <a:blip r:embed="rId5" cstate="print"/>
          <a:srcRect/>
          <a:stretch>
            <a:fillRect/>
          </a:stretch>
        </p:blipFill>
        <p:spPr bwMode="auto">
          <a:xfrm>
            <a:off x="5181600" y="3048000"/>
            <a:ext cx="1388793" cy="147181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10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 calcmode="lin" valueType="num">
                                      <p:cBhvr>
                                        <p:cTn id="27" dur="1000" fill="hold"/>
                                        <p:tgtEl>
                                          <p:spTgt spid="3079"/>
                                        </p:tgtEl>
                                        <p:attrNameLst>
                                          <p:attrName>ppt_w</p:attrName>
                                        </p:attrNameLst>
                                      </p:cBhvr>
                                      <p:tavLst>
                                        <p:tav tm="0">
                                          <p:val>
                                            <p:strVal val="#ppt_w*0.70"/>
                                          </p:val>
                                        </p:tav>
                                        <p:tav tm="100000">
                                          <p:val>
                                            <p:strVal val="#ppt_w"/>
                                          </p:val>
                                        </p:tav>
                                      </p:tavLst>
                                    </p:anim>
                                    <p:anim calcmode="lin" valueType="num">
                                      <p:cBhvr>
                                        <p:cTn id="28" dur="1000" fill="hold"/>
                                        <p:tgtEl>
                                          <p:spTgt spid="3079"/>
                                        </p:tgtEl>
                                        <p:attrNameLst>
                                          <p:attrName>ppt_h</p:attrName>
                                        </p:attrNameLst>
                                      </p:cBhvr>
                                      <p:tavLst>
                                        <p:tav tm="0">
                                          <p:val>
                                            <p:strVal val="#ppt_h"/>
                                          </p:val>
                                        </p:tav>
                                        <p:tav tm="100000">
                                          <p:val>
                                            <p:strVal val="#ppt_h"/>
                                          </p:val>
                                        </p:tav>
                                      </p:tavLst>
                                    </p:anim>
                                    <p:animEffect transition="in" filter="fade">
                                      <p:cBhvr>
                                        <p:cTn id="29" dur="1000"/>
                                        <p:tgtEl>
                                          <p:spTgt spid="30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fade">
                                      <p:cBhvr>
                                        <p:cTn id="34" dur="1000"/>
                                        <p:tgtEl>
                                          <p:spTgt spid="30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4" grpId="0"/>
      <p:bldP spid="3073" grpId="0"/>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Ptr. Daniel White\Desktop\Bible pictures\Jesus\scan0049.jpg"/>
          <p:cNvPicPr>
            <a:picLocks noChangeAspect="1" noChangeArrowheads="1"/>
          </p:cNvPicPr>
          <p:nvPr/>
        </p:nvPicPr>
        <p:blipFill>
          <a:blip r:embed="rId3" cstate="print">
            <a:lum bright="-10000"/>
          </a:blip>
          <a:srcRect/>
          <a:stretch>
            <a:fillRect/>
          </a:stretch>
        </p:blipFill>
        <p:spPr bwMode="auto">
          <a:xfrm>
            <a:off x="1447800" y="0"/>
            <a:ext cx="6477000" cy="6858000"/>
          </a:xfrm>
          <a:prstGeom prst="rect">
            <a:avLst/>
          </a:prstGeom>
          <a:ln>
            <a:noFill/>
          </a:ln>
          <a:effectLst>
            <a:softEdge rad="112500"/>
          </a:effectLst>
        </p:spPr>
      </p:pic>
      <p:pic>
        <p:nvPicPr>
          <p:cNvPr id="17" name="Picture 2" descr="C:\Users\Ptr. Daniel White\Desktop\Bible pictures\Satan-Devil and demons\dragon_2.jpg"/>
          <p:cNvPicPr>
            <a:picLocks noChangeAspect="1" noChangeArrowheads="1"/>
          </p:cNvPicPr>
          <p:nvPr/>
        </p:nvPicPr>
        <p:blipFill>
          <a:blip r:embed="rId4" cstate="print"/>
          <a:srcRect/>
          <a:stretch>
            <a:fillRect/>
          </a:stretch>
        </p:blipFill>
        <p:spPr bwMode="auto">
          <a:xfrm>
            <a:off x="3581400" y="2895600"/>
            <a:ext cx="2437910" cy="2362199"/>
          </a:xfrm>
          <a:prstGeom prst="ellipse">
            <a:avLst/>
          </a:prstGeom>
          <a:ln>
            <a:noFill/>
          </a:ln>
          <a:effectLst>
            <a:softEdge rad="112500"/>
          </a:effectLst>
        </p:spPr>
      </p:pic>
      <p:sp>
        <p:nvSpPr>
          <p:cNvPr id="4" name="Rectangle 3"/>
          <p:cNvSpPr/>
          <p:nvPr/>
        </p:nvSpPr>
        <p:spPr>
          <a:xfrm>
            <a:off x="1524000" y="4953000"/>
            <a:ext cx="6248400" cy="1754326"/>
          </a:xfrm>
          <a:prstGeom prst="rect">
            <a:avLst/>
          </a:prstGeom>
        </p:spPr>
        <p:txBody>
          <a:bodyPr wrap="square">
            <a:spAutoFit/>
          </a:bodyPr>
          <a:lstStyle/>
          <a:p>
            <a:pPr algn="ctr"/>
            <a:r>
              <a:rPr lang="en-US" sz="3600" i="1" dirty="0" smtClean="0">
                <a:effectLst>
                  <a:glow rad="101600">
                    <a:schemeClr val="bg1">
                      <a:alpha val="60000"/>
                    </a:schemeClr>
                  </a:glow>
                </a:effectLst>
              </a:rPr>
              <a:t> “…to whom ye yield yourselves servants to obey, his servants ye are to whom ye obey…”</a:t>
            </a:r>
            <a:endParaRPr lang="en-US" sz="36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1000"/>
                                        <p:tgtEl>
                                          <p:spTgt spid="17"/>
                                        </p:tgtEl>
                                        <p:attrNameLst>
                                          <p:attrName>ppt_w</p:attrName>
                                        </p:attrNameLst>
                                      </p:cBhvr>
                                      <p:tavLst>
                                        <p:tav tm="0">
                                          <p:val>
                                            <p:strVal val="ppt_w"/>
                                          </p:val>
                                        </p:tav>
                                        <p:tav tm="100000">
                                          <p:val>
                                            <p:fltVal val="0"/>
                                          </p:val>
                                        </p:tav>
                                      </p:tavLst>
                                    </p:anim>
                                    <p:anim calcmode="lin" valueType="num">
                                      <p:cBhvr>
                                        <p:cTn id="12" dur="1000"/>
                                        <p:tgtEl>
                                          <p:spTgt spid="17"/>
                                        </p:tgtEl>
                                        <p:attrNameLst>
                                          <p:attrName>ppt_h</p:attrName>
                                        </p:attrNameLst>
                                      </p:cBhvr>
                                      <p:tavLst>
                                        <p:tav tm="0">
                                          <p:val>
                                            <p:strVal val="ppt_h"/>
                                          </p:val>
                                        </p:tav>
                                        <p:tav tm="100000">
                                          <p:val>
                                            <p:fltVal val="0"/>
                                          </p:val>
                                        </p:tav>
                                      </p:tavLst>
                                    </p:anim>
                                    <p:animEffect transition="out" filter="fade">
                                      <p:cBhvr>
                                        <p:cTn id="13" dur="1000"/>
                                        <p:tgtEl>
                                          <p:spTgt spid="17"/>
                                        </p:tgtEl>
                                      </p:cBhvr>
                                    </p:animEffect>
                                    <p:set>
                                      <p:cBhvr>
                                        <p:cTn id="14"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rt 6"/>
          <p:cNvSpPr/>
          <p:nvPr/>
        </p:nvSpPr>
        <p:spPr>
          <a:xfrm>
            <a:off x="457200" y="2057400"/>
            <a:ext cx="6477000" cy="4800600"/>
          </a:xfrm>
          <a:prstGeom prst="heart">
            <a:avLst/>
          </a:prstGeom>
          <a:solidFill>
            <a:srgbClr val="C00000"/>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 name="Title 1"/>
          <p:cNvSpPr>
            <a:spLocks noGrp="1"/>
          </p:cNvSpPr>
          <p:nvPr>
            <p:ph type="title"/>
          </p:nvPr>
        </p:nvSpPr>
        <p:spPr>
          <a:xfrm>
            <a:off x="0" y="0"/>
            <a:ext cx="7848600" cy="1981200"/>
          </a:xfrm>
        </p:spPr>
        <p:txBody>
          <a:bodyPr>
            <a:normAutofit/>
          </a:bodyPr>
          <a:lstStyle/>
          <a:p>
            <a:r>
              <a:rPr lang="en-US" sz="4800" i="1" dirty="0" smtClean="0"/>
              <a:t>Three Ways “Ground” </a:t>
            </a:r>
            <a:br>
              <a:rPr lang="en-US" sz="4800" i="1" dirty="0" smtClean="0"/>
            </a:br>
            <a:r>
              <a:rPr lang="en-US" sz="4800" i="1" dirty="0" smtClean="0"/>
              <a:t>is Surrendered to Satan</a:t>
            </a:r>
            <a:endParaRPr lang="en-US" sz="4800" i="1" dirty="0"/>
          </a:p>
        </p:txBody>
      </p:sp>
      <p:pic>
        <p:nvPicPr>
          <p:cNvPr id="18435" name="Picture 3" descr="C:\Users\Ptr. Daniel White\Desktop\Bible pictures\Satan-Devil and demons\600-Fierce%20Dragon%20Face.jpg"/>
          <p:cNvPicPr>
            <a:picLocks noChangeAspect="1" noChangeArrowheads="1"/>
          </p:cNvPicPr>
          <p:nvPr/>
        </p:nvPicPr>
        <p:blipFill>
          <a:blip r:embed="rId3" cstate="print"/>
          <a:srcRect/>
          <a:stretch>
            <a:fillRect/>
          </a:stretch>
        </p:blipFill>
        <p:spPr bwMode="auto">
          <a:xfrm>
            <a:off x="7239000" y="228600"/>
            <a:ext cx="1905000" cy="2562242"/>
          </a:xfrm>
          <a:prstGeom prst="rect">
            <a:avLst/>
          </a:prstGeom>
          <a:ln>
            <a:noFill/>
          </a:ln>
          <a:effectLst>
            <a:softEdge rad="112500"/>
          </a:effectLst>
        </p:spPr>
      </p:pic>
      <p:pic>
        <p:nvPicPr>
          <p:cNvPr id="18437" name="Picture 5"/>
          <p:cNvPicPr>
            <a:picLocks noChangeAspect="1" noChangeArrowheads="1"/>
          </p:cNvPicPr>
          <p:nvPr/>
        </p:nvPicPr>
        <p:blipFill>
          <a:blip r:embed="rId4" cstate="print"/>
          <a:srcRect t="69324" r="779"/>
          <a:stretch>
            <a:fillRect/>
          </a:stretch>
        </p:blipFill>
        <p:spPr bwMode="auto">
          <a:xfrm>
            <a:off x="2743200" y="5410200"/>
            <a:ext cx="2133600" cy="685800"/>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2743200" y="3352800"/>
            <a:ext cx="1943100" cy="2122279"/>
          </a:xfrm>
          <a:prstGeom prst="rect">
            <a:avLst/>
          </a:prstGeom>
          <a:noFill/>
          <a:ln w="9525">
            <a:noFill/>
            <a:miter lim="800000"/>
            <a:headEnd/>
            <a:tailEnd/>
          </a:ln>
        </p:spPr>
      </p:pic>
      <p:sp>
        <p:nvSpPr>
          <p:cNvPr id="9" name="Rectangle 3"/>
          <p:cNvSpPr>
            <a:spLocks noChangeArrowheads="1"/>
          </p:cNvSpPr>
          <p:nvPr/>
        </p:nvSpPr>
        <p:spPr bwMode="auto">
          <a:xfrm rot="431778">
            <a:off x="0" y="2813207"/>
            <a:ext cx="3429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Immorality</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1" name="Rectangle 4"/>
          <p:cNvSpPr>
            <a:spLocks noChangeArrowheads="1"/>
          </p:cNvSpPr>
          <p:nvPr/>
        </p:nvSpPr>
        <p:spPr bwMode="auto">
          <a:xfrm rot="961642">
            <a:off x="4139059" y="3240866"/>
            <a:ext cx="2667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Temporal Values</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2" name="Rectangle 5"/>
          <p:cNvSpPr>
            <a:spLocks noChangeArrowheads="1"/>
          </p:cNvSpPr>
          <p:nvPr/>
        </p:nvSpPr>
        <p:spPr bwMode="auto">
          <a:xfrm rot="20742414">
            <a:off x="531487" y="4099548"/>
            <a:ext cx="279056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Bitterness</a:t>
            </a: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1000" fill="hold"/>
                                        <p:tgtEl>
                                          <p:spTgt spid="18437"/>
                                        </p:tgtEl>
                                        <p:attrNameLst>
                                          <p:attrName>ppt_w</p:attrName>
                                        </p:attrNameLst>
                                      </p:cBhvr>
                                      <p:tavLst>
                                        <p:tav tm="0">
                                          <p:val>
                                            <p:strVal val="#ppt_w*0.70"/>
                                          </p:val>
                                        </p:tav>
                                        <p:tav tm="100000">
                                          <p:val>
                                            <p:strVal val="#ppt_w"/>
                                          </p:val>
                                        </p:tav>
                                      </p:tavLst>
                                    </p:anim>
                                    <p:anim calcmode="lin" valueType="num">
                                      <p:cBhvr>
                                        <p:cTn id="13" dur="1000" fill="hold"/>
                                        <p:tgtEl>
                                          <p:spTgt spid="18437"/>
                                        </p:tgtEl>
                                        <p:attrNameLst>
                                          <p:attrName>ppt_h</p:attrName>
                                        </p:attrNameLst>
                                      </p:cBhvr>
                                      <p:tavLst>
                                        <p:tav tm="0">
                                          <p:val>
                                            <p:strVal val="#ppt_h"/>
                                          </p:val>
                                        </p:tav>
                                        <p:tav tm="100000">
                                          <p:val>
                                            <p:strVal val="#ppt_h"/>
                                          </p:val>
                                        </p:tav>
                                      </p:tavLst>
                                    </p:anim>
                                    <p:animEffect transition="in" filter="fade">
                                      <p:cBhvr>
                                        <p:cTn id="14" dur="1000"/>
                                        <p:tgtEl>
                                          <p:spTgt spid="184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sp>
        <p:nvSpPr>
          <p:cNvPr id="3075" name="Rectangle 3"/>
          <p:cNvSpPr>
            <a:spLocks noChangeArrowheads="1"/>
          </p:cNvSpPr>
          <p:nvPr/>
        </p:nvSpPr>
        <p:spPr bwMode="auto">
          <a:xfrm>
            <a:off x="0" y="4996563"/>
            <a:ext cx="3429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Immorality</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Thess. 4:1-8)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6" name="Rectangle 4"/>
          <p:cNvSpPr>
            <a:spLocks noChangeArrowheads="1"/>
          </p:cNvSpPr>
          <p:nvPr/>
        </p:nvSpPr>
        <p:spPr bwMode="auto">
          <a:xfrm>
            <a:off x="381000" y="5423356"/>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Temporal Values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Tim. 6:10)</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7" name="Rectangle 5"/>
          <p:cNvSpPr>
            <a:spLocks noChangeArrowheads="1"/>
          </p:cNvSpPr>
          <p:nvPr/>
        </p:nvSpPr>
        <p:spPr bwMode="auto">
          <a:xfrm>
            <a:off x="6019800" y="5075479"/>
            <a:ext cx="3124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Bitterness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ea typeface="Times New Roman" pitchFamily="18" charset="0"/>
                <a:cs typeface="Arial" pitchFamily="34" charset="0"/>
              </a:rPr>
              <a:t>(Heb. 12:15)</a:t>
            </a:r>
            <a:endParaRPr kumimoji="0" lang="en-US" sz="28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8"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sng" strike="noStrike" cap="none" normalizeH="0" baseline="0" dirty="0" smtClean="0">
                <a:ln>
                  <a:noFill/>
                </a:ln>
                <a:solidFill>
                  <a:schemeClr val="tx1"/>
                </a:solidFill>
                <a:effectLst>
                  <a:glow rad="139700">
                    <a:schemeClr val="bg1">
                      <a:alpha val="40000"/>
                    </a:schemeClr>
                  </a:glow>
                </a:effectLst>
                <a:latin typeface="Times New Roman" pitchFamily="18" charset="0"/>
                <a:ea typeface="Times New Roman" pitchFamily="18" charset="0"/>
                <a:cs typeface="Arial" pitchFamily="34" charset="0"/>
              </a:rPr>
              <a:t>Pride of Life</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3074" name="Rectangle 2"/>
          <p:cNvSpPr>
            <a:spLocks noChangeArrowheads="1"/>
          </p:cNvSpPr>
          <p:nvPr/>
        </p:nvSpPr>
        <p:spPr bwMode="auto">
          <a:xfrm>
            <a:off x="6705600" y="2206703"/>
            <a:ext cx="2438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i="1" dirty="0" smtClean="0">
                <a:latin typeface="Times New Roman" pitchFamily="18" charset="0"/>
                <a:cs typeface="Arial" pitchFamily="34" charset="0"/>
              </a:rPr>
              <a:t>(Eph. 4:27)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577832"/>
            <a:ext cx="2819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“False Ideas”</a:t>
            </a:r>
          </a:p>
          <a:p>
            <a:pPr marL="0" marR="0" lvl="0" indent="0" algn="ctr" defTabSz="914400" rtl="0" eaLnBrk="0" fontAlgn="base" latinLnBrk="0" hangingPunct="0">
              <a:lnSpc>
                <a:spcPct val="100000"/>
              </a:lnSpc>
              <a:spcBef>
                <a:spcPct val="0"/>
              </a:spcBef>
              <a:spcAft>
                <a:spcPct val="0"/>
              </a:spcAft>
              <a:buClrTx/>
              <a:buSzTx/>
              <a:buFontTx/>
              <a:buNone/>
              <a:tabLst/>
            </a:pPr>
            <a:r>
              <a:rPr lang="en-US" sz="3200" i="1" dirty="0" smtClean="0">
                <a:latin typeface="Times New Roman" pitchFamily="18" charset="0"/>
                <a:cs typeface="Arial" pitchFamily="34" charset="0"/>
              </a:rPr>
              <a:t>(John 8:44)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rot="2496267">
            <a:off x="7637260" y="3693871"/>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wn Arrow 10"/>
          <p:cNvSpPr/>
          <p:nvPr/>
        </p:nvSpPr>
        <p:spPr>
          <a:xfrm rot="19294682">
            <a:off x="1665126" y="2166172"/>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0"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II Corinthians 10:3-6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2" descr="C:\Users\Ptr. Daniel White\Desktop\Bible pictures\Satan-Devil and demons\Dragon.gif"/>
          <p:cNvPicPr>
            <a:picLocks noChangeAspect="1" noChangeArrowheads="1"/>
          </p:cNvPicPr>
          <p:nvPr/>
        </p:nvPicPr>
        <p:blipFill>
          <a:blip r:embed="rId5" cstate="print"/>
          <a:srcRect/>
          <a:stretch>
            <a:fillRect/>
          </a:stretch>
        </p:blipFill>
        <p:spPr bwMode="auto">
          <a:xfrm>
            <a:off x="5181600" y="3048000"/>
            <a:ext cx="1384495" cy="146726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1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Ptr. Daniel White\Desktop\Bible pictures\Armor of God\scan0032.jpg"/>
          <p:cNvPicPr>
            <a:picLocks noChangeAspect="1" noChangeArrowheads="1"/>
          </p:cNvPicPr>
          <p:nvPr/>
        </p:nvPicPr>
        <p:blipFill>
          <a:blip r:embed="rId3" cstate="print">
            <a:lum bright="-20000"/>
          </a:blip>
          <a:srcRect/>
          <a:stretch>
            <a:fillRect/>
          </a:stretch>
        </p:blipFill>
        <p:spPr bwMode="auto">
          <a:xfrm>
            <a:off x="-152400" y="-61387"/>
            <a:ext cx="9296400" cy="6919387"/>
          </a:xfrm>
          <a:prstGeom prst="rect">
            <a:avLst/>
          </a:prstGeom>
          <a:noFill/>
        </p:spPr>
      </p:pic>
      <p:sp>
        <p:nvSpPr>
          <p:cNvPr id="3" name="Rectangle 2"/>
          <p:cNvSpPr/>
          <p:nvPr/>
        </p:nvSpPr>
        <p:spPr>
          <a:xfrm>
            <a:off x="304800" y="685800"/>
            <a:ext cx="3886200" cy="2585323"/>
          </a:xfrm>
          <a:prstGeom prst="rect">
            <a:avLst/>
          </a:prstGeom>
        </p:spPr>
        <p:txBody>
          <a:bodyPr wrap="square">
            <a:spAutoFit/>
          </a:bodyPr>
          <a:lstStyle/>
          <a:p>
            <a:pPr algn="ctr"/>
            <a:r>
              <a:rPr lang="en-US" sz="5400" b="1" i="1" dirty="0" smtClean="0">
                <a:effectLst>
                  <a:glow rad="101600">
                    <a:schemeClr val="bg1">
                      <a:alpha val="60000"/>
                    </a:schemeClr>
                  </a:glow>
                </a:effectLst>
              </a:rPr>
              <a:t>Spiritual Warfare</a:t>
            </a:r>
            <a:endParaRPr lang="en-US" sz="5400" b="1" i="1" dirty="0">
              <a:effectLst>
                <a:glow rad="101600">
                  <a:schemeClr val="bg1">
                    <a:alpha val="60000"/>
                  </a:schemeClr>
                </a:glow>
              </a:effectLst>
            </a:endParaRPr>
          </a:p>
          <a:p>
            <a:pPr algn="ctr"/>
            <a:endParaRPr lang="en-US" sz="5400" i="1" dirty="0" smtClean="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Ptr. Daniel White\Desktop\Bible pictures\war\20templej.jpg"/>
          <p:cNvPicPr>
            <a:picLocks noChangeAspect="1" noChangeArrowheads="1"/>
          </p:cNvPicPr>
          <p:nvPr/>
        </p:nvPicPr>
        <p:blipFill>
          <a:blip r:embed="rId3" cstate="print">
            <a:lum bright="-10000" contrast="10000"/>
          </a:blip>
          <a:srcRect/>
          <a:stretch>
            <a:fillRect/>
          </a:stretch>
        </p:blipFill>
        <p:spPr bwMode="auto">
          <a:xfrm>
            <a:off x="-270533" y="0"/>
            <a:ext cx="9414533" cy="6858000"/>
          </a:xfrm>
          <a:prstGeom prst="rect">
            <a:avLst/>
          </a:prstGeom>
          <a:noFill/>
        </p:spPr>
      </p:pic>
      <p:sp>
        <p:nvSpPr>
          <p:cNvPr id="2" name="Title 1"/>
          <p:cNvSpPr>
            <a:spLocks noGrp="1"/>
          </p:cNvSpPr>
          <p:nvPr>
            <p:ph type="title"/>
          </p:nvPr>
        </p:nvSpPr>
        <p:spPr>
          <a:xfrm>
            <a:off x="0" y="0"/>
            <a:ext cx="8991600" cy="1417638"/>
          </a:xfrm>
        </p:spPr>
        <p:txBody>
          <a:bodyPr>
            <a:noAutofit/>
          </a:bodyPr>
          <a:lstStyle/>
          <a:p>
            <a:r>
              <a:rPr lang="en-US" i="1" dirty="0" smtClean="0">
                <a:effectLst>
                  <a:glow rad="101600">
                    <a:schemeClr val="bg1">
                      <a:alpha val="60000"/>
                    </a:schemeClr>
                  </a:glow>
                </a:effectLst>
              </a:rPr>
              <a:t>“Do not give place to the devil…”</a:t>
            </a:r>
            <a:r>
              <a:rPr lang="en-US" sz="4800" i="1" dirty="0" smtClean="0">
                <a:effectLst>
                  <a:glow rad="101600">
                    <a:schemeClr val="bg1">
                      <a:alpha val="60000"/>
                    </a:schemeClr>
                  </a:glow>
                </a:effectLst>
              </a:rPr>
              <a:t/>
            </a:r>
            <a:br>
              <a:rPr lang="en-US" sz="4800" i="1" dirty="0" smtClean="0">
                <a:effectLst>
                  <a:glow rad="101600">
                    <a:schemeClr val="bg1">
                      <a:alpha val="60000"/>
                    </a:schemeClr>
                  </a:glow>
                </a:effectLst>
              </a:rPr>
            </a:br>
            <a:r>
              <a:rPr lang="en-US" sz="4000" i="1" dirty="0" smtClean="0">
                <a:effectLst>
                  <a:glow rad="101600">
                    <a:schemeClr val="bg1">
                      <a:alpha val="60000"/>
                    </a:schemeClr>
                  </a:glow>
                </a:effectLst>
              </a:rPr>
              <a:t>(Ephesians  4:27)</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1371600"/>
            <a:ext cx="9144000" cy="5257800"/>
          </a:xfrm>
        </p:spPr>
        <p:txBody>
          <a:bodyPr>
            <a:noAutofit/>
          </a:bodyPr>
          <a:lstStyle/>
          <a:p>
            <a:r>
              <a:rPr lang="en-US" sz="4000" u="sng" dirty="0" smtClean="0">
                <a:effectLst>
                  <a:glow rad="101600">
                    <a:schemeClr val="bg1">
                      <a:alpha val="60000"/>
                    </a:schemeClr>
                  </a:glow>
                </a:effectLst>
              </a:rPr>
              <a:t>Place</a:t>
            </a:r>
            <a:r>
              <a:rPr lang="en-US" sz="4000" dirty="0" smtClean="0">
                <a:effectLst>
                  <a:glow rad="101600">
                    <a:schemeClr val="bg1">
                      <a:alpha val="60000"/>
                    </a:schemeClr>
                  </a:glow>
                </a:effectLst>
              </a:rPr>
              <a:t> = An area of jurisdiction.</a:t>
            </a:r>
          </a:p>
          <a:p>
            <a:r>
              <a:rPr lang="en-US" sz="4000" u="sng" dirty="0" smtClean="0">
                <a:effectLst>
                  <a:glow rad="101600">
                    <a:schemeClr val="bg1">
                      <a:alpha val="60000"/>
                    </a:schemeClr>
                  </a:glow>
                </a:effectLst>
              </a:rPr>
              <a:t>Ground</a:t>
            </a:r>
            <a:r>
              <a:rPr lang="en-US" sz="4000" dirty="0" smtClean="0">
                <a:effectLst>
                  <a:glow rad="101600">
                    <a:schemeClr val="bg1">
                      <a:alpha val="60000"/>
                    </a:schemeClr>
                  </a:glow>
                </a:effectLst>
              </a:rPr>
              <a:t> = Jurisdictional area in the soul.</a:t>
            </a:r>
          </a:p>
          <a:p>
            <a:r>
              <a:rPr lang="en-US" sz="4000" u="sng" dirty="0" smtClean="0">
                <a:effectLst>
                  <a:glow rad="101600">
                    <a:schemeClr val="bg1">
                      <a:alpha val="60000"/>
                    </a:schemeClr>
                  </a:glow>
                </a:effectLst>
              </a:rPr>
              <a:t>Warfare</a:t>
            </a:r>
            <a:r>
              <a:rPr lang="en-US" sz="4000" dirty="0" smtClean="0">
                <a:effectLst>
                  <a:glow rad="101600">
                    <a:schemeClr val="bg1">
                      <a:alpha val="60000"/>
                    </a:schemeClr>
                  </a:glow>
                </a:effectLst>
              </a:rPr>
              <a:t> = Opposing sides fight for jurisdictional area (ground). Whoever gains </a:t>
            </a:r>
            <a:r>
              <a:rPr lang="en-US" sz="4000" i="1" dirty="0" smtClean="0">
                <a:effectLst>
                  <a:glow rad="101600">
                    <a:schemeClr val="bg1">
                      <a:alpha val="60000"/>
                    </a:schemeClr>
                  </a:glow>
                </a:effectLst>
              </a:rPr>
              <a:t>“ground” </a:t>
            </a:r>
            <a:r>
              <a:rPr lang="en-US" sz="4000" dirty="0" smtClean="0">
                <a:effectLst>
                  <a:glow rad="101600">
                    <a:schemeClr val="bg1">
                      <a:alpha val="60000"/>
                    </a:schemeClr>
                  </a:glow>
                </a:effectLst>
              </a:rPr>
              <a:t>controls that area of the soul.</a:t>
            </a:r>
          </a:p>
          <a:p>
            <a:r>
              <a:rPr lang="en-US" sz="4000" u="sng" dirty="0" smtClean="0">
                <a:effectLst>
                  <a:glow rad="101600">
                    <a:schemeClr val="bg1">
                      <a:alpha val="60000"/>
                    </a:schemeClr>
                  </a:glow>
                </a:effectLst>
              </a:rPr>
              <a:t>Command</a:t>
            </a:r>
            <a:r>
              <a:rPr lang="en-US" sz="4000" dirty="0" smtClean="0">
                <a:effectLst>
                  <a:glow rad="101600">
                    <a:schemeClr val="bg1">
                      <a:alpha val="60000"/>
                    </a:schemeClr>
                  </a:glow>
                </a:effectLst>
              </a:rPr>
              <a:t> – </a:t>
            </a:r>
            <a:r>
              <a:rPr lang="en-US" sz="4000" i="1" dirty="0" smtClean="0">
                <a:solidFill>
                  <a:srgbClr val="FFC000"/>
                </a:solidFill>
                <a:effectLst>
                  <a:glow rad="101600">
                    <a:schemeClr val="bg1">
                      <a:alpha val="60000"/>
                    </a:schemeClr>
                  </a:glow>
                </a:effectLst>
              </a:rPr>
              <a:t>“Do not surrender ground to the enemy (Satan).”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897563"/>
          </a:xfrm>
        </p:spPr>
        <p:txBody>
          <a:bodyPr>
            <a:noAutofit/>
          </a:bodyPr>
          <a:lstStyle/>
          <a:p>
            <a:pPr hangingPunct="0"/>
            <a:r>
              <a:rPr lang="en-US" sz="3400" dirty="0" smtClean="0">
                <a:solidFill>
                  <a:srgbClr val="FFFF00"/>
                </a:solidFill>
              </a:rPr>
              <a:t>Warfare</a:t>
            </a:r>
            <a:r>
              <a:rPr lang="en-US" sz="3400" dirty="0" smtClean="0"/>
              <a:t> (</a:t>
            </a:r>
            <a:r>
              <a:rPr lang="en-US" sz="3400" b="1" cap="small" dirty="0" smtClean="0"/>
              <a:t>strateia</a:t>
            </a:r>
            <a:r>
              <a:rPr lang="en-US" sz="3400" dirty="0" smtClean="0"/>
              <a:t>) - To carry on hostilities; to engage in battle; to contend, to strive; to be in a state of hostile contention  -  </a:t>
            </a:r>
            <a:r>
              <a:rPr lang="en-US" sz="3400" i="1" dirty="0" smtClean="0"/>
              <a:t>II Cor. 10:3-6;  I Tim. 1:18;  II Tim. 2:1-3; James 4:1-2;  I Peter 2:11</a:t>
            </a:r>
          </a:p>
          <a:p>
            <a:pPr hangingPunct="0"/>
            <a:r>
              <a:rPr lang="en-US" sz="3400" dirty="0" smtClean="0">
                <a:solidFill>
                  <a:srgbClr val="FFFF00"/>
                </a:solidFill>
              </a:rPr>
              <a:t>Fight </a:t>
            </a:r>
            <a:r>
              <a:rPr lang="en-US" sz="3400" dirty="0" smtClean="0"/>
              <a:t>(</a:t>
            </a:r>
            <a:r>
              <a:rPr lang="en-US" sz="3400" b="1" cap="small" dirty="0" smtClean="0"/>
              <a:t>agonizomai</a:t>
            </a:r>
            <a:r>
              <a:rPr lang="en-US" sz="3400" dirty="0" smtClean="0"/>
              <a:t>) - To gain control through struggle; to attempt to defeat; subdue or destroy in order to gain victory  - </a:t>
            </a:r>
            <a:r>
              <a:rPr lang="en-US" sz="3400" i="1" dirty="0" smtClean="0"/>
              <a:t>I Cor. 9:26;  I Tim. 6:12;  II Tim. 4:7</a:t>
            </a:r>
          </a:p>
          <a:p>
            <a:pPr hangingPunct="0"/>
            <a:r>
              <a:rPr lang="en-US" sz="3400" dirty="0" smtClean="0">
                <a:solidFill>
                  <a:srgbClr val="FFFF00"/>
                </a:solidFill>
              </a:rPr>
              <a:t>Wrestle</a:t>
            </a:r>
            <a:r>
              <a:rPr lang="en-US" sz="3400" dirty="0" smtClean="0"/>
              <a:t> (</a:t>
            </a:r>
            <a:r>
              <a:rPr lang="en-US" sz="3400" b="1" cap="small" dirty="0" smtClean="0"/>
              <a:t>pale</a:t>
            </a:r>
            <a:r>
              <a:rPr lang="en-US" sz="3400" dirty="0" smtClean="0"/>
              <a:t>) - To struggle in hand to hand combat with an opponent in an attempt to throw or force him to the ground  -  </a:t>
            </a:r>
            <a:r>
              <a:rPr lang="en-US" sz="3400" i="1" dirty="0" smtClean="0"/>
              <a:t>Eph. 6:10-18</a:t>
            </a:r>
          </a:p>
          <a:p>
            <a:pPr hangingPunct="0">
              <a:buNone/>
            </a:pP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364163"/>
          </a:xfrm>
        </p:spPr>
        <p:txBody>
          <a:bodyPr>
            <a:noAutofit/>
          </a:bodyPr>
          <a:lstStyle/>
          <a:p>
            <a:pPr hangingPunct="0"/>
            <a:r>
              <a:rPr lang="en-US" sz="3600" dirty="0" smtClean="0">
                <a:solidFill>
                  <a:srgbClr val="FFFF00"/>
                </a:solidFill>
              </a:rPr>
              <a:t>Strive</a:t>
            </a:r>
            <a:r>
              <a:rPr lang="en-US" sz="3600" dirty="0" smtClean="0"/>
              <a:t> (</a:t>
            </a:r>
            <a:r>
              <a:rPr lang="en-US" sz="3600" b="1" cap="small" dirty="0" smtClean="0"/>
              <a:t>sunathleo</a:t>
            </a:r>
            <a:r>
              <a:rPr lang="en-US" sz="3600" dirty="0" smtClean="0"/>
              <a:t>) - To make great effort to do ones best; strenuous exertion; earnest effort  -  </a:t>
            </a:r>
            <a:r>
              <a:rPr lang="en-US" sz="3600" i="1" dirty="0" smtClean="0"/>
              <a:t>I Cor. 9:24-25;  II Tim. 2:5</a:t>
            </a:r>
          </a:p>
          <a:p>
            <a:pPr hangingPunct="0"/>
            <a:r>
              <a:rPr lang="en-US" sz="3600" dirty="0" smtClean="0">
                <a:solidFill>
                  <a:srgbClr val="FFFF00"/>
                </a:solidFill>
              </a:rPr>
              <a:t>Soldier</a:t>
            </a:r>
            <a:r>
              <a:rPr lang="en-US" sz="3600" dirty="0" smtClean="0"/>
              <a:t> (</a:t>
            </a:r>
            <a:r>
              <a:rPr lang="en-US" sz="3600" b="1" cap="small" dirty="0" smtClean="0"/>
              <a:t>stratiotes</a:t>
            </a:r>
            <a:r>
              <a:rPr lang="en-US" sz="3600" dirty="0" smtClean="0"/>
              <a:t>) - One engaged in military service; one who fights for a specified cause  -  </a:t>
            </a:r>
            <a:r>
              <a:rPr lang="en-US" sz="3600" i="1" dirty="0" smtClean="0"/>
              <a:t>II Tim. 2:3-4</a:t>
            </a:r>
          </a:p>
          <a:p>
            <a:pPr hangingPunct="0"/>
            <a:r>
              <a:rPr lang="en-US" sz="3600" dirty="0" smtClean="0">
                <a:solidFill>
                  <a:srgbClr val="FFFF00"/>
                </a:solidFill>
              </a:rPr>
              <a:t>Contend</a:t>
            </a:r>
            <a:r>
              <a:rPr lang="en-US" sz="3600" dirty="0" smtClean="0"/>
              <a:t> (</a:t>
            </a:r>
            <a:r>
              <a:rPr lang="en-US" sz="3600" b="1" cap="small" dirty="0" smtClean="0"/>
              <a:t>epagonizomai</a:t>
            </a:r>
            <a:r>
              <a:rPr lang="en-US" sz="3600" dirty="0" smtClean="0"/>
              <a:t>) - To hold firm to the truth; to strive in debate  -  </a:t>
            </a:r>
            <a:r>
              <a:rPr lang="en-US" sz="3600" i="1" dirty="0" smtClean="0"/>
              <a:t>Jude 3-9</a:t>
            </a:r>
          </a:p>
          <a:p>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Ptr. Daniel White\Desktop\Bible pictures\war\Battle of Armageddon5.jpg"/>
          <p:cNvPicPr>
            <a:picLocks noChangeAspect="1" noChangeArrowheads="1"/>
          </p:cNvPicPr>
          <p:nvPr/>
        </p:nvPicPr>
        <p:blipFill>
          <a:blip r:embed="rId3" cstate="print">
            <a:lum bright="-10000"/>
          </a:blip>
          <a:srcRect/>
          <a:stretch>
            <a:fillRect/>
          </a:stretch>
        </p:blipFill>
        <p:spPr bwMode="auto">
          <a:xfrm>
            <a:off x="-21167" y="0"/>
            <a:ext cx="9165167" cy="6873875"/>
          </a:xfrm>
          <a:prstGeom prst="rect">
            <a:avLst/>
          </a:prstGeom>
          <a:noFill/>
        </p:spPr>
      </p:pic>
      <p:sp>
        <p:nvSpPr>
          <p:cNvPr id="6" name="Content Placeholder 5"/>
          <p:cNvSpPr>
            <a:spLocks noGrp="1"/>
          </p:cNvSpPr>
          <p:nvPr>
            <p:ph idx="1"/>
          </p:nvPr>
        </p:nvSpPr>
        <p:spPr>
          <a:xfrm>
            <a:off x="0" y="0"/>
            <a:ext cx="9144000" cy="6858000"/>
          </a:xfrm>
        </p:spPr>
        <p:txBody>
          <a:bodyPr>
            <a:normAutofit fontScale="92500" lnSpcReduction="10000"/>
          </a:bodyPr>
          <a:lstStyle/>
          <a:p>
            <a:pPr algn="ctr">
              <a:buNone/>
            </a:pPr>
            <a:r>
              <a:rPr lang="en-US" sz="4800" i="1" dirty="0" smtClean="0">
                <a:effectLst>
                  <a:glow rad="101600">
                    <a:schemeClr val="bg1">
                      <a:alpha val="60000"/>
                    </a:schemeClr>
                  </a:glow>
                </a:effectLst>
              </a:rPr>
              <a:t>Strongholds</a:t>
            </a:r>
          </a:p>
          <a:p>
            <a:pPr algn="ctr">
              <a:buNone/>
            </a:pPr>
            <a:r>
              <a:rPr lang="en-US" sz="3900" i="1" dirty="0" smtClean="0">
                <a:effectLst>
                  <a:glow rad="101600">
                    <a:schemeClr val="bg1">
                      <a:alpha val="60000"/>
                    </a:schemeClr>
                  </a:glow>
                </a:effectLst>
              </a:rPr>
              <a:t>(Ephesians 4:19, 28, 31)</a:t>
            </a:r>
          </a:p>
          <a:p>
            <a:pPr algn="ctr">
              <a:buNone/>
            </a:pPr>
            <a:endParaRPr lang="en-US" sz="4000" i="1" dirty="0" smtClean="0">
              <a:effectLst>
                <a:glow rad="101600">
                  <a:schemeClr val="bg1">
                    <a:alpha val="60000"/>
                  </a:schemeClr>
                </a:glow>
              </a:effectLst>
            </a:endParaRPr>
          </a:p>
          <a:p>
            <a:pPr marL="742950" indent="-742950">
              <a:buAutoNum type="arabicPeriod"/>
            </a:pPr>
            <a:r>
              <a:rPr lang="en-US" sz="3600" u="sng" dirty="0" smtClean="0">
                <a:effectLst>
                  <a:glow rad="101600">
                    <a:schemeClr val="bg1">
                      <a:alpha val="60000"/>
                    </a:schemeClr>
                  </a:glow>
                </a:effectLst>
              </a:rPr>
              <a:t>Immorality</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“They have given themselves over unto </a:t>
            </a:r>
            <a:r>
              <a:rPr lang="en-US" sz="3600" i="1" dirty="0" smtClean="0">
                <a:solidFill>
                  <a:srgbClr val="FFFF00"/>
                </a:solidFill>
                <a:effectLst>
                  <a:glow rad="101600">
                    <a:schemeClr val="bg1">
                      <a:alpha val="60000"/>
                    </a:schemeClr>
                  </a:glow>
                </a:effectLst>
              </a:rPr>
              <a:t>lasciviousness</a:t>
            </a:r>
            <a:r>
              <a:rPr lang="en-US" sz="3600" i="1" dirty="0" smtClean="0">
                <a:effectLst>
                  <a:glow rad="101600">
                    <a:schemeClr val="bg1">
                      <a:alpha val="60000"/>
                    </a:schemeClr>
                  </a:glow>
                </a:effectLst>
              </a:rPr>
              <a:t>…”</a:t>
            </a:r>
          </a:p>
          <a:p>
            <a:pPr marL="742950" indent="-742950">
              <a:buAutoNum type="arabicPeriod"/>
            </a:pPr>
            <a:r>
              <a:rPr lang="en-US" sz="3600" u="sng" dirty="0" smtClean="0">
                <a:effectLst>
                  <a:glow rad="101600">
                    <a:schemeClr val="bg1">
                      <a:alpha val="60000"/>
                    </a:schemeClr>
                  </a:glow>
                </a:effectLst>
              </a:rPr>
              <a:t>Temporal values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“…to work all uncleanness with </a:t>
            </a:r>
            <a:r>
              <a:rPr lang="en-US" sz="3600" i="1" dirty="0" smtClean="0">
                <a:solidFill>
                  <a:srgbClr val="FFFF00"/>
                </a:solidFill>
                <a:effectLst>
                  <a:glow rad="101600">
                    <a:schemeClr val="bg1">
                      <a:alpha val="60000"/>
                    </a:schemeClr>
                  </a:glow>
                </a:effectLst>
              </a:rPr>
              <a:t>greediness</a:t>
            </a:r>
            <a:r>
              <a:rPr lang="en-US" sz="3600" i="1" dirty="0" smtClean="0">
                <a:effectLst>
                  <a:glow rad="101600">
                    <a:schemeClr val="bg1">
                      <a:alpha val="60000"/>
                    </a:schemeClr>
                  </a:glow>
                </a:effectLst>
              </a:rPr>
              <a:t>…Let him that </a:t>
            </a:r>
            <a:r>
              <a:rPr lang="en-US" sz="3600" i="1" dirty="0" smtClean="0">
                <a:solidFill>
                  <a:srgbClr val="FFFF00"/>
                </a:solidFill>
                <a:effectLst>
                  <a:glow rad="101600">
                    <a:schemeClr val="bg1">
                      <a:alpha val="60000"/>
                    </a:schemeClr>
                  </a:glow>
                </a:effectLst>
              </a:rPr>
              <a:t>stole steal </a:t>
            </a:r>
            <a:r>
              <a:rPr lang="en-US" sz="3600" i="1" dirty="0" smtClean="0">
                <a:effectLst>
                  <a:glow rad="101600">
                    <a:schemeClr val="bg1">
                      <a:alpha val="60000"/>
                    </a:schemeClr>
                  </a:glow>
                </a:effectLst>
              </a:rPr>
              <a:t>no more…”</a:t>
            </a:r>
          </a:p>
          <a:p>
            <a:pPr marL="742950" indent="-742950">
              <a:buAutoNum type="arabicPeriod"/>
            </a:pPr>
            <a:r>
              <a:rPr lang="en-US" sz="3600" u="sng" dirty="0" smtClean="0">
                <a:effectLst>
                  <a:glow rad="101600">
                    <a:schemeClr val="bg1">
                      <a:alpha val="60000"/>
                    </a:schemeClr>
                  </a:glow>
                </a:effectLst>
              </a:rPr>
              <a:t>Bitterness</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“…let all </a:t>
            </a:r>
            <a:r>
              <a:rPr lang="en-US" sz="3600" i="1" dirty="0" smtClean="0">
                <a:solidFill>
                  <a:srgbClr val="FFFF00"/>
                </a:solidFill>
                <a:effectLst>
                  <a:glow rad="101600">
                    <a:schemeClr val="bg1">
                      <a:alpha val="60000"/>
                    </a:schemeClr>
                  </a:glow>
                </a:effectLst>
              </a:rPr>
              <a:t>bitterness</a:t>
            </a:r>
            <a:r>
              <a:rPr lang="en-US" sz="3600" i="1" dirty="0" smtClean="0">
                <a:effectLst>
                  <a:glow rad="101600">
                    <a:schemeClr val="bg1">
                      <a:alpha val="60000"/>
                    </a:schemeClr>
                  </a:glow>
                </a:effectLst>
              </a:rPr>
              <a:t>, be put away from you…”</a:t>
            </a:r>
          </a:p>
          <a:p>
            <a:pPr marL="742950" indent="-742950">
              <a:buNone/>
            </a:pPr>
            <a:r>
              <a:rPr lang="en-US" sz="3600" dirty="0" smtClean="0">
                <a:effectLst>
                  <a:glow rad="101600">
                    <a:schemeClr val="bg1">
                      <a:alpha val="60000"/>
                    </a:schemeClr>
                  </a:glow>
                </a:effectLst>
              </a:rPr>
              <a:t>4.    </a:t>
            </a:r>
            <a:r>
              <a:rPr lang="en-US" sz="3600" u="sng" dirty="0" smtClean="0">
                <a:effectLst>
                  <a:glow rad="101600">
                    <a:schemeClr val="bg1">
                      <a:alpha val="60000"/>
                    </a:schemeClr>
                  </a:glow>
                </a:effectLst>
              </a:rPr>
              <a:t>Surrendered ground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“Do not give </a:t>
            </a:r>
            <a:r>
              <a:rPr lang="en-US" sz="3600" i="1" dirty="0" smtClean="0">
                <a:solidFill>
                  <a:srgbClr val="FFFF00"/>
                </a:solidFill>
                <a:effectLst>
                  <a:glow rad="101600">
                    <a:schemeClr val="bg1">
                      <a:alpha val="60000"/>
                    </a:schemeClr>
                  </a:glow>
                </a:effectLst>
              </a:rPr>
              <a:t>place</a:t>
            </a:r>
            <a:r>
              <a:rPr lang="en-US" sz="3600" i="1" dirty="0" smtClean="0">
                <a:effectLst>
                  <a:glow rad="101600">
                    <a:schemeClr val="bg1">
                      <a:alpha val="60000"/>
                    </a:schemeClr>
                  </a:glow>
                </a:effectLst>
              </a:rPr>
              <a:t> (ground) to the devil…”</a:t>
            </a:r>
          </a:p>
          <a:p>
            <a:pPr>
              <a:buNone/>
            </a:pP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to="" calcmode="lin" valueType="num">
                                      <p:cBhvr>
                                        <p:cTn id="7" dur="1" fill="hold"/>
                                        <p:tgtEl>
                                          <p:spTgt spid="6">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to="" calcmode="lin" valueType="num">
                                      <p:cBhvr>
                                        <p:cTn id="12" dur="1" fill="hold"/>
                                        <p:tgtEl>
                                          <p:spTgt spid="6">
                                            <p:txEl>
                                              <p:pRg st="4" end="4"/>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to="" calcmode="lin" valueType="num">
                                      <p:cBhvr>
                                        <p:cTn id="17" dur="1" fill="hold"/>
                                        <p:tgtEl>
                                          <p:spTgt spid="6">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 to="" calcmode="lin" valueType="num">
                                      <p:cBhvr>
                                        <p:cTn id="22"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1147</Words>
  <Application>Microsoft Office PowerPoint</Application>
  <PresentationFormat>On-screen Show (4:3)</PresentationFormat>
  <Paragraphs>153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Understanding Strongholds</vt:lpstr>
      <vt:lpstr>Slide 2</vt:lpstr>
      <vt:lpstr>Three Ways “Ground”  is Surrendered to Satan</vt:lpstr>
      <vt:lpstr>Slide 4</vt:lpstr>
      <vt:lpstr>Slide 5</vt:lpstr>
      <vt:lpstr>“Do not give place to the devil…” (Ephesians  4:27)</vt:lpstr>
      <vt:lpstr>Slide 7</vt:lpstr>
      <vt:lpstr>Slide 8</vt:lpstr>
      <vt:lpstr>Slide 9</vt:lpstr>
      <vt:lpstr>Three Enemies </vt:lpstr>
      <vt:lpstr>Slide 11</vt:lpstr>
      <vt:lpstr>Slide 12</vt:lpstr>
      <vt:lpstr>Slide 13</vt:lpstr>
      <vt:lpstr>Slide 14</vt:lpstr>
      <vt:lpstr>Satan’s Greatest Weapons   </vt:lpstr>
      <vt:lpstr>Slide 16</vt:lpstr>
      <vt:lpstr>Steps to Regain Surrendered Ground</vt:lpstr>
      <vt:lpstr>Slide 18</vt:lpstr>
      <vt:lpstr>Slide 19</vt:lpstr>
      <vt:lpstr>Slide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Strongholds</dc:title>
  <dc:creator>Ptr. Daniel White</dc:creator>
  <cp:lastModifiedBy>Ptr. Daniel White</cp:lastModifiedBy>
  <cp:revision>23</cp:revision>
  <dcterms:created xsi:type="dcterms:W3CDTF">2010-01-09T14:39:38Z</dcterms:created>
  <dcterms:modified xsi:type="dcterms:W3CDTF">2011-03-22T02:23:29Z</dcterms:modified>
</cp:coreProperties>
</file>