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95" r:id="rId3"/>
    <p:sldId id="258" r:id="rId4"/>
    <p:sldId id="263" r:id="rId5"/>
    <p:sldId id="266" r:id="rId6"/>
    <p:sldId id="288" r:id="rId7"/>
    <p:sldId id="267" r:id="rId8"/>
    <p:sldId id="290" r:id="rId9"/>
    <p:sldId id="291" r:id="rId10"/>
    <p:sldId id="293" r:id="rId11"/>
    <p:sldId id="269" r:id="rId12"/>
    <p:sldId id="292" r:id="rId13"/>
    <p:sldId id="270" r:id="rId14"/>
    <p:sldId id="296" r:id="rId15"/>
    <p:sldId id="297" r:id="rId16"/>
    <p:sldId id="271" r:id="rId17"/>
    <p:sldId id="289" r:id="rId18"/>
    <p:sldId id="259" r:id="rId19"/>
    <p:sldId id="260" r:id="rId20"/>
    <p:sldId id="272" r:id="rId21"/>
    <p:sldId id="274" r:id="rId22"/>
    <p:sldId id="273" r:id="rId23"/>
    <p:sldId id="298" r:id="rId24"/>
    <p:sldId id="299" r:id="rId25"/>
    <p:sldId id="300" r:id="rId26"/>
    <p:sldId id="301" r:id="rId27"/>
    <p:sldId id="302" r:id="rId28"/>
    <p:sldId id="275" r:id="rId29"/>
    <p:sldId id="276" r:id="rId30"/>
    <p:sldId id="304" r:id="rId31"/>
    <p:sldId id="303" r:id="rId32"/>
    <p:sldId id="384" r:id="rId33"/>
    <p:sldId id="364" r:id="rId34"/>
    <p:sldId id="261" r:id="rId35"/>
    <p:sldId id="383" r:id="rId36"/>
    <p:sldId id="365" r:id="rId37"/>
    <p:sldId id="382" r:id="rId38"/>
    <p:sldId id="367" r:id="rId39"/>
    <p:sldId id="366" r:id="rId40"/>
    <p:sldId id="379" r:id="rId41"/>
    <p:sldId id="264" r:id="rId42"/>
    <p:sldId id="277" r:id="rId43"/>
    <p:sldId id="265" r:id="rId44"/>
    <p:sldId id="280" r:id="rId45"/>
    <p:sldId id="281" r:id="rId46"/>
    <p:sldId id="286" r:id="rId47"/>
    <p:sldId id="287" r:id="rId48"/>
    <p:sldId id="282" r:id="rId49"/>
    <p:sldId id="284" r:id="rId50"/>
    <p:sldId id="285" r:id="rId51"/>
    <p:sldId id="27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660"/>
  </p:normalViewPr>
  <p:slideViewPr>
    <p:cSldViewPr>
      <p:cViewPr varScale="1">
        <p:scale>
          <a:sx n="77" d="100"/>
          <a:sy n="77" d="100"/>
        </p:scale>
        <p:origin x="1037" y="10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03A6B7-B109-4DE1-B98A-17F052B60856}" type="datetimeFigureOut">
              <a:rPr lang="en-US" smtClean="0"/>
              <a:t>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791F6-BB27-4007-90A1-8A48E2DEDE37}" type="slidenum">
              <a:rPr lang="en-US" smtClean="0"/>
              <a:t>‹#›</a:t>
            </a:fld>
            <a:endParaRPr lang="en-US"/>
          </a:p>
        </p:txBody>
      </p:sp>
    </p:spTree>
    <p:extLst>
      <p:ext uri="{BB962C8B-B14F-4D97-AF65-F5344CB8AC3E}">
        <p14:creationId xmlns:p14="http://schemas.microsoft.com/office/powerpoint/2010/main" val="3187859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8791F6-BB27-4007-90A1-8A48E2DEDE37}" type="slidenum">
              <a:rPr lang="en-US" smtClean="0"/>
              <a:t>46</a:t>
            </a:fld>
            <a:endParaRPr lang="en-US"/>
          </a:p>
        </p:txBody>
      </p:sp>
    </p:spTree>
    <p:extLst>
      <p:ext uri="{BB962C8B-B14F-4D97-AF65-F5344CB8AC3E}">
        <p14:creationId xmlns:p14="http://schemas.microsoft.com/office/powerpoint/2010/main" val="599048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2374262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1112487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2585946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2741551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2882971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3989974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499718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163232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3879498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806585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5DA6FF-448E-42AE-B446-E1B60BE34F0B}"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D40012-098F-490D-9D4A-23A65119D5D8}" type="slidenum">
              <a:rPr lang="en-US" smtClean="0"/>
              <a:t>‹#›</a:t>
            </a:fld>
            <a:endParaRPr lang="en-US" dirty="0"/>
          </a:p>
        </p:txBody>
      </p:sp>
    </p:spTree>
    <p:extLst>
      <p:ext uri="{BB962C8B-B14F-4D97-AF65-F5344CB8AC3E}">
        <p14:creationId xmlns:p14="http://schemas.microsoft.com/office/powerpoint/2010/main" val="1152311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DA6FF-448E-42AE-B446-E1B60BE34F0B}" type="datetimeFigureOut">
              <a:rPr lang="en-US" smtClean="0"/>
              <a:t>2/6/2019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40012-098F-490D-9D4A-23A65119D5D8}" type="slidenum">
              <a:rPr lang="en-US" smtClean="0"/>
              <a:t>‹#›</a:t>
            </a:fld>
            <a:endParaRPr lang="en-US" dirty="0"/>
          </a:p>
        </p:txBody>
      </p:sp>
    </p:spTree>
    <p:extLst>
      <p:ext uri="{BB962C8B-B14F-4D97-AF65-F5344CB8AC3E}">
        <p14:creationId xmlns:p14="http://schemas.microsoft.com/office/powerpoint/2010/main" val="354468638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ustcris.com/wp-content/uploads/2012/03/see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35"/>
            <a:ext cx="103595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152401"/>
            <a:ext cx="7772400" cy="1066799"/>
          </a:xfrm>
        </p:spPr>
        <p:txBody>
          <a:bodyPr/>
          <a:lstStyle/>
          <a:p>
            <a:r>
              <a:rPr lang="en-US" dirty="0">
                <a:solidFill>
                  <a:srgbClr val="FFFF00"/>
                </a:solidFill>
                <a:effectLst>
                  <a:glow rad="101600">
                    <a:schemeClr val="bg1">
                      <a:alpha val="60000"/>
                    </a:schemeClr>
                  </a:glow>
                </a:effectLst>
              </a:rPr>
              <a:t>When God Seems to be Silent</a:t>
            </a:r>
          </a:p>
        </p:txBody>
      </p:sp>
      <p:sp>
        <p:nvSpPr>
          <p:cNvPr id="3" name="Rectangle 2"/>
          <p:cNvSpPr/>
          <p:nvPr/>
        </p:nvSpPr>
        <p:spPr>
          <a:xfrm>
            <a:off x="4495800" y="1905000"/>
            <a:ext cx="4572000" cy="3416320"/>
          </a:xfrm>
          <a:prstGeom prst="rect">
            <a:avLst/>
          </a:prstGeom>
        </p:spPr>
        <p:txBody>
          <a:bodyPr>
            <a:spAutoFit/>
          </a:bodyPr>
          <a:lstStyle/>
          <a:p>
            <a:pPr algn="ctr"/>
            <a:r>
              <a:rPr lang="en-US" sz="3600" i="1" dirty="0">
                <a:effectLst>
                  <a:glow rad="101600">
                    <a:schemeClr val="bg1">
                      <a:alpha val="60000"/>
                    </a:schemeClr>
                  </a:glow>
                </a:effectLst>
              </a:rPr>
              <a:t>“Then shall they cry unto the LORD, but he will not hear them: he will even hide his face from them at that time.” Mic. 3:4 </a:t>
            </a:r>
          </a:p>
        </p:txBody>
      </p:sp>
    </p:spTree>
    <p:extLst>
      <p:ext uri="{BB962C8B-B14F-4D97-AF65-F5344CB8AC3E}">
        <p14:creationId xmlns:p14="http://schemas.microsoft.com/office/powerpoint/2010/main" val="1667020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B3B9-ADCF-4B4B-8D78-4C2809103262}"/>
              </a:ext>
            </a:extLst>
          </p:cNvPr>
          <p:cNvSpPr>
            <a:spLocks noGrp="1"/>
          </p:cNvSpPr>
          <p:nvPr>
            <p:ph type="title"/>
          </p:nvPr>
        </p:nvSpPr>
        <p:spPr>
          <a:xfrm>
            <a:off x="457200" y="2590800"/>
            <a:ext cx="8229600" cy="1143000"/>
          </a:xfrm>
        </p:spPr>
        <p:txBody>
          <a:bodyPr>
            <a:normAutofit/>
          </a:bodyPr>
          <a:lstStyle/>
          <a:p>
            <a:r>
              <a:rPr lang="en-US" sz="5400" dirty="0">
                <a:solidFill>
                  <a:srgbClr val="FFFF00"/>
                </a:solidFill>
              </a:rPr>
              <a:t>God’s Silence in Elijah’s Life </a:t>
            </a:r>
          </a:p>
        </p:txBody>
      </p:sp>
    </p:spTree>
    <p:extLst>
      <p:ext uri="{BB962C8B-B14F-4D97-AF65-F5344CB8AC3E}">
        <p14:creationId xmlns:p14="http://schemas.microsoft.com/office/powerpoint/2010/main" val="2530088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0"/>
            <a:ext cx="4724400" cy="6934200"/>
          </a:xfrm>
        </p:spPr>
        <p:txBody>
          <a:bodyPr>
            <a:normAutofit fontScale="90000"/>
          </a:bodyPr>
          <a:lstStyle/>
          <a:p>
            <a:r>
              <a:rPr lang="en-US" dirty="0"/>
              <a:t>Imagine you had been faithfully serving…God is using you…you are in constant communication with Him…and then suddenly…every thing</a:t>
            </a:r>
            <a:br>
              <a:rPr lang="en-US" dirty="0"/>
            </a:br>
            <a:r>
              <a:rPr lang="en-US" dirty="0"/>
              <a:t>goes silent. </a:t>
            </a:r>
            <a:br>
              <a:rPr lang="en-US" dirty="0"/>
            </a:br>
            <a:endParaRPr lang="en-US" dirty="0"/>
          </a:p>
        </p:txBody>
      </p:sp>
      <p:pic>
        <p:nvPicPr>
          <p:cNvPr id="4098" name="Picture 2" descr="http://bibleencyclopedia.com/gs400px/stdas07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5" y="76200"/>
            <a:ext cx="4377119" cy="525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362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D546-BA1D-4492-9450-07CC98ABED21}"/>
              </a:ext>
            </a:extLst>
          </p:cNvPr>
          <p:cNvSpPr>
            <a:spLocks noGrp="1"/>
          </p:cNvSpPr>
          <p:nvPr>
            <p:ph type="title"/>
          </p:nvPr>
        </p:nvSpPr>
        <p:spPr>
          <a:xfrm>
            <a:off x="457200" y="152400"/>
            <a:ext cx="8229600" cy="1143000"/>
          </a:xfrm>
        </p:spPr>
        <p:txBody>
          <a:bodyPr>
            <a:normAutofit/>
          </a:bodyPr>
          <a:lstStyle/>
          <a:p>
            <a:r>
              <a:rPr lang="en-US" sz="5400" dirty="0"/>
              <a:t>3 years of silence</a:t>
            </a:r>
          </a:p>
        </p:txBody>
      </p:sp>
      <p:pic>
        <p:nvPicPr>
          <p:cNvPr id="3" name="Picture 2">
            <a:extLst>
              <a:ext uri="{FF2B5EF4-FFF2-40B4-BE49-F238E27FC236}">
                <a16:creationId xmlns:a16="http://schemas.microsoft.com/office/drawing/2014/main" id="{C5D6BF82-0222-4E66-8AE2-3C32C59F2366}"/>
              </a:ext>
            </a:extLst>
          </p:cNvPr>
          <p:cNvPicPr>
            <a:picLocks noChangeAspect="1"/>
          </p:cNvPicPr>
          <p:nvPr/>
        </p:nvPicPr>
        <p:blipFill rotWithShape="1">
          <a:blip r:embed="rId2"/>
          <a:srcRect t="72" r="7032"/>
          <a:stretch/>
        </p:blipFill>
        <p:spPr>
          <a:xfrm>
            <a:off x="0" y="1417638"/>
            <a:ext cx="9067800" cy="5440362"/>
          </a:xfrm>
          <a:prstGeom prst="rect">
            <a:avLst/>
          </a:prstGeom>
          <a:ln>
            <a:noFill/>
          </a:ln>
          <a:effectLst>
            <a:softEdge rad="112500"/>
          </a:effectLst>
        </p:spPr>
      </p:pic>
    </p:spTree>
    <p:extLst>
      <p:ext uri="{BB962C8B-B14F-4D97-AF65-F5344CB8AC3E}">
        <p14:creationId xmlns:p14="http://schemas.microsoft.com/office/powerpoint/2010/main" val="804605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 y="-381000"/>
            <a:ext cx="4821800" cy="6400800"/>
          </a:xfrm>
        </p:spPr>
        <p:txBody>
          <a:bodyPr>
            <a:normAutofit/>
          </a:bodyPr>
          <a:lstStyle/>
          <a:p>
            <a:r>
              <a:rPr lang="en-US" sz="4000" dirty="0"/>
              <a:t>Elijah continued to hold on by faith, but God said nothing. </a:t>
            </a:r>
            <a:br>
              <a:rPr lang="en-US" sz="4000" dirty="0"/>
            </a:br>
            <a:br>
              <a:rPr lang="en-US" sz="4000" dirty="0"/>
            </a:br>
            <a:r>
              <a:rPr lang="en-US" sz="4000" dirty="0"/>
              <a:t> </a:t>
            </a:r>
            <a:br>
              <a:rPr lang="en-US" sz="4000" dirty="0"/>
            </a:br>
            <a:br>
              <a:rPr lang="en-US" sz="4000" dirty="0"/>
            </a:br>
            <a:br>
              <a:rPr lang="en-US" sz="4000" dirty="0"/>
            </a:br>
            <a:r>
              <a:rPr lang="en-US" sz="4000" dirty="0"/>
              <a:t> </a:t>
            </a:r>
            <a:br>
              <a:rPr lang="en-US" sz="4000" dirty="0"/>
            </a:br>
            <a:endParaRPr lang="en-US" sz="4000" dirty="0"/>
          </a:p>
        </p:txBody>
      </p:sp>
      <p:pic>
        <p:nvPicPr>
          <p:cNvPr id="6146" name="Picture 2" descr="http://3.bp.blogspot.com/-zEtDglpS-pw/T-sAkWTKwZI/AAAAAAAAAho/QaQisNYkEmI/s1600/Elijah+fed+by+raven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800" y="304800"/>
            <a:ext cx="4322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90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4821800" cy="6400800"/>
          </a:xfrm>
        </p:spPr>
        <p:txBody>
          <a:bodyPr>
            <a:normAutofit fontScale="90000"/>
          </a:bodyPr>
          <a:lstStyle/>
          <a:p>
            <a:r>
              <a:rPr lang="en-US" dirty="0"/>
              <a:t>Elijah continued to hold on by faith, but God said nothing. </a:t>
            </a:r>
            <a:br>
              <a:rPr lang="en-US" dirty="0"/>
            </a:br>
            <a:br>
              <a:rPr lang="en-US" dirty="0"/>
            </a:br>
            <a:r>
              <a:rPr lang="en-US" dirty="0"/>
              <a:t>God was apparently inactive. </a:t>
            </a:r>
            <a:br>
              <a:rPr lang="en-US" dirty="0"/>
            </a:br>
            <a:br>
              <a:rPr lang="en-US" dirty="0"/>
            </a:br>
            <a:br>
              <a:rPr lang="en-US" dirty="0"/>
            </a:br>
            <a:r>
              <a:rPr lang="en-US" dirty="0"/>
              <a:t> </a:t>
            </a:r>
            <a:br>
              <a:rPr lang="en-US" dirty="0"/>
            </a:br>
            <a:endParaRPr lang="en-US" dirty="0"/>
          </a:p>
        </p:txBody>
      </p:sp>
      <p:pic>
        <p:nvPicPr>
          <p:cNvPr id="6146" name="Picture 2" descr="http://3.bp.blogspot.com/-zEtDglpS-pw/T-sAkWTKwZI/AAAAAAAAAho/QaQisNYkEmI/s1600/Elijah+fed+by+raven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800" y="304800"/>
            <a:ext cx="4322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4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4821800" cy="6400800"/>
          </a:xfrm>
        </p:spPr>
        <p:txBody>
          <a:bodyPr>
            <a:normAutofit fontScale="90000"/>
          </a:bodyPr>
          <a:lstStyle/>
          <a:p>
            <a:r>
              <a:rPr lang="en-US" dirty="0"/>
              <a:t>Elijah continued to hold on by faith, but God said nothing. </a:t>
            </a:r>
            <a:br>
              <a:rPr lang="en-US" dirty="0"/>
            </a:br>
            <a:br>
              <a:rPr lang="en-US" dirty="0"/>
            </a:br>
            <a:r>
              <a:rPr lang="en-US" dirty="0"/>
              <a:t>God was apparently inactive. </a:t>
            </a:r>
            <a:br>
              <a:rPr lang="en-US" dirty="0"/>
            </a:br>
            <a:br>
              <a:rPr lang="en-US" dirty="0"/>
            </a:br>
            <a:r>
              <a:rPr lang="en-US" dirty="0"/>
              <a:t>He was not speaking at all to His great servant Elijah during this time.</a:t>
            </a:r>
            <a:br>
              <a:rPr lang="en-US" dirty="0"/>
            </a:br>
            <a:r>
              <a:rPr lang="en-US" dirty="0"/>
              <a:t> </a:t>
            </a:r>
            <a:br>
              <a:rPr lang="en-US" dirty="0"/>
            </a:br>
            <a:endParaRPr lang="en-US" dirty="0"/>
          </a:p>
        </p:txBody>
      </p:sp>
      <p:pic>
        <p:nvPicPr>
          <p:cNvPr id="6146" name="Picture 2" descr="http://3.bp.blogspot.com/-zEtDglpS-pw/T-sAkWTKwZI/AAAAAAAAAho/QaQisNYkEmI/s1600/Elijah+fed+by+raven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800" y="304800"/>
            <a:ext cx="43222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582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3" y="152400"/>
            <a:ext cx="9109817" cy="1219200"/>
          </a:xfrm>
        </p:spPr>
        <p:txBody>
          <a:bodyPr>
            <a:noAutofit/>
          </a:bodyPr>
          <a:lstStyle/>
          <a:p>
            <a:r>
              <a:rPr lang="en-US" dirty="0">
                <a:solidFill>
                  <a:srgbClr val="FFFF00"/>
                </a:solidFill>
              </a:rPr>
              <a:t>Finally God Speaks</a:t>
            </a:r>
            <a:br>
              <a:rPr lang="en-US" dirty="0">
                <a:solidFill>
                  <a:srgbClr val="FFFF00"/>
                </a:solidFill>
              </a:rPr>
            </a:br>
            <a:endParaRPr lang="en-US" dirty="0">
              <a:solidFill>
                <a:srgbClr val="FFFF00"/>
              </a:solidFill>
            </a:endParaRPr>
          </a:p>
        </p:txBody>
      </p:sp>
      <p:pic>
        <p:nvPicPr>
          <p:cNvPr id="1026" name="Picture 2" descr="http://www.twoagespilgrims.com/doctrine/wp-content/uploads/2013/10/savoldo_elijah_fed_by_rav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765" y="920685"/>
            <a:ext cx="4662469" cy="5937315"/>
          </a:xfrm>
          <a:prstGeom prst="rect">
            <a:avLst/>
          </a:prstGeom>
          <a:solidFill>
            <a:schemeClr val="bg1"/>
          </a:solidFill>
          <a:ln>
            <a:solidFill>
              <a:schemeClr val="accent1"/>
            </a:solidFill>
          </a:ln>
          <a:effectLst>
            <a:softEdge rad="112500"/>
          </a:effectLst>
          <a:extLst/>
        </p:spPr>
      </p:pic>
    </p:spTree>
    <p:extLst>
      <p:ext uri="{BB962C8B-B14F-4D97-AF65-F5344CB8AC3E}">
        <p14:creationId xmlns:p14="http://schemas.microsoft.com/office/powerpoint/2010/main" val="1883281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638" y="0"/>
            <a:ext cx="4186362" cy="6858000"/>
          </a:xfrm>
        </p:spPr>
        <p:txBody>
          <a:bodyPr>
            <a:normAutofit/>
          </a:bodyPr>
          <a:lstStyle/>
          <a:p>
            <a:r>
              <a:rPr lang="en-US" sz="3600" i="1" dirty="0">
                <a:solidFill>
                  <a:prstClr val="white"/>
                </a:solidFill>
              </a:rPr>
              <a:t>(1 Kings 18:1)</a:t>
            </a:r>
            <a:br>
              <a:rPr lang="en-US" sz="3600" i="1" dirty="0">
                <a:solidFill>
                  <a:prstClr val="white"/>
                </a:solidFill>
              </a:rPr>
            </a:br>
            <a:r>
              <a:rPr lang="en-US" sz="3600" i="1" dirty="0">
                <a:solidFill>
                  <a:prstClr val="white"/>
                </a:solidFill>
              </a:rPr>
              <a:t>“And it came to pass </a:t>
            </a:r>
            <a:r>
              <a:rPr lang="en-US" sz="3600" i="1" u="sng" dirty="0">
                <a:solidFill>
                  <a:prstClr val="white"/>
                </a:solidFill>
              </a:rPr>
              <a:t>after many days</a:t>
            </a:r>
            <a:r>
              <a:rPr lang="en-US" sz="3600" i="1" dirty="0">
                <a:solidFill>
                  <a:prstClr val="white"/>
                </a:solidFill>
              </a:rPr>
              <a:t>, that the word of the LORD came to Elijah </a:t>
            </a:r>
            <a:r>
              <a:rPr lang="en-US" sz="3600" i="1" u="sng" dirty="0">
                <a:solidFill>
                  <a:prstClr val="white"/>
                </a:solidFill>
              </a:rPr>
              <a:t>in the third year</a:t>
            </a:r>
            <a:r>
              <a:rPr lang="en-US" sz="3600" i="1" dirty="0">
                <a:solidFill>
                  <a:prstClr val="white"/>
                </a:solidFill>
              </a:rPr>
              <a:t>, saying, Go, shew thyself unto Ahab; and I will send rain upon the earth.”</a:t>
            </a:r>
            <a:endParaRPr lang="en-US" sz="3600" i="1" dirty="0"/>
          </a:p>
        </p:txBody>
      </p:sp>
      <p:pic>
        <p:nvPicPr>
          <p:cNvPr id="3" name="Picture 2">
            <a:extLst>
              <a:ext uri="{FF2B5EF4-FFF2-40B4-BE49-F238E27FC236}">
                <a16:creationId xmlns:a16="http://schemas.microsoft.com/office/drawing/2014/main" id="{72232BDF-7F03-4E43-A41A-9288F78AFCA9}"/>
              </a:ext>
            </a:extLst>
          </p:cNvPr>
          <p:cNvPicPr>
            <a:picLocks noChangeAspect="1"/>
          </p:cNvPicPr>
          <p:nvPr/>
        </p:nvPicPr>
        <p:blipFill>
          <a:blip r:embed="rId2"/>
          <a:stretch>
            <a:fillRect/>
          </a:stretch>
        </p:blipFill>
        <p:spPr>
          <a:xfrm>
            <a:off x="0" y="0"/>
            <a:ext cx="4957638" cy="6858000"/>
          </a:xfrm>
          <a:prstGeom prst="rect">
            <a:avLst/>
          </a:prstGeom>
        </p:spPr>
      </p:pic>
    </p:spTree>
    <p:extLst>
      <p:ext uri="{BB962C8B-B14F-4D97-AF65-F5344CB8AC3E}">
        <p14:creationId xmlns:p14="http://schemas.microsoft.com/office/powerpoint/2010/main" val="3021856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1B397D-35F9-46EC-B5F2-191D320B444D}"/>
              </a:ext>
            </a:extLst>
          </p:cNvPr>
          <p:cNvPicPr>
            <a:picLocks noChangeAspect="1"/>
          </p:cNvPicPr>
          <p:nvPr/>
        </p:nvPicPr>
        <p:blipFill rotWithShape="1">
          <a:blip r:embed="rId2">
            <a:extLst>
              <a:ext uri="{28A0092B-C50C-407E-A947-70E740481C1C}">
                <a14:useLocalDpi xmlns:a14="http://schemas.microsoft.com/office/drawing/2010/main" val="0"/>
              </a:ext>
            </a:extLst>
          </a:blip>
          <a:srcRect t="-2222" r="25000"/>
          <a:stretch/>
        </p:blipFill>
        <p:spPr>
          <a:xfrm>
            <a:off x="0" y="-152400"/>
            <a:ext cx="9144000" cy="7010400"/>
          </a:xfrm>
          <a:prstGeom prst="rect">
            <a:avLst/>
          </a:prstGeom>
        </p:spPr>
      </p:pic>
      <p:sp>
        <p:nvSpPr>
          <p:cNvPr id="2" name="Title 1"/>
          <p:cNvSpPr>
            <a:spLocks noGrp="1"/>
          </p:cNvSpPr>
          <p:nvPr>
            <p:ph type="title"/>
          </p:nvPr>
        </p:nvSpPr>
        <p:spPr/>
        <p:txBody>
          <a:bodyPr>
            <a:normAutofit fontScale="90000"/>
          </a:bodyPr>
          <a:lstStyle/>
          <a:p>
            <a:r>
              <a:rPr lang="en-US" dirty="0">
                <a:solidFill>
                  <a:srgbClr val="FFFF00"/>
                </a:solidFill>
                <a:effectLst>
                  <a:glow rad="101600">
                    <a:schemeClr val="bg1">
                      <a:alpha val="60000"/>
                    </a:schemeClr>
                  </a:glow>
                </a:effectLst>
              </a:rPr>
              <a:t>Have you ever felt like God was             giving you the silent treatment?</a:t>
            </a:r>
          </a:p>
        </p:txBody>
      </p:sp>
      <p:sp>
        <p:nvSpPr>
          <p:cNvPr id="3" name="Content Placeholder 2"/>
          <p:cNvSpPr>
            <a:spLocks noGrp="1"/>
          </p:cNvSpPr>
          <p:nvPr>
            <p:ph idx="1"/>
          </p:nvPr>
        </p:nvSpPr>
        <p:spPr>
          <a:xfrm>
            <a:off x="-24925" y="1828800"/>
            <a:ext cx="9144000" cy="5181600"/>
          </a:xfrm>
        </p:spPr>
        <p:txBody>
          <a:bodyPr/>
          <a:lstStyle/>
          <a:p>
            <a:r>
              <a:rPr lang="en-US" dirty="0">
                <a:effectLst>
                  <a:glow rad="101600">
                    <a:schemeClr val="bg1">
                      <a:alpha val="60000"/>
                    </a:schemeClr>
                  </a:glow>
                </a:effectLst>
              </a:rPr>
              <a:t>Have you prayed and asked Him for direction, but there was no answer.</a:t>
            </a:r>
          </a:p>
          <a:p>
            <a:r>
              <a:rPr lang="en-US" dirty="0">
                <a:effectLst>
                  <a:glow rad="101600">
                    <a:schemeClr val="bg1">
                      <a:alpha val="60000"/>
                    </a:schemeClr>
                  </a:glow>
                </a:effectLst>
              </a:rPr>
              <a:t>Have you listened for His voice, but He did not respond.</a:t>
            </a:r>
          </a:p>
          <a:p>
            <a:r>
              <a:rPr lang="en-US" dirty="0">
                <a:effectLst>
                  <a:glow rad="101600">
                    <a:schemeClr val="bg1">
                      <a:alpha val="60000"/>
                    </a:schemeClr>
                  </a:glow>
                </a:effectLst>
              </a:rPr>
              <a:t>Have you ever wondered if you had some how missed hearing His voice.</a:t>
            </a:r>
          </a:p>
          <a:p>
            <a:r>
              <a:rPr lang="en-US" dirty="0">
                <a:effectLst>
                  <a:glow rad="101600">
                    <a:schemeClr val="bg1">
                      <a:alpha val="60000"/>
                    </a:schemeClr>
                  </a:glow>
                </a:effectLst>
              </a:rPr>
              <a:t>Have you ever thought that God has abandoned you. </a:t>
            </a:r>
            <a:r>
              <a:rPr lang="en-US" i="1" dirty="0">
                <a:effectLst>
                  <a:glow rad="101600">
                    <a:schemeClr val="bg1">
                      <a:alpha val="60000"/>
                    </a:schemeClr>
                  </a:glow>
                </a:effectLst>
              </a:rPr>
              <a:t>(which He never would do!)</a:t>
            </a:r>
          </a:p>
        </p:txBody>
      </p:sp>
    </p:spTree>
    <p:extLst>
      <p:ext uri="{BB962C8B-B14F-4D97-AF65-F5344CB8AC3E}">
        <p14:creationId xmlns:p14="http://schemas.microsoft.com/office/powerpoint/2010/main" val="589873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28600"/>
            <a:ext cx="8915400" cy="2133600"/>
          </a:xfrm>
        </p:spPr>
        <p:txBody>
          <a:bodyPr>
            <a:noAutofit/>
          </a:bodyPr>
          <a:lstStyle/>
          <a:p>
            <a:r>
              <a:rPr lang="en-US" sz="3600" dirty="0">
                <a:solidFill>
                  <a:srgbClr val="FFFF00"/>
                </a:solidFill>
              </a:rPr>
              <a:t>It can be very disheartening when you need God and are seeking God, but you don’t    seem to be hearing from Him.</a:t>
            </a:r>
            <a:br>
              <a:rPr lang="en-US" sz="3600" dirty="0">
                <a:solidFill>
                  <a:srgbClr val="FFFF00"/>
                </a:solidFill>
              </a:rPr>
            </a:br>
            <a:endParaRPr lang="en-US" sz="3600" dirty="0">
              <a:solidFill>
                <a:srgbClr val="FFFF00"/>
              </a:solidFill>
            </a:endParaRPr>
          </a:p>
        </p:txBody>
      </p:sp>
      <p:sp>
        <p:nvSpPr>
          <p:cNvPr id="3" name="Content Placeholder 2"/>
          <p:cNvSpPr>
            <a:spLocks noGrp="1"/>
          </p:cNvSpPr>
          <p:nvPr>
            <p:ph idx="1"/>
          </p:nvPr>
        </p:nvSpPr>
        <p:spPr>
          <a:xfrm>
            <a:off x="457200" y="2133600"/>
            <a:ext cx="8229600" cy="4724400"/>
          </a:xfrm>
        </p:spPr>
        <p:txBody>
          <a:bodyPr/>
          <a:lstStyle/>
          <a:p>
            <a:pPr marL="0" indent="0">
              <a:buNone/>
            </a:pPr>
            <a:endParaRPr lang="en-US" dirty="0"/>
          </a:p>
          <a:p>
            <a:pPr marL="0" indent="0">
              <a:buNone/>
            </a:pPr>
            <a:endParaRPr lang="en-US" dirty="0"/>
          </a:p>
        </p:txBody>
      </p:sp>
      <p:pic>
        <p:nvPicPr>
          <p:cNvPr id="2050" name="Picture 2" descr="http://joshfults.com/wp-content/uploads/2013/05/where-are-you-g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057400"/>
            <a:ext cx="6248523" cy="4688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138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ustcris.com/wp-content/uploads/2012/03/see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35"/>
            <a:ext cx="1035951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2E73953-FAA1-4E9A-AD5A-299270E819DC}"/>
              </a:ext>
            </a:extLst>
          </p:cNvPr>
          <p:cNvSpPr/>
          <p:nvPr/>
        </p:nvSpPr>
        <p:spPr>
          <a:xfrm>
            <a:off x="4419600" y="2228951"/>
            <a:ext cx="4572000" cy="2862322"/>
          </a:xfrm>
          <a:prstGeom prst="rect">
            <a:avLst/>
          </a:prstGeom>
        </p:spPr>
        <p:txBody>
          <a:bodyPr>
            <a:spAutoFit/>
          </a:bodyPr>
          <a:lstStyle/>
          <a:p>
            <a:pPr algn="ctr"/>
            <a:r>
              <a:rPr lang="en-US" sz="3600" i="1" dirty="0">
                <a:effectLst>
                  <a:glow rad="101600">
                    <a:schemeClr val="bg1">
                      <a:alpha val="60000"/>
                    </a:schemeClr>
                  </a:glow>
                </a:effectLst>
              </a:rPr>
              <a:t>“Then shall they call upon me, but I will not answer; they shall seek me early, but they shall not find me.” Prov. 1:28 </a:t>
            </a:r>
          </a:p>
        </p:txBody>
      </p:sp>
    </p:spTree>
    <p:extLst>
      <p:ext uri="{BB962C8B-B14F-4D97-AF65-F5344CB8AC3E}">
        <p14:creationId xmlns:p14="http://schemas.microsoft.com/office/powerpoint/2010/main" val="890887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a:t>Lazarus</a:t>
            </a:r>
            <a:br>
              <a:rPr lang="en-US" dirty="0"/>
            </a:br>
            <a:r>
              <a:rPr lang="en-US" i="1" dirty="0"/>
              <a:t>(John 11)</a:t>
            </a:r>
          </a:p>
        </p:txBody>
      </p:sp>
      <p:sp>
        <p:nvSpPr>
          <p:cNvPr id="3" name="Rectangle 2"/>
          <p:cNvSpPr/>
          <p:nvPr/>
        </p:nvSpPr>
        <p:spPr>
          <a:xfrm>
            <a:off x="359636" y="1676400"/>
            <a:ext cx="8631964" cy="5078313"/>
          </a:xfrm>
          <a:prstGeom prst="rect">
            <a:avLst/>
          </a:prstGeom>
        </p:spPr>
        <p:txBody>
          <a:bodyPr wrap="square">
            <a:spAutoFit/>
          </a:bodyPr>
          <a:lstStyle/>
          <a:p>
            <a:pPr algn="ctr"/>
            <a:r>
              <a:rPr lang="en-US" sz="3600" i="1" dirty="0"/>
              <a:t>“Therefore his sisters sent unto him, saying, Lord, behold, he whom thou </a:t>
            </a:r>
            <a:r>
              <a:rPr lang="en-US" sz="3600" i="1" dirty="0" err="1"/>
              <a:t>lovest</a:t>
            </a:r>
            <a:r>
              <a:rPr lang="en-US" sz="3600" i="1" dirty="0"/>
              <a:t> is sick. When Jesus heard that, he said, This sickness is not unto death, but for the glory of God, that the Son of God might be glorified thereby. Now Jesus loved Martha, and her sister, and Lazarus. When he had heard therefore that he was sick, he abode two days still in the same place where he was.” </a:t>
            </a:r>
          </a:p>
        </p:txBody>
      </p:sp>
    </p:spTree>
    <p:extLst>
      <p:ext uri="{BB962C8B-B14F-4D97-AF65-F5344CB8AC3E}">
        <p14:creationId xmlns:p14="http://schemas.microsoft.com/office/powerpoint/2010/main" val="1908100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495800" cy="6858000"/>
          </a:xfrm>
        </p:spPr>
        <p:txBody>
          <a:bodyPr>
            <a:normAutofit/>
          </a:bodyPr>
          <a:lstStyle/>
          <a:p>
            <a:r>
              <a:rPr lang="en-US" i="1" dirty="0"/>
              <a:t> “Then said Jesus unto them plainly, Lazarus is dead. And I am glad for your sakes that I was not there, to the intent ye may believe; nevertheless let us go unto him.”</a:t>
            </a:r>
          </a:p>
        </p:txBody>
      </p:sp>
      <p:pic>
        <p:nvPicPr>
          <p:cNvPr id="8194" name="Picture 2" descr="https://www.lds.org/bc/content/shared/content/images/gospel-library/manual/10734/jesus-teaches-the-twelve_1128355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899"/>
            <a:ext cx="4686300" cy="3124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592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lds.org/bc/content/shared/content/images/gospel-library/manual/36618/36618_all_043_0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46470" y="914400"/>
            <a:ext cx="4636698"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510" y="175419"/>
            <a:ext cx="4442110" cy="6507162"/>
          </a:xfrm>
        </p:spPr>
        <p:txBody>
          <a:bodyPr>
            <a:noAutofit/>
          </a:bodyPr>
          <a:lstStyle/>
          <a:p>
            <a:r>
              <a:rPr lang="en-US" sz="3400" i="1" dirty="0"/>
              <a:t>“Then when Jesus came, he found that he had lain in the grave four days already…Then Martha, as soon as she heard that Jesus was coming, went and met him: but Mary sat still in the house. Then said Martha unto Jesus, Lord, if thou </a:t>
            </a:r>
            <a:r>
              <a:rPr lang="en-US" sz="3400" i="1" dirty="0" err="1"/>
              <a:t>hadst</a:t>
            </a:r>
            <a:r>
              <a:rPr lang="en-US" sz="3400" i="1" dirty="0"/>
              <a:t> been here, my brother had not died.”</a:t>
            </a:r>
          </a:p>
        </p:txBody>
      </p:sp>
    </p:spTree>
    <p:extLst>
      <p:ext uri="{BB962C8B-B14F-4D97-AF65-F5344CB8AC3E}">
        <p14:creationId xmlns:p14="http://schemas.microsoft.com/office/powerpoint/2010/main" val="3409881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lds.org/bc/content/shared/content/images/gospel-library/manual/36618/36618_all_043_0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46470" y="914400"/>
            <a:ext cx="4636698"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258" y="76200"/>
            <a:ext cx="4555728" cy="6507162"/>
          </a:xfrm>
        </p:spPr>
        <p:txBody>
          <a:bodyPr>
            <a:noAutofit/>
          </a:bodyPr>
          <a:lstStyle/>
          <a:p>
            <a:r>
              <a:rPr lang="en-US" sz="3200" i="1" dirty="0"/>
              <a:t>“Jesus saith unto her, Thy brother shall rise again. Martha saith unto him, I know that he shall rise again in the resurrection at the last day. Jesus said unto her, I am the resurrection, and the life: he that believeth in me, though he were dead, yet shall he live: And whosoever </a:t>
            </a:r>
            <a:r>
              <a:rPr lang="en-US" sz="3200" i="1" dirty="0" err="1"/>
              <a:t>liveth</a:t>
            </a:r>
            <a:r>
              <a:rPr lang="en-US" sz="3200" i="1" dirty="0"/>
              <a:t> and believeth in me shall never die. </a:t>
            </a:r>
            <a:r>
              <a:rPr lang="en-US" sz="3200" i="1" dirty="0" err="1"/>
              <a:t>Believest</a:t>
            </a:r>
            <a:r>
              <a:rPr lang="en-US" sz="3200" i="1" dirty="0"/>
              <a:t> thou this? .”</a:t>
            </a:r>
          </a:p>
        </p:txBody>
      </p:sp>
    </p:spTree>
    <p:extLst>
      <p:ext uri="{BB962C8B-B14F-4D97-AF65-F5344CB8AC3E}">
        <p14:creationId xmlns:p14="http://schemas.microsoft.com/office/powerpoint/2010/main" val="3647830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lds.org/bc/content/shared/content/images/gospel-library/manual/36618/36618_all_043_0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46470" y="914400"/>
            <a:ext cx="4636698"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258" y="76200"/>
            <a:ext cx="4555728" cy="6507162"/>
          </a:xfrm>
        </p:spPr>
        <p:txBody>
          <a:bodyPr>
            <a:noAutofit/>
          </a:bodyPr>
          <a:lstStyle/>
          <a:p>
            <a:r>
              <a:rPr lang="en-US" sz="3600" i="1" dirty="0"/>
              <a:t>“She saith unto him, Yea, Lord: I believe that thou art the Christ, the Son of God, which should come into the world. And when she had so said, she went her way, and called Mary her sister secretly, saying, The Master is come, and calleth for thee.”</a:t>
            </a:r>
          </a:p>
        </p:txBody>
      </p:sp>
    </p:spTree>
    <p:extLst>
      <p:ext uri="{BB962C8B-B14F-4D97-AF65-F5344CB8AC3E}">
        <p14:creationId xmlns:p14="http://schemas.microsoft.com/office/powerpoint/2010/main" val="3185706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lds.org/bc/content/shared/content/images/gospel-library/manual/36618/36618_all_043_0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46470" y="914400"/>
            <a:ext cx="4636698"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258" y="76200"/>
            <a:ext cx="4555728" cy="6507162"/>
          </a:xfrm>
        </p:spPr>
        <p:txBody>
          <a:bodyPr>
            <a:noAutofit/>
          </a:bodyPr>
          <a:lstStyle/>
          <a:p>
            <a:r>
              <a:rPr lang="en-US" sz="3200" i="1" dirty="0"/>
              <a:t>“When Mary was come where Jesus was, and saw him, she fell down at his feet, saying unto him, Lord, if thou </a:t>
            </a:r>
            <a:r>
              <a:rPr lang="en-US" sz="3200" i="1" dirty="0" err="1"/>
              <a:t>hadst</a:t>
            </a:r>
            <a:r>
              <a:rPr lang="en-US" sz="3200" i="1" dirty="0"/>
              <a:t> been here, my brother had not died... Jesus said, Take ye away the stone. Martha, the sister of him that was dead, saith unto him, Lord, by this time he </a:t>
            </a:r>
            <a:r>
              <a:rPr lang="en-US" sz="3200" i="1" dirty="0" err="1"/>
              <a:t>stinketh</a:t>
            </a:r>
            <a:r>
              <a:rPr lang="en-US" sz="3200" i="1" dirty="0"/>
              <a:t>: for he hath been dead four days.”</a:t>
            </a:r>
          </a:p>
        </p:txBody>
      </p:sp>
    </p:spTree>
    <p:extLst>
      <p:ext uri="{BB962C8B-B14F-4D97-AF65-F5344CB8AC3E}">
        <p14:creationId xmlns:p14="http://schemas.microsoft.com/office/powerpoint/2010/main" val="1963153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lds.org/bc/content/shared/content/images/gospel-library/manual/36618/36618_all_043_0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46470" y="914400"/>
            <a:ext cx="4636698"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258" y="76200"/>
            <a:ext cx="4555728" cy="6507162"/>
          </a:xfrm>
        </p:spPr>
        <p:txBody>
          <a:bodyPr>
            <a:noAutofit/>
          </a:bodyPr>
          <a:lstStyle/>
          <a:p>
            <a:r>
              <a:rPr lang="en-US" sz="3200" i="1" dirty="0"/>
              <a:t>“When Mary was come where Jesus was, and saw him, she fell down at his feet, saying unto him, Lord, if thou </a:t>
            </a:r>
            <a:r>
              <a:rPr lang="en-US" sz="3200" i="1" dirty="0" err="1"/>
              <a:t>hadst</a:t>
            </a:r>
            <a:r>
              <a:rPr lang="en-US" sz="3200" i="1" dirty="0"/>
              <a:t> been here, my brother had not died... Jesus said, Take ye away the stone. Martha, the sister of him that was dead, saith unto him, Lord, by this time he </a:t>
            </a:r>
            <a:r>
              <a:rPr lang="en-US" sz="3200" i="1" dirty="0" err="1"/>
              <a:t>stinketh</a:t>
            </a:r>
            <a:r>
              <a:rPr lang="en-US" sz="3200" i="1" dirty="0"/>
              <a:t>: for he hath been dead four days.”</a:t>
            </a:r>
          </a:p>
        </p:txBody>
      </p:sp>
    </p:spTree>
    <p:extLst>
      <p:ext uri="{BB962C8B-B14F-4D97-AF65-F5344CB8AC3E}">
        <p14:creationId xmlns:p14="http://schemas.microsoft.com/office/powerpoint/2010/main" val="3586098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lds.org/bc/content/shared/content/images/gospel-library/manual/36618/36618_all_043_0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46470" y="914400"/>
            <a:ext cx="4636698"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258" y="76200"/>
            <a:ext cx="4555728" cy="6507162"/>
          </a:xfrm>
        </p:spPr>
        <p:txBody>
          <a:bodyPr>
            <a:noAutofit/>
          </a:bodyPr>
          <a:lstStyle/>
          <a:p>
            <a:r>
              <a:rPr lang="en-US" sz="4000" i="1" dirty="0"/>
              <a:t>“Jesus saith unto her, Said I not unto thee, that, if thou </a:t>
            </a:r>
            <a:r>
              <a:rPr lang="en-US" sz="4000" i="1" dirty="0" err="1"/>
              <a:t>wouldest</a:t>
            </a:r>
            <a:r>
              <a:rPr lang="en-US" sz="4000" i="1" dirty="0"/>
              <a:t> believe, thou shouldest see the glory of God? Then they took away the stone from the place where the dead was laid.”</a:t>
            </a:r>
          </a:p>
        </p:txBody>
      </p:sp>
    </p:spTree>
    <p:extLst>
      <p:ext uri="{BB962C8B-B14F-4D97-AF65-F5344CB8AC3E}">
        <p14:creationId xmlns:p14="http://schemas.microsoft.com/office/powerpoint/2010/main" val="2007281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lstStyle/>
          <a:p>
            <a:r>
              <a:rPr lang="en-US" dirty="0"/>
              <a:t>Instead of running to meet Lazarus need, Jesus waits and is silent.</a:t>
            </a:r>
            <a:br>
              <a:rPr lang="en-US" dirty="0"/>
            </a:br>
            <a:br>
              <a:rPr lang="en-US" dirty="0"/>
            </a:br>
            <a:r>
              <a:rPr lang="en-US" dirty="0"/>
              <a:t>Yet, it was for a very good reason.</a:t>
            </a:r>
            <a:br>
              <a:rPr lang="en-US" dirty="0"/>
            </a:br>
            <a:br>
              <a:rPr lang="en-US" dirty="0"/>
            </a:br>
            <a:r>
              <a:rPr lang="en-US" dirty="0"/>
              <a:t>When Jesus finally did go to see Lazarus, He glorified God by raising Lazarus from the dead.</a:t>
            </a:r>
          </a:p>
        </p:txBody>
      </p:sp>
    </p:spTree>
    <p:extLst>
      <p:ext uri="{BB962C8B-B14F-4D97-AF65-F5344CB8AC3E}">
        <p14:creationId xmlns:p14="http://schemas.microsoft.com/office/powerpoint/2010/main" val="1545560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encrypted-tbn1.gstatic.com/images?q=tbn:ANd9GcTHKtUR5Y_KDK93MKHMnb8iurJ3jOUjhvPs4gxiFOJGCTb2bUOs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8191500" cy="4095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13" y="1981200"/>
            <a:ext cx="9144000" cy="6781800"/>
          </a:xfrm>
        </p:spPr>
        <p:txBody>
          <a:bodyPr>
            <a:noAutofit/>
          </a:bodyPr>
          <a:lstStyle/>
          <a:p>
            <a:r>
              <a:rPr lang="en-US" sz="4000" i="1" dirty="0">
                <a:effectLst>
                  <a:glow rad="101600">
                    <a:schemeClr val="bg1">
                      <a:alpha val="60000"/>
                    </a:schemeClr>
                  </a:glow>
                </a:effectLst>
              </a:rPr>
              <a:t> “And when he thus had spoken, he cried with a loud voice, Lazarus, come forth. And he that was dead came forth, bound hand and foot with graveclothes.”</a:t>
            </a:r>
          </a:p>
        </p:txBody>
      </p:sp>
    </p:spTree>
    <p:extLst>
      <p:ext uri="{BB962C8B-B14F-4D97-AF65-F5344CB8AC3E}">
        <p14:creationId xmlns:p14="http://schemas.microsoft.com/office/powerpoint/2010/main" val="3444918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ustcris.com/wp-content/uploads/2012/03/seeking.jpg">
            <a:extLst>
              <a:ext uri="{FF2B5EF4-FFF2-40B4-BE49-F238E27FC236}">
                <a16:creationId xmlns:a16="http://schemas.microsoft.com/office/drawing/2014/main" id="{ED6CB46C-9B05-4485-8661-727F649B8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35"/>
            <a:ext cx="103595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066800"/>
          </a:xfrm>
        </p:spPr>
        <p:txBody>
          <a:bodyPr/>
          <a:lstStyle/>
          <a:p>
            <a:r>
              <a:rPr lang="en-US" dirty="0">
                <a:solidFill>
                  <a:srgbClr val="FFFF00"/>
                </a:solidFill>
                <a:effectLst>
                  <a:glow rad="101600">
                    <a:schemeClr val="bg1">
                      <a:alpha val="60000"/>
                    </a:schemeClr>
                  </a:glow>
                </a:effectLst>
              </a:rPr>
              <a:t>God’s Promise</a:t>
            </a:r>
          </a:p>
        </p:txBody>
      </p:sp>
      <p:sp>
        <p:nvSpPr>
          <p:cNvPr id="3" name="Content Placeholder 2"/>
          <p:cNvSpPr>
            <a:spLocks noGrp="1"/>
          </p:cNvSpPr>
          <p:nvPr>
            <p:ph idx="1"/>
          </p:nvPr>
        </p:nvSpPr>
        <p:spPr>
          <a:xfrm>
            <a:off x="0" y="1143000"/>
            <a:ext cx="9144000" cy="5715000"/>
          </a:xfrm>
        </p:spPr>
        <p:txBody>
          <a:bodyPr>
            <a:normAutofit lnSpcReduction="10000"/>
          </a:bodyPr>
          <a:lstStyle/>
          <a:p>
            <a:r>
              <a:rPr lang="en-US" i="1" dirty="0">
                <a:effectLst>
                  <a:glow rad="101600">
                    <a:schemeClr val="bg1">
                      <a:alpha val="60000"/>
                    </a:schemeClr>
                  </a:glow>
                </a:effectLst>
              </a:rPr>
              <a:t>Jer. 29:13-14 “And ye shall seek me, and find me, when ye shall search for me with all your heart. And I will be found of you, </a:t>
            </a:r>
            <a:r>
              <a:rPr lang="en-US" i="1" dirty="0" err="1">
                <a:effectLst>
                  <a:glow rad="101600">
                    <a:schemeClr val="bg1">
                      <a:alpha val="60000"/>
                    </a:schemeClr>
                  </a:glow>
                </a:effectLst>
              </a:rPr>
              <a:t>saith</a:t>
            </a:r>
            <a:r>
              <a:rPr lang="en-US" i="1" dirty="0">
                <a:effectLst>
                  <a:glow rad="101600">
                    <a:schemeClr val="bg1">
                      <a:alpha val="60000"/>
                    </a:schemeClr>
                  </a:glow>
                </a:effectLst>
              </a:rPr>
              <a:t> the LORD.”</a:t>
            </a:r>
          </a:p>
          <a:p>
            <a:r>
              <a:rPr lang="en-US" i="1" dirty="0">
                <a:effectLst>
                  <a:glow rad="101600">
                    <a:schemeClr val="bg1">
                      <a:alpha val="60000"/>
                    </a:schemeClr>
                  </a:glow>
                </a:effectLst>
              </a:rPr>
              <a:t>Psalms 91:15 “He shall call upon me, and I will answer him: I will be with him in trouble; I will deliver him, and </a:t>
            </a:r>
            <a:r>
              <a:rPr lang="en-US" i="1" dirty="0" err="1">
                <a:effectLst>
                  <a:glow rad="101600">
                    <a:schemeClr val="bg1">
                      <a:alpha val="60000"/>
                    </a:schemeClr>
                  </a:glow>
                </a:effectLst>
              </a:rPr>
              <a:t>honour</a:t>
            </a:r>
            <a:r>
              <a:rPr lang="en-US" i="1" dirty="0">
                <a:effectLst>
                  <a:glow rad="101600">
                    <a:schemeClr val="bg1">
                      <a:alpha val="60000"/>
                    </a:schemeClr>
                  </a:glow>
                </a:effectLst>
              </a:rPr>
              <a:t> him.”</a:t>
            </a:r>
          </a:p>
          <a:p>
            <a:r>
              <a:rPr lang="en-US" i="1" dirty="0">
                <a:effectLst>
                  <a:glow rad="101600">
                    <a:schemeClr val="bg1">
                      <a:alpha val="60000"/>
                    </a:schemeClr>
                  </a:glow>
                </a:effectLst>
              </a:rPr>
              <a:t>Isa. 65:24 “And it shall come to pass, that before they call, I will answer; and while they are yet speaking, I will hear.”</a:t>
            </a:r>
          </a:p>
          <a:p>
            <a:r>
              <a:rPr lang="en-US" i="1" dirty="0">
                <a:effectLst>
                  <a:glow rad="101600">
                    <a:schemeClr val="bg1">
                      <a:alpha val="60000"/>
                    </a:schemeClr>
                  </a:glow>
                </a:effectLst>
              </a:rPr>
              <a:t>Jer. 33:3 “Call unto me, and I will answer thee, and shew thee great and mighty things, which thou </a:t>
            </a:r>
            <a:r>
              <a:rPr lang="en-US" i="1" dirty="0" err="1">
                <a:effectLst>
                  <a:glow rad="101600">
                    <a:schemeClr val="bg1">
                      <a:alpha val="60000"/>
                    </a:schemeClr>
                  </a:glow>
                </a:effectLst>
              </a:rPr>
              <a:t>knowest</a:t>
            </a:r>
            <a:r>
              <a:rPr lang="en-US" i="1" dirty="0">
                <a:effectLst>
                  <a:glow rad="101600">
                    <a:schemeClr val="bg1">
                      <a:alpha val="60000"/>
                    </a:schemeClr>
                  </a:glow>
                </a:effectLst>
              </a:rPr>
              <a:t> not.” </a:t>
            </a:r>
          </a:p>
        </p:txBody>
      </p:sp>
    </p:spTree>
    <p:extLst>
      <p:ext uri="{BB962C8B-B14F-4D97-AF65-F5344CB8AC3E}">
        <p14:creationId xmlns:p14="http://schemas.microsoft.com/office/powerpoint/2010/main" val="3647210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encrypted-tbn1.gstatic.com/images?q=tbn:ANd9GcTHKtUR5Y_KDK93MKHMnb8iurJ3jOUjhvPs4gxiFOJGCTb2bUOs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8191500" cy="4095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 y="1981200"/>
            <a:ext cx="8915400" cy="6781800"/>
          </a:xfrm>
        </p:spPr>
        <p:txBody>
          <a:bodyPr>
            <a:noAutofit/>
          </a:bodyPr>
          <a:lstStyle/>
          <a:p>
            <a:r>
              <a:rPr lang="en-US" i="1" dirty="0">
                <a:effectLst>
                  <a:glow rad="101600">
                    <a:schemeClr val="bg1">
                      <a:alpha val="60000"/>
                    </a:schemeClr>
                  </a:glow>
                </a:effectLst>
              </a:rPr>
              <a:t> “And his face was bound about with a napkin. Jesus saith unto them, Loose him, and let him go.”</a:t>
            </a:r>
          </a:p>
        </p:txBody>
      </p:sp>
    </p:spTree>
    <p:extLst>
      <p:ext uri="{BB962C8B-B14F-4D97-AF65-F5344CB8AC3E}">
        <p14:creationId xmlns:p14="http://schemas.microsoft.com/office/powerpoint/2010/main" val="1709777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encrypted-tbn1.gstatic.com/images?q=tbn:ANd9GcTHKtUR5Y_KDK93MKHMnb8iurJ3jOUjhvPs4gxiFOJGCTb2bUOs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8191500" cy="4095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 y="1905000"/>
            <a:ext cx="8915400" cy="6781800"/>
          </a:xfrm>
        </p:spPr>
        <p:txBody>
          <a:bodyPr>
            <a:noAutofit/>
          </a:bodyPr>
          <a:lstStyle/>
          <a:p>
            <a:r>
              <a:rPr lang="en-US" i="1" dirty="0">
                <a:effectLst>
                  <a:glow rad="101600">
                    <a:schemeClr val="bg1">
                      <a:alpha val="60000"/>
                    </a:schemeClr>
                  </a:glow>
                </a:effectLst>
              </a:rPr>
              <a:t> “Then many of the Jews which came to Mary, and had seen the things which Jesus did, believed on him.”</a:t>
            </a:r>
          </a:p>
        </p:txBody>
      </p:sp>
    </p:spTree>
    <p:extLst>
      <p:ext uri="{BB962C8B-B14F-4D97-AF65-F5344CB8AC3E}">
        <p14:creationId xmlns:p14="http://schemas.microsoft.com/office/powerpoint/2010/main" val="3744878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5CF553-E9D1-401A-9571-797D9CB39E2E}"/>
              </a:ext>
            </a:extLst>
          </p:cNvPr>
          <p:cNvPicPr>
            <a:picLocks noChangeAspect="1"/>
          </p:cNvPicPr>
          <p:nvPr/>
        </p:nvPicPr>
        <p:blipFill>
          <a:blip r:embed="rId2"/>
          <a:stretch>
            <a:fillRect/>
          </a:stretch>
        </p:blipFill>
        <p:spPr>
          <a:xfrm>
            <a:off x="0" y="-68273"/>
            <a:ext cx="9144000" cy="6994546"/>
          </a:xfrm>
          <a:prstGeom prst="rect">
            <a:avLst/>
          </a:prstGeom>
        </p:spPr>
      </p:pic>
      <p:sp>
        <p:nvSpPr>
          <p:cNvPr id="2" name="Title 1">
            <a:extLst>
              <a:ext uri="{FF2B5EF4-FFF2-40B4-BE49-F238E27FC236}">
                <a16:creationId xmlns:a16="http://schemas.microsoft.com/office/drawing/2014/main" id="{C3ECE7FF-62CA-4FCB-A1E6-8B6B62381E41}"/>
              </a:ext>
            </a:extLst>
          </p:cNvPr>
          <p:cNvSpPr>
            <a:spLocks noGrp="1"/>
          </p:cNvSpPr>
          <p:nvPr>
            <p:ph type="title"/>
          </p:nvPr>
        </p:nvSpPr>
        <p:spPr>
          <a:xfrm>
            <a:off x="533400" y="2667000"/>
            <a:ext cx="7772400" cy="1143000"/>
          </a:xfrm>
        </p:spPr>
        <p:txBody>
          <a:bodyPr>
            <a:noAutofit/>
          </a:bodyPr>
          <a:lstStyle/>
          <a:p>
            <a:r>
              <a:rPr lang="en-US" sz="4800" i="1" dirty="0">
                <a:effectLst>
                  <a:glow rad="101600">
                    <a:schemeClr val="bg1">
                      <a:alpha val="60000"/>
                    </a:schemeClr>
                  </a:glow>
                </a:effectLst>
              </a:rPr>
              <a:t>“My God, my God, why hast thou forsaken me? why art thou so far from helping me, and from the words of my roaring? O my God, I cry in the daytime, but thou </a:t>
            </a:r>
            <a:r>
              <a:rPr lang="en-US" sz="4800" i="1" dirty="0" err="1">
                <a:effectLst>
                  <a:glow rad="101600">
                    <a:schemeClr val="bg1">
                      <a:alpha val="60000"/>
                    </a:schemeClr>
                  </a:glow>
                </a:effectLst>
              </a:rPr>
              <a:t>hearest</a:t>
            </a:r>
            <a:r>
              <a:rPr lang="en-US" sz="4800" i="1" dirty="0">
                <a:effectLst>
                  <a:glow rad="101600">
                    <a:schemeClr val="bg1">
                      <a:alpha val="60000"/>
                    </a:schemeClr>
                  </a:glow>
                </a:effectLst>
              </a:rPr>
              <a:t> not.” (Psalms 22:1-2) </a:t>
            </a:r>
          </a:p>
        </p:txBody>
      </p:sp>
    </p:spTree>
    <p:extLst>
      <p:ext uri="{BB962C8B-B14F-4D97-AF65-F5344CB8AC3E}">
        <p14:creationId xmlns:p14="http://schemas.microsoft.com/office/powerpoint/2010/main" val="123482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1.bp.blogspot.com/-S51f2kxHK7M/T4H65hzLHpI/AAAAAAAAAPc/u6igr5uGlIw/s1600/jesus-on-cross.jpg"/>
          <p:cNvPicPr>
            <a:picLocks noChangeAspect="1" noChangeArrowheads="1"/>
          </p:cNvPicPr>
          <p:nvPr/>
        </p:nvPicPr>
        <p:blipFill>
          <a:blip r:embed="rId2" cstate="print">
            <a:lum contrast="10000"/>
          </a:blip>
          <a:srcRect/>
          <a:stretch>
            <a:fillRect/>
          </a:stretch>
        </p:blipFill>
        <p:spPr bwMode="auto">
          <a:xfrm>
            <a:off x="0" y="0"/>
            <a:ext cx="9151495" cy="6858000"/>
          </a:xfrm>
          <a:prstGeom prst="rect">
            <a:avLst/>
          </a:prstGeom>
          <a:noFill/>
        </p:spPr>
      </p:pic>
      <p:sp>
        <p:nvSpPr>
          <p:cNvPr id="3" name="Title 1">
            <a:extLst>
              <a:ext uri="{FF2B5EF4-FFF2-40B4-BE49-F238E27FC236}">
                <a16:creationId xmlns:a16="http://schemas.microsoft.com/office/drawing/2014/main" id="{F4929FD5-EC4C-4673-8746-B5202F15E3BB}"/>
              </a:ext>
            </a:extLst>
          </p:cNvPr>
          <p:cNvSpPr txBox="1">
            <a:spLocks/>
          </p:cNvSpPr>
          <p:nvPr/>
        </p:nvSpPr>
        <p:spPr>
          <a:xfrm>
            <a:off x="76200" y="-152400"/>
            <a:ext cx="8915400" cy="472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5400" i="1" dirty="0">
                <a:effectLst>
                  <a:glow rad="101600">
                    <a:schemeClr val="bg1">
                      <a:alpha val="60000"/>
                    </a:schemeClr>
                  </a:glow>
                </a:effectLst>
              </a:rPr>
            </a:br>
            <a:r>
              <a:rPr lang="en-US" sz="5400" i="1" dirty="0">
                <a:effectLst>
                  <a:glow rad="101600">
                    <a:schemeClr val="bg1">
                      <a:alpha val="60000"/>
                    </a:schemeClr>
                  </a:glow>
                </a:effectLst>
              </a:rPr>
              <a:t>“And about the ninth hour Jesus cried with a loud voice, saying, Eli, Eli, lama </a:t>
            </a:r>
            <a:r>
              <a:rPr lang="en-US" sz="5400" i="1" dirty="0" err="1">
                <a:effectLst>
                  <a:glow rad="101600">
                    <a:schemeClr val="bg1">
                      <a:alpha val="60000"/>
                    </a:schemeClr>
                  </a:glow>
                </a:effectLst>
              </a:rPr>
              <a:t>sabachthani</a:t>
            </a:r>
            <a:r>
              <a:rPr lang="en-US" sz="5400" i="1" dirty="0">
                <a:effectLst>
                  <a:glow rad="101600">
                    <a:schemeClr val="bg1">
                      <a:alpha val="60000"/>
                    </a:schemeClr>
                  </a:glow>
                </a:effectLst>
              </a:rPr>
              <a:t>? that is to say, My God, my God, why hast thou forsaken me?” (Matt. 27:46)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B9C8BA-9443-4F96-A036-A9FE5899B281}"/>
              </a:ext>
            </a:extLst>
          </p:cNvPr>
          <p:cNvPicPr>
            <a:picLocks noChangeAspect="1"/>
          </p:cNvPicPr>
          <p:nvPr/>
        </p:nvPicPr>
        <p:blipFill rotWithShape="1">
          <a:blip r:embed="rId2"/>
          <a:srcRect t="26230" r="25000"/>
          <a:stretch/>
        </p:blipFill>
        <p:spPr>
          <a:xfrm>
            <a:off x="0" y="0"/>
            <a:ext cx="9144000" cy="6858000"/>
          </a:xfrm>
          <a:prstGeom prst="rect">
            <a:avLst/>
          </a:prstGeom>
        </p:spPr>
      </p:pic>
      <p:sp>
        <p:nvSpPr>
          <p:cNvPr id="2" name="Title 1"/>
          <p:cNvSpPr>
            <a:spLocks noGrp="1"/>
          </p:cNvSpPr>
          <p:nvPr>
            <p:ph type="title"/>
          </p:nvPr>
        </p:nvSpPr>
        <p:spPr>
          <a:xfrm>
            <a:off x="457200" y="274638"/>
            <a:ext cx="6324600" cy="1143000"/>
          </a:xfrm>
        </p:spPr>
        <p:txBody>
          <a:bodyPr>
            <a:normAutofit fontScale="90000"/>
          </a:bodyPr>
          <a:lstStyle/>
          <a:p>
            <a:r>
              <a:rPr lang="en-US" dirty="0">
                <a:solidFill>
                  <a:srgbClr val="FFFF00"/>
                </a:solidFill>
                <a:effectLst>
                  <a:glow rad="101600">
                    <a:schemeClr val="bg1">
                      <a:alpha val="60000"/>
                    </a:schemeClr>
                  </a:glow>
                </a:effectLst>
              </a:rPr>
              <a:t>How do you respond         when God is Silent?</a:t>
            </a:r>
          </a:p>
        </p:txBody>
      </p:sp>
      <p:sp>
        <p:nvSpPr>
          <p:cNvPr id="3" name="Content Placeholder 2"/>
          <p:cNvSpPr>
            <a:spLocks noGrp="1"/>
          </p:cNvSpPr>
          <p:nvPr>
            <p:ph idx="1"/>
          </p:nvPr>
        </p:nvSpPr>
        <p:spPr>
          <a:xfrm>
            <a:off x="152400" y="1981200"/>
            <a:ext cx="8839200" cy="4876800"/>
          </a:xfrm>
        </p:spPr>
        <p:txBody>
          <a:bodyPr>
            <a:normAutofit lnSpcReduction="10000"/>
          </a:bodyPr>
          <a:lstStyle/>
          <a:p>
            <a:r>
              <a:rPr lang="en-US" dirty="0">
                <a:effectLst>
                  <a:glow rad="101600">
                    <a:schemeClr val="bg1">
                      <a:alpha val="60000"/>
                    </a:schemeClr>
                  </a:glow>
                </a:effectLst>
              </a:rPr>
              <a:t>Do you think that He has lost interest in you?</a:t>
            </a:r>
          </a:p>
          <a:p>
            <a:r>
              <a:rPr lang="en-US" dirty="0">
                <a:effectLst>
                  <a:glow rad="101600">
                    <a:schemeClr val="bg1">
                      <a:alpha val="60000"/>
                    </a:schemeClr>
                  </a:glow>
                </a:effectLst>
              </a:rPr>
              <a:t>Do you feel as if He’s distant and unreachable?</a:t>
            </a:r>
          </a:p>
          <a:p>
            <a:r>
              <a:rPr lang="en-US" dirty="0">
                <a:effectLst>
                  <a:glow rad="101600">
                    <a:schemeClr val="bg1">
                      <a:alpha val="60000"/>
                    </a:schemeClr>
                  </a:glow>
                </a:effectLst>
              </a:rPr>
              <a:t>Do you have a difficult time understanding why He would be silent when you need Him so badly?</a:t>
            </a:r>
          </a:p>
          <a:p>
            <a:r>
              <a:rPr lang="en-US" dirty="0">
                <a:effectLst>
                  <a:glow rad="101600">
                    <a:schemeClr val="bg1">
                      <a:alpha val="60000"/>
                    </a:schemeClr>
                  </a:glow>
                </a:effectLst>
              </a:rPr>
              <a:t>Do you persevere in seeking Him even though you are not hearing from Him?</a:t>
            </a:r>
          </a:p>
          <a:p>
            <a:r>
              <a:rPr lang="en-US" dirty="0">
                <a:effectLst>
                  <a:glow rad="101600">
                    <a:schemeClr val="bg1">
                      <a:alpha val="60000"/>
                    </a:schemeClr>
                  </a:glow>
                </a:effectLst>
              </a:rPr>
              <a:t>Do you become discouraged and quit on God?</a:t>
            </a:r>
          </a:p>
          <a:p>
            <a:r>
              <a:rPr lang="en-US" dirty="0">
                <a:effectLst>
                  <a:glow rad="101600">
                    <a:schemeClr val="bg1">
                      <a:alpha val="60000"/>
                    </a:schemeClr>
                  </a:glow>
                </a:effectLst>
              </a:rPr>
              <a:t>Do you turn to the world for help in your time of  need?</a:t>
            </a:r>
          </a:p>
        </p:txBody>
      </p:sp>
    </p:spTree>
    <p:extLst>
      <p:ext uri="{BB962C8B-B14F-4D97-AF65-F5344CB8AC3E}">
        <p14:creationId xmlns:p14="http://schemas.microsoft.com/office/powerpoint/2010/main" val="740981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4DB31-8D62-4783-BBB9-D1E6DAAC112F}"/>
              </a:ext>
            </a:extLst>
          </p:cNvPr>
          <p:cNvPicPr>
            <a:picLocks noChangeAspect="1"/>
          </p:cNvPicPr>
          <p:nvPr/>
        </p:nvPicPr>
        <p:blipFill rotWithShape="1">
          <a:blip r:embed="rId2">
            <a:extLst>
              <a:ext uri="{28A0092B-C50C-407E-A947-70E740481C1C}">
                <a14:useLocalDpi xmlns:a14="http://schemas.microsoft.com/office/drawing/2010/main" val="0"/>
              </a:ext>
            </a:extLst>
          </a:blip>
          <a:srcRect t="-14722" r="25624" b="38889"/>
          <a:stretch/>
        </p:blipFill>
        <p:spPr>
          <a:xfrm>
            <a:off x="0" y="-1638300"/>
            <a:ext cx="9144000" cy="8496300"/>
          </a:xfrm>
          <a:prstGeom prst="rect">
            <a:avLst/>
          </a:prstGeom>
        </p:spPr>
      </p:pic>
      <p:sp>
        <p:nvSpPr>
          <p:cNvPr id="2" name="Title 1">
            <a:extLst>
              <a:ext uri="{FF2B5EF4-FFF2-40B4-BE49-F238E27FC236}">
                <a16:creationId xmlns:a16="http://schemas.microsoft.com/office/drawing/2014/main" id="{C5AB65CF-04E2-433F-A575-1FEFF5BCC139}"/>
              </a:ext>
            </a:extLst>
          </p:cNvPr>
          <p:cNvSpPr>
            <a:spLocks noGrp="1"/>
          </p:cNvSpPr>
          <p:nvPr>
            <p:ph type="title"/>
          </p:nvPr>
        </p:nvSpPr>
        <p:spPr>
          <a:xfrm>
            <a:off x="0" y="2514600"/>
            <a:ext cx="9144000" cy="762000"/>
          </a:xfrm>
        </p:spPr>
        <p:txBody>
          <a:bodyPr>
            <a:noAutofit/>
          </a:bodyPr>
          <a:lstStyle/>
          <a:p>
            <a:r>
              <a:rPr lang="en-US" i="1" dirty="0">
                <a:effectLst>
                  <a:glow rad="101600">
                    <a:schemeClr val="bg1">
                      <a:alpha val="60000"/>
                    </a:schemeClr>
                  </a:glow>
                </a:effectLst>
              </a:rPr>
              <a:t>(John 21)</a:t>
            </a:r>
            <a:br>
              <a:rPr lang="en-US" i="1" dirty="0">
                <a:effectLst>
                  <a:glow rad="101600">
                    <a:schemeClr val="bg1">
                      <a:alpha val="60000"/>
                    </a:schemeClr>
                  </a:glow>
                </a:effectLst>
              </a:rPr>
            </a:br>
            <a:r>
              <a:rPr lang="en-US" i="1" dirty="0">
                <a:effectLst>
                  <a:glow rad="101600">
                    <a:schemeClr val="bg1">
                      <a:alpha val="60000"/>
                    </a:schemeClr>
                  </a:glow>
                </a:effectLst>
              </a:rPr>
              <a:t>“Simon Peter saith unto them, I go a fishing. They say unto him, We also go with thee. They went forth, and entered into a ship immediately; and that night they caught nothing.”</a:t>
            </a:r>
          </a:p>
        </p:txBody>
      </p:sp>
    </p:spTree>
    <p:extLst>
      <p:ext uri="{BB962C8B-B14F-4D97-AF65-F5344CB8AC3E}">
        <p14:creationId xmlns:p14="http://schemas.microsoft.com/office/powerpoint/2010/main" val="2116770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icxcmary.files.wordpress.com/2011/10/tissot-christ-appears-on-the-borders-of-the-tiberius-sea.jpg"/>
          <p:cNvPicPr>
            <a:picLocks noChangeAspect="1" noChangeArrowheads="1"/>
          </p:cNvPicPr>
          <p:nvPr/>
        </p:nvPicPr>
        <p:blipFill>
          <a:blip r:embed="rId2" cstate="print">
            <a:lum contrast="20000"/>
          </a:blip>
          <a:srcRect/>
          <a:stretch>
            <a:fillRect/>
          </a:stretch>
        </p:blipFill>
        <p:spPr bwMode="auto">
          <a:xfrm>
            <a:off x="-33159" y="381000"/>
            <a:ext cx="9177159" cy="60198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imgc.allpostersimages.com/images/P-473-488-90/14/1453/5VSR000Z/posters/james-tissot-peter-cast-himself-into-the-sea.jpg"/>
          <p:cNvPicPr>
            <a:picLocks noChangeAspect="1" noChangeArrowheads="1"/>
          </p:cNvPicPr>
          <p:nvPr/>
        </p:nvPicPr>
        <p:blipFill>
          <a:blip r:embed="rId2" cstate="print"/>
          <a:srcRect l="5074" t="6761" r="5285" b="12113"/>
          <a:stretch>
            <a:fillRect/>
          </a:stretch>
        </p:blipFill>
        <p:spPr bwMode="auto">
          <a:xfrm>
            <a:off x="0" y="381000"/>
            <a:ext cx="9144000" cy="61722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http://www.closerdaybyday.info/wp-content/uploads/2012/08/catchingagreatnumberoffish.jpg"/>
          <p:cNvPicPr>
            <a:picLocks noChangeAspect="1" noChangeArrowheads="1"/>
          </p:cNvPicPr>
          <p:nvPr/>
        </p:nvPicPr>
        <p:blipFill>
          <a:blip r:embed="rId2" cstate="print"/>
          <a:srcRect/>
          <a:stretch>
            <a:fillRect/>
          </a:stretch>
        </p:blipFill>
        <p:spPr bwMode="auto">
          <a:xfrm>
            <a:off x="-88575" y="609600"/>
            <a:ext cx="9232575" cy="561022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2.bp.blogspot.com/-xMNuqMR4PFc/TbQ6iQSGKAI/AAAAAAAADJ4/2Q08ko9UMP8/s1600/Jesus-meal-of-our-lord-and-the-apostles-747x481.jpg"/>
          <p:cNvPicPr>
            <a:picLocks noChangeAspect="1" noChangeArrowheads="1"/>
          </p:cNvPicPr>
          <p:nvPr/>
        </p:nvPicPr>
        <p:blipFill>
          <a:blip r:embed="rId2" cstate="print"/>
          <a:srcRect/>
          <a:stretch>
            <a:fillRect/>
          </a:stretch>
        </p:blipFill>
        <p:spPr bwMode="auto">
          <a:xfrm>
            <a:off x="1" y="516834"/>
            <a:ext cx="9144000" cy="588396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ustcris.com/wp-content/uploads/2012/03/seeking.jpg">
            <a:extLst>
              <a:ext uri="{FF2B5EF4-FFF2-40B4-BE49-F238E27FC236}">
                <a16:creationId xmlns:a16="http://schemas.microsoft.com/office/drawing/2014/main" id="{35665060-61C4-4198-9263-A66C24B85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35"/>
            <a:ext cx="103595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9067800" cy="6858000"/>
          </a:xfrm>
        </p:spPr>
        <p:txBody>
          <a:bodyPr>
            <a:normAutofit/>
          </a:bodyPr>
          <a:lstStyle/>
          <a:p>
            <a:r>
              <a:rPr lang="en-US" i="1" dirty="0">
                <a:effectLst>
                  <a:glow rad="101600">
                    <a:schemeClr val="bg1">
                      <a:alpha val="60000"/>
                    </a:schemeClr>
                  </a:glow>
                </a:effectLst>
              </a:rPr>
              <a:t> Psalms 50:15 “Call upon me in the day of trouble: I will deliver thee, and thou shalt glorify me.”</a:t>
            </a:r>
          </a:p>
          <a:p>
            <a:r>
              <a:rPr lang="en-US" i="1" dirty="0">
                <a:effectLst>
                  <a:glow rad="101600">
                    <a:schemeClr val="bg1">
                      <a:alpha val="60000"/>
                    </a:schemeClr>
                  </a:glow>
                </a:effectLst>
              </a:rPr>
              <a:t> 2 Sam. 22:3 “The God of my rock; in him will I trust: he is my shield, and the horn of my salvation, my high tower, and my refuge, my </a:t>
            </a:r>
            <a:r>
              <a:rPr lang="en-US" i="1" dirty="0" err="1">
                <a:effectLst>
                  <a:glow rad="101600">
                    <a:schemeClr val="bg1">
                      <a:alpha val="60000"/>
                    </a:schemeClr>
                  </a:glow>
                </a:effectLst>
              </a:rPr>
              <a:t>saviour</a:t>
            </a:r>
            <a:r>
              <a:rPr lang="en-US" i="1" dirty="0">
                <a:effectLst>
                  <a:glow rad="101600">
                    <a:schemeClr val="bg1">
                      <a:alpha val="60000"/>
                    </a:schemeClr>
                  </a:glow>
                </a:effectLst>
              </a:rPr>
              <a:t>; thou </a:t>
            </a:r>
            <a:r>
              <a:rPr lang="en-US" i="1" dirty="0" err="1">
                <a:effectLst>
                  <a:glow rad="101600">
                    <a:schemeClr val="bg1">
                      <a:alpha val="60000"/>
                    </a:schemeClr>
                  </a:glow>
                </a:effectLst>
              </a:rPr>
              <a:t>savest</a:t>
            </a:r>
            <a:r>
              <a:rPr lang="en-US" i="1" dirty="0">
                <a:effectLst>
                  <a:glow rad="101600">
                    <a:schemeClr val="bg1">
                      <a:alpha val="60000"/>
                    </a:schemeClr>
                  </a:glow>
                </a:effectLst>
              </a:rPr>
              <a:t> me from violence.”</a:t>
            </a:r>
          </a:p>
          <a:p>
            <a:r>
              <a:rPr lang="en-US" i="1" dirty="0">
                <a:effectLst>
                  <a:glow rad="101600">
                    <a:schemeClr val="bg1">
                      <a:alpha val="60000"/>
                    </a:schemeClr>
                  </a:glow>
                </a:effectLst>
              </a:rPr>
              <a:t> Psalms 28:7 “The LORD is my strength and my shield; my heart trusted in him, and I am helped: therefore my heart greatly </a:t>
            </a:r>
            <a:r>
              <a:rPr lang="en-US" i="1" dirty="0" err="1">
                <a:effectLst>
                  <a:glow rad="101600">
                    <a:schemeClr val="bg1">
                      <a:alpha val="60000"/>
                    </a:schemeClr>
                  </a:glow>
                </a:effectLst>
              </a:rPr>
              <a:t>rejoiceth</a:t>
            </a:r>
            <a:r>
              <a:rPr lang="en-US" i="1" dirty="0">
                <a:effectLst>
                  <a:glow rad="101600">
                    <a:schemeClr val="bg1">
                      <a:alpha val="60000"/>
                    </a:schemeClr>
                  </a:glow>
                </a:effectLst>
              </a:rPr>
              <a:t>; and with my song will I praise him.”</a:t>
            </a:r>
          </a:p>
          <a:p>
            <a:r>
              <a:rPr lang="en-US" i="1" dirty="0">
                <a:effectLst>
                  <a:glow rad="101600">
                    <a:schemeClr val="bg1">
                      <a:alpha val="60000"/>
                    </a:schemeClr>
                  </a:glow>
                </a:effectLst>
              </a:rPr>
              <a:t> Psalms 62:8 “Trust in him at all times; ye people, pour out your heart before him: God is a refuge for us.”</a:t>
            </a:r>
          </a:p>
        </p:txBody>
      </p:sp>
    </p:spTree>
    <p:extLst>
      <p:ext uri="{BB962C8B-B14F-4D97-AF65-F5344CB8AC3E}">
        <p14:creationId xmlns:p14="http://schemas.microsoft.com/office/powerpoint/2010/main" val="3225789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yourservantinchristministries.org/wp-content/uploads/2012/03/jesus-peter-lovest-thou-me-2.jpg"/>
          <p:cNvPicPr>
            <a:picLocks noChangeAspect="1" noChangeArrowheads="1"/>
          </p:cNvPicPr>
          <p:nvPr/>
        </p:nvPicPr>
        <p:blipFill>
          <a:blip r:embed="rId2" cstate="print">
            <a:lum bright="-10000" contrast="10000"/>
          </a:blip>
          <a:srcRect/>
          <a:stretch>
            <a:fillRect/>
          </a:stretch>
        </p:blipFill>
        <p:spPr bwMode="auto">
          <a:xfrm>
            <a:off x="0" y="-1"/>
            <a:ext cx="4953000" cy="6941801"/>
          </a:xfrm>
          <a:prstGeom prst="rect">
            <a:avLst/>
          </a:prstGeom>
          <a:noFill/>
        </p:spPr>
      </p:pic>
      <p:sp>
        <p:nvSpPr>
          <p:cNvPr id="3" name="Rectangle 2"/>
          <p:cNvSpPr/>
          <p:nvPr/>
        </p:nvSpPr>
        <p:spPr>
          <a:xfrm>
            <a:off x="4953000" y="762000"/>
            <a:ext cx="4191000" cy="5016758"/>
          </a:xfrm>
          <a:prstGeom prst="rect">
            <a:avLst/>
          </a:prstGeom>
        </p:spPr>
        <p:txBody>
          <a:bodyPr wrap="square">
            <a:spAutoFit/>
          </a:bodyPr>
          <a:lstStyle/>
          <a:p>
            <a:pPr algn="ctr"/>
            <a:r>
              <a:rPr lang="en-US" sz="4000" i="1" dirty="0"/>
              <a:t>“So when they had dined, Jesus saith to Simon Peter, Simon, son of Jonas, </a:t>
            </a:r>
            <a:r>
              <a:rPr lang="en-US" sz="4000" i="1" dirty="0" err="1"/>
              <a:t>lovest</a:t>
            </a:r>
            <a:r>
              <a:rPr lang="en-US" sz="4000" i="1" dirty="0"/>
              <a:t> thou me more than these”</a:t>
            </a:r>
          </a:p>
          <a:p>
            <a:pPr algn="ctr"/>
            <a:r>
              <a:rPr lang="en-US" sz="4000" i="1" dirty="0"/>
              <a:t>(John 21:15)</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a:solidFill>
                  <a:srgbClr val="FFFF00"/>
                </a:solidFill>
              </a:rPr>
              <a:t>When God seems to be silent He                        has a reason for His silence.</a:t>
            </a:r>
          </a:p>
        </p:txBody>
      </p:sp>
      <p:sp>
        <p:nvSpPr>
          <p:cNvPr id="3" name="Content Placeholder 2"/>
          <p:cNvSpPr>
            <a:spLocks noGrp="1"/>
          </p:cNvSpPr>
          <p:nvPr>
            <p:ph idx="1"/>
          </p:nvPr>
        </p:nvSpPr>
        <p:spPr>
          <a:xfrm>
            <a:off x="76200" y="1447800"/>
            <a:ext cx="8991600" cy="5410200"/>
          </a:xfrm>
        </p:spPr>
        <p:txBody>
          <a:bodyPr>
            <a:normAutofit fontScale="92500" lnSpcReduction="10000"/>
          </a:bodyPr>
          <a:lstStyle/>
          <a:p>
            <a:r>
              <a:rPr lang="en-US" dirty="0"/>
              <a:t> </a:t>
            </a:r>
            <a:r>
              <a:rPr lang="en-US" i="1" dirty="0"/>
              <a:t>Eph. 1:11 “In whom also we have obtained an inheritance, being predestinated according to the purpose of him </a:t>
            </a:r>
            <a:r>
              <a:rPr lang="en-US" i="1" u="sng" dirty="0"/>
              <a:t>who </a:t>
            </a:r>
            <a:r>
              <a:rPr lang="en-US" i="1" u="sng" dirty="0" err="1"/>
              <a:t>worketh</a:t>
            </a:r>
            <a:r>
              <a:rPr lang="en-US" i="1" u="sng" dirty="0"/>
              <a:t> all things after the counsel of his own will</a:t>
            </a:r>
            <a:r>
              <a:rPr lang="en-US" i="1" dirty="0"/>
              <a:t>.”</a:t>
            </a:r>
          </a:p>
          <a:p>
            <a:r>
              <a:rPr lang="en-US" dirty="0"/>
              <a:t>Although we may not understand or comprehend God’s silence He has a good purpose in it –         </a:t>
            </a:r>
            <a:r>
              <a:rPr lang="en-US" i="1" dirty="0"/>
              <a:t>Romans 8:28</a:t>
            </a:r>
          </a:p>
          <a:p>
            <a:r>
              <a:rPr lang="en-US" dirty="0">
                <a:solidFill>
                  <a:srgbClr val="FFFF00"/>
                </a:solidFill>
              </a:rPr>
              <a:t>God will teach you things you never imagined through His silence if you will persevere.</a:t>
            </a:r>
          </a:p>
          <a:p>
            <a:r>
              <a:rPr lang="en-US" dirty="0"/>
              <a:t>Some synonyms for perseverance are: diligence, endurance, persistence, steadfastness, waiting and </a:t>
            </a:r>
            <a:r>
              <a:rPr lang="en-US" u="sng" dirty="0"/>
              <a:t>patience</a:t>
            </a:r>
            <a:r>
              <a:rPr lang="en-US" dirty="0"/>
              <a:t>. </a:t>
            </a:r>
          </a:p>
          <a:p>
            <a:endParaRPr lang="en-US" dirty="0">
              <a:solidFill>
                <a:srgbClr val="FFFF00"/>
              </a:solidFill>
            </a:endParaRPr>
          </a:p>
        </p:txBody>
      </p:sp>
    </p:spTree>
    <p:extLst>
      <p:ext uri="{BB962C8B-B14F-4D97-AF65-F5344CB8AC3E}">
        <p14:creationId xmlns:p14="http://schemas.microsoft.com/office/powerpoint/2010/main" val="1799915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2743200"/>
          </a:xfrm>
        </p:spPr>
        <p:txBody>
          <a:bodyPr>
            <a:normAutofit fontScale="90000"/>
          </a:bodyPr>
          <a:lstStyle/>
          <a:p>
            <a:r>
              <a:rPr lang="en-US" dirty="0"/>
              <a:t>God was silent for 400 years between the last prophet of the Old Testament (Malachi) and the New Testament prophet (John the Baptist) </a:t>
            </a:r>
          </a:p>
        </p:txBody>
      </p:sp>
      <p:pic>
        <p:nvPicPr>
          <p:cNvPr id="10242" name="Picture 2" descr="http://graceofourlord.files.wordpress.com/2012/07/john-the-baptist-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7999"/>
            <a:ext cx="2895600" cy="3726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4" name="Picture 4" descr="https://www.lds.org/scriptures/bc/scriptures/nt/matt/3/images/035-035-JohnTheBaptistBaptizingJesus-full.jpg?download=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990471"/>
            <a:ext cx="2867025" cy="3783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ight Arrow 3"/>
          <p:cNvSpPr/>
          <p:nvPr/>
        </p:nvSpPr>
        <p:spPr>
          <a:xfrm>
            <a:off x="3429000" y="4253484"/>
            <a:ext cx="2362200" cy="92811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293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After 400 years of waiting Israel was ready to hear God’s voice.</a:t>
            </a:r>
          </a:p>
        </p:txBody>
      </p:sp>
      <p:pic>
        <p:nvPicPr>
          <p:cNvPr id="11266" name="Picture 2" descr="http://dennydewitt.files.wordpress.com/2013/08/img_02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23" y="1828800"/>
            <a:ext cx="9144000" cy="4796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300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Eight suggestions on how to respond when God seems to be silent.</a:t>
            </a:r>
          </a:p>
        </p:txBody>
      </p:sp>
      <p:sp>
        <p:nvSpPr>
          <p:cNvPr id="3" name="Content Placeholder 2"/>
          <p:cNvSpPr>
            <a:spLocks noGrp="1"/>
          </p:cNvSpPr>
          <p:nvPr>
            <p:ph idx="1"/>
          </p:nvPr>
        </p:nvSpPr>
        <p:spPr>
          <a:xfrm>
            <a:off x="0" y="1600200"/>
            <a:ext cx="9067800" cy="5257800"/>
          </a:xfrm>
        </p:spPr>
        <p:txBody>
          <a:bodyPr>
            <a:normAutofit/>
          </a:bodyPr>
          <a:lstStyle/>
          <a:p>
            <a:pPr marL="514350" indent="-514350">
              <a:buAutoNum type="arabicPeriod"/>
            </a:pPr>
            <a:r>
              <a:rPr lang="en-US" dirty="0"/>
              <a:t>Confess and forsake all known sin – </a:t>
            </a:r>
            <a:r>
              <a:rPr lang="en-US" i="1" dirty="0"/>
              <a:t>Prov. 1:28</a:t>
            </a:r>
          </a:p>
          <a:p>
            <a:pPr marL="514350" indent="-514350">
              <a:buAutoNum type="arabicPeriod"/>
            </a:pPr>
            <a:r>
              <a:rPr lang="en-US" dirty="0"/>
              <a:t>Continue to seek Him – Word and Prayer</a:t>
            </a:r>
          </a:p>
          <a:p>
            <a:pPr marL="514350" indent="-514350">
              <a:buAutoNum type="arabicPeriod"/>
            </a:pPr>
            <a:r>
              <a:rPr lang="en-US" dirty="0"/>
              <a:t>Don’t run ahead of the Lord </a:t>
            </a:r>
          </a:p>
          <a:p>
            <a:pPr marL="514350" indent="-514350">
              <a:buAutoNum type="arabicPeriod"/>
            </a:pPr>
            <a:r>
              <a:rPr lang="en-US" dirty="0"/>
              <a:t>Walk by faith</a:t>
            </a:r>
          </a:p>
          <a:p>
            <a:pPr marL="514350" indent="-514350">
              <a:buAutoNum type="arabicPeriod"/>
            </a:pPr>
            <a:r>
              <a:rPr lang="en-US" dirty="0"/>
              <a:t>Make a decision – </a:t>
            </a:r>
            <a:r>
              <a:rPr lang="en-US" i="1" dirty="0"/>
              <a:t>“I am not going back to the world…”</a:t>
            </a:r>
          </a:p>
          <a:p>
            <a:pPr marL="514350" indent="-514350">
              <a:buAutoNum type="arabicPeriod"/>
            </a:pPr>
            <a:r>
              <a:rPr lang="en-US" dirty="0"/>
              <a:t>Refuse to fear </a:t>
            </a:r>
          </a:p>
          <a:p>
            <a:pPr marL="514350" indent="-514350">
              <a:buAutoNum type="arabicPeriod"/>
            </a:pPr>
            <a:r>
              <a:rPr lang="en-US" dirty="0"/>
              <a:t>Embrace God’s Sovereignty </a:t>
            </a:r>
          </a:p>
          <a:p>
            <a:pPr marL="514350" indent="-514350">
              <a:buAutoNum type="arabicPeriod"/>
            </a:pPr>
            <a:r>
              <a:rPr lang="en-US" dirty="0"/>
              <a:t>Be ready to hear when God speaks</a:t>
            </a:r>
          </a:p>
          <a:p>
            <a:pPr marL="0" indent="0">
              <a:buNone/>
            </a:pPr>
            <a:endParaRPr lang="en-US" dirty="0"/>
          </a:p>
          <a:p>
            <a:pPr marL="514350" indent="-514350">
              <a:buAutoNum type="arabicPeriod"/>
            </a:pPr>
            <a:endParaRPr lang="en-US" i="1"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3690513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earchengineland.com/figz/wp-content/seloads/2011/09/warning-yellow-tape-featured.jpe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447800"/>
            <a:ext cx="9086851" cy="43043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9144000" cy="7010400"/>
          </a:xfrm>
        </p:spPr>
        <p:txBody>
          <a:bodyPr>
            <a:normAutofit/>
          </a:bodyPr>
          <a:lstStyle/>
          <a:p>
            <a:pPr marL="514350" indent="-514350">
              <a:buFont typeface="Arial" panose="020B0604020202020204" pitchFamily="34" charset="0"/>
              <a:buAutoNum type="arabicPeriod"/>
            </a:pPr>
            <a:r>
              <a:rPr lang="en-US" sz="3600" dirty="0">
                <a:effectLst>
                  <a:glow rad="101600">
                    <a:schemeClr val="bg1">
                      <a:alpha val="60000"/>
                    </a:schemeClr>
                  </a:glow>
                </a:effectLst>
              </a:rPr>
              <a:t>Some times, God is speaking but we are not listening. </a:t>
            </a:r>
          </a:p>
          <a:p>
            <a:pPr marL="514350" indent="-514350">
              <a:buAutoNum type="arabicPeriod"/>
            </a:pPr>
            <a:r>
              <a:rPr lang="en-US" sz="3600" dirty="0">
                <a:effectLst>
                  <a:glow rad="101600">
                    <a:schemeClr val="bg1">
                      <a:alpha val="60000"/>
                    </a:schemeClr>
                  </a:glow>
                </a:effectLst>
              </a:rPr>
              <a:t>Remember God is teaching us to trust Him during times of silence.</a:t>
            </a:r>
          </a:p>
          <a:p>
            <a:pPr marL="514350" indent="-514350">
              <a:buAutoNum type="arabicPeriod"/>
            </a:pPr>
            <a:r>
              <a:rPr lang="en-US" sz="3600" dirty="0">
                <a:effectLst>
                  <a:glow rad="101600">
                    <a:schemeClr val="bg1">
                      <a:alpha val="60000"/>
                    </a:schemeClr>
                  </a:glow>
                </a:effectLst>
              </a:rPr>
              <a:t>Distinguish God’s voice from all the other voices telling you what you should do.</a:t>
            </a:r>
          </a:p>
          <a:p>
            <a:pPr marL="514350" indent="-514350">
              <a:buAutoNum type="arabicPeriod"/>
            </a:pPr>
            <a:r>
              <a:rPr lang="en-US" sz="3600" dirty="0">
                <a:effectLst>
                  <a:glow rad="101600">
                    <a:schemeClr val="bg1">
                      <a:alpha val="60000"/>
                    </a:schemeClr>
                  </a:glow>
                </a:effectLst>
              </a:rPr>
              <a:t>Don’t stop praying. </a:t>
            </a:r>
          </a:p>
          <a:p>
            <a:pPr marL="514350" indent="-514350">
              <a:buAutoNum type="arabicPeriod"/>
            </a:pPr>
            <a:r>
              <a:rPr lang="en-US" sz="3600" dirty="0">
                <a:effectLst>
                  <a:glow rad="101600">
                    <a:schemeClr val="bg1">
                      <a:alpha val="60000"/>
                    </a:schemeClr>
                  </a:glow>
                </a:effectLst>
              </a:rPr>
              <a:t>Persevere in prayer.</a:t>
            </a:r>
          </a:p>
          <a:p>
            <a:pPr marL="514350" indent="-514350">
              <a:buAutoNum type="arabicPeriod"/>
            </a:pPr>
            <a:r>
              <a:rPr lang="en-US" sz="3600" dirty="0">
                <a:effectLst>
                  <a:glow rad="101600">
                    <a:schemeClr val="bg1">
                      <a:alpha val="60000"/>
                    </a:schemeClr>
                  </a:glow>
                </a:effectLst>
              </a:rPr>
              <a:t>God’s silence does not mean that He’s inactive.</a:t>
            </a:r>
          </a:p>
          <a:p>
            <a:pPr marL="514350" indent="-514350">
              <a:buAutoNum type="arabicPeriod"/>
            </a:pPr>
            <a:r>
              <a:rPr lang="en-US" sz="3600" dirty="0">
                <a:effectLst>
                  <a:glow rad="101600">
                    <a:schemeClr val="bg1">
                      <a:alpha val="60000"/>
                    </a:schemeClr>
                  </a:glow>
                </a:effectLst>
              </a:rPr>
              <a:t>Keep your emotions in check.</a:t>
            </a:r>
          </a:p>
        </p:txBody>
      </p:sp>
    </p:spTree>
    <p:extLst>
      <p:ext uri="{BB962C8B-B14F-4D97-AF65-F5344CB8AC3E}">
        <p14:creationId xmlns:p14="http://schemas.microsoft.com/office/powerpoint/2010/main" val="4020324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rgbClr val="FFFF00"/>
                </a:solidFill>
                <a:effectLst>
                  <a:glow rad="101600">
                    <a:schemeClr val="bg1">
                      <a:alpha val="60000"/>
                    </a:schemeClr>
                  </a:glow>
                </a:effectLst>
              </a:rPr>
              <a:t>Don’t allow yourself to become </a:t>
            </a:r>
            <a:endParaRPr lang="en-US" dirty="0"/>
          </a:p>
        </p:txBody>
      </p:sp>
      <p:sp>
        <p:nvSpPr>
          <p:cNvPr id="3" name="Rectangle 2"/>
          <p:cNvSpPr/>
          <p:nvPr/>
        </p:nvSpPr>
        <p:spPr>
          <a:xfrm>
            <a:off x="0" y="2519351"/>
            <a:ext cx="2667000" cy="646331"/>
          </a:xfrm>
          <a:prstGeom prst="rect">
            <a:avLst/>
          </a:prstGeom>
        </p:spPr>
        <p:txBody>
          <a:bodyPr wrap="square">
            <a:spAutoFit/>
          </a:bodyPr>
          <a:lstStyle/>
          <a:p>
            <a:r>
              <a:rPr lang="en-US" sz="3600" dirty="0">
                <a:solidFill>
                  <a:srgbClr val="FFFF00"/>
                </a:solidFill>
                <a:effectLst>
                  <a:glow rad="101600">
                    <a:schemeClr val="bg1">
                      <a:alpha val="60000"/>
                    </a:schemeClr>
                  </a:glow>
                </a:effectLst>
              </a:rPr>
              <a:t>disappointed</a:t>
            </a:r>
            <a:endParaRPr lang="en-US" sz="3600" dirty="0"/>
          </a:p>
        </p:txBody>
      </p:sp>
      <p:sp>
        <p:nvSpPr>
          <p:cNvPr id="4" name="Rectangle 3"/>
          <p:cNvSpPr/>
          <p:nvPr/>
        </p:nvSpPr>
        <p:spPr>
          <a:xfrm>
            <a:off x="7010399" y="1495965"/>
            <a:ext cx="1236877" cy="646331"/>
          </a:xfrm>
          <a:prstGeom prst="rect">
            <a:avLst/>
          </a:prstGeom>
        </p:spPr>
        <p:txBody>
          <a:bodyPr wrap="none">
            <a:spAutoFit/>
          </a:bodyPr>
          <a:lstStyle/>
          <a:p>
            <a:r>
              <a:rPr lang="en-US" sz="3600" dirty="0">
                <a:solidFill>
                  <a:srgbClr val="FFFF00"/>
                </a:solidFill>
                <a:effectLst>
                  <a:glow rad="101600">
                    <a:schemeClr val="bg1">
                      <a:alpha val="60000"/>
                    </a:schemeClr>
                  </a:glow>
                </a:effectLst>
              </a:rPr>
              <a:t>angry</a:t>
            </a:r>
            <a:endParaRPr lang="en-US" sz="3600" dirty="0"/>
          </a:p>
        </p:txBody>
      </p:sp>
      <p:sp>
        <p:nvSpPr>
          <p:cNvPr id="5" name="Rectangle 4"/>
          <p:cNvSpPr/>
          <p:nvPr/>
        </p:nvSpPr>
        <p:spPr>
          <a:xfrm>
            <a:off x="4157662" y="4429719"/>
            <a:ext cx="1999137" cy="646331"/>
          </a:xfrm>
          <a:prstGeom prst="rect">
            <a:avLst/>
          </a:prstGeom>
        </p:spPr>
        <p:txBody>
          <a:bodyPr wrap="none">
            <a:spAutoFit/>
          </a:bodyPr>
          <a:lstStyle/>
          <a:p>
            <a:r>
              <a:rPr lang="en-US" sz="3600" dirty="0">
                <a:solidFill>
                  <a:srgbClr val="FFFF00"/>
                </a:solidFill>
                <a:effectLst>
                  <a:glow rad="101600">
                    <a:schemeClr val="bg1">
                      <a:alpha val="60000"/>
                    </a:schemeClr>
                  </a:glow>
                </a:effectLst>
              </a:rPr>
              <a:t>confused </a:t>
            </a:r>
            <a:endParaRPr lang="en-US" sz="3600" dirty="0"/>
          </a:p>
        </p:txBody>
      </p:sp>
      <p:sp>
        <p:nvSpPr>
          <p:cNvPr id="6" name="Rectangle 5"/>
          <p:cNvSpPr/>
          <p:nvPr/>
        </p:nvSpPr>
        <p:spPr>
          <a:xfrm>
            <a:off x="3411189" y="1535394"/>
            <a:ext cx="1413913" cy="646331"/>
          </a:xfrm>
          <a:prstGeom prst="rect">
            <a:avLst/>
          </a:prstGeom>
        </p:spPr>
        <p:txBody>
          <a:bodyPr wrap="none">
            <a:spAutoFit/>
          </a:bodyPr>
          <a:lstStyle/>
          <a:p>
            <a:r>
              <a:rPr lang="en-US" sz="3600" dirty="0">
                <a:solidFill>
                  <a:srgbClr val="FFFF00"/>
                </a:solidFill>
                <a:effectLst>
                  <a:glow rad="101600">
                    <a:schemeClr val="bg1">
                      <a:alpha val="60000"/>
                    </a:schemeClr>
                  </a:glow>
                </a:effectLst>
              </a:rPr>
              <a:t>fearful</a:t>
            </a:r>
            <a:endParaRPr lang="en-US" sz="3600" dirty="0"/>
          </a:p>
        </p:txBody>
      </p:sp>
      <p:pic>
        <p:nvPicPr>
          <p:cNvPr id="17410" name="Picture 2" descr="http://www.drcarolministries.com/wp-content/uploads/2015/06/Man-Disappoin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93" y="3262312"/>
            <a:ext cx="2468614" cy="365866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dynamicyou.org/wp-content/uploads/2015/04/angry-dud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03" t="-3185" r="8859" b="-1"/>
          <a:stretch/>
        </p:blipFill>
        <p:spPr bwMode="auto">
          <a:xfrm>
            <a:off x="6220523" y="2154663"/>
            <a:ext cx="2816627" cy="242558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dentalcarecosmetics.com/moredentalservices/images/fearful-patient-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209800"/>
            <a:ext cx="2371725" cy="21050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2862" y="2135173"/>
            <a:ext cx="2743200" cy="4797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86062" y="1275356"/>
            <a:ext cx="2743200" cy="3134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19800" y="1676400"/>
            <a:ext cx="3065646" cy="3415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6" name="Picture 8" descr="https://madamsabi.files.wordpress.com/2015/01/wpid-confus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507" t="460" r="7107"/>
          <a:stretch/>
        </p:blipFill>
        <p:spPr bwMode="auto">
          <a:xfrm>
            <a:off x="3986455" y="4992450"/>
            <a:ext cx="2345821" cy="195986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852656" y="4582380"/>
            <a:ext cx="2609148" cy="2396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059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3"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christimcguire.com/wp-content/uploads/2013/03/Wai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85" y="1081453"/>
            <a:ext cx="7373815" cy="55935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careann.files.wordpress.com/2012/09/pati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6948" t="10339" r="6599" b="13409"/>
          <a:stretch/>
        </p:blipFill>
        <p:spPr bwMode="auto">
          <a:xfrm>
            <a:off x="1186022" y="2229176"/>
            <a:ext cx="6865739" cy="3028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62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normAutofit/>
          </a:bodyPr>
          <a:lstStyle/>
          <a:p>
            <a:r>
              <a:rPr lang="en-US" sz="4000" dirty="0"/>
              <a:t>Has God been silent lately? If so He is raising your Christian life to a new level.</a:t>
            </a:r>
          </a:p>
        </p:txBody>
      </p:sp>
      <p:pic>
        <p:nvPicPr>
          <p:cNvPr id="13314" name="Picture 2" descr="http://assets1.womenoffaith.com/wp-content/uploads/2015/02/woman_pray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6853"/>
            <a:ext cx="9067800" cy="5093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575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417638"/>
          </a:xfrm>
        </p:spPr>
        <p:txBody>
          <a:bodyPr>
            <a:normAutofit fontScale="90000"/>
          </a:bodyPr>
          <a:lstStyle/>
          <a:p>
            <a:r>
              <a:rPr lang="en-US" dirty="0"/>
              <a:t>Stay humble before your Almighty God.</a:t>
            </a:r>
          </a:p>
        </p:txBody>
      </p:sp>
      <p:pic>
        <p:nvPicPr>
          <p:cNvPr id="14338" name="Picture 2" descr="http://www.missiochurch.com/upload/images/stock_images_for_pages/prayer-on-my-knee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128000" cy="53925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746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ustcris.com/wp-content/uploads/2012/03/seeking.jpg">
            <a:extLst>
              <a:ext uri="{FF2B5EF4-FFF2-40B4-BE49-F238E27FC236}">
                <a16:creationId xmlns:a16="http://schemas.microsoft.com/office/drawing/2014/main" id="{2148BDA5-233D-4BB1-B4AE-DBF869CA4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35"/>
            <a:ext cx="103595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dirty="0">
                <a:solidFill>
                  <a:srgbClr val="FFFF00"/>
                </a:solidFill>
                <a:effectLst>
                  <a:glow rad="101600">
                    <a:schemeClr val="bg1">
                      <a:alpha val="60000"/>
                    </a:schemeClr>
                  </a:glow>
                </a:effectLst>
              </a:rPr>
              <a:t>God’s Silence</a:t>
            </a:r>
          </a:p>
        </p:txBody>
      </p:sp>
      <p:sp>
        <p:nvSpPr>
          <p:cNvPr id="3" name="Content Placeholder 2"/>
          <p:cNvSpPr>
            <a:spLocks noGrp="1"/>
          </p:cNvSpPr>
          <p:nvPr>
            <p:ph idx="1"/>
          </p:nvPr>
        </p:nvSpPr>
        <p:spPr>
          <a:xfrm>
            <a:off x="9970" y="1066800"/>
            <a:ext cx="9144000" cy="5867400"/>
          </a:xfrm>
        </p:spPr>
        <p:txBody>
          <a:bodyPr>
            <a:normAutofit/>
          </a:bodyPr>
          <a:lstStyle/>
          <a:p>
            <a:pPr marL="0" indent="0">
              <a:buNone/>
            </a:pPr>
            <a:r>
              <a:rPr lang="en-US" i="1" dirty="0">
                <a:effectLst>
                  <a:glow rad="101600">
                    <a:schemeClr val="bg1">
                      <a:alpha val="60000"/>
                    </a:schemeClr>
                  </a:glow>
                </a:effectLst>
              </a:rPr>
              <a:t>Job 34:29 “When he </a:t>
            </a:r>
            <a:r>
              <a:rPr lang="en-US" i="1" dirty="0" err="1">
                <a:effectLst>
                  <a:glow rad="101600">
                    <a:schemeClr val="bg1">
                      <a:alpha val="60000"/>
                    </a:schemeClr>
                  </a:glow>
                </a:effectLst>
              </a:rPr>
              <a:t>hideth</a:t>
            </a:r>
            <a:r>
              <a:rPr lang="en-US" i="1" dirty="0">
                <a:effectLst>
                  <a:glow rad="101600">
                    <a:schemeClr val="bg1">
                      <a:alpha val="60000"/>
                    </a:schemeClr>
                  </a:glow>
                </a:effectLst>
              </a:rPr>
              <a:t> his face, who then can behold him? whether it be done against a nation, or against a man only.”</a:t>
            </a:r>
          </a:p>
          <a:p>
            <a:pPr marL="0" indent="0">
              <a:buNone/>
            </a:pPr>
            <a:r>
              <a:rPr lang="en-US" i="1" dirty="0">
                <a:effectLst>
                  <a:glow rad="101600">
                    <a:schemeClr val="bg1">
                      <a:alpha val="60000"/>
                    </a:schemeClr>
                  </a:glow>
                </a:effectLst>
              </a:rPr>
              <a:t>Psalms 28:1 “Unto thee will I cry, O LORD my rock; be not silent to me: lest, if thou be silent to me, I become like them that go down into the pit.”</a:t>
            </a:r>
          </a:p>
          <a:p>
            <a:pPr marL="0" indent="0">
              <a:buNone/>
            </a:pPr>
            <a:r>
              <a:rPr lang="en-US" i="1" dirty="0">
                <a:effectLst>
                  <a:glow rad="101600">
                    <a:schemeClr val="bg1">
                      <a:alpha val="60000"/>
                    </a:schemeClr>
                  </a:glow>
                </a:effectLst>
              </a:rPr>
              <a:t>Psalms 83:1 “Keep not thou silence, O God: hold not thy peace, and be not still, O God.”</a:t>
            </a:r>
          </a:p>
          <a:p>
            <a:pPr marL="0" indent="0">
              <a:buNone/>
            </a:pPr>
            <a:r>
              <a:rPr lang="en-US" i="1" dirty="0">
                <a:effectLst>
                  <a:glow rad="101600">
                    <a:schemeClr val="bg1">
                      <a:alpha val="60000"/>
                    </a:schemeClr>
                  </a:glow>
                </a:effectLst>
              </a:rPr>
              <a:t> Psalm 35:22 “O LORD: keep not silence: O Lord, be not far from me.”</a:t>
            </a:r>
          </a:p>
        </p:txBody>
      </p:sp>
    </p:spTree>
    <p:extLst>
      <p:ext uri="{BB962C8B-B14F-4D97-AF65-F5344CB8AC3E}">
        <p14:creationId xmlns:p14="http://schemas.microsoft.com/office/powerpoint/2010/main" val="4124542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 silent before Him and be willing to hear and obey when He speaks. </a:t>
            </a:r>
          </a:p>
        </p:txBody>
      </p:sp>
      <p:pic>
        <p:nvPicPr>
          <p:cNvPr id="15362" name="Picture 2" descr="http://ldsblogs.com/files/2014/06/be-still-me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637" y="1600200"/>
            <a:ext cx="7543800" cy="50482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21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jrbriggs.com/wp-content/uploads/2011/03/1300294298_09e81968f3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741" r="11349"/>
          <a:stretch/>
        </p:blipFill>
        <p:spPr bwMode="auto">
          <a:xfrm>
            <a:off x="0" y="-188007"/>
            <a:ext cx="9144000" cy="70460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9144000" cy="2514600"/>
          </a:xfrm>
        </p:spPr>
        <p:txBody>
          <a:bodyPr>
            <a:normAutofit fontScale="85000" lnSpcReduction="10000"/>
          </a:bodyPr>
          <a:lstStyle/>
          <a:p>
            <a:pPr marL="0" indent="0" algn="ctr">
              <a:buNone/>
            </a:pPr>
            <a:r>
              <a:rPr lang="en-US" sz="4000" b="1" i="1" dirty="0">
                <a:solidFill>
                  <a:schemeClr val="bg1"/>
                </a:solidFill>
              </a:rPr>
              <a:t>Heavenly Father, sometimes I think You either aren’t listening or don’t care about my circumstances. Help me choose to praise You and remember that You use every situation for my ultimate good. In Jesus’ name I pray. Amen.</a:t>
            </a:r>
          </a:p>
        </p:txBody>
      </p:sp>
    </p:spTree>
    <p:extLst>
      <p:ext uri="{BB962C8B-B14F-4D97-AF65-F5344CB8AC3E}">
        <p14:creationId xmlns:p14="http://schemas.microsoft.com/office/powerpoint/2010/main" val="2528988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61A9DF-487A-435D-B373-DB07EC640CB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212" y="-19639"/>
            <a:ext cx="9144000" cy="7511501"/>
          </a:xfrm>
          <a:prstGeom prst="rect">
            <a:avLst/>
          </a:prstGeom>
        </p:spPr>
      </p:pic>
      <p:sp>
        <p:nvSpPr>
          <p:cNvPr id="2" name="Title 1"/>
          <p:cNvSpPr>
            <a:spLocks noGrp="1"/>
          </p:cNvSpPr>
          <p:nvPr>
            <p:ph type="title"/>
          </p:nvPr>
        </p:nvSpPr>
        <p:spPr>
          <a:xfrm>
            <a:off x="0" y="1676400"/>
            <a:ext cx="9144000" cy="2590800"/>
          </a:xfrm>
        </p:spPr>
        <p:txBody>
          <a:bodyPr>
            <a:noAutofit/>
          </a:bodyPr>
          <a:lstStyle/>
          <a:p>
            <a:br>
              <a:rPr lang="en-US" b="1" i="1" dirty="0">
                <a:ln>
                  <a:solidFill>
                    <a:schemeClr val="bg1"/>
                  </a:solidFill>
                </a:ln>
              </a:rPr>
            </a:br>
            <a:r>
              <a:rPr lang="en-US" b="1" i="1" dirty="0">
                <a:ln>
                  <a:solidFill>
                    <a:schemeClr val="bg1"/>
                  </a:solidFill>
                </a:ln>
              </a:rPr>
              <a:t>“Ahab did more to provoke the LORD God of Israel to anger than all the kings of Israel that were before him…And Elijah said to Ahab, As the LORD God of Israel lives, before whom I stand, there shall not be dew nor rain these years, except at my word.” (1 Kings 16:33, 17:1)</a:t>
            </a:r>
          </a:p>
        </p:txBody>
      </p:sp>
    </p:spTree>
    <p:extLst>
      <p:ext uri="{BB962C8B-B14F-4D97-AF65-F5344CB8AC3E}">
        <p14:creationId xmlns:p14="http://schemas.microsoft.com/office/powerpoint/2010/main" val="114468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11437" cy="6858000"/>
          </a:xfrm>
        </p:spPr>
        <p:txBody>
          <a:bodyPr>
            <a:normAutofit/>
          </a:bodyPr>
          <a:lstStyle/>
          <a:p>
            <a:r>
              <a:rPr lang="en-US" sz="3600" i="1" dirty="0"/>
              <a:t>(1 Kings 17:2-3) “And </a:t>
            </a:r>
            <a:r>
              <a:rPr lang="en-US" sz="3600" i="1" u="sng" dirty="0"/>
              <a:t>the word of the LORD came to him</a:t>
            </a:r>
            <a:r>
              <a:rPr lang="en-US" sz="3600" i="1" dirty="0"/>
              <a:t>, saying, get thee hence, and turn thee eastward and hide thyself by the Brook Cherith, that is before Jordan.”</a:t>
            </a:r>
          </a:p>
        </p:txBody>
      </p:sp>
      <p:pic>
        <p:nvPicPr>
          <p:cNvPr id="3078" name="Picture 6" descr="https://s-media-cache-ak0.pinimg.com/736x/f0/b6/9e/f0b69e90d16830f9f228cdf85fec59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437" y="-32208"/>
            <a:ext cx="5732563" cy="689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95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53000" cy="6858000"/>
          </a:xfrm>
        </p:spPr>
        <p:txBody>
          <a:bodyPr>
            <a:normAutofit/>
          </a:bodyPr>
          <a:lstStyle/>
          <a:p>
            <a:r>
              <a:rPr lang="en-US" sz="3600" i="1" dirty="0"/>
              <a:t>“And </a:t>
            </a:r>
            <a:r>
              <a:rPr lang="en-US" sz="3600" i="1" u="sng" dirty="0"/>
              <a:t>the word of the LORD came unto him</a:t>
            </a:r>
            <a:r>
              <a:rPr lang="en-US" sz="3600" i="1" dirty="0"/>
              <a:t>, saying, Arise, get thee to Zarephath, which </a:t>
            </a:r>
            <a:r>
              <a:rPr lang="en-US" sz="3600" i="1" dirty="0" err="1"/>
              <a:t>belongeth</a:t>
            </a:r>
            <a:r>
              <a:rPr lang="en-US" sz="3600" i="1" dirty="0"/>
              <a:t> to </a:t>
            </a:r>
            <a:r>
              <a:rPr lang="en-US" sz="3600" i="1" dirty="0" err="1"/>
              <a:t>Zidon</a:t>
            </a:r>
            <a:r>
              <a:rPr lang="en-US" sz="3600" i="1" dirty="0"/>
              <a:t>, and dwell there: behold, I have commanded a widow woman there to sustain thee.” </a:t>
            </a:r>
            <a:br>
              <a:rPr lang="en-US" sz="3600" i="1" dirty="0"/>
            </a:br>
            <a:r>
              <a:rPr lang="en-US" sz="3600" i="1" dirty="0"/>
              <a:t>(1 Kings 17:8-9) </a:t>
            </a:r>
          </a:p>
        </p:txBody>
      </p:sp>
      <p:pic>
        <p:nvPicPr>
          <p:cNvPr id="3080" name="Picture 8" descr="http://2.bp.blogspot.com/-su0DOZh2haA/U3otdzPmXYI/AAAAAAAAFT4/E0z-hGU5Q_0/s1600/WidowZ_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4571" y="152400"/>
            <a:ext cx="4114800"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122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bibleheraldmagazine.files.wordpress.com/2015/04/elijiahandthewidows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07" y="2286000"/>
            <a:ext cx="9087554" cy="5334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11870"/>
            <a:ext cx="9144000" cy="2590800"/>
          </a:xfrm>
        </p:spPr>
        <p:txBody>
          <a:bodyPr>
            <a:noAutofit/>
          </a:bodyPr>
          <a:lstStyle/>
          <a:p>
            <a:r>
              <a:rPr lang="en-US" sz="3600" i="1" dirty="0">
                <a:effectLst>
                  <a:glow rad="101600">
                    <a:schemeClr val="bg1">
                      <a:alpha val="60000"/>
                    </a:schemeClr>
                  </a:glow>
                </a:effectLst>
              </a:rPr>
              <a:t>“And it came to pass after these things, that the son of the woman, fell sick; and his sickness was so sore, that there was no breath left in him…And </a:t>
            </a:r>
            <a:r>
              <a:rPr lang="en-US" sz="3600" i="1" u="sng" dirty="0">
                <a:effectLst>
                  <a:glow rad="101600">
                    <a:schemeClr val="bg1">
                      <a:alpha val="60000"/>
                    </a:schemeClr>
                  </a:glow>
                </a:effectLst>
              </a:rPr>
              <a:t>the LORD heard the voice of Elijah</a:t>
            </a:r>
            <a:r>
              <a:rPr lang="en-US" sz="3600" i="1" dirty="0">
                <a:effectLst>
                  <a:glow rad="101600">
                    <a:schemeClr val="bg1">
                      <a:alpha val="60000"/>
                    </a:schemeClr>
                  </a:glow>
                </a:effectLst>
              </a:rPr>
              <a:t>; and the soul of the child came into him again, and he revived.” (1 Kings 17:17,22) </a:t>
            </a:r>
          </a:p>
        </p:txBody>
      </p:sp>
    </p:spTree>
    <p:extLst>
      <p:ext uri="{BB962C8B-B14F-4D97-AF65-F5344CB8AC3E}">
        <p14:creationId xmlns:p14="http://schemas.microsoft.com/office/powerpoint/2010/main" val="4060988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1823</TotalTime>
  <Words>1938</Words>
  <Application>Microsoft Office PowerPoint</Application>
  <PresentationFormat>On-screen Show (4:3)</PresentationFormat>
  <Paragraphs>95</Paragraphs>
  <Slides>51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Office Theme</vt:lpstr>
      <vt:lpstr>When God Seems to be Silent</vt:lpstr>
      <vt:lpstr>PowerPoint Presentation</vt:lpstr>
      <vt:lpstr>God’s Promise</vt:lpstr>
      <vt:lpstr>PowerPoint Presentation</vt:lpstr>
      <vt:lpstr>God’s Silence</vt:lpstr>
      <vt:lpstr> “Ahab did more to provoke the LORD God of Israel to anger than all the kings of Israel that were before him…And Elijah said to Ahab, As the LORD God of Israel lives, before whom I stand, there shall not be dew nor rain these years, except at my word.” (1 Kings 16:33, 17:1)</vt:lpstr>
      <vt:lpstr>(1 Kings 17:2-3) “And the word of the LORD came to him, saying, get thee hence, and turn thee eastward and hide thyself by the Brook Cherith, that is before Jordan.”</vt:lpstr>
      <vt:lpstr>“And the word of the LORD came unto him, saying, Arise, get thee to Zarephath, which belongeth to Zidon, and dwell there: behold, I have commanded a widow woman there to sustain thee.”  (1 Kings 17:8-9) </vt:lpstr>
      <vt:lpstr>“And it came to pass after these things, that the son of the woman, fell sick; and his sickness was so sore, that there was no breath left in him…And the LORD heard the voice of Elijah; and the soul of the child came into him again, and he revived.” (1 Kings 17:17,22) </vt:lpstr>
      <vt:lpstr>God’s Silence in Elijah’s Life </vt:lpstr>
      <vt:lpstr>Imagine you had been faithfully serving…God is using you…you are in constant communication with Him…and then suddenly…every thing goes silent.  </vt:lpstr>
      <vt:lpstr>3 years of silence</vt:lpstr>
      <vt:lpstr>Elijah continued to hold on by faith, but God said nothing.         </vt:lpstr>
      <vt:lpstr>Elijah continued to hold on by faith, but God said nothing.   God was apparently inactive.      </vt:lpstr>
      <vt:lpstr>Elijah continued to hold on by faith, but God said nothing.   God was apparently inactive.   He was not speaking at all to His great servant Elijah during this time.   </vt:lpstr>
      <vt:lpstr>Finally God Speaks </vt:lpstr>
      <vt:lpstr>(1 Kings 18:1) “And it came to pass after many days, that the word of the LORD came to Elijah in the third year, saying, Go, shew thyself unto Ahab; and I will send rain upon the earth.”</vt:lpstr>
      <vt:lpstr>Have you ever felt like God was             giving you the silent treatment?</vt:lpstr>
      <vt:lpstr>It can be very disheartening when you need God and are seeking God, but you don’t    seem to be hearing from Him. </vt:lpstr>
      <vt:lpstr>Lazarus (John 11)</vt:lpstr>
      <vt:lpstr> “Then said Jesus unto them plainly, Lazarus is dead. And I am glad for your sakes that I was not there, to the intent ye may believe; nevertheless let us go unto him.”</vt:lpstr>
      <vt:lpstr>“Then when Jesus came, he found that he had lain in the grave four days already…Then Martha, as soon as she heard that Jesus was coming, went and met him: but Mary sat still in the house. Then said Martha unto Jesus, Lord, if thou hadst been here, my brother had not died.”</vt:lpstr>
      <vt:lpstr>“Jesus saith unto her, Thy brother shall rise again. Martha saith unto him, I know that he shall rise again in the resurrection at the last day. Jesus said unto her, I am the resurrection, and the life: he that believeth in me, though he were dead, yet shall he live: And whosoever liveth and believeth in me shall never die. Believest thou this? .”</vt:lpstr>
      <vt:lpstr>“She saith unto him, Yea, Lord: I believe that thou art the Christ, the Son of God, which should come into the world. And when she had so said, she went her way, and called Mary her sister secretly, saying, The Master is come, and calleth for thee.”</vt:lpstr>
      <vt:lpstr>“When Mary was come where Jesus was, and saw him, she fell down at his feet, saying unto him, Lord, if thou hadst been here, my brother had not died... Jesus said, Take ye away the stone. Martha, the sister of him that was dead, saith unto him, Lord, by this time he stinketh: for he hath been dead four days.”</vt:lpstr>
      <vt:lpstr>“When Mary was come where Jesus was, and saw him, she fell down at his feet, saying unto him, Lord, if thou hadst been here, my brother had not died... Jesus said, Take ye away the stone. Martha, the sister of him that was dead, saith unto him, Lord, by this time he stinketh: for he hath been dead four days.”</vt:lpstr>
      <vt:lpstr>“Jesus saith unto her, Said I not unto thee, that, if thou wouldest believe, thou shouldest see the glory of God? Then they took away the stone from the place where the dead was laid.”</vt:lpstr>
      <vt:lpstr>Instead of running to meet Lazarus need, Jesus waits and is silent.  Yet, it was for a very good reason.  When Jesus finally did go to see Lazarus, He glorified God by raising Lazarus from the dead.</vt:lpstr>
      <vt:lpstr> “And when he thus had spoken, he cried with a loud voice, Lazarus, come forth. And he that was dead came forth, bound hand and foot with graveclothes.”</vt:lpstr>
      <vt:lpstr> “And his face was bound about with a napkin. Jesus saith unto them, Loose him, and let him go.”</vt:lpstr>
      <vt:lpstr> “Then many of the Jews which came to Mary, and had seen the things which Jesus did, believed on him.”</vt:lpstr>
      <vt:lpstr>“My God, my God, why hast thou forsaken me? why art thou so far from helping me, and from the words of my roaring? O my God, I cry in the daytime, but thou hearest not.” (Psalms 22:1-2) </vt:lpstr>
      <vt:lpstr>PowerPoint Presentation</vt:lpstr>
      <vt:lpstr>How do you respond         when God is Silent?</vt:lpstr>
      <vt:lpstr>(John 21) “Simon Peter saith unto them, I go a fishing. They say unto him, We also go with thee. They went forth, and entered into a ship immediately; and that night they caught nothing.”</vt:lpstr>
      <vt:lpstr>PowerPoint Presentation</vt:lpstr>
      <vt:lpstr>PowerPoint Presentation</vt:lpstr>
      <vt:lpstr>PowerPoint Presentation</vt:lpstr>
      <vt:lpstr>PowerPoint Presentation</vt:lpstr>
      <vt:lpstr>PowerPoint Presentation</vt:lpstr>
      <vt:lpstr>When God seems to be silent He                        has a reason for His silence.</vt:lpstr>
      <vt:lpstr>God was silent for 400 years between the last prophet of the Old Testament (Malachi) and the New Testament prophet (John the Baptist) </vt:lpstr>
      <vt:lpstr>After 400 years of waiting Israel was ready to hear God’s voice.</vt:lpstr>
      <vt:lpstr>Eight suggestions on how to respond when God seems to be silent.</vt:lpstr>
      <vt:lpstr>PowerPoint Presentation</vt:lpstr>
      <vt:lpstr>Don’t allow yourself to become </vt:lpstr>
      <vt:lpstr>PowerPoint Presentation</vt:lpstr>
      <vt:lpstr>Has God been silent lately? If so He is raising your Christian life to a new level.</vt:lpstr>
      <vt:lpstr>Stay humble before your Almighty God.</vt:lpstr>
      <vt:lpstr>Be silent before Him and be willing to hear and obey when He speaks.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God Seems to be Silent</dc:title>
  <dc:creator>Dan White</dc:creator>
  <cp:lastModifiedBy>Dan White</cp:lastModifiedBy>
  <cp:revision>65</cp:revision>
  <dcterms:created xsi:type="dcterms:W3CDTF">2015-07-28T15:36:54Z</dcterms:created>
  <dcterms:modified xsi:type="dcterms:W3CDTF">2019-02-06T09:33:10Z</dcterms:modified>
</cp:coreProperties>
</file>