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73" r:id="rId2"/>
    <p:sldId id="262" r:id="rId3"/>
    <p:sldId id="259" r:id="rId4"/>
    <p:sldId id="261" r:id="rId5"/>
    <p:sldId id="260" r:id="rId6"/>
    <p:sldId id="297" r:id="rId7"/>
    <p:sldId id="263" r:id="rId8"/>
    <p:sldId id="276" r:id="rId9"/>
    <p:sldId id="277" r:id="rId10"/>
    <p:sldId id="264" r:id="rId11"/>
    <p:sldId id="257" r:id="rId12"/>
    <p:sldId id="265" r:id="rId13"/>
    <p:sldId id="298" r:id="rId14"/>
    <p:sldId id="300" r:id="rId15"/>
    <p:sldId id="258" r:id="rId16"/>
    <p:sldId id="266" r:id="rId17"/>
    <p:sldId id="267" r:id="rId18"/>
    <p:sldId id="301" r:id="rId19"/>
    <p:sldId id="268" r:id="rId20"/>
    <p:sldId id="269" r:id="rId21"/>
    <p:sldId id="270" r:id="rId22"/>
    <p:sldId id="278" r:id="rId23"/>
    <p:sldId id="271" r:id="rId24"/>
    <p:sldId id="274" r:id="rId25"/>
    <p:sldId id="275" r:id="rId26"/>
    <p:sldId id="279" r:id="rId27"/>
    <p:sldId id="280" r:id="rId28"/>
    <p:sldId id="281" r:id="rId29"/>
    <p:sldId id="282" r:id="rId30"/>
    <p:sldId id="283" r:id="rId31"/>
    <p:sldId id="284" r:id="rId32"/>
    <p:sldId id="285" r:id="rId33"/>
    <p:sldId id="286" r:id="rId34"/>
    <p:sldId id="287" r:id="rId35"/>
    <p:sldId id="289" r:id="rId36"/>
    <p:sldId id="288" r:id="rId37"/>
    <p:sldId id="290" r:id="rId38"/>
    <p:sldId id="291" r:id="rId39"/>
    <p:sldId id="292" r:id="rId40"/>
    <p:sldId id="293" r:id="rId41"/>
    <p:sldId id="294" r:id="rId42"/>
    <p:sldId id="295" r:id="rId43"/>
    <p:sldId id="296" r:id="rId44"/>
    <p:sldId id="29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036" autoAdjust="0"/>
    <p:restoredTop sz="94660"/>
  </p:normalViewPr>
  <p:slideViewPr>
    <p:cSldViewPr>
      <p:cViewPr>
        <p:scale>
          <a:sx n="60" d="100"/>
          <a:sy n="60" d="100"/>
        </p:scale>
        <p:origin x="-1176" y="-54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2D3C1E-F96C-4793-BD8B-BD589245EB7C}" type="datetimeFigureOut">
              <a:rPr lang="en-US" smtClean="0"/>
              <a:pPr/>
              <a:t>8/30/2009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C3CB71-8FF1-42FB-9C2A-0D0DF3EA4A0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C3CB71-8FF1-42FB-9C2A-0D0DF3EA4A0E}"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C3CB71-8FF1-42FB-9C2A-0D0DF3EA4A0E}"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C3CB71-8FF1-42FB-9C2A-0D0DF3EA4A0E}"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C3CB71-8FF1-42FB-9C2A-0D0DF3EA4A0E}"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C3CB71-8FF1-42FB-9C2A-0D0DF3EA4A0E}"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C3CB71-8FF1-42FB-9C2A-0D0DF3EA4A0E}" type="slidenum">
              <a:rPr lang="en-US" smtClean="0"/>
              <a:pPr/>
              <a:t>44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C3CB71-8FF1-42FB-9C2A-0D0DF3EA4A0E}"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C3CB71-8FF1-42FB-9C2A-0D0DF3EA4A0E}"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7023E-BBEB-4A58-84F5-4C138C27B95B}" type="slidenum">
              <a:rPr lang="en-US" smtClean="0"/>
              <a:pPr/>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22AEAAC-940C-4D08-9B37-E375601242C6}" type="datetimeFigureOut">
              <a:rPr lang="en-US" smtClean="0"/>
              <a:pPr/>
              <a:t>8/30/2009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17023E-BBEB-4A58-84F5-4C138C27B95B}"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C22AEAAC-940C-4D08-9B37-E375601242C6}" type="datetimeFigureOut">
              <a:rPr lang="en-US" smtClean="0"/>
              <a:pPr/>
              <a:t>8/30/2009</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A317023E-BBEB-4A58-84F5-4C138C27B95B}" type="slidenum">
              <a:rPr lang="en-US" smtClean="0"/>
              <a:pPr/>
              <a:t>‹#›</a:t>
            </a:fld>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C22AEAAC-940C-4D08-9B37-E375601242C6}" type="datetimeFigureOut">
              <a:rPr lang="en-US" smtClean="0"/>
              <a:pPr/>
              <a:t>8/30/2009</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A317023E-BBEB-4A58-84F5-4C138C27B95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fade/>
  </p:transition>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C:\Users\Ptr. Daniel White\Desktop\Prophecy pictures\prophecy pictures\AntiChristBeast66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828800"/>
            <a:ext cx="8229600" cy="4419600"/>
          </a:xfrm>
        </p:spPr>
        <p:txBody>
          <a:bodyPr>
            <a:normAutofit/>
          </a:bodyPr>
          <a:lstStyle/>
          <a:p>
            <a:pPr algn="ctr"/>
            <a:r>
              <a:rPr lang="en-US" sz="5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Daniel’s Vision of the Character of the Anti-Christ</a:t>
            </a:r>
            <a:br>
              <a:rPr lang="en-US" sz="5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r>
              <a:rPr lang="en-US" sz="5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
            </a:r>
            <a:br>
              <a:rPr lang="en-US" sz="5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r>
              <a:rPr lang="en-US" sz="5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Daniel 11:36-45</a:t>
            </a:r>
            <a:endParaRPr lang="en-US" sz="5400" b="1" i="1" dirty="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4" descr="C:\Users\Ptr. Daniel White\Desktop\Daniel &amp; Bab Captvty\scan0027.jpg"/>
          <p:cNvPicPr>
            <a:picLocks noChangeAspect="1" noChangeArrowheads="1"/>
          </p:cNvPicPr>
          <p:nvPr/>
        </p:nvPicPr>
        <p:blipFill>
          <a:blip r:embed="rId3" cstate="print"/>
          <a:srcRect/>
          <a:stretch>
            <a:fillRect/>
          </a:stretch>
        </p:blipFill>
        <p:spPr bwMode="auto">
          <a:xfrm>
            <a:off x="2133600" y="0"/>
            <a:ext cx="4953000"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Users\Ptr. Daniel White\Desktop\Spir Warfare03.jpg"/>
          <p:cNvPicPr>
            <a:picLocks noChangeAspect="1" noChangeArrowheads="1"/>
          </p:cNvPicPr>
          <p:nvPr/>
        </p:nvPicPr>
        <p:blipFill>
          <a:blip r:embed="rId3" cstate="print"/>
          <a:srcRect/>
          <a:stretch>
            <a:fillRect/>
          </a:stretch>
        </p:blipFill>
        <p:spPr bwMode="auto">
          <a:xfrm>
            <a:off x="1657350" y="0"/>
            <a:ext cx="5507038" cy="6857999"/>
          </a:xfrm>
          <a:prstGeom prst="rect">
            <a:avLst/>
          </a:prstGeom>
          <a:ln>
            <a:noFill/>
          </a:ln>
          <a:effectLst>
            <a:softEdge rad="112500"/>
          </a:effec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3" descr="c:\Users\Ptr. Daniel White\Pictures\2-Bible Pics-Nt\Satan&amp;Demons\ML_Satan cast out of Hvn.JPG"/>
          <p:cNvPicPr>
            <a:picLocks noChangeAspect="1" noChangeArrowheads="1"/>
          </p:cNvPicPr>
          <p:nvPr/>
        </p:nvPicPr>
        <p:blipFill>
          <a:blip r:embed="rId3" cstate="print"/>
          <a:srcRect/>
          <a:stretch>
            <a:fillRect/>
          </a:stretch>
        </p:blipFill>
        <p:spPr bwMode="auto">
          <a:xfrm>
            <a:off x="1143000" y="0"/>
            <a:ext cx="7077075" cy="6858000"/>
          </a:xfrm>
          <a:prstGeom prst="rect">
            <a:avLst/>
          </a:prstGeom>
          <a:ln>
            <a:noFill/>
          </a:ln>
          <a:effectLst>
            <a:softEdge rad="112500"/>
          </a:effec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Ptr. Daniel White\Desktop\war in heaven.jpg"/>
          <p:cNvPicPr>
            <a:picLocks noChangeAspect="1" noChangeArrowheads="1"/>
          </p:cNvPicPr>
          <p:nvPr/>
        </p:nvPicPr>
        <p:blipFill>
          <a:blip r:embed="rId3" cstate="print"/>
          <a:srcRect/>
          <a:stretch>
            <a:fillRect/>
          </a:stretch>
        </p:blipFill>
        <p:spPr bwMode="auto">
          <a:xfrm>
            <a:off x="0" y="0"/>
            <a:ext cx="9143999" cy="7315200"/>
          </a:xfrm>
          <a:prstGeom prst="rect">
            <a:avLst/>
          </a:prstGeom>
          <a:noFill/>
        </p:spPr>
      </p:pic>
      <p:sp>
        <p:nvSpPr>
          <p:cNvPr id="3" name="Title 2"/>
          <p:cNvSpPr>
            <a:spLocks noGrp="1"/>
          </p:cNvSpPr>
          <p:nvPr>
            <p:ph type="title"/>
          </p:nvPr>
        </p:nvSpPr>
        <p:spPr>
          <a:xfrm>
            <a:off x="6096000" y="1524000"/>
            <a:ext cx="2667000" cy="1600200"/>
          </a:xfrm>
        </p:spPr>
        <p:txBody>
          <a:bodyPr>
            <a:normAutofit/>
          </a:bodyPr>
          <a:lstStyle/>
          <a:p>
            <a:pPr algn="ctr"/>
            <a:r>
              <a:rPr lang="en-US" sz="3600" i="1" dirty="0" smtClean="0">
                <a:solidFill>
                  <a:schemeClr val="tx1"/>
                </a:solidFill>
                <a:effectLst>
                  <a:glow rad="139700">
                    <a:schemeClr val="accent1">
                      <a:satMod val="175000"/>
                      <a:alpha val="40000"/>
                    </a:schemeClr>
                  </a:glow>
                </a:effectLst>
                <a:latin typeface="Times New Roman" pitchFamily="18" charset="0"/>
                <a:cs typeface="Times New Roman" pitchFamily="18" charset="0"/>
              </a:rPr>
              <a:t>Michael the Archangel</a:t>
            </a:r>
            <a:endParaRPr lang="en-US" sz="3600" i="1" dirty="0">
              <a:solidFill>
                <a:schemeClr val="tx1"/>
              </a:solidFill>
              <a:effectLst>
                <a:glow rad="139700">
                  <a:schemeClr val="accent1">
                    <a:satMod val="175000"/>
                    <a:alpha val="40000"/>
                  </a:schemeClr>
                </a:glow>
              </a:effectLst>
              <a:latin typeface="Times New Roman" pitchFamily="18" charset="0"/>
              <a:cs typeface="Times New Roman" pitchFamily="18" charset="0"/>
            </a:endParaRPr>
          </a:p>
        </p:txBody>
      </p:sp>
      <p:sp>
        <p:nvSpPr>
          <p:cNvPr id="5" name="Text Placeholder 4"/>
          <p:cNvSpPr>
            <a:spLocks noGrp="1"/>
          </p:cNvSpPr>
          <p:nvPr>
            <p:ph type="body" idx="1"/>
          </p:nvPr>
        </p:nvSpPr>
        <p:spPr>
          <a:xfrm>
            <a:off x="4724400" y="5105400"/>
            <a:ext cx="4038600" cy="1752600"/>
          </a:xfrm>
        </p:spPr>
        <p:txBody>
          <a:bodyPr>
            <a:normAutofit/>
          </a:bodyPr>
          <a:lstStyle/>
          <a:p>
            <a:pPr algn="ctr"/>
            <a:r>
              <a:rPr lang="en-US" sz="3600" b="1" i="1" dirty="0" smtClean="0">
                <a:solidFill>
                  <a:schemeClr val="tx1"/>
                </a:solidFill>
                <a:effectLst>
                  <a:glow rad="139700">
                    <a:schemeClr val="accent1">
                      <a:satMod val="175000"/>
                      <a:alpha val="40000"/>
                    </a:schemeClr>
                  </a:glow>
                </a:effectLst>
                <a:latin typeface="Times New Roman" pitchFamily="18" charset="0"/>
                <a:cs typeface="Times New Roman" pitchFamily="18" charset="0"/>
              </a:rPr>
              <a:t>The Prince of the </a:t>
            </a:r>
          </a:p>
          <a:p>
            <a:pPr algn="ctr"/>
            <a:r>
              <a:rPr lang="en-US" sz="3600" b="1" i="1" dirty="0" smtClean="0">
                <a:solidFill>
                  <a:schemeClr val="tx1"/>
                </a:solidFill>
                <a:effectLst>
                  <a:glow rad="139700">
                    <a:schemeClr val="accent1">
                      <a:satMod val="175000"/>
                      <a:alpha val="40000"/>
                    </a:schemeClr>
                  </a:glow>
                </a:effectLst>
                <a:latin typeface="Times New Roman" pitchFamily="18" charset="0"/>
                <a:cs typeface="Times New Roman" pitchFamily="18" charset="0"/>
              </a:rPr>
              <a:t>Kingdom of Persia</a:t>
            </a:r>
            <a:endParaRPr lang="en-US" sz="3600" b="1" i="1" dirty="0">
              <a:solidFill>
                <a:schemeClr val="tx1"/>
              </a:solidFill>
              <a:effectLst>
                <a:glow rad="139700">
                  <a:schemeClr val="accent1">
                    <a:satMod val="175000"/>
                    <a:alpha val="40000"/>
                  </a:schemeClr>
                </a:glow>
              </a:effectLst>
              <a:latin typeface="Times New Roman" pitchFamily="18" charset="0"/>
              <a:cs typeface="Times New Roman" pitchFamily="18" charset="0"/>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latin typeface="Times New Roman" pitchFamily="18" charset="0"/>
                <a:cs typeface="Times New Roman" pitchFamily="18" charset="0"/>
              </a:rPr>
              <a:t>Archangels</a:t>
            </a:r>
            <a:endParaRPr lang="en-US" i="1" dirty="0">
              <a:latin typeface="Times New Roman" pitchFamily="18" charset="0"/>
              <a:cs typeface="Times New Roman" pitchFamily="18" charset="0"/>
            </a:endParaRPr>
          </a:p>
        </p:txBody>
      </p:sp>
      <p:sp>
        <p:nvSpPr>
          <p:cNvPr id="3" name="Content Placeholder 2"/>
          <p:cNvSpPr>
            <a:spLocks noGrp="1"/>
          </p:cNvSpPr>
          <p:nvPr>
            <p:ph idx="1"/>
          </p:nvPr>
        </p:nvSpPr>
        <p:spPr>
          <a:xfrm>
            <a:off x="457200" y="2057400"/>
            <a:ext cx="8229600" cy="4800600"/>
          </a:xfrm>
        </p:spPr>
        <p:txBody>
          <a:bodyPr/>
          <a:lstStyle/>
          <a:p>
            <a:r>
              <a:rPr lang="en-US" sz="3600" i="1" dirty="0" smtClean="0">
                <a:latin typeface="Times New Roman" pitchFamily="18" charset="0"/>
                <a:cs typeface="Times New Roman" pitchFamily="18" charset="0"/>
              </a:rPr>
              <a:t>Meaning = The first or highest (Daniel 10:13, 12:1)</a:t>
            </a:r>
          </a:p>
          <a:p>
            <a:r>
              <a:rPr lang="en-US" sz="3600" i="1" dirty="0" smtClean="0">
                <a:latin typeface="Times New Roman" pitchFamily="18" charset="0"/>
                <a:cs typeface="Times New Roman" pitchFamily="18" charset="0"/>
              </a:rPr>
              <a:t>Only two archangels mentioned by name Gabriel (Daniel 8:16) and Michael     </a:t>
            </a:r>
          </a:p>
          <a:p>
            <a:pPr>
              <a:buNone/>
            </a:pPr>
            <a:r>
              <a:rPr lang="en-US" sz="3600" i="1" dirty="0" smtClean="0">
                <a:latin typeface="Times New Roman" pitchFamily="18" charset="0"/>
                <a:cs typeface="Times New Roman" pitchFamily="18" charset="0"/>
              </a:rPr>
              <a:t>   (Revelation 12:1)</a:t>
            </a:r>
          </a:p>
          <a:p>
            <a:r>
              <a:rPr lang="en-US" sz="3600" i="1" dirty="0" smtClean="0">
                <a:latin typeface="Times New Roman" pitchFamily="18" charset="0"/>
                <a:cs typeface="Times New Roman" pitchFamily="18" charset="0"/>
              </a:rPr>
              <a:t>Lucifer  (Satan) is a fallen Archangel  - (Isaiah 14; Ezekiel 28)</a:t>
            </a:r>
          </a:p>
          <a:p>
            <a:pPr>
              <a:buNone/>
            </a:pPr>
            <a:endParaRPr lang="en-US" dirty="0" smtClean="0"/>
          </a:p>
          <a:p>
            <a:pPr>
              <a:buNone/>
            </a:pPr>
            <a:endParaRPr lang="en-US" dirty="0" smtClean="0"/>
          </a:p>
          <a:p>
            <a:pPr>
              <a:buNone/>
            </a:pP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Users\Ptr. Daniel White\Desktop\Prophecy pictures\Revelation 1\ch12_pat_22_war in heaven_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2050" name="Picture 2" descr="c:\Users\Ptr. Daniel White\Desktop\Prophecy pictures\prophecy pictures\Devils and evil spirits coiming out of Babylon &amp; Vatican 2.bmp"/>
          <p:cNvPicPr>
            <a:picLocks noChangeAspect="1" noChangeArrowheads="1"/>
          </p:cNvPicPr>
          <p:nvPr/>
        </p:nvPicPr>
        <p:blipFill>
          <a:blip r:embed="rId4" cstate="print"/>
          <a:srcRect/>
          <a:stretch>
            <a:fillRect/>
          </a:stretch>
        </p:blipFill>
        <p:spPr bwMode="auto">
          <a:xfrm flipH="1">
            <a:off x="3124200" y="3657600"/>
            <a:ext cx="2296394" cy="23622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C:\Users\Ptr. Daniel White\Desktop\Prophecy pictures\Revelation 1\gath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43" name="Picture 3" descr="c:\Users\Ptr. Daniel White\Pictures\4-Bib Pics-Misc\Cities\New York.jpg"/>
          <p:cNvPicPr>
            <a:picLocks noChangeAspect="1" noChangeArrowheads="1"/>
          </p:cNvPicPr>
          <p:nvPr/>
        </p:nvPicPr>
        <p:blipFill>
          <a:blip r:embed="rId4" cstate="print"/>
          <a:srcRect/>
          <a:stretch>
            <a:fillRect/>
          </a:stretch>
        </p:blipFill>
        <p:spPr bwMode="auto">
          <a:xfrm>
            <a:off x="4495800" y="3352800"/>
            <a:ext cx="4648200" cy="3505200"/>
          </a:xfrm>
          <a:prstGeom prst="rect">
            <a:avLst/>
          </a:prstGeom>
          <a:ln>
            <a:noFill/>
          </a:ln>
          <a:effectLst>
            <a:softEdge rad="112500"/>
          </a:effectLst>
        </p:spPr>
      </p:pic>
      <p:sp>
        <p:nvSpPr>
          <p:cNvPr id="5" name="Title 4"/>
          <p:cNvSpPr>
            <a:spLocks noGrp="1"/>
          </p:cNvSpPr>
          <p:nvPr>
            <p:ph type="title"/>
          </p:nvPr>
        </p:nvSpPr>
        <p:spPr>
          <a:xfrm>
            <a:off x="304800" y="4267200"/>
            <a:ext cx="4343400" cy="2590800"/>
          </a:xfrm>
        </p:spPr>
        <p:txBody>
          <a:bodyPr>
            <a:noAutofit/>
          </a:bodyPr>
          <a:lstStyle/>
          <a:p>
            <a:r>
              <a:rPr lang="en-US" sz="3200" i="1" dirty="0" smtClean="0">
                <a:effectLst>
                  <a:glow rad="101600">
                    <a:schemeClr val="accent2">
                      <a:satMod val="175000"/>
                      <a:alpha val="40000"/>
                    </a:schemeClr>
                  </a:glow>
                </a:effectLst>
              </a:rPr>
              <a:t>“IN WHOM THE GOD OF THIS WORLD HATH BLINDED THE MINDS OF THEM WHICH BELIEVE NOT.”</a:t>
            </a:r>
            <a:endParaRPr lang="en-US" sz="3200" i="1" dirty="0">
              <a:effectLst>
                <a:glow rad="101600">
                  <a:schemeClr val="accent2">
                    <a:satMod val="175000"/>
                    <a:alpha val="40000"/>
                  </a:schemeClr>
                </a:glow>
              </a:effectLst>
            </a:endParaRPr>
          </a:p>
        </p:txBody>
      </p:sp>
      <p:sp>
        <p:nvSpPr>
          <p:cNvPr id="6" name="Text Placeholder 5"/>
          <p:cNvSpPr>
            <a:spLocks noGrp="1"/>
          </p:cNvSpPr>
          <p:nvPr>
            <p:ph type="body" idx="1"/>
          </p:nvPr>
        </p:nvSpPr>
        <p:spPr>
          <a:xfrm>
            <a:off x="5867399" y="533400"/>
            <a:ext cx="3276601" cy="3886200"/>
          </a:xfrm>
        </p:spPr>
        <p:txBody>
          <a:bodyPr>
            <a:noAutofit/>
          </a:bodyPr>
          <a:lstStyle/>
          <a:p>
            <a:r>
              <a:rPr lang="en-US" sz="2800" b="1" i="1" dirty="0" smtClean="0">
                <a:solidFill>
                  <a:schemeClr val="bg1"/>
                </a:solidFill>
                <a:effectLst>
                  <a:glow rad="228600">
                    <a:schemeClr val="accent2">
                      <a:satMod val="175000"/>
                      <a:alpha val="40000"/>
                    </a:schemeClr>
                  </a:glow>
                </a:effectLst>
              </a:rPr>
              <a:t>“In time past ye walked according to the course of this world, according to the prince of he power of he air, the spirit that now worketh in the children of disobedience.”</a:t>
            </a:r>
            <a:endParaRPr lang="en-US" sz="2800" b="1" i="1" dirty="0">
              <a:solidFill>
                <a:schemeClr val="bg1"/>
              </a:solidFill>
              <a:effectLst>
                <a:glow rad="228600">
                  <a:schemeClr val="accent2">
                    <a:satMod val="175000"/>
                    <a:alpha val="4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3"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4"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C:\Users\Ptr. Daniel White\Desktop\BACKGROUNDS\freefallbackgrounds\9.jpg"/>
          <p:cNvPicPr>
            <a:picLocks noChangeAspect="1" noChangeArrowheads="1"/>
          </p:cNvPicPr>
          <p:nvPr/>
        </p:nvPicPr>
        <p:blipFill>
          <a:blip r:embed="rId3" cstate="print"/>
          <a:srcRect/>
          <a:stretch>
            <a:fillRect/>
          </a:stretch>
        </p:blipFill>
        <p:spPr bwMode="auto">
          <a:xfrm>
            <a:off x="-77307" y="0"/>
            <a:ext cx="9221307" cy="6858000"/>
          </a:xfrm>
          <a:prstGeom prst="rect">
            <a:avLst/>
          </a:prstGeom>
          <a:noFill/>
        </p:spPr>
      </p:pic>
      <p:sp>
        <p:nvSpPr>
          <p:cNvPr id="2" name="Title 1"/>
          <p:cNvSpPr>
            <a:spLocks noGrp="1"/>
          </p:cNvSpPr>
          <p:nvPr>
            <p:ph type="title"/>
          </p:nvPr>
        </p:nvSpPr>
        <p:spPr>
          <a:xfrm>
            <a:off x="457200" y="274638"/>
            <a:ext cx="8229600" cy="6354762"/>
          </a:xfrm>
        </p:spPr>
        <p:txBody>
          <a:bodyPr/>
          <a:lstStyle/>
          <a:p>
            <a:r>
              <a:rPr lang="en-US" b="1" i="1" dirty="0" smtClean="0">
                <a:solidFill>
                  <a:schemeClr val="bg1"/>
                </a:solidFill>
                <a:latin typeface="Times New Roman" pitchFamily="18" charset="0"/>
                <a:cs typeface="Times New Roman" pitchFamily="18" charset="0"/>
              </a:rPr>
              <a:t>“Be strong in the Lord, and in the power of his might. Put on the whole armor of God, that ye may be able to stand against the wiles of the devil. For we wrestle not against flesh and blood, but against principalities, against powers, against the rulers of the darkness of this world…”</a:t>
            </a:r>
            <a:endParaRPr lang="en-US" b="1" i="1" dirty="0">
              <a:solidFill>
                <a:schemeClr val="bg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C:\Users\Ptr. Daniel White\Desktop\BACKGROUNDS\freefallbackgrounds\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52400"/>
            <a:ext cx="8229600" cy="6248400"/>
          </a:xfrm>
        </p:spPr>
        <p:txBody>
          <a:bodyPr>
            <a:normAutofit/>
          </a:bodyPr>
          <a:lstStyle/>
          <a:p>
            <a:pPr algn="ctr"/>
            <a:r>
              <a:rPr lang="en-US" sz="5400" i="1" dirty="0" smtClean="0">
                <a:solidFill>
                  <a:schemeClr val="bg1"/>
                </a:solidFill>
                <a:latin typeface="Times New Roman" pitchFamily="18" charset="0"/>
                <a:cs typeface="Times New Roman" pitchFamily="18" charset="0"/>
              </a:rPr>
              <a:t>“For the weapons of our warfare are not carnal, but mighty through God to </a:t>
            </a:r>
            <a:br>
              <a:rPr lang="en-US" sz="5400" i="1" dirty="0" smtClean="0">
                <a:solidFill>
                  <a:schemeClr val="bg1"/>
                </a:solidFill>
                <a:latin typeface="Times New Roman" pitchFamily="18" charset="0"/>
                <a:cs typeface="Times New Roman" pitchFamily="18" charset="0"/>
              </a:rPr>
            </a:br>
            <a:r>
              <a:rPr lang="en-US" sz="5400" i="1" dirty="0" smtClean="0">
                <a:solidFill>
                  <a:schemeClr val="bg1"/>
                </a:solidFill>
                <a:latin typeface="Times New Roman" pitchFamily="18" charset="0"/>
                <a:cs typeface="Times New Roman" pitchFamily="18" charset="0"/>
              </a:rPr>
              <a:t>the pulling down of strongholds.”</a:t>
            </a:r>
            <a:endParaRPr lang="en-US" sz="5400" i="1" dirty="0">
              <a:solidFill>
                <a:schemeClr val="bg1"/>
              </a:solidFill>
              <a:latin typeface="Times New Roman" pitchFamily="18" charset="0"/>
              <a:cs typeface="Times New Roman" pitchFamily="18" charset="0"/>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tr. Daniel White\Desktop\Prophecy pictures\prophecy pictures\000-Drag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4" name="Picture 4" descr="c:\Users\Ptr. Daniel White\Pictures\1-Bib Pics-Ot\Solomon\Solomon's glory 1366A-14-2Ch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a:xfrm>
            <a:off x="457200" y="3886200"/>
            <a:ext cx="3962400" cy="1295400"/>
          </a:xfrm>
        </p:spPr>
        <p:txBody>
          <a:bodyPr/>
          <a:lstStyle/>
          <a:p>
            <a:r>
              <a:rPr lang="en-US" b="1" i="1" dirty="0" smtClean="0">
                <a:solidFill>
                  <a:schemeClr val="bg1"/>
                </a:solidFill>
                <a:effectLst>
                  <a:glow rad="101600">
                    <a:schemeClr val="accent6">
                      <a:satMod val="175000"/>
                      <a:alpha val="40000"/>
                    </a:schemeClr>
                  </a:glow>
                </a:effectLst>
                <a:latin typeface="Times New Roman" pitchFamily="18" charset="0"/>
                <a:cs typeface="Times New Roman" pitchFamily="18" charset="0"/>
              </a:rPr>
              <a:t>Daniel 10:1-21</a:t>
            </a:r>
            <a:endParaRPr lang="en-US" b="1" i="1" dirty="0">
              <a:solidFill>
                <a:schemeClr val="bg1"/>
              </a:solidFill>
              <a:effectLst>
                <a:glow rad="101600">
                  <a:schemeClr val="accent6">
                    <a:satMod val="175000"/>
                    <a:alpha val="40000"/>
                  </a:schemeClr>
                </a:glo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6" name="Picture 4" descr="C:\Users\Ptr. Daniel White\Desktop\Daniel &amp; Bab Captvty\Daniel touched by angel 1366A-27-Dan 9_21.jpg"/>
          <p:cNvPicPr>
            <a:picLocks noChangeAspect="1" noChangeArrowheads="1"/>
          </p:cNvPicPr>
          <p:nvPr/>
        </p:nvPicPr>
        <p:blipFill>
          <a:blip r:embed="rId3" cstate="print"/>
          <a:srcRect t="38573" r="52955" b="9241"/>
          <a:stretch>
            <a:fillRect/>
          </a:stretch>
        </p:blipFill>
        <p:spPr bwMode="auto">
          <a:xfrm flipH="1">
            <a:off x="1600200" y="2895600"/>
            <a:ext cx="3962400" cy="3962400"/>
          </a:xfrm>
          <a:prstGeom prst="rect">
            <a:avLst/>
          </a:prstGeom>
          <a:ln>
            <a:noFill/>
          </a:ln>
          <a:effectLst>
            <a:outerShdw blurRad="292100" dist="139700" dir="2700000" algn="tl" rotWithShape="0">
              <a:srgbClr val="333333">
                <a:alpha val="65000"/>
              </a:srgbClr>
            </a:outerShdw>
          </a:effectLst>
        </p:spPr>
      </p:pic>
      <p:pic>
        <p:nvPicPr>
          <p:cNvPr id="13315" name="Picture 3" descr="C:\Users\Ptr. Daniel White\Desktop\Daniel &amp; Bab Captvty\Daniel touched by angel 1366A-27-Dan 9_21.jpg"/>
          <p:cNvPicPr>
            <a:picLocks noChangeAspect="1" noChangeArrowheads="1"/>
          </p:cNvPicPr>
          <p:nvPr/>
        </p:nvPicPr>
        <p:blipFill>
          <a:blip r:embed="rId3" cstate="print"/>
          <a:srcRect l="27918" t="8556" r="5079" b="51737"/>
          <a:stretch>
            <a:fillRect/>
          </a:stretch>
        </p:blipFill>
        <p:spPr bwMode="auto">
          <a:xfrm>
            <a:off x="4114800" y="0"/>
            <a:ext cx="4343400" cy="3352800"/>
          </a:xfrm>
          <a:prstGeom prst="rect">
            <a:avLst/>
          </a:prstGeom>
          <a:ln>
            <a:noFill/>
          </a:ln>
          <a:effectLst>
            <a:outerShdw blurRad="292100" dist="139700" dir="2700000" algn="tl" rotWithShape="0">
              <a:srgbClr val="333333">
                <a:alpha val="65000"/>
              </a:srgbClr>
            </a:outerShdw>
          </a:effectLst>
        </p:spPr>
      </p:pic>
      <p:pic>
        <p:nvPicPr>
          <p:cNvPr id="13317" name="Picture 5" descr="C:\Users\Ptr. Daniel White\Desktop\Daniel &amp; Bab Captvty\Daniel touched by angel 1366A-27-Dan 9_21.jpg"/>
          <p:cNvPicPr>
            <a:picLocks noChangeAspect="1" noChangeArrowheads="1"/>
          </p:cNvPicPr>
          <p:nvPr/>
        </p:nvPicPr>
        <p:blipFill>
          <a:blip r:embed="rId3" cstate="print"/>
          <a:srcRect r="77190" b="56890"/>
          <a:stretch>
            <a:fillRect/>
          </a:stretch>
        </p:blipFill>
        <p:spPr bwMode="auto">
          <a:xfrm>
            <a:off x="2057400" y="685800"/>
            <a:ext cx="1295400" cy="3048000"/>
          </a:xfrm>
          <a:prstGeom prst="rect">
            <a:avLst/>
          </a:prstGeom>
          <a:ln>
            <a:noFill/>
          </a:ln>
          <a:effectLst>
            <a:softEdge rad="112500"/>
          </a:effectLst>
        </p:spPr>
      </p:pic>
      <p:pic>
        <p:nvPicPr>
          <p:cNvPr id="13318" name="Picture 6" descr="C:\Users\Ptr. Daniel White\Desktop\Daniel &amp; Bab Captvty\Daniel touched by angel 1366A-27-Dan 9_21.jpg"/>
          <p:cNvPicPr>
            <a:picLocks noChangeAspect="1" noChangeArrowheads="1"/>
          </p:cNvPicPr>
          <p:nvPr/>
        </p:nvPicPr>
        <p:blipFill>
          <a:blip r:embed="rId3" cstate="print"/>
          <a:srcRect t="8202" r="67360" b="58615"/>
          <a:stretch>
            <a:fillRect/>
          </a:stretch>
        </p:blipFill>
        <p:spPr bwMode="auto">
          <a:xfrm>
            <a:off x="2057400" y="-152400"/>
            <a:ext cx="2209800" cy="2971800"/>
          </a:xfrm>
          <a:prstGeom prst="rect">
            <a:avLst/>
          </a:prstGeom>
          <a:ln>
            <a:noFill/>
          </a:ln>
          <a:effectLst>
            <a:softEdge rad="112500"/>
          </a:effectLst>
        </p:spPr>
      </p:pic>
      <p:pic>
        <p:nvPicPr>
          <p:cNvPr id="13321" name="Picture 9" descr="C:\Users\Ptr. Daniel White\Desktop\Daniel &amp; Bab Captvty\Daniel touched by angel 1366A-27-Dan 9_21.jpg"/>
          <p:cNvPicPr>
            <a:picLocks noChangeAspect="1" noChangeArrowheads="1"/>
          </p:cNvPicPr>
          <p:nvPr/>
        </p:nvPicPr>
        <p:blipFill>
          <a:blip r:embed="rId3" cstate="print"/>
          <a:srcRect l="22988" t="13944" r="57054" b="73576"/>
          <a:stretch>
            <a:fillRect/>
          </a:stretch>
        </p:blipFill>
        <p:spPr bwMode="auto">
          <a:xfrm>
            <a:off x="3048000" y="2286000"/>
            <a:ext cx="1219200" cy="838200"/>
          </a:xfrm>
          <a:prstGeom prst="rect">
            <a:avLst/>
          </a:prstGeom>
          <a:ln>
            <a:noFill/>
          </a:ln>
          <a:effectLst>
            <a:softEdge rad="112500"/>
          </a:effectLst>
        </p:spPr>
      </p:pic>
      <p:sp>
        <p:nvSpPr>
          <p:cNvPr id="7" name="Title 6"/>
          <p:cNvSpPr>
            <a:spLocks noGrp="1"/>
          </p:cNvSpPr>
          <p:nvPr>
            <p:ph type="title"/>
          </p:nvPr>
        </p:nvSpPr>
        <p:spPr>
          <a:xfrm>
            <a:off x="5486400" y="3429000"/>
            <a:ext cx="3429000" cy="3429000"/>
          </a:xfrm>
        </p:spPr>
        <p:txBody>
          <a:bodyPr>
            <a:normAutofit fontScale="90000"/>
          </a:bodyPr>
          <a:lstStyle/>
          <a:p>
            <a:pPr algn="ctr"/>
            <a:r>
              <a:rPr lang="en-US" i="1" dirty="0" smtClean="0">
                <a:solidFill>
                  <a:schemeClr val="tx1"/>
                </a:solidFill>
                <a:latin typeface="Times New Roman" pitchFamily="18" charset="0"/>
                <a:cs typeface="Times New Roman" pitchFamily="18" charset="0"/>
              </a:rPr>
              <a:t>“He touched my lips: then I opened my mouth and </a:t>
            </a:r>
            <a:r>
              <a:rPr lang="en-US" i="1" dirty="0" err="1" smtClean="0">
                <a:solidFill>
                  <a:schemeClr val="tx1"/>
                </a:solidFill>
                <a:latin typeface="Times New Roman" pitchFamily="18" charset="0"/>
                <a:cs typeface="Times New Roman" pitchFamily="18" charset="0"/>
              </a:rPr>
              <a:t>spake</a:t>
            </a:r>
            <a:r>
              <a:rPr lang="en-US" i="1" dirty="0" smtClean="0">
                <a:solidFill>
                  <a:schemeClr val="tx1"/>
                </a:solidFill>
                <a:latin typeface="Times New Roman" pitchFamily="18" charset="0"/>
                <a:cs typeface="Times New Roman" pitchFamily="18" charset="0"/>
              </a:rPr>
              <a:t>…”</a:t>
            </a:r>
            <a:endParaRPr lang="en-US" i="1" dirty="0">
              <a:solidFill>
                <a:schemeClr val="tx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3" descr="C:\Users\Ptr. Daniel White\Desktop\ch6-4horsemen_pastorpack_small.jpg"/>
          <p:cNvPicPr>
            <a:picLocks noChangeAspect="1" noChangeArrowheads="1"/>
          </p:cNvPicPr>
          <p:nvPr/>
        </p:nvPicPr>
        <p:blipFill>
          <a:blip r:embed="rId3" cstate="print"/>
          <a:srcRect/>
          <a:stretch>
            <a:fillRect/>
          </a:stretch>
        </p:blipFill>
        <p:spPr bwMode="auto">
          <a:xfrm>
            <a:off x="2514600" y="228600"/>
            <a:ext cx="388620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340" name="Picture 4" descr="C:\Users\Ptr. Daniel White\Desktop\Fire on the earth.jpg"/>
          <p:cNvPicPr>
            <a:picLocks noChangeAspect="1" noChangeArrowheads="1"/>
          </p:cNvPicPr>
          <p:nvPr/>
        </p:nvPicPr>
        <p:blipFill>
          <a:blip r:embed="rId4" cstate="print"/>
          <a:srcRect l="22064" t="7774" r="16701" b="38611"/>
          <a:stretch>
            <a:fillRect/>
          </a:stretch>
        </p:blipFill>
        <p:spPr bwMode="auto">
          <a:xfrm>
            <a:off x="6172200" y="533400"/>
            <a:ext cx="2743200" cy="3581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342" name="Picture 6" descr="C:\Users\Ptr. Daniel White\Desktop\second-coming.jpg"/>
          <p:cNvPicPr>
            <a:picLocks noChangeAspect="1" noChangeArrowheads="1"/>
          </p:cNvPicPr>
          <p:nvPr/>
        </p:nvPicPr>
        <p:blipFill>
          <a:blip r:embed="rId5" cstate="print"/>
          <a:srcRect/>
          <a:stretch>
            <a:fillRect/>
          </a:stretch>
        </p:blipFill>
        <p:spPr bwMode="auto">
          <a:xfrm>
            <a:off x="0" y="304800"/>
            <a:ext cx="2438400"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344" name="Picture 8" descr="C:\Users\Ptr. Daniel White\Desktop\michael02-.jpg"/>
          <p:cNvPicPr>
            <a:picLocks noChangeAspect="1" noChangeArrowheads="1"/>
          </p:cNvPicPr>
          <p:nvPr/>
        </p:nvPicPr>
        <p:blipFill>
          <a:blip r:embed="rId6" cstate="print"/>
          <a:srcRect/>
          <a:stretch>
            <a:fillRect/>
          </a:stretch>
        </p:blipFill>
        <p:spPr bwMode="auto">
          <a:xfrm>
            <a:off x="2667000" y="3124200"/>
            <a:ext cx="3581400" cy="35131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347" name="Picture 11" descr="c:\Users\Ptr. Daniel White\Pictures\4-Bib Pics-Misc\Angels\Angel with sword 1414-11b.jpg"/>
          <p:cNvPicPr>
            <a:picLocks noChangeAspect="1" noChangeArrowheads="1"/>
          </p:cNvPicPr>
          <p:nvPr/>
        </p:nvPicPr>
        <p:blipFill>
          <a:blip r:embed="rId7" cstate="print"/>
          <a:srcRect/>
          <a:stretch>
            <a:fillRect/>
          </a:stretch>
        </p:blipFill>
        <p:spPr bwMode="auto">
          <a:xfrm>
            <a:off x="6324600" y="4038600"/>
            <a:ext cx="2362200" cy="2362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348" name="Picture 12" descr="c:\Users\Ptr. Daniel White\Pictures\4-Bib Pics-Misc\Angels\Angel w sword 1208OT-17.jpg"/>
          <p:cNvPicPr>
            <a:picLocks noChangeAspect="1" noChangeArrowheads="1"/>
          </p:cNvPicPr>
          <p:nvPr/>
        </p:nvPicPr>
        <p:blipFill>
          <a:blip r:embed="rId8" cstate="print"/>
          <a:srcRect/>
          <a:stretch>
            <a:fillRect/>
          </a:stretch>
        </p:blipFill>
        <p:spPr bwMode="auto">
          <a:xfrm>
            <a:off x="381000" y="3657600"/>
            <a:ext cx="2362200" cy="29065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350" name="Picture 14" descr="C:\Users\Ptr. Daniel White\Desktop\Prophecy pictures\prophecy pictures\ch20_pat_32_satan_bound_small.jpg"/>
          <p:cNvPicPr>
            <a:picLocks noChangeAspect="1" noChangeArrowheads="1"/>
          </p:cNvPicPr>
          <p:nvPr/>
        </p:nvPicPr>
        <p:blipFill>
          <a:blip r:embed="rId9" cstate="print"/>
          <a:srcRect b="67754"/>
          <a:stretch>
            <a:fillRect/>
          </a:stretch>
        </p:blipFill>
        <p:spPr bwMode="auto">
          <a:xfrm>
            <a:off x="533400" y="914400"/>
            <a:ext cx="1708856" cy="1066800"/>
          </a:xfrm>
          <a:prstGeom prst="ellipse">
            <a:avLst/>
          </a:prstGeom>
          <a:ln>
            <a:noFill/>
          </a:ln>
          <a:effectLst>
            <a:softEdge rad="112500"/>
          </a:effec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c:\Users\Ptr. Daniel White\Pictures\2-Bible Pics-Nt\Satan&amp;Demons\Michael vanquishes Satan 1382-1915.jpg"/>
          <p:cNvPicPr>
            <a:picLocks noChangeAspect="1" noChangeArrowheads="1"/>
          </p:cNvPicPr>
          <p:nvPr/>
        </p:nvPicPr>
        <p:blipFill>
          <a:blip r:embed="rId3" cstate="print"/>
          <a:srcRect/>
          <a:stretch>
            <a:fillRect/>
          </a:stretch>
        </p:blipFill>
        <p:spPr bwMode="auto">
          <a:xfrm>
            <a:off x="0" y="0"/>
            <a:ext cx="4114799" cy="6858000"/>
          </a:xfrm>
          <a:prstGeom prst="rect">
            <a:avLst/>
          </a:prstGeom>
          <a:ln>
            <a:noFill/>
          </a:ln>
          <a:effectLst>
            <a:softEdge rad="112500"/>
          </a:effectLst>
        </p:spPr>
      </p:pic>
      <p:sp>
        <p:nvSpPr>
          <p:cNvPr id="3" name="Title 2"/>
          <p:cNvSpPr>
            <a:spLocks noGrp="1"/>
          </p:cNvSpPr>
          <p:nvPr>
            <p:ph type="title"/>
          </p:nvPr>
        </p:nvSpPr>
        <p:spPr>
          <a:xfrm>
            <a:off x="4267200" y="274638"/>
            <a:ext cx="4876800" cy="6583362"/>
          </a:xfrm>
        </p:spPr>
        <p:txBody>
          <a:bodyPr>
            <a:normAutofit/>
          </a:bodyPr>
          <a:lstStyle/>
          <a:p>
            <a:r>
              <a:rPr lang="en-US" sz="4400" b="1" i="1" dirty="0" smtClean="0">
                <a:latin typeface="Times New Roman" pitchFamily="18" charset="0"/>
                <a:cs typeface="Times New Roman" pitchFamily="18" charset="0"/>
              </a:rPr>
              <a:t>“And there was a war in heaven: Michael and his angels fought against the dragon; and the dragon fought and his angels, and prevailed not…”</a:t>
            </a:r>
            <a:endParaRPr lang="en-US" sz="4400" b="1"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3" name="Picture 3" descr="c:\Users\Ptr. Daniel White\Pictures\1-Bib Pics-Ot\Kings\King 1423-470.jpg"/>
          <p:cNvPicPr>
            <a:picLocks noChangeAspect="1" noChangeArrowheads="1"/>
          </p:cNvPicPr>
          <p:nvPr/>
        </p:nvPicPr>
        <p:blipFill>
          <a:blip r:embed="rId3" cstate="print"/>
          <a:srcRect/>
          <a:stretch>
            <a:fillRect/>
          </a:stretch>
        </p:blipFill>
        <p:spPr bwMode="auto">
          <a:xfrm>
            <a:off x="762000" y="0"/>
            <a:ext cx="7664451" cy="6858000"/>
          </a:xfrm>
          <a:prstGeom prst="rect">
            <a:avLst/>
          </a:prstGeom>
          <a:ln>
            <a:noFill/>
          </a:ln>
          <a:effectLst>
            <a:softEdge rad="112500"/>
          </a:effectLst>
        </p:spPr>
      </p:pic>
      <p:sp>
        <p:nvSpPr>
          <p:cNvPr id="4" name="Title 3"/>
          <p:cNvSpPr>
            <a:spLocks noGrp="1"/>
          </p:cNvSpPr>
          <p:nvPr>
            <p:ph type="title"/>
          </p:nvPr>
        </p:nvSpPr>
        <p:spPr>
          <a:xfrm>
            <a:off x="1143000" y="274638"/>
            <a:ext cx="4267200" cy="1143000"/>
          </a:xfrm>
        </p:spPr>
        <p:txBody>
          <a:bodyPr>
            <a:normAutofit/>
          </a:bodyPr>
          <a:lstStyle/>
          <a:p>
            <a:r>
              <a:rPr lang="en-US" sz="48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Daniel 11:1</a:t>
            </a:r>
            <a:endParaRPr lang="en-US" sz="4800" b="1" i="1" dirty="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C:\Users\Ptr. Daniel White\Desktop\BACKGROUNDS\freefallbackgrounds\5.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2" name="Title 1"/>
          <p:cNvSpPr>
            <a:spLocks noGrp="1"/>
          </p:cNvSpPr>
          <p:nvPr>
            <p:ph type="title"/>
          </p:nvPr>
        </p:nvSpPr>
        <p:spPr>
          <a:xfrm>
            <a:off x="685800" y="609600"/>
            <a:ext cx="8001000" cy="6781800"/>
          </a:xfrm>
        </p:spPr>
        <p:txBody>
          <a:bodyPr>
            <a:normAutofit fontScale="90000"/>
          </a:bodyPr>
          <a:lstStyle/>
          <a:p>
            <a:r>
              <a:rPr lang="en-US" b="1" i="1" dirty="0" smtClean="0">
                <a:solidFill>
                  <a:schemeClr val="tx1"/>
                </a:solidFill>
                <a:latin typeface="Times New Roman" pitchFamily="18" charset="0"/>
                <a:cs typeface="Times New Roman" pitchFamily="18" charset="0"/>
              </a:rPr>
              <a:t>“By me kings reign…by me princes rule, and nobles, even all the </a:t>
            </a:r>
            <a:br>
              <a:rPr lang="en-US" b="1" i="1" dirty="0" smtClean="0">
                <a:solidFill>
                  <a:schemeClr val="tx1"/>
                </a:solidFill>
                <a:latin typeface="Times New Roman" pitchFamily="18" charset="0"/>
                <a:cs typeface="Times New Roman" pitchFamily="18" charset="0"/>
              </a:rPr>
            </a:br>
            <a:r>
              <a:rPr lang="en-US" b="1" i="1" dirty="0" smtClean="0">
                <a:solidFill>
                  <a:schemeClr val="tx1"/>
                </a:solidFill>
                <a:latin typeface="Times New Roman" pitchFamily="18" charset="0"/>
                <a:cs typeface="Times New Roman" pitchFamily="18" charset="0"/>
              </a:rPr>
              <a:t>judges of the earth…” </a:t>
            </a:r>
            <a:br>
              <a:rPr lang="en-US" b="1" i="1" dirty="0" smtClean="0">
                <a:solidFill>
                  <a:schemeClr val="tx1"/>
                </a:solidFill>
                <a:latin typeface="Times New Roman" pitchFamily="18" charset="0"/>
                <a:cs typeface="Times New Roman" pitchFamily="18" charset="0"/>
              </a:rPr>
            </a:br>
            <a:r>
              <a:rPr lang="en-US" b="1" i="1" dirty="0" smtClean="0">
                <a:solidFill>
                  <a:schemeClr val="tx1"/>
                </a:solidFill>
                <a:latin typeface="Times New Roman" pitchFamily="18" charset="0"/>
                <a:cs typeface="Times New Roman" pitchFamily="18" charset="0"/>
              </a:rPr>
              <a:t>(Proverbs 8:15-16)</a:t>
            </a:r>
            <a:br>
              <a:rPr lang="en-US" b="1" i="1" dirty="0" smtClean="0">
                <a:solidFill>
                  <a:schemeClr val="tx1"/>
                </a:solidFill>
                <a:latin typeface="Times New Roman" pitchFamily="18" charset="0"/>
                <a:cs typeface="Times New Roman" pitchFamily="18" charset="0"/>
              </a:rPr>
            </a:br>
            <a:r>
              <a:rPr lang="en-US" b="1" i="1" dirty="0">
                <a:solidFill>
                  <a:schemeClr val="tx1"/>
                </a:solidFill>
                <a:latin typeface="Times New Roman" pitchFamily="18" charset="0"/>
                <a:cs typeface="Times New Roman" pitchFamily="18" charset="0"/>
              </a:rPr>
              <a:t/>
            </a:r>
            <a:br>
              <a:rPr lang="en-US" b="1" i="1" dirty="0">
                <a:solidFill>
                  <a:schemeClr val="tx1"/>
                </a:solidFill>
                <a:latin typeface="Times New Roman" pitchFamily="18" charset="0"/>
                <a:cs typeface="Times New Roman" pitchFamily="18" charset="0"/>
              </a:rPr>
            </a:br>
            <a:r>
              <a:rPr lang="en-US" b="1" i="1" dirty="0" smtClean="0">
                <a:solidFill>
                  <a:schemeClr val="tx1"/>
                </a:solidFill>
                <a:latin typeface="Times New Roman" pitchFamily="18" charset="0"/>
                <a:cs typeface="Times New Roman" pitchFamily="18" charset="0"/>
              </a:rPr>
              <a:t>“For there is no power but of God: </a:t>
            </a:r>
            <a:br>
              <a:rPr lang="en-US" b="1" i="1" dirty="0" smtClean="0">
                <a:solidFill>
                  <a:schemeClr val="tx1"/>
                </a:solidFill>
                <a:latin typeface="Times New Roman" pitchFamily="18" charset="0"/>
                <a:cs typeface="Times New Roman" pitchFamily="18" charset="0"/>
              </a:rPr>
            </a:br>
            <a:r>
              <a:rPr lang="en-US" b="1" i="1" dirty="0" smtClean="0">
                <a:solidFill>
                  <a:schemeClr val="tx1"/>
                </a:solidFill>
                <a:latin typeface="Times New Roman" pitchFamily="18" charset="0"/>
                <a:cs typeface="Times New Roman" pitchFamily="18" charset="0"/>
              </a:rPr>
              <a:t>The powers that be are </a:t>
            </a:r>
            <a:br>
              <a:rPr lang="en-US" b="1" i="1" dirty="0" smtClean="0">
                <a:solidFill>
                  <a:schemeClr val="tx1"/>
                </a:solidFill>
                <a:latin typeface="Times New Roman" pitchFamily="18" charset="0"/>
                <a:cs typeface="Times New Roman" pitchFamily="18" charset="0"/>
              </a:rPr>
            </a:br>
            <a:r>
              <a:rPr lang="en-US" b="1" i="1" dirty="0" smtClean="0">
                <a:solidFill>
                  <a:schemeClr val="tx1"/>
                </a:solidFill>
                <a:latin typeface="Times New Roman" pitchFamily="18" charset="0"/>
                <a:cs typeface="Times New Roman" pitchFamily="18" charset="0"/>
              </a:rPr>
              <a:t>ordained of God…”</a:t>
            </a:r>
            <a:br>
              <a:rPr lang="en-US" b="1" i="1" dirty="0" smtClean="0">
                <a:solidFill>
                  <a:schemeClr val="tx1"/>
                </a:solidFill>
                <a:latin typeface="Times New Roman" pitchFamily="18" charset="0"/>
                <a:cs typeface="Times New Roman" pitchFamily="18" charset="0"/>
              </a:rPr>
            </a:br>
            <a:r>
              <a:rPr lang="en-US" b="1" i="1" dirty="0" smtClean="0">
                <a:solidFill>
                  <a:schemeClr val="tx1"/>
                </a:solidFill>
                <a:latin typeface="Times New Roman" pitchFamily="18" charset="0"/>
                <a:cs typeface="Times New Roman" pitchFamily="18" charset="0"/>
              </a:rPr>
              <a:t> (Romans 13:1)</a:t>
            </a:r>
            <a:r>
              <a:rPr lang="en-US" dirty="0" smtClean="0"/>
              <a:t/>
            </a:r>
            <a:br>
              <a:rPr lang="en-US" dirty="0" smtClean="0"/>
            </a:br>
            <a:r>
              <a:rPr lang="en-US" dirty="0"/>
              <a:t/>
            </a:r>
            <a:br>
              <a:rPr lang="en-US" dirty="0"/>
            </a:br>
            <a:endParaRPr lang="en-US" dirty="0"/>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C:\Users\Ptr. Daniel White\Desktop\Daniel &amp; Bab Captvty\scan0040.jpg"/>
          <p:cNvPicPr>
            <a:picLocks noChangeAspect="1" noChangeArrowheads="1"/>
          </p:cNvPicPr>
          <p:nvPr/>
        </p:nvPicPr>
        <p:blipFill>
          <a:blip r:embed="rId3" cstate="print"/>
          <a:srcRect/>
          <a:stretch>
            <a:fillRect/>
          </a:stretch>
        </p:blipFill>
        <p:spPr bwMode="auto">
          <a:xfrm>
            <a:off x="4953000" y="0"/>
            <a:ext cx="4191000" cy="6858000"/>
          </a:xfrm>
          <a:prstGeom prst="rect">
            <a:avLst/>
          </a:prstGeom>
          <a:ln>
            <a:noFill/>
          </a:ln>
          <a:effectLst>
            <a:softEdge rad="112500"/>
          </a:effectLst>
        </p:spPr>
      </p:pic>
      <p:sp>
        <p:nvSpPr>
          <p:cNvPr id="3" name="Title 2"/>
          <p:cNvSpPr>
            <a:spLocks noGrp="1"/>
          </p:cNvSpPr>
          <p:nvPr>
            <p:ph type="title"/>
          </p:nvPr>
        </p:nvSpPr>
        <p:spPr>
          <a:xfrm>
            <a:off x="457200" y="274638"/>
            <a:ext cx="4343400" cy="6583362"/>
          </a:xfrm>
        </p:spPr>
        <p:txBody>
          <a:bodyPr>
            <a:normAutofit fontScale="90000"/>
          </a:bodyPr>
          <a:lstStyle/>
          <a:p>
            <a:r>
              <a:rPr lang="en-US" b="1" i="1" dirty="0" smtClean="0">
                <a:solidFill>
                  <a:schemeClr val="accent1"/>
                </a:solidFill>
                <a:latin typeface="Times New Roman" pitchFamily="18" charset="0"/>
                <a:cs typeface="Times New Roman" pitchFamily="18" charset="0"/>
              </a:rPr>
              <a:t>Daniel 11:2-35</a:t>
            </a:r>
            <a:r>
              <a:rPr lang="en-US" b="1" i="1" dirty="0" smtClean="0">
                <a:solidFill>
                  <a:schemeClr val="tx1"/>
                </a:solidFill>
                <a:latin typeface="Times New Roman" pitchFamily="18" charset="0"/>
                <a:cs typeface="Times New Roman" pitchFamily="18" charset="0"/>
              </a:rPr>
              <a:t/>
            </a:r>
            <a:br>
              <a:rPr lang="en-US" b="1" i="1" dirty="0" smtClean="0">
                <a:solidFill>
                  <a:schemeClr val="tx1"/>
                </a:solidFill>
                <a:latin typeface="Times New Roman" pitchFamily="18" charset="0"/>
                <a:cs typeface="Times New Roman" pitchFamily="18" charset="0"/>
              </a:rPr>
            </a:br>
            <a:r>
              <a:rPr lang="en-US" b="1" i="1" dirty="0" smtClean="0">
                <a:solidFill>
                  <a:schemeClr val="tx1"/>
                </a:solidFill>
                <a:latin typeface="Times New Roman" pitchFamily="18" charset="0"/>
                <a:cs typeface="Times New Roman" pitchFamily="18" charset="0"/>
              </a:rPr>
              <a:t/>
            </a:r>
            <a:br>
              <a:rPr lang="en-US" b="1" i="1" dirty="0" smtClean="0">
                <a:solidFill>
                  <a:schemeClr val="tx1"/>
                </a:solidFill>
                <a:latin typeface="Times New Roman" pitchFamily="18" charset="0"/>
                <a:cs typeface="Times New Roman" pitchFamily="18" charset="0"/>
              </a:rPr>
            </a:br>
            <a:r>
              <a:rPr lang="en-US" sz="4000" b="1" i="1" dirty="0" smtClean="0">
                <a:solidFill>
                  <a:srgbClr val="FFC000"/>
                </a:solidFill>
                <a:latin typeface="Times New Roman" pitchFamily="18" charset="0"/>
                <a:cs typeface="Times New Roman" pitchFamily="18" charset="0"/>
              </a:rPr>
              <a:t>Daniel foresees the rise and fall of several world empires prior to the rise and fall of the final world power ruled by the king of fierce  countenance - </a:t>
            </a:r>
            <a:br>
              <a:rPr lang="en-US" sz="4000" b="1" i="1" dirty="0" smtClean="0">
                <a:solidFill>
                  <a:srgbClr val="FFC000"/>
                </a:solidFill>
                <a:latin typeface="Times New Roman" pitchFamily="18" charset="0"/>
                <a:cs typeface="Times New Roman" pitchFamily="18" charset="0"/>
              </a:rPr>
            </a:br>
            <a:r>
              <a:rPr lang="en-US" sz="4000" b="1" i="1" dirty="0" smtClean="0">
                <a:solidFill>
                  <a:srgbClr val="FFC000"/>
                </a:solidFill>
                <a:latin typeface="Times New Roman" pitchFamily="18" charset="0"/>
                <a:cs typeface="Times New Roman" pitchFamily="18" charset="0"/>
              </a:rPr>
              <a:t>(Anti-Christ)</a:t>
            </a:r>
            <a:r>
              <a:rPr lang="en-US" dirty="0" smtClean="0"/>
              <a:t/>
            </a:r>
            <a:br>
              <a:rPr lang="en-US" dirty="0" smtClean="0"/>
            </a:b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2000" fill="hold"/>
                                        <p:tgtEl>
                                          <p:spTgt spid="21506"/>
                                        </p:tgtEl>
                                        <p:attrNameLst>
                                          <p:attrName>ppt_x</p:attrName>
                                        </p:attrNameLst>
                                      </p:cBhvr>
                                      <p:tavLst>
                                        <p:tav tm="0">
                                          <p:val>
                                            <p:strVal val="#ppt_x"/>
                                          </p:val>
                                        </p:tav>
                                        <p:tav tm="100000">
                                          <p:val>
                                            <p:strVal val="#ppt_x"/>
                                          </p:val>
                                        </p:tav>
                                      </p:tavLst>
                                    </p:anim>
                                    <p:anim calcmode="lin" valueType="num">
                                      <p:cBhvr additive="base">
                                        <p:cTn id="8" dur="2000" fill="hold"/>
                                        <p:tgtEl>
                                          <p:spTgt spid="21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0"/>
            <a:ext cx="4648200" cy="6858000"/>
          </a:xfrm>
        </p:spPr>
        <p:txBody>
          <a:bodyPr>
            <a:normAutofit/>
          </a:bodyPr>
          <a:lstStyle/>
          <a:p>
            <a:pPr algn="ctr"/>
            <a:r>
              <a:rPr lang="en-US" sz="6000" b="1" i="1" dirty="0" smtClean="0"/>
              <a:t>Bible Prophecy</a:t>
            </a:r>
            <a:r>
              <a:rPr lang="en-US" sz="6000" dirty="0" smtClean="0"/>
              <a:t> </a:t>
            </a:r>
            <a:r>
              <a:rPr lang="en-US" sz="4000" dirty="0" smtClean="0"/>
              <a:t/>
            </a:r>
            <a:br>
              <a:rPr lang="en-US" sz="4000" dirty="0" smtClean="0"/>
            </a:br>
            <a:r>
              <a:rPr lang="en-US" sz="4000" dirty="0" smtClean="0"/>
              <a:t/>
            </a:r>
            <a:br>
              <a:rPr lang="en-US" sz="4000" dirty="0" smtClean="0"/>
            </a:br>
            <a:r>
              <a:rPr lang="en-US" sz="4800" b="1" i="1" dirty="0" smtClean="0">
                <a:solidFill>
                  <a:schemeClr val="tx1"/>
                </a:solidFill>
                <a:latin typeface="Times New Roman" pitchFamily="18" charset="0"/>
                <a:cs typeface="Times New Roman" pitchFamily="18" charset="0"/>
              </a:rPr>
              <a:t>History in Advance</a:t>
            </a:r>
            <a:endParaRPr lang="en-US" sz="4800" b="1" i="1" dirty="0">
              <a:solidFill>
                <a:schemeClr val="tx1"/>
              </a:solidFill>
              <a:latin typeface="Times New Roman" pitchFamily="18" charset="0"/>
              <a:cs typeface="Times New Roman" pitchFamily="18" charset="0"/>
            </a:endParaRPr>
          </a:p>
        </p:txBody>
      </p:sp>
      <p:pic>
        <p:nvPicPr>
          <p:cNvPr id="22531" name="Picture 3" descr="C:\Users\Ptr. Daniel White\Desktop\Daniel &amp; Bab Captvty\scan0028.jpg"/>
          <p:cNvPicPr>
            <a:picLocks noChangeAspect="1" noChangeArrowheads="1"/>
          </p:cNvPicPr>
          <p:nvPr/>
        </p:nvPicPr>
        <p:blipFill>
          <a:blip r:embed="rId3" cstate="print"/>
          <a:srcRect/>
          <a:stretch>
            <a:fillRect/>
          </a:stretch>
        </p:blipFill>
        <p:spPr bwMode="auto">
          <a:xfrm>
            <a:off x="0" y="0"/>
            <a:ext cx="4495800"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Rise and fall of future world empires</a:t>
            </a:r>
            <a:endParaRPr lang="en-US" b="1" i="1" dirty="0"/>
          </a:p>
        </p:txBody>
      </p:sp>
      <p:sp>
        <p:nvSpPr>
          <p:cNvPr id="3" name="Content Placeholder 2"/>
          <p:cNvSpPr>
            <a:spLocks noGrp="1"/>
          </p:cNvSpPr>
          <p:nvPr>
            <p:ph idx="1"/>
          </p:nvPr>
        </p:nvSpPr>
        <p:spPr/>
        <p:txBody>
          <a:bodyPr>
            <a:noAutofit/>
          </a:bodyPr>
          <a:lstStyle/>
          <a:p>
            <a:r>
              <a:rPr lang="en-US" sz="3600" i="1" dirty="0" smtClean="0">
                <a:latin typeface="Times New Roman" pitchFamily="18" charset="0"/>
                <a:cs typeface="Times New Roman" pitchFamily="18" charset="0"/>
              </a:rPr>
              <a:t>Media-Persia empire – Presently ruled by Cyrus</a:t>
            </a:r>
          </a:p>
          <a:p>
            <a:r>
              <a:rPr lang="en-US" sz="3600" i="1" dirty="0" smtClean="0">
                <a:latin typeface="Times New Roman" pitchFamily="18" charset="0"/>
                <a:cs typeface="Times New Roman" pitchFamily="18" charset="0"/>
              </a:rPr>
              <a:t>Three more kings were to “stand up yet” (come to power in the Media-Persia empire)                 </a:t>
            </a:r>
          </a:p>
          <a:p>
            <a:r>
              <a:rPr lang="en-US" sz="3600" i="1" dirty="0" smtClean="0">
                <a:latin typeface="Times New Roman" pitchFamily="18" charset="0"/>
                <a:cs typeface="Times New Roman" pitchFamily="18" charset="0"/>
              </a:rPr>
              <a:t>1# Ahasuerus – 529 – 522 B.C.</a:t>
            </a:r>
          </a:p>
          <a:p>
            <a:r>
              <a:rPr lang="en-US" sz="3600" i="1" dirty="0" smtClean="0">
                <a:latin typeface="Times New Roman" pitchFamily="18" charset="0"/>
                <a:cs typeface="Times New Roman" pitchFamily="18" charset="0"/>
              </a:rPr>
              <a:t>2# Artaxerxes – 522 – 521 B.C.</a:t>
            </a:r>
          </a:p>
          <a:p>
            <a:r>
              <a:rPr lang="en-US" sz="3600" i="1" dirty="0" smtClean="0">
                <a:latin typeface="Times New Roman" pitchFamily="18" charset="0"/>
                <a:cs typeface="Times New Roman" pitchFamily="18" charset="0"/>
              </a:rPr>
              <a:t>3# Darius – 521 – 485 B.C.</a:t>
            </a:r>
            <a:endParaRPr lang="en-US" sz="3600"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638800"/>
          </a:xfrm>
        </p:spPr>
        <p:txBody>
          <a:bodyPr>
            <a:normAutofit fontScale="92500" lnSpcReduction="10000"/>
          </a:bodyPr>
          <a:lstStyle/>
          <a:p>
            <a:r>
              <a:rPr lang="en-US" sz="3900" i="1" dirty="0" smtClean="0">
                <a:latin typeface="Times New Roman" pitchFamily="18" charset="0"/>
                <a:cs typeface="Times New Roman" pitchFamily="18" charset="0"/>
              </a:rPr>
              <a:t>4# Xerxes son of Darius – 485 – 465 B.C.</a:t>
            </a:r>
          </a:p>
          <a:p>
            <a:r>
              <a:rPr lang="en-US" sz="3900" i="1" dirty="0" smtClean="0">
                <a:latin typeface="Times New Roman" pitchFamily="18" charset="0"/>
                <a:cs typeface="Times New Roman" pitchFamily="18" charset="0"/>
              </a:rPr>
              <a:t>Very rich and powerful – more power and wealth then all the kings before him put together</a:t>
            </a:r>
          </a:p>
          <a:p>
            <a:r>
              <a:rPr lang="en-US" sz="3900" i="1" dirty="0" smtClean="0">
                <a:latin typeface="Times New Roman" pitchFamily="18" charset="0"/>
                <a:cs typeface="Times New Roman" pitchFamily="18" charset="0"/>
              </a:rPr>
              <a:t>Built a vast and powerful armies</a:t>
            </a:r>
          </a:p>
          <a:p>
            <a:r>
              <a:rPr lang="en-US" sz="3900" i="1" dirty="0" smtClean="0">
                <a:latin typeface="Times New Roman" pitchFamily="18" charset="0"/>
                <a:cs typeface="Times New Roman" pitchFamily="18" charset="0"/>
              </a:rPr>
              <a:t>Sought to expand his kingdom</a:t>
            </a:r>
          </a:p>
          <a:p>
            <a:r>
              <a:rPr lang="en-US" sz="3900" i="1" dirty="0" smtClean="0">
                <a:latin typeface="Times New Roman" pitchFamily="18" charset="0"/>
                <a:cs typeface="Times New Roman" pitchFamily="18" charset="0"/>
              </a:rPr>
              <a:t>Stirred up the Persians against the Grecians</a:t>
            </a:r>
          </a:p>
          <a:p>
            <a:r>
              <a:rPr lang="en-US" sz="3900" i="1" dirty="0" smtClean="0">
                <a:latin typeface="Times New Roman" pitchFamily="18" charset="0"/>
                <a:cs typeface="Times New Roman" pitchFamily="18" charset="0"/>
              </a:rPr>
              <a:t>480 B.C. invaded Greece but was unsuccessful in conquering it</a:t>
            </a:r>
          </a:p>
          <a:p>
            <a:pPr>
              <a:buNone/>
            </a:pPr>
            <a:r>
              <a:rPr lang="en-US" b="1" i="1" dirty="0" smtClean="0">
                <a:latin typeface="Times New Roman" pitchFamily="18" charset="0"/>
                <a:cs typeface="Times New Roman" pitchFamily="18" charset="0"/>
              </a:rPr>
              <a:t> </a:t>
            </a:r>
          </a:p>
          <a:p>
            <a:endParaRPr lang="en-US" b="1"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5448"/>
            <a:ext cx="7620000" cy="1252728"/>
          </a:xfrm>
        </p:spPr>
        <p:txBody>
          <a:bodyPr>
            <a:normAutofit fontScale="90000"/>
          </a:bodyPr>
          <a:lstStyle/>
          <a:p>
            <a:pPr algn="ctr"/>
            <a:r>
              <a:rPr lang="en-US" b="1" i="1" dirty="0" smtClean="0">
                <a:cs typeface="Times New Roman" pitchFamily="18" charset="0"/>
              </a:rPr>
              <a:t>Prophecy leaps ahead 150 years</a:t>
            </a:r>
            <a:br>
              <a:rPr lang="en-US" b="1" i="1" dirty="0" smtClean="0">
                <a:cs typeface="Times New Roman" pitchFamily="18" charset="0"/>
              </a:rPr>
            </a:br>
            <a:r>
              <a:rPr lang="en-US" b="1" i="1" dirty="0" smtClean="0">
                <a:cs typeface="Times New Roman" pitchFamily="18" charset="0"/>
              </a:rPr>
              <a:t> into the future</a:t>
            </a:r>
            <a:endParaRPr lang="en-US" b="1" i="1" dirty="0">
              <a:cs typeface="Times New Roman" pitchFamily="18" charset="0"/>
            </a:endParaRPr>
          </a:p>
        </p:txBody>
      </p:sp>
      <p:sp>
        <p:nvSpPr>
          <p:cNvPr id="3" name="Content Placeholder 2"/>
          <p:cNvSpPr>
            <a:spLocks noGrp="1"/>
          </p:cNvSpPr>
          <p:nvPr>
            <p:ph idx="1"/>
          </p:nvPr>
        </p:nvSpPr>
        <p:spPr/>
        <p:txBody>
          <a:bodyPr>
            <a:normAutofit/>
          </a:bodyPr>
          <a:lstStyle/>
          <a:p>
            <a:r>
              <a:rPr lang="en-US" i="1" dirty="0" smtClean="0">
                <a:latin typeface="Times New Roman" pitchFamily="18" charset="0"/>
                <a:cs typeface="Times New Roman" pitchFamily="18" charset="0"/>
              </a:rPr>
              <a:t>Alexander the Great king of Greece – 336 - 323B.C.</a:t>
            </a:r>
          </a:p>
          <a:p>
            <a:r>
              <a:rPr lang="en-US" i="1" dirty="0" smtClean="0">
                <a:latin typeface="Times New Roman" pitchFamily="18" charset="0"/>
                <a:cs typeface="Times New Roman" pitchFamily="18" charset="0"/>
              </a:rPr>
              <a:t>In 13 years conquered the known world</a:t>
            </a:r>
          </a:p>
          <a:p>
            <a:r>
              <a:rPr lang="en-US" i="1" dirty="0" smtClean="0">
                <a:latin typeface="Times New Roman" pitchFamily="18" charset="0"/>
                <a:cs typeface="Times New Roman" pitchFamily="18" charset="0"/>
              </a:rPr>
              <a:t>After his death his kingdom was divided among his four generals</a:t>
            </a:r>
          </a:p>
          <a:p>
            <a:r>
              <a:rPr lang="en-US" i="1" dirty="0" smtClean="0">
                <a:latin typeface="Times New Roman" pitchFamily="18" charset="0"/>
                <a:cs typeface="Times New Roman" pitchFamily="18" charset="0"/>
              </a:rPr>
              <a:t>War breaks out between the kingdoms of the north (Syria) and south (Egypt)</a:t>
            </a:r>
          </a:p>
          <a:p>
            <a:r>
              <a:rPr lang="en-US" i="1" dirty="0" smtClean="0">
                <a:latin typeface="Times New Roman" pitchFamily="18" charset="0"/>
                <a:cs typeface="Times New Roman" pitchFamily="18" charset="0"/>
              </a:rPr>
              <a:t>Daniel sees God’s people (Israel) caught in the middle of these wars</a:t>
            </a:r>
          </a:p>
          <a:p>
            <a:endParaRPr lang="en-US"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edg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edg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edg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Ptr. Daniel White\Desktop\Daniel &amp; Bab Captvty\scan0012.jpg"/>
          <p:cNvPicPr>
            <a:picLocks noChangeAspect="1" noChangeArrowheads="1"/>
          </p:cNvPicPr>
          <p:nvPr/>
        </p:nvPicPr>
        <p:blipFill>
          <a:blip r:embed="rId3" cstate="print"/>
          <a:srcRect/>
          <a:stretch>
            <a:fillRect/>
          </a:stretch>
        </p:blipFill>
        <p:spPr bwMode="auto">
          <a:xfrm>
            <a:off x="2057400" y="0"/>
            <a:ext cx="5181600"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r>
              <a:rPr lang="en-US" sz="4000" i="1" dirty="0" smtClean="0">
                <a:latin typeface="Times New Roman" pitchFamily="18" charset="0"/>
                <a:cs typeface="Times New Roman" pitchFamily="18" charset="0"/>
              </a:rPr>
              <a:t>Bondage, destruction, persecution  and suffering would be imposed upon Israel by the gentile nations</a:t>
            </a:r>
          </a:p>
          <a:p>
            <a:r>
              <a:rPr lang="en-US" sz="4000" i="1" dirty="0" smtClean="0">
                <a:latin typeface="Times New Roman" pitchFamily="18" charset="0"/>
                <a:cs typeface="Times New Roman" pitchFamily="18" charset="0"/>
              </a:rPr>
              <a:t>It would be “many days…” before Israel would be a free nation – (1948)</a:t>
            </a:r>
          </a:p>
          <a:p>
            <a:r>
              <a:rPr lang="en-US" sz="4000" i="1" dirty="0" smtClean="0">
                <a:latin typeface="Times New Roman" pitchFamily="18" charset="0"/>
                <a:cs typeface="Times New Roman" pitchFamily="18" charset="0"/>
              </a:rPr>
              <a:t>The last world ruler mentioned in Daniel’s vision was -</a:t>
            </a:r>
          </a:p>
          <a:p>
            <a:pPr>
              <a:buNone/>
            </a:pPr>
            <a:r>
              <a:rPr lang="en-US" sz="4000" i="1" dirty="0">
                <a:latin typeface="Times New Roman" pitchFamily="18" charset="0"/>
                <a:cs typeface="Times New Roman" pitchFamily="18" charset="0"/>
              </a:rPr>
              <a:t> </a:t>
            </a:r>
            <a:r>
              <a:rPr lang="en-US" sz="4000" i="1" dirty="0" smtClean="0">
                <a:latin typeface="Times New Roman" pitchFamily="18" charset="0"/>
                <a:cs typeface="Times New Roman" pitchFamily="18" charset="0"/>
              </a:rPr>
              <a:t> "Antiochus Epiphanes” (Syrian)</a:t>
            </a:r>
            <a:endParaRPr lang="en-US" i="1" dirty="0" smtClean="0">
              <a:latin typeface="Times New Roman" pitchFamily="18" charset="0"/>
              <a:cs typeface="Times New Roman" pitchFamily="18" charset="0"/>
            </a:endParaRPr>
          </a:p>
          <a:p>
            <a:pPr>
              <a:buNone/>
            </a:pPr>
            <a:endParaRPr lang="en-US" i="1" dirty="0" smtClean="0">
              <a:latin typeface="Times New Roman" pitchFamily="18" charset="0"/>
              <a:cs typeface="Times New Roman" pitchFamily="18" charset="0"/>
            </a:endParaRPr>
          </a:p>
          <a:p>
            <a:endParaRPr lang="en-US" i="1" dirty="0" smtClean="0">
              <a:latin typeface="Times New Roman" pitchFamily="18" charset="0"/>
              <a:cs typeface="Times New Roman" pitchFamily="18" charset="0"/>
            </a:endParaRPr>
          </a:p>
          <a:p>
            <a:endParaRPr lang="en-US" i="1" dirty="0" smtClean="0">
              <a:latin typeface="Times New Roman" pitchFamily="18" charset="0"/>
              <a:cs typeface="Times New Roman" pitchFamily="18" charset="0"/>
            </a:endParaRPr>
          </a:p>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edg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edg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5448"/>
            <a:ext cx="7391400" cy="1252728"/>
          </a:xfrm>
        </p:spPr>
        <p:txBody>
          <a:bodyPr>
            <a:normAutofit fontScale="90000"/>
          </a:bodyPr>
          <a:lstStyle/>
          <a:p>
            <a:pPr algn="ctr"/>
            <a:r>
              <a:rPr lang="en-US" b="1" i="1" dirty="0" smtClean="0"/>
              <a:t>Antiochus Epiphanes</a:t>
            </a:r>
            <a:r>
              <a:rPr lang="en-US" b="1" i="1" dirty="0"/>
              <a:t/>
            </a:r>
            <a:br>
              <a:rPr lang="en-US" b="1" i="1" dirty="0"/>
            </a:br>
            <a:r>
              <a:rPr lang="en-US" b="1" i="1" dirty="0" smtClean="0"/>
              <a:t>Type of the future Anti-Christ</a:t>
            </a:r>
            <a:endParaRPr lang="en-US" b="1" i="1" dirty="0"/>
          </a:p>
        </p:txBody>
      </p:sp>
      <p:sp>
        <p:nvSpPr>
          <p:cNvPr id="3" name="Content Placeholder 2"/>
          <p:cNvSpPr>
            <a:spLocks noGrp="1"/>
          </p:cNvSpPr>
          <p:nvPr>
            <p:ph idx="1"/>
          </p:nvPr>
        </p:nvSpPr>
        <p:spPr>
          <a:xfrm>
            <a:off x="457200" y="1981200"/>
            <a:ext cx="8229600" cy="4648200"/>
          </a:xfrm>
        </p:spPr>
        <p:txBody>
          <a:bodyPr>
            <a:normAutofit/>
          </a:bodyPr>
          <a:lstStyle/>
          <a:p>
            <a:r>
              <a:rPr lang="en-US" i="1" dirty="0" smtClean="0"/>
              <a:t>Vile, evil and wicked person</a:t>
            </a:r>
          </a:p>
          <a:p>
            <a:r>
              <a:rPr lang="en-US" i="1" dirty="0" smtClean="0"/>
              <a:t>Great politician </a:t>
            </a:r>
          </a:p>
          <a:p>
            <a:r>
              <a:rPr lang="en-US" i="1" dirty="0" smtClean="0"/>
              <a:t>Obtains his kingdom through peace and flatteries</a:t>
            </a:r>
          </a:p>
          <a:p>
            <a:r>
              <a:rPr lang="en-US" i="1" dirty="0" smtClean="0"/>
              <a:t>Break his covenants (treaties) </a:t>
            </a:r>
          </a:p>
          <a:p>
            <a:r>
              <a:rPr lang="en-US" i="1" dirty="0" smtClean="0"/>
              <a:t>Mighty warrior conquering many strongholds</a:t>
            </a:r>
          </a:p>
          <a:p>
            <a:r>
              <a:rPr lang="en-US" i="1" dirty="0" smtClean="0"/>
              <a:t>His spoils, wealth and power greatly increase</a:t>
            </a:r>
          </a:p>
          <a:p>
            <a:r>
              <a:rPr lang="en-US" i="1" dirty="0" smtClean="0"/>
              <a:t>Pollutes the sanctuary and takes away the daily sacrifice</a:t>
            </a:r>
          </a:p>
          <a:p>
            <a:endParaRPr lang="en-US" dirty="0"/>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a:bodyPr>
          <a:lstStyle/>
          <a:p>
            <a:r>
              <a:rPr lang="en-US" sz="4000" i="1" dirty="0" smtClean="0">
                <a:latin typeface="Times New Roman" pitchFamily="18" charset="0"/>
                <a:cs typeface="Times New Roman" pitchFamily="18" charset="0"/>
              </a:rPr>
              <a:t>Takes away the daily sacrifice</a:t>
            </a:r>
          </a:p>
          <a:p>
            <a:r>
              <a:rPr lang="en-US" sz="4000" i="1" dirty="0" smtClean="0">
                <a:latin typeface="Times New Roman" pitchFamily="18" charset="0"/>
                <a:cs typeface="Times New Roman" pitchFamily="18" charset="0"/>
              </a:rPr>
              <a:t>Sets himself up as a god to be worshiped – “abomination that maketh desolate…”</a:t>
            </a:r>
          </a:p>
          <a:p>
            <a:r>
              <a:rPr lang="en-US" sz="4000" i="1" dirty="0" smtClean="0">
                <a:latin typeface="Times New Roman" pitchFamily="18" charset="0"/>
                <a:cs typeface="Times New Roman" pitchFamily="18" charset="0"/>
              </a:rPr>
              <a:t>God’s people will stand up against him and be strong</a:t>
            </a:r>
          </a:p>
          <a:p>
            <a:r>
              <a:rPr lang="en-US" sz="4000" i="1" dirty="0" smtClean="0">
                <a:latin typeface="Times New Roman" pitchFamily="18" charset="0"/>
                <a:cs typeface="Times New Roman" pitchFamily="18" charset="0"/>
              </a:rPr>
              <a:t>He will hate the people of God and “many shall fall by the sword, and by flame, and by captivity…”</a:t>
            </a:r>
          </a:p>
          <a:p>
            <a:pPr>
              <a:buNone/>
            </a:pPr>
            <a:endParaRPr lang="en-US" i="1" dirty="0" smtClean="0"/>
          </a:p>
          <a:p>
            <a:endParaRPr lang="en-US" dirty="0" smtClean="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edg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edg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i="1" dirty="0" smtClean="0"/>
              <a:t>The Anti-Christ</a:t>
            </a:r>
            <a:br>
              <a:rPr lang="en-US" b="1" i="1" dirty="0" smtClean="0"/>
            </a:br>
            <a:r>
              <a:rPr lang="en-US" b="1" i="1" dirty="0" smtClean="0"/>
              <a:t>“The time of the Anti-Christ”</a:t>
            </a:r>
            <a:endParaRPr lang="en-US" b="1" i="1" dirty="0"/>
          </a:p>
        </p:txBody>
      </p:sp>
      <p:sp>
        <p:nvSpPr>
          <p:cNvPr id="3" name="Content Placeholder 2"/>
          <p:cNvSpPr>
            <a:spLocks noGrp="1"/>
          </p:cNvSpPr>
          <p:nvPr>
            <p:ph idx="1"/>
          </p:nvPr>
        </p:nvSpPr>
        <p:spPr>
          <a:xfrm>
            <a:off x="457200" y="2133600"/>
            <a:ext cx="8229600" cy="4419600"/>
          </a:xfrm>
        </p:spPr>
        <p:txBody>
          <a:bodyPr>
            <a:normAutofit/>
          </a:bodyPr>
          <a:lstStyle/>
          <a:p>
            <a:r>
              <a:rPr lang="en-US" sz="3600" i="1" dirty="0" smtClean="0">
                <a:latin typeface="Times New Roman" pitchFamily="18" charset="0"/>
                <a:cs typeface="Times New Roman" pitchFamily="18" charset="0"/>
              </a:rPr>
              <a:t>Vision involves the “Latter days” – Daniel 10:14-15</a:t>
            </a:r>
          </a:p>
          <a:p>
            <a:r>
              <a:rPr lang="en-US" sz="3600" i="1" dirty="0" smtClean="0">
                <a:latin typeface="Times New Roman" pitchFamily="18" charset="0"/>
                <a:cs typeface="Times New Roman" pitchFamily="18" charset="0"/>
              </a:rPr>
              <a:t>Vision is at the “Time of the end” – Daniel 12:4,  9</a:t>
            </a:r>
          </a:p>
          <a:p>
            <a:r>
              <a:rPr lang="en-US" sz="3600" i="1" dirty="0" smtClean="0">
                <a:latin typeface="Times New Roman" pitchFamily="18" charset="0"/>
                <a:cs typeface="Times New Roman" pitchFamily="18" charset="0"/>
              </a:rPr>
              <a:t>Vision takes place during the “Tribulation Period” – Daniel 12:1, 7</a:t>
            </a:r>
          </a:p>
          <a:p>
            <a:endParaRPr lang="en-US" sz="40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smtClean="0"/>
              <a:t>The Anti-Christ</a:t>
            </a:r>
            <a:br>
              <a:rPr lang="en-US" b="1" i="1" dirty="0" smtClean="0"/>
            </a:br>
            <a:r>
              <a:rPr lang="en-US" b="1" i="1" dirty="0" smtClean="0"/>
              <a:t>“The names of the Anti-Christ”</a:t>
            </a:r>
            <a:endParaRPr lang="en-US" b="1" i="1" dirty="0"/>
          </a:p>
        </p:txBody>
      </p:sp>
      <p:sp>
        <p:nvSpPr>
          <p:cNvPr id="3" name="Content Placeholder 2"/>
          <p:cNvSpPr>
            <a:spLocks noGrp="1"/>
          </p:cNvSpPr>
          <p:nvPr>
            <p:ph idx="1"/>
          </p:nvPr>
        </p:nvSpPr>
        <p:spPr>
          <a:xfrm>
            <a:off x="457200" y="1981200"/>
            <a:ext cx="8229600" cy="4572000"/>
          </a:xfrm>
        </p:spPr>
        <p:txBody>
          <a:bodyPr>
            <a:normAutofit/>
          </a:bodyPr>
          <a:lstStyle/>
          <a:p>
            <a:r>
              <a:rPr lang="en-US" sz="3600" i="1" dirty="0" smtClean="0">
                <a:latin typeface="Times New Roman" pitchFamily="18" charset="0"/>
                <a:cs typeface="Times New Roman" pitchFamily="18" charset="0"/>
              </a:rPr>
              <a:t>Little horn – Daniel 7:7-8, 8:8-10</a:t>
            </a:r>
          </a:p>
          <a:p>
            <a:r>
              <a:rPr lang="en-US" sz="3600" i="1" dirty="0" smtClean="0">
                <a:latin typeface="Times New Roman" pitchFamily="18" charset="0"/>
                <a:cs typeface="Times New Roman" pitchFamily="18" charset="0"/>
              </a:rPr>
              <a:t>False Christ – Matthew 24:24</a:t>
            </a:r>
          </a:p>
          <a:p>
            <a:r>
              <a:rPr lang="en-US" sz="3600" i="1" dirty="0" smtClean="0">
                <a:latin typeface="Times New Roman" pitchFamily="18" charset="0"/>
                <a:cs typeface="Times New Roman" pitchFamily="18" charset="0"/>
              </a:rPr>
              <a:t>Man of sin – II Thessalonians 2:3</a:t>
            </a:r>
          </a:p>
          <a:p>
            <a:r>
              <a:rPr lang="en-US" sz="3600" i="1" dirty="0" smtClean="0">
                <a:latin typeface="Times New Roman" pitchFamily="18" charset="0"/>
                <a:cs typeface="Times New Roman" pitchFamily="18" charset="0"/>
              </a:rPr>
              <a:t>Son of Perdition – II Thessalonians 2:3</a:t>
            </a:r>
          </a:p>
          <a:p>
            <a:r>
              <a:rPr lang="en-US" sz="3600" i="1" dirty="0" smtClean="0">
                <a:latin typeface="Times New Roman" pitchFamily="18" charset="0"/>
                <a:cs typeface="Times New Roman" pitchFamily="18" charset="0"/>
              </a:rPr>
              <a:t>Beast – Revelation 13:1-2</a:t>
            </a:r>
          </a:p>
          <a:p>
            <a:r>
              <a:rPr lang="en-US" sz="3600" i="1" dirty="0" smtClean="0">
                <a:latin typeface="Times New Roman" pitchFamily="18" charset="0"/>
                <a:cs typeface="Times New Roman" pitchFamily="18" charset="0"/>
              </a:rPr>
              <a:t>Wicked one – II Thessalonians 2:8</a:t>
            </a:r>
          </a:p>
          <a:p>
            <a:r>
              <a:rPr lang="en-US" sz="3600" i="1" dirty="0" smtClean="0">
                <a:latin typeface="Times New Roman" pitchFamily="18" charset="0"/>
                <a:cs typeface="Times New Roman" pitchFamily="18" charset="0"/>
              </a:rPr>
              <a:t>Anti-Christ – I John 2:18</a:t>
            </a:r>
            <a:endParaRPr lang="en-US" sz="3600"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smtClean="0"/>
              <a:t>The Anti-Christ</a:t>
            </a:r>
            <a:br>
              <a:rPr lang="en-US" b="1" i="1" dirty="0" smtClean="0"/>
            </a:br>
            <a:r>
              <a:rPr lang="en-US" b="1" i="1" dirty="0" smtClean="0"/>
              <a:t>“The time of his rule”</a:t>
            </a:r>
            <a:endParaRPr lang="en-US" b="1" i="1" dirty="0"/>
          </a:p>
        </p:txBody>
      </p:sp>
      <p:sp>
        <p:nvSpPr>
          <p:cNvPr id="3" name="Content Placeholder 2"/>
          <p:cNvSpPr>
            <a:spLocks noGrp="1"/>
          </p:cNvSpPr>
          <p:nvPr>
            <p:ph idx="1"/>
          </p:nvPr>
        </p:nvSpPr>
        <p:spPr>
          <a:xfrm>
            <a:off x="457200" y="2209800"/>
            <a:ext cx="8229600" cy="3916363"/>
          </a:xfrm>
        </p:spPr>
        <p:txBody>
          <a:bodyPr>
            <a:normAutofit/>
          </a:bodyPr>
          <a:lstStyle/>
          <a:p>
            <a:r>
              <a:rPr lang="en-US" sz="3600" i="1" dirty="0" smtClean="0">
                <a:latin typeface="Times New Roman" pitchFamily="18" charset="0"/>
                <a:cs typeface="Times New Roman" pitchFamily="18" charset="0"/>
              </a:rPr>
              <a:t>Time of trouble – Daniel 12:1</a:t>
            </a:r>
          </a:p>
          <a:p>
            <a:r>
              <a:rPr lang="en-US" sz="3600" i="1" dirty="0" smtClean="0">
                <a:latin typeface="Times New Roman" pitchFamily="18" charset="0"/>
                <a:cs typeface="Times New Roman" pitchFamily="18" charset="0"/>
              </a:rPr>
              <a:t>Tribulation – Revelation 6-19</a:t>
            </a:r>
          </a:p>
          <a:p>
            <a:r>
              <a:rPr lang="en-US" sz="3600" i="1" dirty="0" smtClean="0">
                <a:latin typeface="Times New Roman" pitchFamily="18" charset="0"/>
                <a:cs typeface="Times New Roman" pitchFamily="18" charset="0"/>
              </a:rPr>
              <a:t>Time of the end – Daniel 12:9 = This is the period of time just before the second coming of Jesus Christ to establish His Millennial Kingdom – Revelation 19-20</a:t>
            </a:r>
          </a:p>
          <a:p>
            <a:endParaRPr lang="en-US" sz="3600" dirty="0" smtClean="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Autofit/>
          </a:bodyPr>
          <a:lstStyle/>
          <a:p>
            <a:pPr algn="ctr"/>
            <a:r>
              <a:rPr lang="en-US" sz="4000" b="1" i="1" dirty="0" smtClean="0"/>
              <a:t>The Anti-Christ</a:t>
            </a:r>
            <a:br>
              <a:rPr lang="en-US" sz="4000" b="1" i="1" dirty="0" smtClean="0"/>
            </a:br>
            <a:r>
              <a:rPr lang="en-US" sz="4000" b="1" i="1" dirty="0" smtClean="0"/>
              <a:t>“His character”</a:t>
            </a:r>
            <a:br>
              <a:rPr lang="en-US" sz="4000" b="1" i="1" dirty="0" smtClean="0"/>
            </a:br>
            <a:r>
              <a:rPr lang="en-US" sz="4000" b="1" i="1" dirty="0" smtClean="0"/>
              <a:t>(Daniel 8:23-26, 11:36-45)</a:t>
            </a:r>
            <a:endParaRPr lang="en-US" sz="4000" b="1" i="1" dirty="0"/>
          </a:p>
        </p:txBody>
      </p:sp>
      <p:sp>
        <p:nvSpPr>
          <p:cNvPr id="3" name="Content Placeholder 2"/>
          <p:cNvSpPr>
            <a:spLocks noGrp="1"/>
          </p:cNvSpPr>
          <p:nvPr>
            <p:ph idx="1"/>
          </p:nvPr>
        </p:nvSpPr>
        <p:spPr>
          <a:xfrm>
            <a:off x="0" y="2133600"/>
            <a:ext cx="9144000" cy="4724400"/>
          </a:xfrm>
        </p:spPr>
        <p:txBody>
          <a:bodyPr>
            <a:normAutofit/>
          </a:bodyPr>
          <a:lstStyle/>
          <a:p>
            <a:r>
              <a:rPr lang="en-US" sz="3600" i="1" dirty="0" smtClean="0">
                <a:latin typeface="Times New Roman" pitchFamily="18" charset="0"/>
                <a:cs typeface="Times New Roman" pitchFamily="18" charset="0"/>
              </a:rPr>
              <a:t>King (great political leader) </a:t>
            </a:r>
          </a:p>
          <a:p>
            <a:r>
              <a:rPr lang="en-US" sz="3600" i="1" dirty="0" smtClean="0">
                <a:latin typeface="Times New Roman" pitchFamily="18" charset="0"/>
                <a:cs typeface="Times New Roman" pitchFamily="18" charset="0"/>
              </a:rPr>
              <a:t>Willful king (forceful dictator)</a:t>
            </a:r>
          </a:p>
          <a:p>
            <a:r>
              <a:rPr lang="en-US" sz="3600" i="1" dirty="0" smtClean="0">
                <a:latin typeface="Times New Roman" pitchFamily="18" charset="0"/>
                <a:cs typeface="Times New Roman" pitchFamily="18" charset="0"/>
              </a:rPr>
              <a:t>King of fierce countenance </a:t>
            </a:r>
          </a:p>
          <a:p>
            <a:r>
              <a:rPr lang="en-US" sz="3600" i="1" dirty="0" smtClean="0">
                <a:latin typeface="Times New Roman" pitchFamily="18" charset="0"/>
                <a:cs typeface="Times New Roman" pitchFamily="18" charset="0"/>
              </a:rPr>
              <a:t>Highly intelligent </a:t>
            </a:r>
          </a:p>
          <a:p>
            <a:r>
              <a:rPr lang="en-US" sz="3600" i="1" dirty="0" smtClean="0">
                <a:latin typeface="Times New Roman" pitchFamily="18" charset="0"/>
                <a:cs typeface="Times New Roman" pitchFamily="18" charset="0"/>
              </a:rPr>
              <a:t>Great in power (authority)</a:t>
            </a:r>
          </a:p>
          <a:p>
            <a:r>
              <a:rPr lang="en-US" sz="3600" i="1" dirty="0" smtClean="0">
                <a:latin typeface="Times New Roman" pitchFamily="18" charset="0"/>
                <a:cs typeface="Times New Roman" pitchFamily="18" charset="0"/>
              </a:rPr>
              <a:t>Skillful in battle</a:t>
            </a:r>
          </a:p>
          <a:p>
            <a:r>
              <a:rPr lang="en-US" sz="3600" i="1" dirty="0" smtClean="0">
                <a:latin typeface="Times New Roman" pitchFamily="18" charset="0"/>
                <a:cs typeface="Times New Roman" pitchFamily="18" charset="0"/>
              </a:rPr>
              <a:t>Prosperous (wealthy)</a:t>
            </a:r>
          </a:p>
          <a:p>
            <a:r>
              <a:rPr lang="en-US" sz="3600" i="1" dirty="0" smtClean="0">
                <a:latin typeface="Times New Roman" pitchFamily="18" charset="0"/>
                <a:cs typeface="Times New Roman" pitchFamily="18" charset="0"/>
              </a:rPr>
              <a:t>Practices (does whatever he wants)</a:t>
            </a:r>
          </a:p>
          <a:p>
            <a:endParaRPr lang="en-US" sz="3600" dirty="0" smtClean="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i="1" dirty="0" smtClean="0">
                <a:latin typeface="Times New Roman" pitchFamily="18" charset="0"/>
                <a:cs typeface="Times New Roman" pitchFamily="18" charset="0"/>
              </a:rPr>
              <a:t>Successful economic policies </a:t>
            </a:r>
          </a:p>
          <a:p>
            <a:r>
              <a:rPr lang="en-US" sz="3600" i="1" dirty="0" smtClean="0">
                <a:latin typeface="Times New Roman" pitchFamily="18" charset="0"/>
                <a:cs typeface="Times New Roman" pitchFamily="18" charset="0"/>
              </a:rPr>
              <a:t>Prideful king – “shall exalt himself, and magnify himself above every god…”</a:t>
            </a:r>
          </a:p>
          <a:p>
            <a:r>
              <a:rPr lang="en-US" sz="3600" i="1" dirty="0" smtClean="0">
                <a:latin typeface="Times New Roman" pitchFamily="18" charset="0"/>
                <a:cs typeface="Times New Roman" pitchFamily="18" charset="0"/>
              </a:rPr>
              <a:t>Blasphemous king</a:t>
            </a:r>
          </a:p>
          <a:p>
            <a:r>
              <a:rPr lang="en-US" sz="3600" i="1" dirty="0" smtClean="0">
                <a:latin typeface="Times New Roman" pitchFamily="18" charset="0"/>
                <a:cs typeface="Times New Roman" pitchFamily="18" charset="0"/>
              </a:rPr>
              <a:t>Greedy king</a:t>
            </a:r>
          </a:p>
          <a:p>
            <a:r>
              <a:rPr lang="en-US" sz="3600" i="1" dirty="0" smtClean="0">
                <a:latin typeface="Times New Roman" pitchFamily="18" charset="0"/>
                <a:cs typeface="Times New Roman" pitchFamily="18" charset="0"/>
              </a:rPr>
              <a:t>Honors the god of force</a:t>
            </a:r>
          </a:p>
          <a:p>
            <a:r>
              <a:rPr lang="en-US" sz="3600" i="1" dirty="0" smtClean="0">
                <a:latin typeface="Times New Roman" pitchFamily="18" charset="0"/>
                <a:cs typeface="Times New Roman" pitchFamily="18" charset="0"/>
              </a:rPr>
              <a:t>Warfare </a:t>
            </a:r>
            <a:r>
              <a:rPr lang="en-US" sz="3600" i="1" dirty="0" smtClean="0">
                <a:latin typeface="Times New Roman" pitchFamily="18" charset="0"/>
                <a:cs typeface="Times New Roman" pitchFamily="18" charset="0"/>
              </a:rPr>
              <a:t>is </a:t>
            </a:r>
            <a:r>
              <a:rPr lang="en-US" sz="3600" i="1" dirty="0" smtClean="0">
                <a:latin typeface="Times New Roman" pitchFamily="18" charset="0"/>
                <a:cs typeface="Times New Roman" pitchFamily="18" charset="0"/>
              </a:rPr>
              <a:t>high on his priority list</a:t>
            </a:r>
          </a:p>
          <a:p>
            <a:r>
              <a:rPr lang="en-US" sz="3600" i="1" dirty="0" smtClean="0">
                <a:latin typeface="Times New Roman" pitchFamily="18" charset="0"/>
                <a:cs typeface="Times New Roman" pitchFamily="18" charset="0"/>
              </a:rPr>
              <a:t>Spends vast amounts of money on his war machine</a:t>
            </a:r>
          </a:p>
          <a:p>
            <a:r>
              <a:rPr lang="en-US" sz="3600" i="1" dirty="0" smtClean="0">
                <a:latin typeface="Times New Roman" pitchFamily="18" charset="0"/>
                <a:cs typeface="Times New Roman" pitchFamily="18" charset="0"/>
              </a:rPr>
              <a:t>Appoint </a:t>
            </a:r>
            <a:r>
              <a:rPr lang="en-US" sz="3600" i="1" dirty="0" smtClean="0">
                <a:latin typeface="Times New Roman" pitchFamily="18" charset="0"/>
                <a:cs typeface="Times New Roman" pitchFamily="18" charset="0"/>
              </a:rPr>
              <a:t>s political </a:t>
            </a:r>
            <a:r>
              <a:rPr lang="en-US" sz="3600" i="1" dirty="0" smtClean="0">
                <a:latin typeface="Times New Roman" pitchFamily="18" charset="0"/>
                <a:cs typeface="Times New Roman" pitchFamily="18" charset="0"/>
              </a:rPr>
              <a:t>leaders and </a:t>
            </a:r>
            <a:r>
              <a:rPr lang="en-US" sz="3600" i="1" dirty="0" smtClean="0">
                <a:latin typeface="Times New Roman" pitchFamily="18" charset="0"/>
                <a:cs typeface="Times New Roman" pitchFamily="18" charset="0"/>
              </a:rPr>
              <a:t>divides </a:t>
            </a:r>
            <a:r>
              <a:rPr lang="en-US" sz="3600" i="1" dirty="0" smtClean="0">
                <a:latin typeface="Times New Roman" pitchFamily="18" charset="0"/>
                <a:cs typeface="Times New Roman" pitchFamily="18" charset="0"/>
              </a:rPr>
              <a:t>the land for personal gain</a:t>
            </a:r>
          </a:p>
          <a:p>
            <a:pPr>
              <a:buNone/>
            </a:pPr>
            <a:endParaRPr lang="en-US" sz="36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i="1" dirty="0" smtClean="0">
                <a:latin typeface="Times New Roman" pitchFamily="18" charset="0"/>
                <a:cs typeface="Times New Roman" pitchFamily="18" charset="0"/>
              </a:rPr>
              <a:t>Does not regard the God of his fathers</a:t>
            </a:r>
          </a:p>
          <a:p>
            <a:r>
              <a:rPr lang="en-US" sz="3600" i="1" dirty="0" smtClean="0">
                <a:latin typeface="Times New Roman" pitchFamily="18" charset="0"/>
                <a:cs typeface="Times New Roman" pitchFamily="18" charset="0"/>
              </a:rPr>
              <a:t>Does not regard any god</a:t>
            </a:r>
          </a:p>
          <a:p>
            <a:r>
              <a:rPr lang="en-US" sz="3600" i="1" dirty="0" smtClean="0">
                <a:latin typeface="Times New Roman" pitchFamily="18" charset="0"/>
                <a:cs typeface="Times New Roman" pitchFamily="18" charset="0"/>
              </a:rPr>
              <a:t>Acknowledges a strange god (Satan)</a:t>
            </a:r>
          </a:p>
          <a:p>
            <a:r>
              <a:rPr lang="en-US" sz="3600" i="1" dirty="0" smtClean="0">
                <a:latin typeface="Times New Roman" pitchFamily="18" charset="0"/>
                <a:cs typeface="Times New Roman" pitchFamily="18" charset="0"/>
              </a:rPr>
              <a:t>No desire for women</a:t>
            </a:r>
          </a:p>
          <a:p>
            <a:r>
              <a:rPr lang="en-US" sz="3600" i="1" dirty="0" smtClean="0">
                <a:latin typeface="Times New Roman" pitchFamily="18" charset="0"/>
                <a:cs typeface="Times New Roman" pitchFamily="18" charset="0"/>
              </a:rPr>
              <a:t>Anti-Christ and the 10 Nation Federation will be attacked by King of the south (Egypt and African armies) and the King of the north (Russia and other Arab countries)</a:t>
            </a:r>
          </a:p>
          <a:p>
            <a:r>
              <a:rPr lang="en-US" sz="3600" i="1" dirty="0" smtClean="0">
                <a:latin typeface="Times New Roman" pitchFamily="18" charset="0"/>
                <a:cs typeface="Times New Roman" pitchFamily="18" charset="0"/>
              </a:rPr>
              <a:t>Anti-Christ will defeat these countries – </a:t>
            </a:r>
            <a:r>
              <a:rPr lang="en-US" sz="3600" i="1" dirty="0" smtClean="0">
                <a:solidFill>
                  <a:srgbClr val="FFFF00"/>
                </a:solidFill>
                <a:latin typeface="Times New Roman" pitchFamily="18" charset="0"/>
                <a:cs typeface="Times New Roman" pitchFamily="18" charset="0"/>
              </a:rPr>
              <a:t>“He shall enter into the countries, and shall overflow and passover…”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rmAutofit/>
          </a:bodyPr>
          <a:lstStyle/>
          <a:p>
            <a:r>
              <a:rPr lang="en-US" i="1" dirty="0" smtClean="0">
                <a:latin typeface="Times New Roman" pitchFamily="18" charset="0"/>
                <a:cs typeface="Times New Roman" pitchFamily="18" charset="0"/>
              </a:rPr>
              <a:t>Anti-Christ will seize Palestine – “He shall enter also into the glorious land…”</a:t>
            </a:r>
          </a:p>
          <a:p>
            <a:r>
              <a:rPr lang="en-US" i="1" dirty="0" smtClean="0">
                <a:latin typeface="Times New Roman" pitchFamily="18" charset="0"/>
                <a:cs typeface="Times New Roman" pitchFamily="18" charset="0"/>
              </a:rPr>
              <a:t>Many will be overthrown</a:t>
            </a:r>
          </a:p>
          <a:p>
            <a:r>
              <a:rPr lang="en-US" i="1" dirty="0" smtClean="0">
                <a:latin typeface="Times New Roman" pitchFamily="18" charset="0"/>
                <a:cs typeface="Times New Roman" pitchFamily="18" charset="0"/>
              </a:rPr>
              <a:t>Israel’s army and air force will be crushed by the Anti-Christ</a:t>
            </a:r>
          </a:p>
          <a:p>
            <a:r>
              <a:rPr lang="en-US" i="1" dirty="0" smtClean="0">
                <a:latin typeface="Times New Roman" pitchFamily="18" charset="0"/>
                <a:cs typeface="Times New Roman" pitchFamily="18" charset="0"/>
              </a:rPr>
              <a:t>Large numbers will be killed when Anti-Christ invades</a:t>
            </a:r>
          </a:p>
          <a:p>
            <a:r>
              <a:rPr lang="en-US" i="1" dirty="0" smtClean="0">
                <a:latin typeface="Times New Roman" pitchFamily="18" charset="0"/>
                <a:cs typeface="Times New Roman" pitchFamily="18" charset="0"/>
              </a:rPr>
              <a:t>Jewish people will find that their former friend has now become their greatest enemy</a:t>
            </a:r>
          </a:p>
          <a:p>
            <a:r>
              <a:rPr lang="en-US" i="1" dirty="0" smtClean="0">
                <a:latin typeface="Times New Roman" pitchFamily="18" charset="0"/>
                <a:cs typeface="Times New Roman" pitchFamily="18" charset="0"/>
              </a:rPr>
              <a:t>Edom, Moab and Ammon will escape (temporally) out of the hand of the Anti-Christ (Jordan)</a:t>
            </a:r>
            <a:endParaRPr lang="en-US"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descr="C:\Users\Ptr. Daniel White\Pictures\4-Bib Pics-Misc\Bible Men\Sad man 1185A.jpg"/>
          <p:cNvPicPr>
            <a:picLocks noChangeAspect="1" noChangeArrowheads="1"/>
          </p:cNvPicPr>
          <p:nvPr/>
        </p:nvPicPr>
        <p:blipFill>
          <a:blip r:embed="rId3" cstate="print"/>
          <a:srcRect/>
          <a:stretch>
            <a:fillRect/>
          </a:stretch>
        </p:blipFill>
        <p:spPr bwMode="auto">
          <a:xfrm>
            <a:off x="762000" y="533400"/>
            <a:ext cx="7631642" cy="5723731"/>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i="1" dirty="0" smtClean="0">
                <a:latin typeface="Times New Roman" pitchFamily="18" charset="0"/>
                <a:cs typeface="Times New Roman" pitchFamily="18" charset="0"/>
              </a:rPr>
              <a:t>Anti-Christ will exercise the “Abomination of Desolation”</a:t>
            </a:r>
          </a:p>
          <a:p>
            <a:r>
              <a:rPr lang="en-US" sz="3600" i="1" dirty="0" smtClean="0">
                <a:latin typeface="Times New Roman" pitchFamily="18" charset="0"/>
                <a:cs typeface="Times New Roman" pitchFamily="18" charset="0"/>
              </a:rPr>
              <a:t>Anti-Christ continues to conquer towards the south – Egypt, Libya, and Ethiopia (Northeastern Africa)</a:t>
            </a:r>
          </a:p>
          <a:p>
            <a:r>
              <a:rPr lang="en-US" sz="3600" i="1" dirty="0" smtClean="0">
                <a:latin typeface="Times New Roman" pitchFamily="18" charset="0"/>
                <a:cs typeface="Times New Roman" pitchFamily="18" charset="0"/>
              </a:rPr>
              <a:t>Anti-Christ will increase in wealth and strength</a:t>
            </a:r>
          </a:p>
          <a:p>
            <a:r>
              <a:rPr lang="en-US" sz="3600" i="1" dirty="0" smtClean="0">
                <a:latin typeface="Times New Roman" pitchFamily="18" charset="0"/>
                <a:cs typeface="Times New Roman" pitchFamily="18" charset="0"/>
              </a:rPr>
              <a:t>Anti-Christ goes forth to fight invading armies from the east and north</a:t>
            </a:r>
          </a:p>
          <a:p>
            <a:r>
              <a:rPr lang="en-US" sz="3600" i="1" dirty="0" smtClean="0">
                <a:latin typeface="Times New Roman" pitchFamily="18" charset="0"/>
                <a:cs typeface="Times New Roman" pitchFamily="18" charset="0"/>
              </a:rPr>
              <a:t>China and allies from the east attack after the drying up of the Euphrates River</a:t>
            </a:r>
            <a:endParaRPr lang="en-US" sz="3600"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553200"/>
          </a:xfrm>
        </p:spPr>
        <p:txBody>
          <a:bodyPr>
            <a:normAutofit/>
          </a:bodyPr>
          <a:lstStyle/>
          <a:p>
            <a:r>
              <a:rPr lang="en-US" sz="3600" i="1" dirty="0" smtClean="0">
                <a:latin typeface="Times New Roman" pitchFamily="18" charset="0"/>
                <a:cs typeface="Times New Roman" pitchFamily="18" charset="0"/>
              </a:rPr>
              <a:t>Russia and allies from the north will regroup and attack a second time</a:t>
            </a:r>
          </a:p>
          <a:p>
            <a:r>
              <a:rPr lang="en-US" sz="3600" i="1" dirty="0" smtClean="0">
                <a:latin typeface="Times New Roman" pitchFamily="18" charset="0"/>
                <a:cs typeface="Times New Roman" pitchFamily="18" charset="0"/>
              </a:rPr>
              <a:t>Anti-Christ locates his position between the seas in the glorious holy mountain (</a:t>
            </a:r>
            <a:r>
              <a:rPr lang="en-US" sz="3600" i="1" dirty="0">
                <a:latin typeface="Times New Roman" pitchFamily="18" charset="0"/>
                <a:cs typeface="Times New Roman" pitchFamily="18" charset="0"/>
              </a:rPr>
              <a:t>S</a:t>
            </a:r>
            <a:r>
              <a:rPr lang="en-US" sz="3600" i="1" dirty="0" smtClean="0">
                <a:latin typeface="Times New Roman" pitchFamily="18" charset="0"/>
                <a:cs typeface="Times New Roman" pitchFamily="18" charset="0"/>
              </a:rPr>
              <a:t>eas = Mediterranean Sea and the Dead Sea / Holy mountain = Jerusalem)</a:t>
            </a:r>
          </a:p>
          <a:p>
            <a:r>
              <a:rPr lang="en-US" sz="3600" i="1" dirty="0" smtClean="0">
                <a:latin typeface="Times New Roman" pitchFamily="18" charset="0"/>
                <a:cs typeface="Times New Roman" pitchFamily="18" charset="0"/>
              </a:rPr>
              <a:t>Anti-Christ comes to his end at the battle of Armageddon and none shall help him – Revelation 14:14-20, 15:12-16, 17:12-14, 19:11-21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solidFill>
                  <a:srgbClr val="FFFF00"/>
                </a:solidFill>
                <a:latin typeface="Times New Roman" pitchFamily="18" charset="0"/>
                <a:cs typeface="Times New Roman" pitchFamily="18" charset="0"/>
              </a:rPr>
              <a:t>Daniel 7:26-27 “But the judgment shall sit, and they shall take away his dominion, to </a:t>
            </a:r>
            <a:r>
              <a:rPr lang="en-US" i="1" dirty="0" smtClean="0">
                <a:solidFill>
                  <a:srgbClr val="FFFF00"/>
                </a:solidFill>
                <a:latin typeface="Times New Roman" pitchFamily="18" charset="0"/>
                <a:cs typeface="Times New Roman" pitchFamily="18" charset="0"/>
              </a:rPr>
              <a:t>consume </a:t>
            </a:r>
            <a:r>
              <a:rPr lang="en-US" i="1" dirty="0" smtClean="0">
                <a:solidFill>
                  <a:srgbClr val="FFFF00"/>
                </a:solidFill>
                <a:latin typeface="Times New Roman" pitchFamily="18" charset="0"/>
                <a:cs typeface="Times New Roman" pitchFamily="18" charset="0"/>
              </a:rPr>
              <a:t>and to destroy it unto the end. And the kingdom and dominion, and greatness of the kingdom under the whole heaven, shall be given to the people of the saints of the most High, whose kingdom is an everlasting kingdom, and all dominions shall served and obey Him.”</a:t>
            </a:r>
          </a:p>
          <a:p>
            <a:r>
              <a:rPr lang="en-US" i="1" dirty="0" smtClean="0">
                <a:solidFill>
                  <a:srgbClr val="FFFF00"/>
                </a:solidFill>
                <a:latin typeface="Times New Roman" pitchFamily="18" charset="0"/>
                <a:cs typeface="Times New Roman" pitchFamily="18" charset="0"/>
              </a:rPr>
              <a:t>Daniel 8:25 “…but he shall be broken without hand…” </a:t>
            </a:r>
          </a:p>
          <a:p>
            <a:r>
              <a:rPr lang="en-US" i="1" dirty="0" smtClean="0">
                <a:solidFill>
                  <a:srgbClr val="FFFF00"/>
                </a:solidFill>
                <a:latin typeface="Times New Roman" pitchFamily="18" charset="0"/>
                <a:cs typeface="Times New Roman" pitchFamily="18" charset="0"/>
              </a:rPr>
              <a:t>Daniel 11:36 “He shall prosper till the indignation be accomplished; </a:t>
            </a:r>
            <a:r>
              <a:rPr lang="en-US" i="1" smtClean="0">
                <a:solidFill>
                  <a:srgbClr val="FFFF00"/>
                </a:solidFill>
                <a:latin typeface="Times New Roman" pitchFamily="18" charset="0"/>
                <a:cs typeface="Times New Roman" pitchFamily="18" charset="0"/>
              </a:rPr>
              <a:t>for </a:t>
            </a:r>
            <a:r>
              <a:rPr lang="en-US" i="1" smtClean="0">
                <a:solidFill>
                  <a:srgbClr val="FFFF00"/>
                </a:solidFill>
                <a:latin typeface="Times New Roman" pitchFamily="18" charset="0"/>
                <a:cs typeface="Times New Roman" pitchFamily="18" charset="0"/>
              </a:rPr>
              <a:t>that </a:t>
            </a:r>
            <a:r>
              <a:rPr lang="en-US" i="1" dirty="0" smtClean="0">
                <a:solidFill>
                  <a:srgbClr val="FFFF00"/>
                </a:solidFill>
                <a:latin typeface="Times New Roman" pitchFamily="18" charset="0"/>
                <a:cs typeface="Times New Roman" pitchFamily="18" charset="0"/>
              </a:rPr>
              <a:t>is determined shall be done…”</a:t>
            </a:r>
          </a:p>
          <a:p>
            <a:endParaRPr lang="en-US" i="1" dirty="0">
              <a:solidFill>
                <a:srgbClr val="FFFF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C:\Users\Ptr. Daniel White\Desktop\Daniel &amp; Bab Captvty\scan0018.jpg"/>
          <p:cNvPicPr>
            <a:picLocks noChangeAspect="1" noChangeArrowheads="1"/>
          </p:cNvPicPr>
          <p:nvPr/>
        </p:nvPicPr>
        <p:blipFill>
          <a:blip r:embed="rId3" cstate="print"/>
          <a:srcRect/>
          <a:stretch>
            <a:fillRect/>
          </a:stretch>
        </p:blipFill>
        <p:spPr bwMode="auto">
          <a:xfrm>
            <a:off x="457200" y="838200"/>
            <a:ext cx="3657600"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2"/>
          <p:cNvSpPr>
            <a:spLocks noGrp="1"/>
          </p:cNvSpPr>
          <p:nvPr>
            <p:ph type="title"/>
          </p:nvPr>
        </p:nvSpPr>
        <p:spPr>
          <a:xfrm>
            <a:off x="4572000" y="274638"/>
            <a:ext cx="4114800" cy="5897562"/>
          </a:xfrm>
        </p:spPr>
        <p:txBody>
          <a:bodyPr>
            <a:noAutofit/>
          </a:bodyPr>
          <a:lstStyle/>
          <a:p>
            <a:r>
              <a:rPr lang="en-US" sz="3600" b="1" i="1" dirty="0" smtClean="0">
                <a:latin typeface="Times New Roman" pitchFamily="18" charset="0"/>
                <a:cs typeface="Times New Roman" pitchFamily="18" charset="0"/>
              </a:rPr>
              <a:t>“I will show thee the truth…O Daniel, shut up the words, and seal the book, even to the time of the end…for the words are closed up and sealed till the time of </a:t>
            </a:r>
            <a:r>
              <a:rPr lang="en-US" sz="4200" b="1" i="1" dirty="0" smtClean="0">
                <a:latin typeface="Times New Roman" pitchFamily="18" charset="0"/>
                <a:cs typeface="Times New Roman" pitchFamily="18" charset="0"/>
              </a:rPr>
              <a:t/>
            </a:r>
            <a:br>
              <a:rPr lang="en-US" sz="4200" b="1" i="1" dirty="0" smtClean="0">
                <a:latin typeface="Times New Roman" pitchFamily="18" charset="0"/>
                <a:cs typeface="Times New Roman" pitchFamily="18" charset="0"/>
              </a:rPr>
            </a:br>
            <a:r>
              <a:rPr lang="en-US" sz="3600" b="1" i="1" dirty="0" smtClean="0">
                <a:latin typeface="Times New Roman" pitchFamily="18" charset="0"/>
                <a:cs typeface="Times New Roman" pitchFamily="18" charset="0"/>
              </a:rPr>
              <a:t>the end.”</a:t>
            </a:r>
            <a:endParaRPr lang="en-US" sz="3600" b="1"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c:\Users\Ptr. Daniel White\Desktop\Prophecy pictures\prophecy pictures\bible.jpg"/>
          <p:cNvPicPr>
            <a:picLocks noChangeAspect="1" noChangeArrowheads="1"/>
          </p:cNvPicPr>
          <p:nvPr/>
        </p:nvPicPr>
        <p:blipFill>
          <a:blip r:embed="rId3" cstate="print"/>
          <a:srcRect/>
          <a:stretch>
            <a:fillRect/>
          </a:stretch>
        </p:blipFill>
        <p:spPr bwMode="auto">
          <a:xfrm>
            <a:off x="0" y="0"/>
            <a:ext cx="9372599" cy="6900863"/>
          </a:xfrm>
          <a:prstGeom prst="rect">
            <a:avLst/>
          </a:prstGeom>
          <a:noFill/>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C:\Users\Ptr. Daniel White\Pictures\4-Bib Pics-Misc\Land Scapes etc\Oregon 08-04 (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079" name="Picture 7" descr="C:\Users\Ptr. Daniel White\Desktop\Angel and John.jpg"/>
          <p:cNvPicPr>
            <a:picLocks noChangeAspect="1" noChangeArrowheads="1"/>
          </p:cNvPicPr>
          <p:nvPr/>
        </p:nvPicPr>
        <p:blipFill>
          <a:blip r:embed="rId4" cstate="print">
            <a:lum bright="-20000"/>
          </a:blip>
          <a:srcRect l="27221" t="-302" r="23769" b="48860"/>
          <a:stretch>
            <a:fillRect/>
          </a:stretch>
        </p:blipFill>
        <p:spPr bwMode="auto">
          <a:xfrm>
            <a:off x="5029200" y="0"/>
            <a:ext cx="3810000" cy="5410200"/>
          </a:xfrm>
          <a:prstGeom prst="ellipse">
            <a:avLst/>
          </a:prstGeom>
          <a:ln>
            <a:noFill/>
          </a:ln>
          <a:effectLst>
            <a:softEdge rad="112500"/>
          </a:effectLst>
        </p:spPr>
      </p:pic>
      <p:pic>
        <p:nvPicPr>
          <p:cNvPr id="3081" name="Picture 9" descr="C:\Users\Ptr. Daniel White\Desktop\Daniel &amp; Bab Captvty\scan0051.jpg"/>
          <p:cNvPicPr>
            <a:picLocks noChangeAspect="1" noChangeArrowheads="1"/>
          </p:cNvPicPr>
          <p:nvPr/>
        </p:nvPicPr>
        <p:blipFill>
          <a:blip r:embed="rId5" cstate="print">
            <a:lum bright="-20000"/>
          </a:blip>
          <a:srcRect l="-679" t="43085" r="17921"/>
          <a:stretch>
            <a:fillRect/>
          </a:stretch>
        </p:blipFill>
        <p:spPr bwMode="auto">
          <a:xfrm>
            <a:off x="0" y="3454400"/>
            <a:ext cx="5029200" cy="3403600"/>
          </a:xfrm>
          <a:prstGeom prst="ellipse">
            <a:avLst/>
          </a:prstGeom>
          <a:ln>
            <a:noFill/>
          </a:ln>
          <a:effectLst>
            <a:softEdge rad="112500"/>
          </a:effectLst>
        </p:spPr>
      </p:pic>
      <p:sp>
        <p:nvSpPr>
          <p:cNvPr id="5" name="Title 4"/>
          <p:cNvSpPr>
            <a:spLocks noGrp="1"/>
          </p:cNvSpPr>
          <p:nvPr>
            <p:ph type="title"/>
          </p:nvPr>
        </p:nvSpPr>
        <p:spPr>
          <a:xfrm>
            <a:off x="4724400" y="1447800"/>
            <a:ext cx="4419600" cy="2667000"/>
          </a:xfrm>
        </p:spPr>
        <p:txBody>
          <a:bodyPr>
            <a:normAutofit/>
          </a:bodyPr>
          <a:lstStyle/>
          <a:p>
            <a:pPr algn="ctr"/>
            <a:r>
              <a:rPr lang="en-US" sz="3600" i="1" dirty="0" smtClean="0">
                <a:solidFill>
                  <a:schemeClr val="bg1"/>
                </a:solidFill>
                <a:effectLst>
                  <a:glow rad="139700">
                    <a:schemeClr val="accent1">
                      <a:satMod val="175000"/>
                      <a:alpha val="40000"/>
                    </a:schemeClr>
                  </a:glow>
                </a:effectLst>
                <a:latin typeface="Times New Roman" pitchFamily="18" charset="0"/>
                <a:cs typeface="Times New Roman" pitchFamily="18" charset="0"/>
              </a:rPr>
              <a:t>Gabriel</a:t>
            </a:r>
            <a:br>
              <a:rPr lang="en-US" sz="3600" i="1" dirty="0" smtClean="0">
                <a:solidFill>
                  <a:schemeClr val="bg1"/>
                </a:solidFill>
                <a:effectLst>
                  <a:glow rad="139700">
                    <a:schemeClr val="accent1">
                      <a:satMod val="175000"/>
                      <a:alpha val="40000"/>
                    </a:schemeClr>
                  </a:glow>
                </a:effectLst>
                <a:latin typeface="Times New Roman" pitchFamily="18" charset="0"/>
                <a:cs typeface="Times New Roman" pitchFamily="18" charset="0"/>
              </a:rPr>
            </a:br>
            <a:r>
              <a:rPr lang="en-US" sz="3600" i="1" dirty="0" smtClean="0">
                <a:solidFill>
                  <a:schemeClr val="bg1"/>
                </a:solidFill>
                <a:effectLst>
                  <a:glow rad="139700">
                    <a:schemeClr val="accent1">
                      <a:satMod val="175000"/>
                      <a:alpha val="40000"/>
                    </a:schemeClr>
                  </a:glow>
                </a:effectLst>
                <a:latin typeface="Times New Roman" pitchFamily="18" charset="0"/>
                <a:cs typeface="Times New Roman" pitchFamily="18" charset="0"/>
              </a:rPr>
              <a:t>(Daniel 8:16, 9:21</a:t>
            </a:r>
            <a:r>
              <a:rPr lang="en-US" sz="4000" i="1" dirty="0" smtClean="0">
                <a:solidFill>
                  <a:schemeClr val="bg1"/>
                </a:solidFill>
                <a:effectLst>
                  <a:glow rad="139700">
                    <a:schemeClr val="accent1">
                      <a:satMod val="175000"/>
                      <a:alpha val="40000"/>
                    </a:schemeClr>
                  </a:glow>
                </a:effectLst>
                <a:latin typeface="Times New Roman" pitchFamily="18" charset="0"/>
                <a:cs typeface="Times New Roman" pitchFamily="18" charset="0"/>
              </a:rPr>
              <a:t>)</a:t>
            </a:r>
            <a:endParaRPr lang="en-US" sz="4000" i="1" dirty="0">
              <a:solidFill>
                <a:schemeClr val="bg1"/>
              </a:solidFill>
              <a:effectLst>
                <a:glow rad="139700">
                  <a:schemeClr val="accent1">
                    <a:satMod val="175000"/>
                    <a:alpha val="40000"/>
                  </a:schemeClr>
                </a:glo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p:cTn id="7" dur="3000" fill="hold"/>
                                        <p:tgtEl>
                                          <p:spTgt spid="3079"/>
                                        </p:tgtEl>
                                        <p:attrNameLst>
                                          <p:attrName>ppt_w</p:attrName>
                                        </p:attrNameLst>
                                      </p:cBhvr>
                                      <p:tavLst>
                                        <p:tav tm="0">
                                          <p:val>
                                            <p:fltVal val="0"/>
                                          </p:val>
                                        </p:tav>
                                        <p:tav tm="100000">
                                          <p:val>
                                            <p:strVal val="#ppt_w"/>
                                          </p:val>
                                        </p:tav>
                                      </p:tavLst>
                                    </p:anim>
                                    <p:anim calcmode="lin" valueType="num">
                                      <p:cBhvr>
                                        <p:cTn id="8" dur="3000" fill="hold"/>
                                        <p:tgtEl>
                                          <p:spTgt spid="3079"/>
                                        </p:tgtEl>
                                        <p:attrNameLst>
                                          <p:attrName>ppt_h</p:attrName>
                                        </p:attrNameLst>
                                      </p:cBhvr>
                                      <p:tavLst>
                                        <p:tav tm="0">
                                          <p:val>
                                            <p:fltVal val="0"/>
                                          </p:val>
                                        </p:tav>
                                        <p:tav tm="100000">
                                          <p:val>
                                            <p:strVal val="#ppt_h"/>
                                          </p:val>
                                        </p:tav>
                                      </p:tavLst>
                                    </p:anim>
                                    <p:animEffect transition="in" filter="fade">
                                      <p:cBhvr>
                                        <p:cTn id="9" dur="3000"/>
                                        <p:tgtEl>
                                          <p:spTgt spid="307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Users\Ptr. Daniel White\Desktop\BACKGROUNDS\Backgrounds for Church\1024-Landscapes-011-09.jpg"/>
          <p:cNvPicPr>
            <a:picLocks noChangeAspect="1" noChangeArrowheads="1"/>
          </p:cNvPicPr>
          <p:nvPr/>
        </p:nvPicPr>
        <p:blipFill>
          <a:blip r:embed="rId3" cstate="print"/>
          <a:srcRect/>
          <a:stretch>
            <a:fillRect/>
          </a:stretch>
        </p:blipFill>
        <p:spPr bwMode="auto">
          <a:xfrm flipH="1">
            <a:off x="0" y="0"/>
            <a:ext cx="9906000" cy="8001000"/>
          </a:xfrm>
          <a:prstGeom prst="rect">
            <a:avLst/>
          </a:prstGeom>
          <a:noFill/>
        </p:spPr>
      </p:pic>
      <p:pic>
        <p:nvPicPr>
          <p:cNvPr id="5123" name="Picture 3" descr="c:\Users\Ptr. Daniel White\Desktop\Prophecy pictures\prophecy pictures\Angel and John.jpg"/>
          <p:cNvPicPr>
            <a:picLocks noChangeAspect="1" noChangeArrowheads="1"/>
          </p:cNvPicPr>
          <p:nvPr/>
        </p:nvPicPr>
        <p:blipFill>
          <a:blip r:embed="rId4" cstate="print"/>
          <a:srcRect l="24872" r="27098" b="53857"/>
          <a:stretch>
            <a:fillRect/>
          </a:stretch>
        </p:blipFill>
        <p:spPr bwMode="auto">
          <a:xfrm>
            <a:off x="5562600" y="228600"/>
            <a:ext cx="3048000" cy="3429000"/>
          </a:xfrm>
          <a:prstGeom prst="ellipse">
            <a:avLst/>
          </a:prstGeom>
          <a:ln>
            <a:noFill/>
          </a:ln>
          <a:effectLst>
            <a:softEdge rad="112500"/>
          </a:effectLst>
        </p:spPr>
      </p:pic>
      <p:sp>
        <p:nvSpPr>
          <p:cNvPr id="4" name="Title 3"/>
          <p:cNvSpPr>
            <a:spLocks noGrp="1"/>
          </p:cNvSpPr>
          <p:nvPr>
            <p:ph type="title"/>
          </p:nvPr>
        </p:nvSpPr>
        <p:spPr>
          <a:xfrm>
            <a:off x="457200" y="152400"/>
            <a:ext cx="5181600" cy="6705600"/>
          </a:xfrm>
        </p:spPr>
        <p:txBody>
          <a:bodyPr/>
          <a:lstStyle/>
          <a:p>
            <a:pPr algn="ctr"/>
            <a:r>
              <a:rPr lang="en-US" i="1" dirty="0" smtClean="0">
                <a:solidFill>
                  <a:srgbClr val="FFFF00"/>
                </a:solidFill>
                <a:effectLst/>
                <a:latin typeface="Times New Roman" pitchFamily="18" charset="0"/>
                <a:cs typeface="Times New Roman" pitchFamily="18" charset="0"/>
              </a:rPr>
              <a:t>“The voice of his words like the voice of a multitude…a great quaking fell upon them, so that they fled to hide themselves…”</a:t>
            </a:r>
            <a:endParaRPr lang="en-US" i="1" dirty="0">
              <a:solidFill>
                <a:srgbClr val="FFFF00"/>
              </a:solidFill>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3000" fill="hold"/>
                                        <p:tgtEl>
                                          <p:spTgt spid="5123"/>
                                        </p:tgtEl>
                                        <p:attrNameLst>
                                          <p:attrName>ppt_w</p:attrName>
                                        </p:attrNameLst>
                                      </p:cBhvr>
                                      <p:tavLst>
                                        <p:tav tm="0">
                                          <p:val>
                                            <p:strVal val="#ppt_w*0.70"/>
                                          </p:val>
                                        </p:tav>
                                        <p:tav tm="100000">
                                          <p:val>
                                            <p:strVal val="#ppt_w"/>
                                          </p:val>
                                        </p:tav>
                                      </p:tavLst>
                                    </p:anim>
                                    <p:anim calcmode="lin" valueType="num">
                                      <p:cBhvr>
                                        <p:cTn id="13" dur="3000" fill="hold"/>
                                        <p:tgtEl>
                                          <p:spTgt spid="5123"/>
                                        </p:tgtEl>
                                        <p:attrNameLst>
                                          <p:attrName>ppt_h</p:attrName>
                                        </p:attrNameLst>
                                      </p:cBhvr>
                                      <p:tavLst>
                                        <p:tav tm="0">
                                          <p:val>
                                            <p:strVal val="#ppt_h"/>
                                          </p:val>
                                        </p:tav>
                                        <p:tav tm="100000">
                                          <p:val>
                                            <p:strVal val="#ppt_h"/>
                                          </p:val>
                                        </p:tav>
                                      </p:tavLst>
                                    </p:anim>
                                    <p:animEffect transition="in" filter="fade">
                                      <p:cBhvr>
                                        <p:cTn id="14" dur="3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C:\Users\Ptr. Daniel White\Desktop\BACKGROUNDS\Backgrounds for Church\1024-Landscapes-011-09.jpg"/>
          <p:cNvPicPr>
            <a:picLocks noChangeAspect="1" noChangeArrowheads="1"/>
          </p:cNvPicPr>
          <p:nvPr/>
        </p:nvPicPr>
        <p:blipFill>
          <a:blip r:embed="rId3" cstate="print"/>
          <a:srcRect/>
          <a:stretch>
            <a:fillRect/>
          </a:stretch>
        </p:blipFill>
        <p:spPr bwMode="auto">
          <a:xfrm>
            <a:off x="0" y="-228600"/>
            <a:ext cx="9753600" cy="8077200"/>
          </a:xfrm>
          <a:prstGeom prst="rect">
            <a:avLst/>
          </a:prstGeom>
          <a:noFill/>
        </p:spPr>
      </p:pic>
      <p:pic>
        <p:nvPicPr>
          <p:cNvPr id="6147" name="Picture 3" descr="c:\Users\Ptr. Daniel White\Pictures\3-Jesus\14 Resurrection\Peter &amp; John running 90-348.JPG"/>
          <p:cNvPicPr>
            <a:picLocks noChangeAspect="1" noChangeArrowheads="1"/>
          </p:cNvPicPr>
          <p:nvPr/>
        </p:nvPicPr>
        <p:blipFill>
          <a:blip r:embed="rId4" cstate="print"/>
          <a:srcRect/>
          <a:stretch>
            <a:fillRect/>
          </a:stretch>
        </p:blipFill>
        <p:spPr bwMode="auto">
          <a:xfrm>
            <a:off x="2057400" y="0"/>
            <a:ext cx="5562600"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c:\Users\Ptr. Daniel White\Pictures\3-Jesus\05 Tempted in Wilderness\Jes In Wilderness 1179-46.jpg"/>
          <p:cNvPicPr>
            <a:picLocks noChangeAspect="1" noChangeArrowheads="1"/>
          </p:cNvPicPr>
          <p:nvPr/>
        </p:nvPicPr>
        <p:blipFill>
          <a:blip r:embed="rId3" cstate="print"/>
          <a:srcRect r="-10491"/>
          <a:stretch>
            <a:fillRect/>
          </a:stretch>
        </p:blipFill>
        <p:spPr bwMode="auto">
          <a:xfrm>
            <a:off x="2286000" y="0"/>
            <a:ext cx="5410200" cy="6858000"/>
          </a:xfrm>
          <a:prstGeom prst="rect">
            <a:avLst/>
          </a:prstGeom>
          <a:ln>
            <a:noFill/>
          </a:ln>
          <a:effectLst>
            <a:softEdge rad="112500"/>
          </a:effectLst>
        </p:spPr>
      </p:pic>
      <p:pic>
        <p:nvPicPr>
          <p:cNvPr id="18437" name="Picture 5" descr="C:\Users\Ptr. Daniel White\Desktop\Prophecy pictures\prophecy pictures\Earth lighted by an angel 3.jpg"/>
          <p:cNvPicPr>
            <a:picLocks noChangeAspect="1" noChangeArrowheads="1"/>
          </p:cNvPicPr>
          <p:nvPr/>
        </p:nvPicPr>
        <p:blipFill>
          <a:blip r:embed="rId4" cstate="print"/>
          <a:srcRect l="10092" t="5556" r="14352" b="48223"/>
          <a:stretch>
            <a:fillRect/>
          </a:stretch>
        </p:blipFill>
        <p:spPr bwMode="auto">
          <a:xfrm>
            <a:off x="3886200" y="0"/>
            <a:ext cx="3276600" cy="19812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c:\Users\Ptr. Daniel White\Pictures\4-Bib Pics-Misc\Prayer\Man praying C-571.jpg"/>
          <p:cNvPicPr>
            <a:picLocks noChangeAspect="1" noChangeArrowheads="1"/>
          </p:cNvPicPr>
          <p:nvPr/>
        </p:nvPicPr>
        <p:blipFill>
          <a:blip r:embed="rId3" cstate="print"/>
          <a:srcRect/>
          <a:stretch>
            <a:fillRect/>
          </a:stretch>
        </p:blipFill>
        <p:spPr bwMode="auto">
          <a:xfrm>
            <a:off x="1981200" y="0"/>
            <a:ext cx="5483225" cy="6858000"/>
          </a:xfrm>
          <a:prstGeom prst="rect">
            <a:avLst/>
          </a:prstGeom>
          <a:ln>
            <a:noFill/>
          </a:ln>
          <a:effectLst>
            <a:softEdge rad="112500"/>
          </a:effectLst>
        </p:spPr>
      </p:pic>
    </p:spTree>
  </p:cSld>
  <p:clrMapOvr>
    <a:masterClrMapping/>
  </p:clrMapOvr>
  <p:transition spd="slow">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5210</TotalTime>
  <Words>1307</Words>
  <Application>Microsoft Office PowerPoint</Application>
  <PresentationFormat>On-screen Show (4:3)</PresentationFormat>
  <Paragraphs>161</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Module</vt:lpstr>
      <vt:lpstr>Daniel’s Vision of the Character of the Anti-Christ  Daniel 11:36-45</vt:lpstr>
      <vt:lpstr>Daniel 10:1-21</vt:lpstr>
      <vt:lpstr>Slide 3</vt:lpstr>
      <vt:lpstr>Slide 4</vt:lpstr>
      <vt:lpstr>Gabriel (Daniel 8:16, 9:21)</vt:lpstr>
      <vt:lpstr>“The voice of his words like the voice of a multitude…a great quaking fell upon them, so that they fled to hide themselves…”</vt:lpstr>
      <vt:lpstr>Slide 7</vt:lpstr>
      <vt:lpstr>Slide 8</vt:lpstr>
      <vt:lpstr>Slide 9</vt:lpstr>
      <vt:lpstr>Slide 10</vt:lpstr>
      <vt:lpstr>Slide 11</vt:lpstr>
      <vt:lpstr>Slide 12</vt:lpstr>
      <vt:lpstr>Michael the Archangel</vt:lpstr>
      <vt:lpstr>Archangels</vt:lpstr>
      <vt:lpstr>Slide 15</vt:lpstr>
      <vt:lpstr>“IN WHOM THE GOD OF THIS WORLD HATH BLINDED THE MINDS OF THEM WHICH BELIEVE NOT.”</vt:lpstr>
      <vt:lpstr>“Be strong in the Lord, and in the power of his might. Put on the whole armor of God, that ye may be able to stand against the wiles of the devil. For we wrestle not against flesh and blood, but against principalities, against powers, against the rulers of the darkness of this world…”</vt:lpstr>
      <vt:lpstr>“For the weapons of our warfare are not carnal, but mighty through God to  the pulling down of strongholds.”</vt:lpstr>
      <vt:lpstr>Slide 19</vt:lpstr>
      <vt:lpstr>“He touched my lips: then I opened my mouth and spake…”</vt:lpstr>
      <vt:lpstr>Slide 21</vt:lpstr>
      <vt:lpstr>“And there was a war in heaven: Michael and his angels fought against the dragon; and the dragon fought and his angels, and prevailed not…”</vt:lpstr>
      <vt:lpstr>Daniel 11:1</vt:lpstr>
      <vt:lpstr>“By me kings reign…by me princes rule, and nobles, even all the  judges of the earth…”  (Proverbs 8:15-16)  “For there is no power but of God:  The powers that be are  ordained of God…”  (Romans 13:1)  </vt:lpstr>
      <vt:lpstr>Daniel 11:2-35  Daniel foresees the rise and fall of several world empires prior to the rise and fall of the final world power ruled by the king of fierce  countenance -  (Anti-Christ) </vt:lpstr>
      <vt:lpstr>Bible Prophecy   History in Advance</vt:lpstr>
      <vt:lpstr>Rise and fall of future world empires</vt:lpstr>
      <vt:lpstr>Slide 28</vt:lpstr>
      <vt:lpstr>Prophecy leaps ahead 150 years  into the future</vt:lpstr>
      <vt:lpstr>Slide 30</vt:lpstr>
      <vt:lpstr>Antiochus Epiphanes Type of the future Anti-Christ</vt:lpstr>
      <vt:lpstr>Slide 32</vt:lpstr>
      <vt:lpstr>The Anti-Christ “The time of the Anti-Christ”</vt:lpstr>
      <vt:lpstr>The Anti-Christ “The names of the Anti-Christ”</vt:lpstr>
      <vt:lpstr>The Anti-Christ “The time of his rule”</vt:lpstr>
      <vt:lpstr>The Anti-Christ “His character” (Daniel 8:23-26, 11:36-45)</vt:lpstr>
      <vt:lpstr>Slide 37</vt:lpstr>
      <vt:lpstr>Slide 38</vt:lpstr>
      <vt:lpstr>Slide 39</vt:lpstr>
      <vt:lpstr>Slide 40</vt:lpstr>
      <vt:lpstr>Slide 41</vt:lpstr>
      <vt:lpstr>Slide 42</vt:lpstr>
      <vt:lpstr>“I will show thee the truth…O Daniel, shut up the words, and seal the book, even to the time of the end…for the words are closed up and sealed till the time of  the end.”</vt:lpstr>
      <vt:lpstr>Slide 44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93</cp:revision>
  <dcterms:created xsi:type="dcterms:W3CDTF">2009-02-07T18:38:55Z</dcterms:created>
  <dcterms:modified xsi:type="dcterms:W3CDTF">2009-08-30T12:02:35Z</dcterms:modified>
</cp:coreProperties>
</file>