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257" r:id="rId2"/>
    <p:sldId id="258" r:id="rId3"/>
    <p:sldId id="259" r:id="rId4"/>
    <p:sldId id="260" r:id="rId5"/>
    <p:sldId id="262" r:id="rId6"/>
    <p:sldId id="263" r:id="rId7"/>
    <p:sldId id="264" r:id="rId8"/>
    <p:sldId id="266" r:id="rId9"/>
    <p:sldId id="268" r:id="rId10"/>
    <p:sldId id="269" r:id="rId11"/>
    <p:sldId id="270" r:id="rId12"/>
    <p:sldId id="272" r:id="rId13"/>
    <p:sldId id="273" r:id="rId14"/>
    <p:sldId id="274" r:id="rId15"/>
    <p:sldId id="275" r:id="rId16"/>
    <p:sldId id="276" r:id="rId17"/>
    <p:sldId id="277" r:id="rId18"/>
    <p:sldId id="278" r:id="rId19"/>
    <p:sldId id="279" r:id="rId20"/>
    <p:sldId id="280" r:id="rId21"/>
    <p:sldId id="281" r:id="rId22"/>
    <p:sldId id="315" r:id="rId23"/>
    <p:sldId id="313" r:id="rId24"/>
    <p:sldId id="314" r:id="rId25"/>
    <p:sldId id="285" r:id="rId26"/>
    <p:sldId id="304" r:id="rId27"/>
    <p:sldId id="310" r:id="rId28"/>
    <p:sldId id="307" r:id="rId29"/>
    <p:sldId id="308" r:id="rId30"/>
    <p:sldId id="316" r:id="rId31"/>
    <p:sldId id="319" r:id="rId32"/>
    <p:sldId id="317" r:id="rId33"/>
    <p:sldId id="318" r:id="rId34"/>
    <p:sldId id="321" r:id="rId35"/>
    <p:sldId id="324" r:id="rId36"/>
    <p:sldId id="323" r:id="rId37"/>
    <p:sldId id="322" r:id="rId38"/>
    <p:sldId id="326" r:id="rId39"/>
    <p:sldId id="327" r:id="rId40"/>
    <p:sldId id="340" r:id="rId41"/>
    <p:sldId id="343" r:id="rId42"/>
    <p:sldId id="328" r:id="rId43"/>
    <p:sldId id="341" r:id="rId44"/>
    <p:sldId id="376" r:id="rId45"/>
    <p:sldId id="378" r:id="rId46"/>
    <p:sldId id="379" r:id="rId47"/>
    <p:sldId id="380" r:id="rId48"/>
    <p:sldId id="381" r:id="rId49"/>
    <p:sldId id="375" r:id="rId50"/>
    <p:sldId id="345" r:id="rId51"/>
    <p:sldId id="347" r:id="rId52"/>
    <p:sldId id="349" r:id="rId53"/>
    <p:sldId id="346" r:id="rId54"/>
    <p:sldId id="382" r:id="rId55"/>
    <p:sldId id="384" r:id="rId56"/>
    <p:sldId id="385" r:id="rId57"/>
    <p:sldId id="386" r:id="rId58"/>
    <p:sldId id="387" r:id="rId59"/>
    <p:sldId id="388" r:id="rId60"/>
    <p:sldId id="330" r:id="rId61"/>
    <p:sldId id="331" r:id="rId62"/>
    <p:sldId id="337" r:id="rId63"/>
    <p:sldId id="332" r:id="rId64"/>
    <p:sldId id="338" r:id="rId65"/>
    <p:sldId id="350" r:id="rId66"/>
    <p:sldId id="359" r:id="rId67"/>
    <p:sldId id="361" r:id="rId68"/>
    <p:sldId id="383" r:id="rId69"/>
    <p:sldId id="362" r:id="rId70"/>
    <p:sldId id="363" r:id="rId71"/>
    <p:sldId id="367" r:id="rId72"/>
    <p:sldId id="365" r:id="rId73"/>
    <p:sldId id="369" r:id="rId74"/>
    <p:sldId id="351" r:id="rId75"/>
    <p:sldId id="352" r:id="rId76"/>
    <p:sldId id="334" r:id="rId77"/>
    <p:sldId id="370" r:id="rId78"/>
    <p:sldId id="355" r:id="rId79"/>
    <p:sldId id="325" r:id="rId80"/>
    <p:sldId id="357" r:id="rId81"/>
    <p:sldId id="360" r:id="rId82"/>
    <p:sldId id="371" r:id="rId83"/>
    <p:sldId id="354" r:id="rId84"/>
    <p:sldId id="368" r:id="rId85"/>
    <p:sldId id="372" r:id="rId86"/>
    <p:sldId id="374" r:id="rId87"/>
    <p:sldId id="373" r:id="rId88"/>
    <p:sldId id="312"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074" autoAdjust="0"/>
    <p:restoredTop sz="94660"/>
  </p:normalViewPr>
  <p:slideViewPr>
    <p:cSldViewPr snapToGrid="0">
      <p:cViewPr varScale="1">
        <p:scale>
          <a:sx n="61" d="100"/>
          <a:sy n="61" d="100"/>
        </p:scale>
        <p:origin x="78"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F0E83B-9126-45E2-B33A-75323E1BE7BF}" type="datetimeFigureOut">
              <a:rPr lang="en-US" smtClean="0"/>
              <a:t>8/17/2016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A4B3AB-42DE-4CCC-84A5-7BD887CBA4BE}" type="slidenum">
              <a:rPr lang="en-US" smtClean="0"/>
              <a:t>‹#›</a:t>
            </a:fld>
            <a:endParaRPr lang="en-US" dirty="0"/>
          </a:p>
        </p:txBody>
      </p:sp>
    </p:spTree>
    <p:extLst>
      <p:ext uri="{BB962C8B-B14F-4D97-AF65-F5344CB8AC3E}">
        <p14:creationId xmlns:p14="http://schemas.microsoft.com/office/powerpoint/2010/main" val="431408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10</a:t>
            </a:fld>
            <a:endParaRPr lang="en-US" dirty="0"/>
          </a:p>
        </p:txBody>
      </p:sp>
    </p:spTree>
    <p:extLst>
      <p:ext uri="{BB962C8B-B14F-4D97-AF65-F5344CB8AC3E}">
        <p14:creationId xmlns:p14="http://schemas.microsoft.com/office/powerpoint/2010/main" val="267721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21</a:t>
            </a:fld>
            <a:endParaRPr lang="en-US" dirty="0"/>
          </a:p>
        </p:txBody>
      </p:sp>
    </p:spTree>
    <p:extLst>
      <p:ext uri="{BB962C8B-B14F-4D97-AF65-F5344CB8AC3E}">
        <p14:creationId xmlns:p14="http://schemas.microsoft.com/office/powerpoint/2010/main" val="365771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34</a:t>
            </a:fld>
            <a:endParaRPr lang="en-US" dirty="0"/>
          </a:p>
        </p:txBody>
      </p:sp>
    </p:spTree>
    <p:extLst>
      <p:ext uri="{BB962C8B-B14F-4D97-AF65-F5344CB8AC3E}">
        <p14:creationId xmlns:p14="http://schemas.microsoft.com/office/powerpoint/2010/main" val="151189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35</a:t>
            </a:fld>
            <a:endParaRPr lang="en-US" dirty="0"/>
          </a:p>
        </p:txBody>
      </p:sp>
    </p:spTree>
    <p:extLst>
      <p:ext uri="{BB962C8B-B14F-4D97-AF65-F5344CB8AC3E}">
        <p14:creationId xmlns:p14="http://schemas.microsoft.com/office/powerpoint/2010/main" val="307122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36</a:t>
            </a:fld>
            <a:endParaRPr lang="en-US" dirty="0"/>
          </a:p>
        </p:txBody>
      </p:sp>
    </p:spTree>
    <p:extLst>
      <p:ext uri="{BB962C8B-B14F-4D97-AF65-F5344CB8AC3E}">
        <p14:creationId xmlns:p14="http://schemas.microsoft.com/office/powerpoint/2010/main" val="247310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37</a:t>
            </a:fld>
            <a:endParaRPr lang="en-US" dirty="0"/>
          </a:p>
        </p:txBody>
      </p:sp>
    </p:spTree>
    <p:extLst>
      <p:ext uri="{BB962C8B-B14F-4D97-AF65-F5344CB8AC3E}">
        <p14:creationId xmlns:p14="http://schemas.microsoft.com/office/powerpoint/2010/main" val="3190641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79</a:t>
            </a:fld>
            <a:endParaRPr lang="en-US" dirty="0"/>
          </a:p>
        </p:txBody>
      </p:sp>
    </p:spTree>
    <p:extLst>
      <p:ext uri="{BB962C8B-B14F-4D97-AF65-F5344CB8AC3E}">
        <p14:creationId xmlns:p14="http://schemas.microsoft.com/office/powerpoint/2010/main" val="2334415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387413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354149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12942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186983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7219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265259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90454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427490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112715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351637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388233-76AE-431A-A5AB-54FDAD052535}" type="datetimeFigureOut">
              <a:rPr lang="en-US" smtClean="0"/>
              <a:t>8/17/2016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2D33D6-0653-4EE7-87A0-D227231BFC6D}" type="slidenum">
              <a:rPr lang="en-US" smtClean="0"/>
              <a:t>‹#›</a:t>
            </a:fld>
            <a:endParaRPr lang="en-US" dirty="0"/>
          </a:p>
        </p:txBody>
      </p:sp>
    </p:spTree>
    <p:extLst>
      <p:ext uri="{BB962C8B-B14F-4D97-AF65-F5344CB8AC3E}">
        <p14:creationId xmlns:p14="http://schemas.microsoft.com/office/powerpoint/2010/main" val="16825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88233-76AE-431A-A5AB-54FDAD052535}" type="datetimeFigureOut">
              <a:rPr lang="en-US" smtClean="0"/>
              <a:t>8/17/2016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D33D6-0653-4EE7-87A0-D227231BFC6D}" type="slidenum">
              <a:rPr lang="en-US" smtClean="0"/>
              <a:t>‹#›</a:t>
            </a:fld>
            <a:endParaRPr lang="en-US" dirty="0"/>
          </a:p>
        </p:txBody>
      </p:sp>
    </p:spTree>
    <p:extLst>
      <p:ext uri="{BB962C8B-B14F-4D97-AF65-F5344CB8AC3E}">
        <p14:creationId xmlns:p14="http://schemas.microsoft.com/office/powerpoint/2010/main" val="26014028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2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20000"/>
          </a:blip>
          <a:srcRect/>
          <a:stretch>
            <a:fillRect/>
          </a:stretch>
        </p:blipFill>
        <p:spPr bwMode="auto">
          <a:xfrm>
            <a:off x="1660848" y="0"/>
            <a:ext cx="9007152" cy="6909150"/>
          </a:xfrm>
          <a:prstGeom prst="rect">
            <a:avLst/>
          </a:prstGeom>
          <a:noFill/>
          <a:ln w="9525">
            <a:noFill/>
            <a:miter lim="800000"/>
            <a:headEnd/>
            <a:tailEnd/>
          </a:ln>
        </p:spPr>
      </p:pic>
      <p:sp>
        <p:nvSpPr>
          <p:cNvPr id="4" name="Title 3"/>
          <p:cNvSpPr>
            <a:spLocks noGrp="1"/>
          </p:cNvSpPr>
          <p:nvPr>
            <p:ph type="title"/>
          </p:nvPr>
        </p:nvSpPr>
        <p:spPr>
          <a:xfrm>
            <a:off x="1524000" y="381000"/>
            <a:ext cx="9144000" cy="1066800"/>
          </a:xfrm>
        </p:spPr>
        <p:txBody>
          <a:bodyPr>
            <a:noAutofit/>
          </a:bodyPr>
          <a:lstStyle/>
          <a:p>
            <a:pPr algn="ctr"/>
            <a:r>
              <a:rPr lang="en-US" sz="4000" dirty="0">
                <a:effectLst>
                  <a:glow rad="101600">
                    <a:schemeClr val="bg1">
                      <a:alpha val="60000"/>
                    </a:schemeClr>
                  </a:glow>
                </a:effectLst>
              </a:rPr>
              <a:t>Biblical Warning  Concerning</a:t>
            </a:r>
            <a:br>
              <a:rPr lang="en-US" sz="4000" dirty="0">
                <a:effectLst>
                  <a:glow rad="101600">
                    <a:schemeClr val="bg1">
                      <a:alpha val="60000"/>
                    </a:schemeClr>
                  </a:glow>
                </a:effectLst>
              </a:rPr>
            </a:br>
            <a:r>
              <a:rPr lang="en-US" sz="4000" dirty="0">
                <a:effectLst>
                  <a:glow rad="101600">
                    <a:schemeClr val="bg1">
                      <a:alpha val="60000"/>
                    </a:schemeClr>
                  </a:glow>
                </a:effectLst>
              </a:rPr>
              <a:t> Occult Involvement</a:t>
            </a:r>
            <a:br>
              <a:rPr lang="en-US" sz="4000" dirty="0">
                <a:effectLst>
                  <a:glow rad="101600">
                    <a:schemeClr val="bg1">
                      <a:alpha val="60000"/>
                    </a:schemeClr>
                  </a:glow>
                </a:effectLst>
              </a:rPr>
            </a:br>
            <a:r>
              <a:rPr lang="en-US" sz="4000" i="1" dirty="0">
                <a:effectLst>
                  <a:glow rad="101600">
                    <a:schemeClr val="bg1">
                      <a:alpha val="60000"/>
                    </a:schemeClr>
                  </a:glow>
                </a:effectLst>
              </a:rPr>
              <a:t>(Deuteronomy 18:9-13)</a:t>
            </a:r>
          </a:p>
        </p:txBody>
      </p:sp>
      <p:sp>
        <p:nvSpPr>
          <p:cNvPr id="3" name="Content Placeholder 2"/>
          <p:cNvSpPr>
            <a:spLocks noGrp="1"/>
          </p:cNvSpPr>
          <p:nvPr>
            <p:ph idx="1"/>
          </p:nvPr>
        </p:nvSpPr>
        <p:spPr>
          <a:xfrm>
            <a:off x="1660848" y="1524000"/>
            <a:ext cx="9007151" cy="5334000"/>
          </a:xfrm>
        </p:spPr>
        <p:txBody>
          <a:bodyPr>
            <a:normAutofit/>
          </a:bodyPr>
          <a:lstStyle/>
          <a:p>
            <a:pPr algn="ctr" hangingPunct="0">
              <a:buNone/>
            </a:pPr>
            <a:r>
              <a:rPr lang="en-US" sz="3600" i="1" dirty="0">
                <a:effectLst>
                  <a:glow rad="101600">
                    <a:schemeClr val="bg1">
                      <a:alpha val="60000"/>
                    </a:schemeClr>
                  </a:glow>
                </a:effectLst>
              </a:rPr>
              <a:t>   </a:t>
            </a:r>
            <a:br>
              <a:rPr lang="en-US" sz="3600" i="1" dirty="0">
                <a:effectLst>
                  <a:glow rad="101600">
                    <a:schemeClr val="bg1">
                      <a:alpha val="60000"/>
                    </a:schemeClr>
                  </a:glow>
                </a:effectLst>
              </a:rPr>
            </a:br>
            <a:r>
              <a:rPr lang="en-US" sz="3600" i="1" dirty="0">
                <a:effectLst>
                  <a:glow rad="101600">
                    <a:schemeClr val="bg1">
                      <a:alpha val="60000"/>
                    </a:schemeClr>
                  </a:glow>
                </a:effectLst>
              </a:rPr>
              <a:t>“When thou art come into the land which the LORD thy God giveth thee, thou shalt not learn to do after the abominations of those nations. There shall not be found among you any one that…For all that do these things are an abomination unto the LORD: and because of these abominations the LORD thy God doth drive them out from before thee. Thou shalt be perfect with the LORD thy God.” </a:t>
            </a:r>
          </a:p>
        </p:txBody>
      </p:sp>
    </p:spTree>
    <p:extLst>
      <p:ext uri="{BB962C8B-B14F-4D97-AF65-F5344CB8AC3E}">
        <p14:creationId xmlns:p14="http://schemas.microsoft.com/office/powerpoint/2010/main" val="335232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07" y="-9946"/>
            <a:ext cx="10515600" cy="1325563"/>
          </a:xfrm>
        </p:spPr>
        <p:txBody>
          <a:bodyPr/>
          <a:lstStyle/>
          <a:p>
            <a:pPr algn="ctr"/>
            <a:r>
              <a:rPr lang="en-US" b="1" dirty="0"/>
              <a:t>Satan has a throne</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29998" y="1194318"/>
            <a:ext cx="8284534" cy="5514393"/>
          </a:xfrm>
          <a:prstGeom prst="rect">
            <a:avLst/>
          </a:prstGeom>
          <a:ln>
            <a:noFill/>
          </a:ln>
          <a:effectLst>
            <a:softEdge rad="112500"/>
          </a:effectLst>
        </p:spPr>
      </p:pic>
      <p:sp>
        <p:nvSpPr>
          <p:cNvPr id="4" name="Rectangle 3"/>
          <p:cNvSpPr/>
          <p:nvPr/>
        </p:nvSpPr>
        <p:spPr>
          <a:xfrm>
            <a:off x="2270299" y="3386287"/>
            <a:ext cx="7803931" cy="3046988"/>
          </a:xfrm>
          <a:prstGeom prst="rect">
            <a:avLst/>
          </a:prstGeom>
        </p:spPr>
        <p:txBody>
          <a:bodyPr wrap="square">
            <a:spAutoFit/>
          </a:bodyPr>
          <a:lstStyle/>
          <a:p>
            <a:pPr algn="ctr"/>
            <a:r>
              <a:rPr lang="en-US" sz="3200" b="1" i="1" dirty="0">
                <a:solidFill>
                  <a:schemeClr val="bg1"/>
                </a:solidFill>
                <a:effectLst>
                  <a:glow rad="101600">
                    <a:schemeClr val="tx1">
                      <a:alpha val="60000"/>
                    </a:schemeClr>
                  </a:glow>
                </a:effectLst>
              </a:rPr>
              <a:t>"I know thy works, and where thou </a:t>
            </a:r>
            <a:r>
              <a:rPr lang="en-US" sz="3200" b="1" i="1" dirty="0" err="1">
                <a:solidFill>
                  <a:schemeClr val="bg1"/>
                </a:solidFill>
                <a:effectLst>
                  <a:glow rad="101600">
                    <a:schemeClr val="tx1">
                      <a:alpha val="60000"/>
                    </a:schemeClr>
                  </a:glow>
                </a:effectLst>
              </a:rPr>
              <a:t>dwellest</a:t>
            </a:r>
            <a:r>
              <a:rPr lang="en-US" sz="3200" b="1" i="1" dirty="0">
                <a:solidFill>
                  <a:schemeClr val="bg1"/>
                </a:solidFill>
                <a:effectLst>
                  <a:glow rad="101600">
                    <a:schemeClr val="tx1">
                      <a:alpha val="60000"/>
                    </a:schemeClr>
                  </a:glow>
                </a:effectLst>
              </a:rPr>
              <a:t>, even </a:t>
            </a:r>
            <a:r>
              <a:rPr lang="en-US" sz="3200" b="1" i="1" u="sng" dirty="0">
                <a:solidFill>
                  <a:schemeClr val="bg1"/>
                </a:solidFill>
                <a:effectLst>
                  <a:glow rad="101600">
                    <a:schemeClr val="tx1">
                      <a:alpha val="60000"/>
                    </a:schemeClr>
                  </a:glow>
                </a:effectLst>
              </a:rPr>
              <a:t>where Satan’s seat</a:t>
            </a:r>
            <a:r>
              <a:rPr lang="en-US" sz="3200" b="1" i="1" dirty="0">
                <a:solidFill>
                  <a:schemeClr val="bg1"/>
                </a:solidFill>
                <a:effectLst>
                  <a:glow rad="101600">
                    <a:schemeClr val="tx1">
                      <a:alpha val="60000"/>
                    </a:schemeClr>
                  </a:glow>
                </a:effectLst>
              </a:rPr>
              <a:t> is: and thou </a:t>
            </a:r>
            <a:r>
              <a:rPr lang="en-US" sz="3200" b="1" i="1" dirty="0" err="1">
                <a:solidFill>
                  <a:schemeClr val="bg1"/>
                </a:solidFill>
                <a:effectLst>
                  <a:glow rad="101600">
                    <a:schemeClr val="tx1">
                      <a:alpha val="60000"/>
                    </a:schemeClr>
                  </a:glow>
                </a:effectLst>
              </a:rPr>
              <a:t>holdest</a:t>
            </a:r>
            <a:r>
              <a:rPr lang="en-US" sz="3200" b="1" i="1" dirty="0">
                <a:solidFill>
                  <a:schemeClr val="bg1"/>
                </a:solidFill>
                <a:effectLst>
                  <a:glow rad="101600">
                    <a:schemeClr val="tx1">
                      <a:alpha val="60000"/>
                    </a:schemeClr>
                  </a:glow>
                </a:effectLst>
              </a:rPr>
              <a:t> fast my name, and hast not denied my faith, even in those days wherein Antipas was my faithful martyr, who was slain among you, </a:t>
            </a:r>
            <a:r>
              <a:rPr lang="en-US" sz="3200" b="1" i="1" u="sng" dirty="0">
                <a:solidFill>
                  <a:schemeClr val="bg1"/>
                </a:solidFill>
                <a:effectLst>
                  <a:glow rad="101600">
                    <a:schemeClr val="tx1">
                      <a:alpha val="60000"/>
                    </a:schemeClr>
                  </a:glow>
                </a:effectLst>
              </a:rPr>
              <a:t>where Satan </a:t>
            </a:r>
            <a:r>
              <a:rPr lang="en-US" sz="3200" b="1" i="1" u="sng" dirty="0" err="1">
                <a:solidFill>
                  <a:schemeClr val="bg1"/>
                </a:solidFill>
                <a:effectLst>
                  <a:glow rad="101600">
                    <a:schemeClr val="tx1">
                      <a:alpha val="60000"/>
                    </a:schemeClr>
                  </a:glow>
                </a:effectLst>
              </a:rPr>
              <a:t>dwelleth</a:t>
            </a:r>
            <a:r>
              <a:rPr lang="en-US" sz="3200" b="1" i="1" dirty="0">
                <a:solidFill>
                  <a:schemeClr val="bg1"/>
                </a:solidFill>
                <a:effectLst>
                  <a:glow rad="101600">
                    <a:schemeClr val="tx1">
                      <a:alpha val="60000"/>
                    </a:schemeClr>
                  </a:glow>
                </a:effectLst>
              </a:rPr>
              <a:t>." (Rev. 2:13)</a:t>
            </a:r>
            <a:endParaRPr lang="en-US" sz="32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29649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174"/>
            <a:ext cx="10515600" cy="1325563"/>
          </a:xfrm>
        </p:spPr>
        <p:txBody>
          <a:bodyPr/>
          <a:lstStyle/>
          <a:p>
            <a:pPr algn="ctr"/>
            <a:r>
              <a:rPr lang="en-US" b="1" dirty="0"/>
              <a:t>Satan has his kingdoms</a:t>
            </a:r>
            <a:br>
              <a:rPr lang="en-US" b="1" dirty="0"/>
            </a:br>
            <a:endParaRPr lang="en-US" b="1" dirty="0"/>
          </a:p>
        </p:txBody>
      </p:sp>
      <p:pic>
        <p:nvPicPr>
          <p:cNvPr id="3" name="Picture 2"/>
          <p:cNvPicPr>
            <a:picLocks noChangeAspect="1"/>
          </p:cNvPicPr>
          <p:nvPr/>
        </p:nvPicPr>
        <p:blipFill>
          <a:blip r:embed="rId2"/>
          <a:stretch>
            <a:fillRect/>
          </a:stretch>
        </p:blipFill>
        <p:spPr>
          <a:xfrm>
            <a:off x="1220998" y="1194901"/>
            <a:ext cx="9750004" cy="5481263"/>
          </a:xfrm>
          <a:prstGeom prst="rect">
            <a:avLst/>
          </a:prstGeom>
        </p:spPr>
      </p:pic>
    </p:spTree>
    <p:extLst>
      <p:ext uri="{BB962C8B-B14F-4D97-AF65-F5344CB8AC3E}">
        <p14:creationId xmlns:p14="http://schemas.microsoft.com/office/powerpoint/2010/main" val="33182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400800"/>
          </a:xfrm>
        </p:spPr>
        <p:txBody>
          <a:bodyPr>
            <a:normAutofit/>
          </a:bodyPr>
          <a:lstStyle/>
          <a:p>
            <a:r>
              <a:rPr lang="en-US" sz="3600" i="1" dirty="0"/>
              <a:t>II Cor. 4:4 “In whom </a:t>
            </a:r>
            <a:r>
              <a:rPr lang="en-US" sz="3600" i="1" u="sng" dirty="0"/>
              <a:t>the god of this world</a:t>
            </a:r>
            <a:r>
              <a:rPr lang="en-US" sz="3600" i="1" dirty="0"/>
              <a:t> hath blinded the minds of them which believe not, lest the light of the glorious gospel of Christ, who is the image of God, should shine unto them.”</a:t>
            </a:r>
          </a:p>
          <a:p>
            <a:r>
              <a:rPr lang="en-US" sz="3600" i="1" dirty="0"/>
              <a:t> Eph 2:2 “Wherein in time past ye walked according to the course of this world, according to </a:t>
            </a:r>
            <a:r>
              <a:rPr lang="en-US" sz="3600" i="1" u="sng" dirty="0"/>
              <a:t>the prince of the power of the air</a:t>
            </a:r>
            <a:r>
              <a:rPr lang="en-US" sz="3600" i="1" dirty="0"/>
              <a:t>, the spirit that now worketh in the children of disobedience.”</a:t>
            </a:r>
          </a:p>
          <a:p>
            <a:r>
              <a:rPr lang="en-US" sz="3600" i="1" dirty="0"/>
              <a:t> John 14:30 “Hereafter I will not talk much with you: for </a:t>
            </a:r>
            <a:r>
              <a:rPr lang="en-US" sz="3600" i="1" u="sng" dirty="0"/>
              <a:t>the prince of this world </a:t>
            </a:r>
            <a:r>
              <a:rPr lang="en-US" sz="3600" i="1" dirty="0"/>
              <a:t>cometh, and hath nothing in me.”</a:t>
            </a:r>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9825134" y="4684575"/>
            <a:ext cx="2050401" cy="2173425"/>
          </a:xfrm>
          <a:prstGeom prst="rect">
            <a:avLst/>
          </a:prstGeom>
          <a:ln>
            <a:noFill/>
          </a:ln>
          <a:effectLst>
            <a:softEdge rad="112500"/>
          </a:effectLst>
        </p:spPr>
      </p:pic>
      <p:pic>
        <p:nvPicPr>
          <p:cNvPr id="5" name="Picture 3" descr="C:\Users\Ptr. Daniel White\Desktop\Bible pictures\Satan-Devil and demons\satan-by-jack-chick.jpg"/>
          <p:cNvPicPr>
            <a:picLocks noChangeAspect="1" noChangeArrowheads="1"/>
          </p:cNvPicPr>
          <p:nvPr/>
        </p:nvPicPr>
        <p:blipFill>
          <a:blip r:embed="rId3" cstate="print"/>
          <a:srcRect/>
          <a:stretch>
            <a:fillRect/>
          </a:stretch>
        </p:blipFill>
        <p:spPr bwMode="auto">
          <a:xfrm>
            <a:off x="705011" y="4909457"/>
            <a:ext cx="2943544" cy="1948543"/>
          </a:xfrm>
          <a:prstGeom prst="rect">
            <a:avLst/>
          </a:prstGeom>
          <a:ln>
            <a:noFill/>
          </a:ln>
          <a:effectLst>
            <a:softEdge rad="112500"/>
          </a:effectLst>
        </p:spPr>
      </p:pic>
    </p:spTree>
    <p:extLst>
      <p:ext uri="{BB962C8B-B14F-4D97-AF65-F5344CB8AC3E}">
        <p14:creationId xmlns:p14="http://schemas.microsoft.com/office/powerpoint/2010/main" val="371461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122529"/>
            <a:ext cx="10515600" cy="1325563"/>
          </a:xfrm>
        </p:spPr>
        <p:txBody>
          <a:bodyPr/>
          <a:lstStyle/>
          <a:p>
            <a:pPr algn="ctr"/>
            <a:r>
              <a:rPr lang="en-US" b="1" dirty="0"/>
              <a:t>Satan desires Worship</a:t>
            </a:r>
          </a:p>
        </p:txBody>
      </p:sp>
      <p:pic>
        <p:nvPicPr>
          <p:cNvPr id="3" name="Picture 2"/>
          <p:cNvPicPr>
            <a:picLocks noChangeAspect="1"/>
          </p:cNvPicPr>
          <p:nvPr/>
        </p:nvPicPr>
        <p:blipFill rotWithShape="1">
          <a:blip r:embed="rId2"/>
          <a:srcRect t="1" r="1542" b="12229"/>
          <a:stretch/>
        </p:blipFill>
        <p:spPr>
          <a:xfrm>
            <a:off x="2174033" y="1690688"/>
            <a:ext cx="7438430" cy="5092667"/>
          </a:xfrm>
          <a:prstGeom prst="rect">
            <a:avLst/>
          </a:prstGeom>
        </p:spPr>
      </p:pic>
    </p:spTree>
    <p:extLst>
      <p:ext uri="{BB962C8B-B14F-4D97-AF65-F5344CB8AC3E}">
        <p14:creationId xmlns:p14="http://schemas.microsoft.com/office/powerpoint/2010/main" val="173903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2668" y="1320110"/>
            <a:ext cx="5290457" cy="1754326"/>
          </a:xfrm>
          <a:prstGeom prst="rect">
            <a:avLst/>
          </a:prstGeom>
        </p:spPr>
        <p:txBody>
          <a:bodyPr wrap="square">
            <a:spAutoFit/>
          </a:bodyPr>
          <a:lstStyle/>
          <a:p>
            <a:pPr algn="ctr"/>
            <a:r>
              <a:rPr lang="en-US" sz="3600" i="1" dirty="0">
                <a:effectLst>
                  <a:glow rad="101600">
                    <a:schemeClr val="bg1">
                      <a:alpha val="60000"/>
                    </a:schemeClr>
                  </a:glow>
                </a:effectLst>
              </a:rPr>
              <a:t>“All these things will I give thee, if thou wilt fall down and worship me.”</a:t>
            </a:r>
          </a:p>
        </p:txBody>
      </p:sp>
    </p:spTree>
    <p:extLst>
      <p:ext uri="{BB962C8B-B14F-4D97-AF65-F5344CB8AC3E}">
        <p14:creationId xmlns:p14="http://schemas.microsoft.com/office/powerpoint/2010/main" val="161767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worshipers</a:t>
            </a:r>
            <a:br>
              <a:rPr lang="en-US" b="1" dirty="0"/>
            </a:br>
            <a:endParaRPr lang="en-US" b="1" dirty="0"/>
          </a:p>
        </p:txBody>
      </p:sp>
      <p:pic>
        <p:nvPicPr>
          <p:cNvPr id="2050" name="Picture 2" descr="http://www.humanisti.sk/storage/201501162352_mag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49" y="1466849"/>
            <a:ext cx="4762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73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40" y="766341"/>
            <a:ext cx="11120535" cy="1325563"/>
          </a:xfrm>
        </p:spPr>
        <p:txBody>
          <a:bodyPr>
            <a:noAutofit/>
          </a:bodyPr>
          <a:lstStyle/>
          <a:p>
            <a:pPr algn="ctr"/>
            <a:r>
              <a:rPr lang="en-US" sz="3600" i="1" dirty="0"/>
              <a:t>"And they </a:t>
            </a:r>
            <a:r>
              <a:rPr lang="en-US" sz="3600" i="1" u="sng" dirty="0"/>
              <a:t>worshipped the dragon </a:t>
            </a:r>
            <a:r>
              <a:rPr lang="en-US" sz="3600" i="1" dirty="0"/>
              <a:t>which gave power unto the beast: and they worshipped the beast, saying, Who is like unto the beast? who is able to make war with him?" (Rev. 13:4)</a:t>
            </a:r>
            <a:br>
              <a:rPr lang="en-US" sz="3600" i="1" dirty="0"/>
            </a:br>
            <a:endParaRPr lang="en-US" sz="3600" i="1" dirty="0"/>
          </a:p>
        </p:txBody>
      </p:sp>
      <p:pic>
        <p:nvPicPr>
          <p:cNvPr id="3" name="Picture 2"/>
          <p:cNvPicPr>
            <a:picLocks noChangeAspect="1"/>
          </p:cNvPicPr>
          <p:nvPr/>
        </p:nvPicPr>
        <p:blipFill>
          <a:blip r:embed="rId2"/>
          <a:stretch>
            <a:fillRect/>
          </a:stretch>
        </p:blipFill>
        <p:spPr>
          <a:xfrm rot="21322509">
            <a:off x="8090215" y="1774615"/>
            <a:ext cx="3810000" cy="2857500"/>
          </a:xfrm>
          <a:prstGeom prst="rect">
            <a:avLst/>
          </a:prstGeom>
        </p:spPr>
      </p:pic>
      <p:pic>
        <p:nvPicPr>
          <p:cNvPr id="4" name="Picture 3"/>
          <p:cNvPicPr>
            <a:picLocks noChangeAspect="1"/>
          </p:cNvPicPr>
          <p:nvPr/>
        </p:nvPicPr>
        <p:blipFill>
          <a:blip r:embed="rId3"/>
          <a:stretch>
            <a:fillRect/>
          </a:stretch>
        </p:blipFill>
        <p:spPr>
          <a:xfrm rot="190293">
            <a:off x="271271" y="1720224"/>
            <a:ext cx="3214785" cy="2141047"/>
          </a:xfrm>
          <a:prstGeom prst="rect">
            <a:avLst/>
          </a:prstGeom>
        </p:spPr>
      </p:pic>
      <p:pic>
        <p:nvPicPr>
          <p:cNvPr id="6" name="Picture 5"/>
          <p:cNvPicPr>
            <a:picLocks noChangeAspect="1"/>
          </p:cNvPicPr>
          <p:nvPr/>
        </p:nvPicPr>
        <p:blipFill>
          <a:blip r:embed="rId4"/>
          <a:stretch>
            <a:fillRect/>
          </a:stretch>
        </p:blipFill>
        <p:spPr>
          <a:xfrm rot="21292149">
            <a:off x="130625" y="4069316"/>
            <a:ext cx="2827177" cy="2827177"/>
          </a:xfrm>
          <a:prstGeom prst="rect">
            <a:avLst/>
          </a:prstGeom>
        </p:spPr>
      </p:pic>
      <p:pic>
        <p:nvPicPr>
          <p:cNvPr id="7" name="Picture 6"/>
          <p:cNvPicPr>
            <a:picLocks noChangeAspect="1"/>
          </p:cNvPicPr>
          <p:nvPr/>
        </p:nvPicPr>
        <p:blipFill>
          <a:blip r:embed="rId5"/>
          <a:stretch>
            <a:fillRect/>
          </a:stretch>
        </p:blipFill>
        <p:spPr>
          <a:xfrm>
            <a:off x="3851909" y="2241116"/>
            <a:ext cx="3961355" cy="2639253"/>
          </a:xfrm>
          <a:prstGeom prst="rect">
            <a:avLst/>
          </a:prstGeom>
        </p:spPr>
      </p:pic>
      <p:pic>
        <p:nvPicPr>
          <p:cNvPr id="2050" name="Picture 2" descr="http://www.likeacat.com/assets/images/symbols/FooDo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90789">
            <a:off x="3393814" y="4552904"/>
            <a:ext cx="3024102" cy="2594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rot="202494">
            <a:off x="7099774" y="4211317"/>
            <a:ext cx="3810000" cy="2543175"/>
          </a:xfrm>
          <a:prstGeom prst="rect">
            <a:avLst/>
          </a:prstGeom>
        </p:spPr>
      </p:pic>
    </p:spTree>
    <p:extLst>
      <p:ext uri="{BB962C8B-B14F-4D97-AF65-F5344CB8AC3E}">
        <p14:creationId xmlns:p14="http://schemas.microsoft.com/office/powerpoint/2010/main" val="361646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700" y="0"/>
            <a:ext cx="10515600" cy="1325563"/>
          </a:xfrm>
        </p:spPr>
        <p:txBody>
          <a:bodyPr/>
          <a:lstStyle/>
          <a:p>
            <a:pPr algn="ctr"/>
            <a:r>
              <a:rPr lang="en-US" b="1" dirty="0"/>
              <a:t>Satan has Ministers</a:t>
            </a:r>
          </a:p>
        </p:txBody>
      </p:sp>
      <p:pic>
        <p:nvPicPr>
          <p:cNvPr id="3" name="Picture 2"/>
          <p:cNvPicPr>
            <a:picLocks noChangeAspect="1"/>
          </p:cNvPicPr>
          <p:nvPr/>
        </p:nvPicPr>
        <p:blipFill rotWithShape="1">
          <a:blip r:embed="rId2"/>
          <a:srcRect t="-739" r="50537"/>
          <a:stretch/>
        </p:blipFill>
        <p:spPr>
          <a:xfrm>
            <a:off x="4478200" y="1425645"/>
            <a:ext cx="3446600" cy="5257918"/>
          </a:xfrm>
          <a:prstGeom prst="rect">
            <a:avLst/>
          </a:prstGeom>
        </p:spPr>
      </p:pic>
    </p:spTree>
    <p:extLst>
      <p:ext uri="{BB962C8B-B14F-4D97-AF65-F5344CB8AC3E}">
        <p14:creationId xmlns:p14="http://schemas.microsoft.com/office/powerpoint/2010/main" val="72895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3683" y="-488730"/>
            <a:ext cx="10799379" cy="7993116"/>
          </a:xfrm>
          <a:prstGeom prst="rect">
            <a:avLst/>
          </a:prstGeom>
        </p:spPr>
      </p:pic>
      <p:sp>
        <p:nvSpPr>
          <p:cNvPr id="5" name="Rectangle 4"/>
          <p:cNvSpPr/>
          <p:nvPr/>
        </p:nvSpPr>
        <p:spPr>
          <a:xfrm>
            <a:off x="1577555" y="1730843"/>
            <a:ext cx="3387338" cy="769441"/>
          </a:xfrm>
          <a:prstGeom prst="rect">
            <a:avLst/>
          </a:prstGeom>
        </p:spPr>
        <p:txBody>
          <a:bodyPr wrap="none">
            <a:spAutoFit/>
          </a:bodyPr>
          <a:lstStyle/>
          <a:p>
            <a:r>
              <a:rPr lang="en-US" sz="4400" b="1" dirty="0">
                <a:solidFill>
                  <a:schemeClr val="bg1"/>
                </a:solidFill>
                <a:effectLst>
                  <a:glow rad="101600">
                    <a:schemeClr val="tx1">
                      <a:alpha val="60000"/>
                    </a:schemeClr>
                  </a:glow>
                </a:effectLst>
              </a:rPr>
              <a:t>Angel of Light</a:t>
            </a:r>
          </a:p>
        </p:txBody>
      </p:sp>
      <p:sp>
        <p:nvSpPr>
          <p:cNvPr id="6" name="Rectangle 5"/>
          <p:cNvSpPr/>
          <p:nvPr/>
        </p:nvSpPr>
        <p:spPr>
          <a:xfrm>
            <a:off x="6773916" y="1730844"/>
            <a:ext cx="4213013" cy="769441"/>
          </a:xfrm>
          <a:prstGeom prst="rect">
            <a:avLst/>
          </a:prstGeom>
        </p:spPr>
        <p:txBody>
          <a:bodyPr wrap="none">
            <a:spAutoFit/>
          </a:bodyPr>
          <a:lstStyle/>
          <a:p>
            <a:r>
              <a:rPr lang="en-US" sz="4400" dirty="0">
                <a:effectLst>
                  <a:glow rad="101600">
                    <a:schemeClr val="bg1">
                      <a:alpha val="60000"/>
                    </a:schemeClr>
                  </a:glow>
                </a:effectLst>
              </a:rPr>
              <a:t>Ruler of Darkness</a:t>
            </a:r>
          </a:p>
        </p:txBody>
      </p:sp>
    </p:spTree>
    <p:extLst>
      <p:ext uri="{BB962C8B-B14F-4D97-AF65-F5344CB8AC3E}">
        <p14:creationId xmlns:p14="http://schemas.microsoft.com/office/powerpoint/2010/main" val="298605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9)</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19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539" y="0"/>
            <a:ext cx="10515600" cy="1361038"/>
          </a:xfrm>
        </p:spPr>
        <p:txBody>
          <a:bodyPr/>
          <a:lstStyle/>
          <a:p>
            <a:pPr algn="ctr"/>
            <a:r>
              <a:rPr lang="en-US" b="1" dirty="0"/>
              <a:t>Satan has his angels</a:t>
            </a:r>
          </a:p>
        </p:txBody>
      </p:sp>
      <p:sp>
        <p:nvSpPr>
          <p:cNvPr id="3" name="Content Placeholder 2"/>
          <p:cNvSpPr>
            <a:spLocks noGrp="1"/>
          </p:cNvSpPr>
          <p:nvPr>
            <p:ph idx="1"/>
          </p:nvPr>
        </p:nvSpPr>
        <p:spPr>
          <a:xfrm>
            <a:off x="186612" y="2236172"/>
            <a:ext cx="6428792" cy="4351338"/>
          </a:xfrm>
        </p:spPr>
        <p:txBody>
          <a:bodyPr>
            <a:normAutofit/>
          </a:bodyPr>
          <a:lstStyle/>
          <a:p>
            <a:pPr marL="0" indent="0" algn="ctr">
              <a:buNone/>
            </a:pPr>
            <a:r>
              <a:rPr lang="en-US" sz="3600" i="1" dirty="0"/>
              <a:t>"And there was war in heaven: Michael and his angels fought against the dragon; and the dragon fought and his angels." (Rev. 12:7)</a:t>
            </a:r>
          </a:p>
          <a:p>
            <a:pPr marL="0" indent="0" algn="ctr">
              <a:buNone/>
            </a:pPr>
            <a:br>
              <a:rPr lang="en-US" sz="3600" dirty="0"/>
            </a:br>
            <a:endParaRPr lang="en-US" sz="3600" dirty="0"/>
          </a:p>
        </p:txBody>
      </p:sp>
      <p:pic>
        <p:nvPicPr>
          <p:cNvPr id="1026" name="Picture 2" descr="https://christcenteredteaching.files.wordpress.com/2014/11/wpid-paradise_lost_12-jp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15" y="1436914"/>
            <a:ext cx="4204641" cy="530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49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image28.jpg"/>
          <p:cNvPicPr>
            <a:picLocks noChangeAspect="1" noChangeArrowheads="1"/>
          </p:cNvPicPr>
          <p:nvPr/>
        </p:nvPicPr>
        <p:blipFill>
          <a:blip r:embed="rId3" cstate="print"/>
          <a:srcRect l="8998" t="39543" r="52865" b="31699"/>
          <a:stretch>
            <a:fillRect/>
          </a:stretch>
        </p:blipFill>
        <p:spPr bwMode="auto">
          <a:xfrm flipH="1">
            <a:off x="7324530" y="1630927"/>
            <a:ext cx="4620401" cy="2549187"/>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1524000" y="228600"/>
            <a:ext cx="9144000" cy="1189038"/>
          </a:xfrm>
        </p:spPr>
        <p:txBody>
          <a:bodyPr>
            <a:normAutofit fontScale="90000"/>
          </a:bodyPr>
          <a:lstStyle/>
          <a:p>
            <a:r>
              <a:rPr lang="en-US" i="1" dirty="0"/>
              <a:t>“Tail drew a third part of the stars of heaven, and did cast them to the earth…”</a:t>
            </a:r>
          </a:p>
        </p:txBody>
      </p:sp>
      <p:pic>
        <p:nvPicPr>
          <p:cNvPr id="3" name="Picture 2"/>
          <p:cNvPicPr>
            <a:picLocks noChangeAspect="1"/>
          </p:cNvPicPr>
          <p:nvPr/>
        </p:nvPicPr>
        <p:blipFill>
          <a:blip r:embed="rId4"/>
          <a:stretch>
            <a:fillRect/>
          </a:stretch>
        </p:blipFill>
        <p:spPr>
          <a:xfrm>
            <a:off x="93305" y="2494746"/>
            <a:ext cx="6932811" cy="4363254"/>
          </a:xfrm>
          <a:prstGeom prst="rect">
            <a:avLst/>
          </a:prstGeom>
        </p:spPr>
      </p:pic>
    </p:spTree>
    <p:extLst>
      <p:ext uri="{BB962C8B-B14F-4D97-AF65-F5344CB8AC3E}">
        <p14:creationId xmlns:p14="http://schemas.microsoft.com/office/powerpoint/2010/main" val="337947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41843" y="2620064"/>
            <a:ext cx="6739348" cy="3003609"/>
          </a:xfrm>
          <a:prstGeom prst="rect">
            <a:avLst/>
          </a:prstGeom>
        </p:spPr>
      </p:pic>
      <p:sp>
        <p:nvSpPr>
          <p:cNvPr id="2" name="Title 1"/>
          <p:cNvSpPr>
            <a:spLocks noGrp="1"/>
          </p:cNvSpPr>
          <p:nvPr>
            <p:ph type="title"/>
          </p:nvPr>
        </p:nvSpPr>
        <p:spPr>
          <a:xfrm>
            <a:off x="894183" y="122529"/>
            <a:ext cx="10515600" cy="1325563"/>
          </a:xfrm>
        </p:spPr>
        <p:txBody>
          <a:bodyPr/>
          <a:lstStyle/>
          <a:p>
            <a:pPr algn="ctr"/>
            <a:r>
              <a:rPr lang="en-US" dirty="0"/>
              <a:t>Satan and his miracles</a:t>
            </a:r>
          </a:p>
        </p:txBody>
      </p:sp>
      <p:sp>
        <p:nvSpPr>
          <p:cNvPr id="4" name="Rectangle 3"/>
          <p:cNvSpPr/>
          <p:nvPr/>
        </p:nvSpPr>
        <p:spPr>
          <a:xfrm>
            <a:off x="447870" y="2034073"/>
            <a:ext cx="5495730" cy="3970318"/>
          </a:xfrm>
          <a:prstGeom prst="rect">
            <a:avLst/>
          </a:prstGeom>
        </p:spPr>
        <p:txBody>
          <a:bodyPr wrap="square">
            <a:spAutoFit/>
          </a:bodyPr>
          <a:lstStyle/>
          <a:p>
            <a:pPr algn="ctr"/>
            <a:r>
              <a:rPr lang="en-US" sz="3600" i="1" dirty="0">
                <a:effectLst>
                  <a:glow rad="101600">
                    <a:schemeClr val="bg1">
                      <a:alpha val="60000"/>
                    </a:schemeClr>
                  </a:glow>
                </a:effectLst>
              </a:rPr>
              <a:t>(Matthew 24:24) </a:t>
            </a:r>
          </a:p>
          <a:p>
            <a:pPr algn="ctr"/>
            <a:r>
              <a:rPr lang="en-US" sz="3600" i="1" dirty="0">
                <a:effectLst>
                  <a:glow rad="101600">
                    <a:schemeClr val="bg1">
                      <a:alpha val="60000"/>
                    </a:schemeClr>
                  </a:glow>
                </a:effectLst>
              </a:rPr>
              <a:t>“For there shall arise false Christs, and false prophets, and shall shew great signs and wonders; insomuch that, if it were possible, they shall deceive the very elect.”</a:t>
            </a:r>
          </a:p>
        </p:txBody>
      </p:sp>
      <p:sp>
        <p:nvSpPr>
          <p:cNvPr id="5" name="Rectangle 4"/>
          <p:cNvSpPr/>
          <p:nvPr/>
        </p:nvSpPr>
        <p:spPr>
          <a:xfrm>
            <a:off x="7119258" y="2034073"/>
            <a:ext cx="4668416" cy="3970318"/>
          </a:xfrm>
          <a:prstGeom prst="rect">
            <a:avLst/>
          </a:prstGeom>
        </p:spPr>
        <p:txBody>
          <a:bodyPr wrap="square">
            <a:spAutoFit/>
          </a:bodyPr>
          <a:lstStyle/>
          <a:p>
            <a:pPr algn="ctr"/>
            <a:r>
              <a:rPr lang="en-US" sz="3600" i="1" dirty="0">
                <a:effectLst>
                  <a:glow rad="101600">
                    <a:schemeClr val="bg1">
                      <a:alpha val="60000"/>
                    </a:schemeClr>
                  </a:glow>
                </a:effectLst>
              </a:rPr>
              <a:t>(1 John 4:1) </a:t>
            </a:r>
          </a:p>
          <a:p>
            <a:pPr algn="ctr"/>
            <a:r>
              <a:rPr lang="en-US" sz="3600" i="1" dirty="0">
                <a:effectLst>
                  <a:glow rad="101600">
                    <a:schemeClr val="bg1">
                      <a:alpha val="60000"/>
                    </a:schemeClr>
                  </a:glow>
                </a:effectLst>
              </a:rPr>
              <a:t>“Beloved, believe not every spirit, but try the spirits whether they are of God: because many false prophets are gone out into the world.”</a:t>
            </a:r>
          </a:p>
        </p:txBody>
      </p:sp>
    </p:spTree>
    <p:extLst>
      <p:ext uri="{BB962C8B-B14F-4D97-AF65-F5344CB8AC3E}">
        <p14:creationId xmlns:p14="http://schemas.microsoft.com/office/powerpoint/2010/main" val="188642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6852" y="1"/>
            <a:ext cx="12508852" cy="7036230"/>
          </a:xfrm>
          <a:prstGeom prst="rect">
            <a:avLst/>
          </a:prstGeom>
        </p:spPr>
      </p:pic>
      <p:pic>
        <p:nvPicPr>
          <p:cNvPr id="4" name="Picture 3"/>
          <p:cNvPicPr>
            <a:picLocks noChangeAspect="1"/>
          </p:cNvPicPr>
          <p:nvPr/>
        </p:nvPicPr>
        <p:blipFill rotWithShape="1">
          <a:blip r:embed="rId3"/>
          <a:srcRect l="1" r="1106" b="14879"/>
          <a:stretch/>
        </p:blipFill>
        <p:spPr>
          <a:xfrm>
            <a:off x="420596" y="1000179"/>
            <a:ext cx="2522891" cy="1628652"/>
          </a:xfrm>
          <a:prstGeom prst="rect">
            <a:avLst/>
          </a:prstGeom>
          <a:ln>
            <a:noFill/>
          </a:ln>
          <a:effectLst>
            <a:softEdge rad="112500"/>
          </a:effectLst>
        </p:spPr>
      </p:pic>
    </p:spTree>
    <p:extLst>
      <p:ext uri="{BB962C8B-B14F-4D97-AF65-F5344CB8AC3E}">
        <p14:creationId xmlns:p14="http://schemas.microsoft.com/office/powerpoint/2010/main" val="328077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umanityworldorder.files.wordpress.com/2015/03/blinding-of-sat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872"/>
            <a:ext cx="12115899" cy="655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93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07098" y="-214604"/>
            <a:ext cx="10515600" cy="1325563"/>
          </a:xfrm>
        </p:spPr>
        <p:txBody>
          <a:bodyPr/>
          <a:lstStyle/>
          <a:p>
            <a:pPr algn="ctr"/>
            <a:r>
              <a:rPr lang="en-US" b="1" dirty="0"/>
              <a:t>Satan has his fellowships</a:t>
            </a:r>
          </a:p>
        </p:txBody>
      </p:sp>
      <p:pic>
        <p:nvPicPr>
          <p:cNvPr id="2" name="Picture 1"/>
          <p:cNvPicPr>
            <a:picLocks noChangeAspect="1"/>
          </p:cNvPicPr>
          <p:nvPr/>
        </p:nvPicPr>
        <p:blipFill>
          <a:blip r:embed="rId2"/>
          <a:stretch>
            <a:fillRect/>
          </a:stretch>
        </p:blipFill>
        <p:spPr>
          <a:xfrm>
            <a:off x="2681207" y="1110959"/>
            <a:ext cx="6490722" cy="5599741"/>
          </a:xfrm>
          <a:prstGeom prst="rect">
            <a:avLst/>
          </a:prstGeom>
        </p:spPr>
      </p:pic>
    </p:spTree>
    <p:extLst>
      <p:ext uri="{BB962C8B-B14F-4D97-AF65-F5344CB8AC3E}">
        <p14:creationId xmlns:p14="http://schemas.microsoft.com/office/powerpoint/2010/main" val="104478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282"/>
            <a:ext cx="10515600" cy="1325563"/>
          </a:xfrm>
        </p:spPr>
        <p:txBody>
          <a:bodyPr/>
          <a:lstStyle/>
          <a:p>
            <a:pPr algn="ctr"/>
            <a:r>
              <a:rPr lang="en-US" b="1" dirty="0"/>
              <a:t>Can a Christian Fellowship with the Devil?</a:t>
            </a:r>
          </a:p>
        </p:txBody>
      </p:sp>
      <p:sp>
        <p:nvSpPr>
          <p:cNvPr id="3" name="Content Placeholder 2"/>
          <p:cNvSpPr>
            <a:spLocks noGrp="1"/>
          </p:cNvSpPr>
          <p:nvPr>
            <p:ph idx="1"/>
          </p:nvPr>
        </p:nvSpPr>
        <p:spPr>
          <a:xfrm>
            <a:off x="309966" y="1450845"/>
            <a:ext cx="11882034" cy="5407155"/>
          </a:xfrm>
        </p:spPr>
        <p:txBody>
          <a:bodyPr>
            <a:normAutofit lnSpcReduction="10000"/>
          </a:bodyPr>
          <a:lstStyle/>
          <a:p>
            <a:pPr marL="0" indent="0">
              <a:buNone/>
            </a:pPr>
            <a:r>
              <a:rPr lang="en-US" dirty="0"/>
              <a:t> </a:t>
            </a:r>
          </a:p>
          <a:p>
            <a:pPr marL="0" indent="0">
              <a:buNone/>
            </a:pPr>
            <a:r>
              <a:rPr lang="en-US" sz="3600" i="1" dirty="0"/>
              <a:t>"But I say, that the things which the Gentiles sacrifice, they sacrifice to devils, and not to God: and I would not that ye should have</a:t>
            </a:r>
            <a:r>
              <a:rPr lang="en-US" sz="3600" i="1" dirty="0">
                <a:solidFill>
                  <a:srgbClr val="FFFF00"/>
                </a:solidFill>
              </a:rPr>
              <a:t> fellowship </a:t>
            </a:r>
            <a:r>
              <a:rPr lang="en-US" sz="3600" i="1" dirty="0"/>
              <a:t>with devils." (1 Cor. 10:20)</a:t>
            </a:r>
          </a:p>
          <a:p>
            <a:pPr marL="0" indent="0" algn="ctr">
              <a:buNone/>
            </a:pPr>
            <a:endParaRPr lang="en-US" sz="3600" i="1" dirty="0"/>
          </a:p>
          <a:p>
            <a:pPr marL="0" indent="0">
              <a:buNone/>
            </a:pPr>
            <a:r>
              <a:rPr lang="en-US" sz="3600" i="1" dirty="0"/>
              <a:t>“And have no </a:t>
            </a:r>
            <a:r>
              <a:rPr lang="en-US" sz="3600" i="1" dirty="0">
                <a:solidFill>
                  <a:srgbClr val="FFFF00"/>
                </a:solidFill>
              </a:rPr>
              <a:t>fellowship</a:t>
            </a:r>
            <a:r>
              <a:rPr lang="en-US" sz="3600" i="1" dirty="0"/>
              <a:t> with the unfruitful works of darkness, but rather reprove them.” (Eph. 5:11) </a:t>
            </a:r>
          </a:p>
          <a:p>
            <a:pPr marL="0" indent="0" algn="ctr">
              <a:buNone/>
            </a:pPr>
            <a:endParaRPr lang="en-US" sz="3600" i="1" dirty="0"/>
          </a:p>
          <a:p>
            <a:pPr marL="0" indent="0">
              <a:buNone/>
            </a:pPr>
            <a:r>
              <a:rPr lang="en-US" sz="3600" i="1" dirty="0"/>
              <a:t>“Neither give place to the devil.” (Eph. 4:27)</a:t>
            </a:r>
          </a:p>
          <a:p>
            <a:pPr marL="0" indent="0">
              <a:buNone/>
            </a:pPr>
            <a:br>
              <a:rPr lang="en-US" dirty="0"/>
            </a:br>
            <a:endParaRPr lang="en-US" dirty="0"/>
          </a:p>
        </p:txBody>
      </p:sp>
    </p:spTree>
    <p:extLst>
      <p:ext uri="{BB962C8B-B14F-4D97-AF65-F5344CB8AC3E}">
        <p14:creationId xmlns:p14="http://schemas.microsoft.com/office/powerpoint/2010/main" val="374380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52" y="884420"/>
            <a:ext cx="11967148" cy="6213424"/>
          </a:xfrm>
        </p:spPr>
        <p:txBody>
          <a:bodyPr>
            <a:noAutofit/>
          </a:bodyPr>
          <a:lstStyle/>
          <a:p>
            <a:r>
              <a:rPr lang="en-US" sz="4000" i="1" dirty="0"/>
              <a:t>1 John1:6 “If we say that we have </a:t>
            </a:r>
            <a:r>
              <a:rPr lang="en-US" sz="4000" i="1" dirty="0">
                <a:solidFill>
                  <a:srgbClr val="FFFF00"/>
                </a:solidFill>
              </a:rPr>
              <a:t>fellowship</a:t>
            </a:r>
            <a:r>
              <a:rPr lang="en-US" sz="4000" i="1" dirty="0"/>
              <a:t> with him, and walk in </a:t>
            </a:r>
            <a:r>
              <a:rPr lang="en-US" sz="4000" i="1" dirty="0">
                <a:solidFill>
                  <a:srgbClr val="FFFF00"/>
                </a:solidFill>
              </a:rPr>
              <a:t>darkness</a:t>
            </a:r>
            <a:r>
              <a:rPr lang="en-US" sz="4000" i="1" dirty="0"/>
              <a:t>, we lie, and do not the truth.”</a:t>
            </a:r>
            <a:br>
              <a:rPr lang="en-US" sz="4000" i="1" dirty="0"/>
            </a:br>
            <a:br>
              <a:rPr lang="en-US" sz="4000" i="1" dirty="0"/>
            </a:br>
            <a:r>
              <a:rPr lang="en-US" sz="4000" i="1" dirty="0"/>
              <a:t>2 Cor. 6:14 “Be ye not unequally yoked together with unbelievers: for what </a:t>
            </a:r>
            <a:r>
              <a:rPr lang="en-US" sz="4000" i="1" dirty="0">
                <a:solidFill>
                  <a:srgbClr val="FFFF00"/>
                </a:solidFill>
              </a:rPr>
              <a:t>fellowship</a:t>
            </a:r>
            <a:r>
              <a:rPr lang="en-US" sz="4000" i="1" dirty="0"/>
              <a:t> hath righteousness with unrighteousness? and what communion hath light with </a:t>
            </a:r>
            <a:r>
              <a:rPr lang="en-US" sz="4000" i="1" dirty="0">
                <a:solidFill>
                  <a:srgbClr val="FFFF00"/>
                </a:solidFill>
              </a:rPr>
              <a:t>darkness</a:t>
            </a:r>
            <a:r>
              <a:rPr lang="en-US" sz="4000" i="1" dirty="0"/>
              <a:t>?”</a:t>
            </a:r>
            <a:br>
              <a:rPr lang="en-US" sz="4000" i="1" dirty="0"/>
            </a:br>
            <a:r>
              <a:rPr lang="en-US" sz="4000" i="1" dirty="0"/>
              <a:t> </a:t>
            </a:r>
            <a:br>
              <a:rPr lang="en-US" sz="4000" i="1" dirty="0"/>
            </a:br>
            <a:r>
              <a:rPr lang="en-US" sz="4000" i="1" dirty="0"/>
              <a:t>1 Cor. 10:21 “Ye cannot drink the cup of the Lord, and the cup of devils: ye cannot be partakers of the Lord's table, and of the table of devils.”</a:t>
            </a:r>
            <a:br>
              <a:rPr lang="en-US" sz="4000" dirty="0"/>
            </a:br>
            <a:br>
              <a:rPr lang="en-US" sz="4000" dirty="0"/>
            </a:br>
            <a:endParaRPr lang="en-US" sz="4000" dirty="0"/>
          </a:p>
        </p:txBody>
      </p:sp>
    </p:spTree>
    <p:extLst>
      <p:ext uri="{BB962C8B-B14F-4D97-AF65-F5344CB8AC3E}">
        <p14:creationId xmlns:p14="http://schemas.microsoft.com/office/powerpoint/2010/main" val="127450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07121" cy="1325563"/>
          </a:xfrm>
        </p:spPr>
        <p:txBody>
          <a:bodyPr>
            <a:normAutofit fontScale="90000"/>
          </a:bodyPr>
          <a:lstStyle/>
          <a:p>
            <a:pPr algn="ctr"/>
            <a:r>
              <a:rPr lang="en-US" b="1" dirty="0">
                <a:solidFill>
                  <a:srgbClr val="FFFF00"/>
                </a:solidFill>
              </a:rPr>
              <a:t>How does a Christian fellowship with Devils?</a:t>
            </a:r>
            <a:br>
              <a:rPr lang="en-US" dirty="0">
                <a:solidFill>
                  <a:srgbClr val="FFFF00"/>
                </a:solidFill>
              </a:rPr>
            </a:br>
            <a:r>
              <a:rPr lang="en-US" i="1" dirty="0">
                <a:solidFill>
                  <a:srgbClr val="FFFF00"/>
                </a:solidFill>
              </a:rPr>
              <a:t>“Shall the throne of iniquity have fellowship with thee.” (Psalm 94:20) </a:t>
            </a:r>
            <a:endParaRPr lang="en-US" dirty="0"/>
          </a:p>
        </p:txBody>
      </p:sp>
      <p:sp>
        <p:nvSpPr>
          <p:cNvPr id="3" name="Content Placeholder 2"/>
          <p:cNvSpPr>
            <a:spLocks noGrp="1"/>
          </p:cNvSpPr>
          <p:nvPr>
            <p:ph sz="half" idx="1"/>
          </p:nvPr>
        </p:nvSpPr>
        <p:spPr>
          <a:xfrm>
            <a:off x="0" y="1975526"/>
            <a:ext cx="6019800" cy="4882474"/>
          </a:xfrm>
        </p:spPr>
        <p:txBody>
          <a:bodyPr>
            <a:normAutofit fontScale="92500" lnSpcReduction="10000"/>
          </a:bodyPr>
          <a:lstStyle/>
          <a:p>
            <a:r>
              <a:rPr lang="en-US" sz="3600" dirty="0"/>
              <a:t>Worldly sinful life-style</a:t>
            </a:r>
          </a:p>
          <a:p>
            <a:r>
              <a:rPr lang="en-US" sz="3600" dirty="0"/>
              <a:t>Worldly mindness</a:t>
            </a:r>
          </a:p>
          <a:p>
            <a:r>
              <a:rPr lang="en-US" sz="3600" dirty="0"/>
              <a:t>Worldly activities</a:t>
            </a:r>
          </a:p>
          <a:p>
            <a:r>
              <a:rPr lang="en-US" sz="3600" dirty="0"/>
              <a:t>Carnal life</a:t>
            </a:r>
          </a:p>
          <a:p>
            <a:r>
              <a:rPr lang="en-US" sz="3600" dirty="0"/>
              <a:t>Immoral involvements</a:t>
            </a:r>
          </a:p>
          <a:p>
            <a:r>
              <a:rPr lang="en-US" sz="3600" dirty="0"/>
              <a:t>Carnal music</a:t>
            </a:r>
          </a:p>
          <a:p>
            <a:r>
              <a:rPr lang="en-US" sz="3600" dirty="0"/>
              <a:t>Covetousness</a:t>
            </a:r>
          </a:p>
          <a:p>
            <a:r>
              <a:rPr lang="en-US" sz="3600" dirty="0"/>
              <a:t>Evil thoughts</a:t>
            </a:r>
          </a:p>
          <a:p>
            <a:r>
              <a:rPr lang="en-US" sz="3600" dirty="0"/>
              <a:t>Profanity</a:t>
            </a:r>
          </a:p>
          <a:p>
            <a:endParaRPr lang="en-US" sz="3600" dirty="0"/>
          </a:p>
          <a:p>
            <a:endParaRPr lang="en-US" sz="3600" dirty="0"/>
          </a:p>
        </p:txBody>
      </p:sp>
      <p:sp>
        <p:nvSpPr>
          <p:cNvPr id="4" name="Content Placeholder 3"/>
          <p:cNvSpPr>
            <a:spLocks noGrp="1"/>
          </p:cNvSpPr>
          <p:nvPr>
            <p:ph sz="half" idx="2"/>
          </p:nvPr>
        </p:nvSpPr>
        <p:spPr>
          <a:xfrm>
            <a:off x="6019800" y="1975525"/>
            <a:ext cx="6172200" cy="4882474"/>
          </a:xfrm>
        </p:spPr>
        <p:txBody>
          <a:bodyPr>
            <a:normAutofit fontScale="92500" lnSpcReduction="10000"/>
          </a:bodyPr>
          <a:lstStyle/>
          <a:p>
            <a:r>
              <a:rPr lang="en-US" sz="3600" dirty="0"/>
              <a:t>Selfishness</a:t>
            </a:r>
          </a:p>
          <a:p>
            <a:r>
              <a:rPr lang="en-US" sz="3600" dirty="0"/>
              <a:t>Self-centered</a:t>
            </a:r>
          </a:p>
          <a:p>
            <a:r>
              <a:rPr lang="en-US" sz="3600" dirty="0"/>
              <a:t>Unequal yoke with unbelievers</a:t>
            </a:r>
          </a:p>
          <a:p>
            <a:r>
              <a:rPr lang="en-US" sz="3600" dirty="0"/>
              <a:t>Drunkenness</a:t>
            </a:r>
          </a:p>
          <a:p>
            <a:r>
              <a:rPr lang="en-US" sz="3600" dirty="0"/>
              <a:t>Gossip/Slander</a:t>
            </a:r>
          </a:p>
          <a:p>
            <a:r>
              <a:rPr lang="en-US" sz="3600" dirty="0"/>
              <a:t>Evil reports</a:t>
            </a:r>
          </a:p>
          <a:p>
            <a:r>
              <a:rPr lang="en-US" sz="3600" dirty="0"/>
              <a:t>Rebellion </a:t>
            </a:r>
          </a:p>
          <a:p>
            <a:r>
              <a:rPr lang="en-US" sz="3600" dirty="0"/>
              <a:t>Strife</a:t>
            </a:r>
          </a:p>
          <a:p>
            <a:r>
              <a:rPr lang="en-US" sz="3500" dirty="0"/>
              <a:t>Effeminate</a:t>
            </a:r>
          </a:p>
          <a:p>
            <a:endParaRPr lang="en-US" sz="3600" dirty="0"/>
          </a:p>
          <a:p>
            <a:endParaRPr lang="en-US" sz="3600" dirty="0"/>
          </a:p>
          <a:p>
            <a:endParaRPr lang="en-US" sz="3600" dirty="0"/>
          </a:p>
        </p:txBody>
      </p:sp>
    </p:spTree>
    <p:extLst>
      <p:ext uri="{BB962C8B-B14F-4D97-AF65-F5344CB8AC3E}">
        <p14:creationId xmlns:p14="http://schemas.microsoft.com/office/powerpoint/2010/main" val="259949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179882"/>
            <a:ext cx="6100997" cy="6678117"/>
          </a:xfrm>
        </p:spPr>
        <p:txBody>
          <a:bodyPr>
            <a:normAutofit fontScale="85000" lnSpcReduction="20000"/>
          </a:bodyPr>
          <a:lstStyle/>
          <a:p>
            <a:r>
              <a:rPr lang="en-US" sz="3600" dirty="0"/>
              <a:t>Disobedient to parents</a:t>
            </a:r>
          </a:p>
          <a:p>
            <a:r>
              <a:rPr lang="en-US" sz="3600" dirty="0"/>
              <a:t>Disobedient to authority</a:t>
            </a:r>
          </a:p>
          <a:p>
            <a:r>
              <a:rPr lang="en-US" sz="3600" dirty="0"/>
              <a:t>Disrespectful</a:t>
            </a:r>
          </a:p>
          <a:p>
            <a:r>
              <a:rPr lang="en-US" sz="3600" dirty="0"/>
              <a:t>Sexual immorality</a:t>
            </a:r>
          </a:p>
          <a:p>
            <a:r>
              <a:rPr lang="en-US" sz="3600" dirty="0"/>
              <a:t>Ungrateful</a:t>
            </a:r>
          </a:p>
          <a:p>
            <a:r>
              <a:rPr lang="en-US" sz="3600" dirty="0"/>
              <a:t>Complaining</a:t>
            </a:r>
          </a:p>
          <a:p>
            <a:r>
              <a:rPr lang="en-US" sz="3600" dirty="0"/>
              <a:t>Condemning</a:t>
            </a:r>
          </a:p>
          <a:p>
            <a:r>
              <a:rPr lang="en-US" sz="3600" dirty="0"/>
              <a:t>Critical</a:t>
            </a:r>
          </a:p>
          <a:p>
            <a:r>
              <a:rPr lang="en-US" sz="3600" dirty="0"/>
              <a:t>Judgmental</a:t>
            </a:r>
          </a:p>
          <a:p>
            <a:r>
              <a:rPr lang="en-US" sz="3600" dirty="0"/>
              <a:t>Murmuring</a:t>
            </a:r>
          </a:p>
          <a:p>
            <a:r>
              <a:rPr lang="en-US" sz="3600" dirty="0"/>
              <a:t>Envious</a:t>
            </a:r>
          </a:p>
          <a:p>
            <a:r>
              <a:rPr lang="en-US" sz="3600" dirty="0"/>
              <a:t>Jealously</a:t>
            </a:r>
          </a:p>
          <a:p>
            <a:r>
              <a:rPr lang="en-US" sz="3600" dirty="0"/>
              <a:t>Deceitful</a:t>
            </a:r>
          </a:p>
          <a:p>
            <a:r>
              <a:rPr lang="en-US" sz="3600" dirty="0"/>
              <a:t>Filthy conversation</a:t>
            </a:r>
          </a:p>
          <a:p>
            <a:endParaRPr lang="en-US" sz="3600" dirty="0"/>
          </a:p>
          <a:p>
            <a:endParaRPr lang="en-US" sz="3600" dirty="0"/>
          </a:p>
        </p:txBody>
      </p:sp>
      <p:sp>
        <p:nvSpPr>
          <p:cNvPr id="4" name="Content Placeholder 3"/>
          <p:cNvSpPr>
            <a:spLocks noGrp="1"/>
          </p:cNvSpPr>
          <p:nvPr>
            <p:ph sz="half" idx="2"/>
          </p:nvPr>
        </p:nvSpPr>
        <p:spPr>
          <a:xfrm>
            <a:off x="6100997" y="179882"/>
            <a:ext cx="6091003" cy="6678118"/>
          </a:xfrm>
        </p:spPr>
        <p:txBody>
          <a:bodyPr>
            <a:normAutofit fontScale="85000" lnSpcReduction="20000"/>
          </a:bodyPr>
          <a:lstStyle/>
          <a:p>
            <a:r>
              <a:rPr lang="en-US" sz="3600" dirty="0"/>
              <a:t>Dishonest</a:t>
            </a:r>
          </a:p>
          <a:p>
            <a:r>
              <a:rPr lang="en-US" sz="3600" dirty="0"/>
              <a:t>Lying</a:t>
            </a:r>
          </a:p>
          <a:p>
            <a:r>
              <a:rPr lang="en-US" sz="3600" dirty="0"/>
              <a:t>Stealing</a:t>
            </a:r>
          </a:p>
          <a:p>
            <a:r>
              <a:rPr lang="en-US" sz="3600" dirty="0"/>
              <a:t>Hatred</a:t>
            </a:r>
          </a:p>
          <a:p>
            <a:r>
              <a:rPr lang="en-US" sz="3600" dirty="0"/>
              <a:t>Anger</a:t>
            </a:r>
          </a:p>
          <a:p>
            <a:r>
              <a:rPr lang="en-US" sz="3600" dirty="0"/>
              <a:t>Bitterness</a:t>
            </a:r>
          </a:p>
          <a:p>
            <a:r>
              <a:rPr lang="en-US" sz="3600" dirty="0"/>
              <a:t>Pride</a:t>
            </a:r>
          </a:p>
          <a:p>
            <a:r>
              <a:rPr lang="en-US" sz="3600" dirty="0"/>
              <a:t>Arrogance</a:t>
            </a:r>
          </a:p>
          <a:p>
            <a:r>
              <a:rPr lang="en-US" sz="3600" dirty="0"/>
              <a:t>Boasting</a:t>
            </a:r>
          </a:p>
          <a:p>
            <a:r>
              <a:rPr lang="en-US" sz="3600" dirty="0"/>
              <a:t>Unfaithfulness</a:t>
            </a:r>
          </a:p>
          <a:p>
            <a:r>
              <a:rPr lang="en-US" sz="3600" dirty="0"/>
              <a:t>Unloving</a:t>
            </a:r>
          </a:p>
          <a:p>
            <a:r>
              <a:rPr lang="en-US" sz="3600" dirty="0"/>
              <a:t>Division/Disunity</a:t>
            </a:r>
          </a:p>
          <a:p>
            <a:r>
              <a:rPr lang="en-US" sz="3900" dirty="0"/>
              <a:t>Idolatry </a:t>
            </a:r>
          </a:p>
          <a:p>
            <a:r>
              <a:rPr lang="en-US" sz="3900" dirty="0"/>
              <a:t>Involvement in the occult</a:t>
            </a:r>
          </a:p>
          <a:p>
            <a:endParaRPr lang="en-US" sz="3900" dirty="0"/>
          </a:p>
          <a:p>
            <a:endParaRPr lang="en-US" sz="3900" dirty="0"/>
          </a:p>
          <a:p>
            <a:endParaRPr lang="en-US" sz="3900" dirty="0"/>
          </a:p>
          <a:p>
            <a:endParaRPr lang="en-US" sz="3600" dirty="0"/>
          </a:p>
          <a:p>
            <a:endParaRPr lang="en-US" sz="3600" dirty="0"/>
          </a:p>
          <a:p>
            <a:endParaRPr lang="en-US" sz="3600" dirty="0"/>
          </a:p>
          <a:p>
            <a:endParaRPr lang="en-US" sz="3600" dirty="0"/>
          </a:p>
        </p:txBody>
      </p:sp>
    </p:spTree>
    <p:extLst>
      <p:ext uri="{BB962C8B-B14F-4D97-AF65-F5344CB8AC3E}">
        <p14:creationId xmlns:p14="http://schemas.microsoft.com/office/powerpoint/2010/main" val="327643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9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2099641"/>
            <a:ext cx="12382500" cy="12382500"/>
          </a:xfrm>
          <a:prstGeom prst="rect">
            <a:avLst/>
          </a:prstGeom>
        </p:spPr>
      </p:pic>
    </p:spTree>
    <p:extLst>
      <p:ext uri="{BB962C8B-B14F-4D97-AF65-F5344CB8AC3E}">
        <p14:creationId xmlns:p14="http://schemas.microsoft.com/office/powerpoint/2010/main" val="53495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26" y="0"/>
            <a:ext cx="10515600" cy="1325563"/>
          </a:xfrm>
        </p:spPr>
        <p:txBody>
          <a:bodyPr/>
          <a:lstStyle/>
          <a:p>
            <a:pPr algn="ctr"/>
            <a:r>
              <a:rPr lang="en-US" dirty="0"/>
              <a:t>Satan has an army</a:t>
            </a:r>
          </a:p>
        </p:txBody>
      </p:sp>
      <p:pic>
        <p:nvPicPr>
          <p:cNvPr id="4" name="Picture 3"/>
          <p:cNvPicPr>
            <a:picLocks noChangeAspect="1"/>
          </p:cNvPicPr>
          <p:nvPr/>
        </p:nvPicPr>
        <p:blipFill>
          <a:blip r:embed="rId2"/>
          <a:stretch>
            <a:fillRect/>
          </a:stretch>
        </p:blipFill>
        <p:spPr>
          <a:xfrm>
            <a:off x="1748726" y="1268329"/>
            <a:ext cx="8539566" cy="5589671"/>
          </a:xfrm>
          <a:prstGeom prst="rect">
            <a:avLst/>
          </a:prstGeom>
        </p:spPr>
      </p:pic>
    </p:spTree>
    <p:extLst>
      <p:ext uri="{BB962C8B-B14F-4D97-AF65-F5344CB8AC3E}">
        <p14:creationId xmlns:p14="http://schemas.microsoft.com/office/powerpoint/2010/main" val="118437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464" y="1228398"/>
            <a:ext cx="6276814" cy="3785652"/>
          </a:xfrm>
          <a:prstGeom prst="rect">
            <a:avLst/>
          </a:prstGeom>
        </p:spPr>
        <p:txBody>
          <a:bodyPr wrap="square">
            <a:spAutoFit/>
          </a:bodyPr>
          <a:lstStyle/>
          <a:p>
            <a:pPr algn="ctr"/>
            <a:r>
              <a:rPr lang="en-US" sz="4800" i="1" dirty="0"/>
              <a:t>“And he was clothed with a vesture dipped in blood: and his name is called The Word of God.” (Rev. 19:13)</a:t>
            </a:r>
          </a:p>
        </p:txBody>
      </p:sp>
      <p:pic>
        <p:nvPicPr>
          <p:cNvPr id="8194" name="Picture 2" descr="C:\Users\Dan White\Pictures\Bible pictures\Prophecy pictures\prophecy pictures\rapture and second coming\Christ the Conquer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2698" y="0"/>
            <a:ext cx="5069302"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97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76201"/>
            <a:ext cx="5791201" cy="6740307"/>
          </a:xfrm>
          <a:prstGeom prst="rect">
            <a:avLst/>
          </a:prstGeom>
        </p:spPr>
        <p:txBody>
          <a:bodyPr wrap="square">
            <a:spAutoFit/>
          </a:bodyPr>
          <a:lstStyle/>
          <a:p>
            <a:pPr algn="ctr"/>
            <a:r>
              <a:rPr lang="en-US" sz="3600" i="1" dirty="0"/>
              <a:t>“And the </a:t>
            </a:r>
            <a:r>
              <a:rPr lang="en-US" sz="3600" i="1" u="sng" dirty="0"/>
              <a:t>armies</a:t>
            </a:r>
            <a:r>
              <a:rPr lang="en-US" sz="3600" i="1" dirty="0"/>
              <a:t> which were in heaven followed him upon white horses, clothed in fine linen, white and clean. And out of his mouth goeth a sharp sword, that with it he should smite the nations: and he shall rule them with a rod of iron: and he treadeth the winepress of the fierceness and wrath of Almighty God.” (Revelation 19:14-15) </a:t>
            </a:r>
          </a:p>
        </p:txBody>
      </p:sp>
      <p:pic>
        <p:nvPicPr>
          <p:cNvPr id="4" name="Picture 2" descr="http://2.bp.blogspot.com/-Myw6aa6h5Ik/UENi4yuJW4I/AAAAAAAAAic/_yR7L9RD32c/s1600/REVELATION-Jesus-Conquer-2-sd-Coming-703.jpg"/>
          <p:cNvPicPr>
            <a:picLocks noChangeAspect="1" noChangeArrowheads="1"/>
          </p:cNvPicPr>
          <p:nvPr/>
        </p:nvPicPr>
        <p:blipFill>
          <a:blip r:embed="rId2" cstate="print">
            <a:lum contrast="30000"/>
          </a:blip>
          <a:srcRect/>
          <a:stretch>
            <a:fillRect/>
          </a:stretch>
        </p:blipFill>
        <p:spPr bwMode="auto">
          <a:xfrm>
            <a:off x="126177" y="356461"/>
            <a:ext cx="6274622" cy="4703736"/>
          </a:xfrm>
          <a:prstGeom prst="rect">
            <a:avLst/>
          </a:prstGeom>
          <a:noFill/>
        </p:spPr>
      </p:pic>
    </p:spTree>
    <p:extLst>
      <p:ext uri="{BB962C8B-B14F-4D97-AF65-F5344CB8AC3E}">
        <p14:creationId xmlns:p14="http://schemas.microsoft.com/office/powerpoint/2010/main" val="380106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image28.jpg"/>
          <p:cNvPicPr>
            <a:picLocks noChangeAspect="1" noChangeArrowheads="1"/>
          </p:cNvPicPr>
          <p:nvPr/>
        </p:nvPicPr>
        <p:blipFill>
          <a:blip r:embed="rId3" cstate="print"/>
          <a:srcRect l="8998" t="39543" r="52865" b="31699"/>
          <a:stretch>
            <a:fillRect/>
          </a:stretch>
        </p:blipFill>
        <p:spPr bwMode="auto">
          <a:xfrm flipH="1">
            <a:off x="1869967" y="2216258"/>
            <a:ext cx="8005843" cy="4417017"/>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189369" y="600559"/>
            <a:ext cx="11961302" cy="1189038"/>
          </a:xfrm>
        </p:spPr>
        <p:txBody>
          <a:bodyPr>
            <a:noAutofit/>
          </a:bodyPr>
          <a:lstStyle/>
          <a:p>
            <a:pPr algn="ctr"/>
            <a:r>
              <a:rPr lang="en-US" sz="4800" i="1" dirty="0"/>
              <a:t>“Tail drew a third part of the stars of heaven…”</a:t>
            </a:r>
          </a:p>
        </p:txBody>
      </p:sp>
    </p:spTree>
    <p:extLst>
      <p:ext uri="{BB962C8B-B14F-4D97-AF65-F5344CB8AC3E}">
        <p14:creationId xmlns:p14="http://schemas.microsoft.com/office/powerpoint/2010/main" val="389657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evelation\war in heaven2.jpg"/>
          <p:cNvPicPr>
            <a:picLocks noChangeAspect="1" noChangeArrowheads="1"/>
          </p:cNvPicPr>
          <p:nvPr/>
        </p:nvPicPr>
        <p:blipFill>
          <a:blip r:embed="rId3" cstate="print"/>
          <a:srcRect/>
          <a:stretch>
            <a:fillRect/>
          </a:stretch>
        </p:blipFill>
        <p:spPr bwMode="auto">
          <a:xfrm>
            <a:off x="1524000" y="1482"/>
            <a:ext cx="9144000" cy="6856518"/>
          </a:xfrm>
          <a:prstGeom prst="rect">
            <a:avLst/>
          </a:prstGeom>
          <a:noFill/>
        </p:spPr>
      </p:pic>
      <p:sp>
        <p:nvSpPr>
          <p:cNvPr id="3" name="Title 2"/>
          <p:cNvSpPr>
            <a:spLocks noGrp="1"/>
          </p:cNvSpPr>
          <p:nvPr>
            <p:ph type="title"/>
          </p:nvPr>
        </p:nvSpPr>
        <p:spPr>
          <a:xfrm>
            <a:off x="1704814" y="152400"/>
            <a:ext cx="8818535" cy="6705600"/>
          </a:xfrm>
        </p:spPr>
        <p:txBody>
          <a:bodyPr>
            <a:noAutofit/>
          </a:bodyPr>
          <a:lstStyle/>
          <a:p>
            <a:pPr algn="ctr"/>
            <a:r>
              <a:rPr lang="en-US" sz="4000" i="1" dirty="0">
                <a:effectLst>
                  <a:glow rad="101600">
                    <a:schemeClr val="bg1">
                      <a:alpha val="60000"/>
                    </a:schemeClr>
                  </a:glow>
                </a:effectLst>
              </a:rPr>
              <a:t>“And there was war in heaven: Michael and his angels fought against the dragon; and the dragon fought and his angels,</a:t>
            </a:r>
            <a:br>
              <a:rPr lang="en-US" sz="4000" i="1" dirty="0">
                <a:effectLst>
                  <a:glow rad="101600">
                    <a:schemeClr val="bg1">
                      <a:alpha val="60000"/>
                    </a:schemeClr>
                  </a:glow>
                </a:effectLst>
              </a:rPr>
            </a:br>
            <a:r>
              <a:rPr lang="en-US" sz="4000" i="1" dirty="0">
                <a:effectLst>
                  <a:glow rad="101600">
                    <a:schemeClr val="bg1">
                      <a:alpha val="60000"/>
                    </a:schemeClr>
                  </a:glow>
                </a:effectLst>
              </a:rPr>
              <a:t>  And prevailed not; neither was their place found any more in heaven. And the great dragon was cast out, that old serpent, called the Devil, and Satan, which deceiveth the whole world: he was cast out into the earth, and his angels were cast out with him.”</a:t>
            </a:r>
          </a:p>
        </p:txBody>
      </p:sp>
    </p:spTree>
    <p:extLst>
      <p:ext uri="{BB962C8B-B14F-4D97-AF65-F5344CB8AC3E}">
        <p14:creationId xmlns:p14="http://schemas.microsoft.com/office/powerpoint/2010/main" val="99961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Satan-Devil and demons\Dragon cst to Earth (2).jpg"/>
          <p:cNvPicPr>
            <a:picLocks noChangeAspect="1" noChangeArrowheads="1"/>
          </p:cNvPicPr>
          <p:nvPr/>
        </p:nvPicPr>
        <p:blipFill>
          <a:blip r:embed="rId3" cstate="print"/>
          <a:srcRect/>
          <a:stretch>
            <a:fillRect/>
          </a:stretch>
        </p:blipFill>
        <p:spPr bwMode="auto">
          <a:xfrm>
            <a:off x="3886201" y="0"/>
            <a:ext cx="4973005" cy="6858000"/>
          </a:xfrm>
          <a:prstGeom prst="rect">
            <a:avLst/>
          </a:prstGeom>
          <a:noFill/>
        </p:spPr>
      </p:pic>
      <p:sp>
        <p:nvSpPr>
          <p:cNvPr id="3" name="Title 2"/>
          <p:cNvSpPr>
            <a:spLocks noGrp="1"/>
          </p:cNvSpPr>
          <p:nvPr>
            <p:ph type="title"/>
          </p:nvPr>
        </p:nvSpPr>
        <p:spPr>
          <a:xfrm>
            <a:off x="6248400" y="685800"/>
            <a:ext cx="2590800" cy="3352800"/>
          </a:xfrm>
        </p:spPr>
        <p:txBody>
          <a:bodyPr>
            <a:normAutofit/>
          </a:bodyPr>
          <a:lstStyle/>
          <a:p>
            <a:r>
              <a:rPr lang="en-US" b="1" i="1" dirty="0">
                <a:solidFill>
                  <a:schemeClr val="bg1"/>
                </a:solidFill>
              </a:rPr>
              <a:t>“And did cast them to the earth…”</a:t>
            </a:r>
          </a:p>
        </p:txBody>
      </p:sp>
    </p:spTree>
    <p:extLst>
      <p:ext uri="{BB962C8B-B14F-4D97-AF65-F5344CB8AC3E}">
        <p14:creationId xmlns:p14="http://schemas.microsoft.com/office/powerpoint/2010/main" val="141204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Satan-Devil and demons\Satan&amp;Demons\Satan in council 1194-4.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0" y="0"/>
            <a:ext cx="5368925" cy="6858000"/>
          </a:xfrm>
          <a:prstGeom prst="rect">
            <a:avLst/>
          </a:prstGeom>
          <a:noFill/>
        </p:spPr>
      </p:pic>
      <p:sp>
        <p:nvSpPr>
          <p:cNvPr id="3" name="Rectangle 2"/>
          <p:cNvSpPr/>
          <p:nvPr/>
        </p:nvSpPr>
        <p:spPr>
          <a:xfrm>
            <a:off x="5833875" y="670897"/>
            <a:ext cx="6096000" cy="5016758"/>
          </a:xfrm>
          <a:prstGeom prst="rect">
            <a:avLst/>
          </a:prstGeom>
        </p:spPr>
        <p:txBody>
          <a:bodyPr>
            <a:spAutoFit/>
          </a:bodyPr>
          <a:lstStyle/>
          <a:p>
            <a:pPr algn="ctr"/>
            <a:r>
              <a:rPr lang="en-US" sz="4000" i="1" dirty="0"/>
              <a:t>“For we wrestle not against flesh and blood, but against principalities, against powers, against the rulers of the darkness of this world, against spiritual wickedness in high places.”</a:t>
            </a:r>
            <a:br>
              <a:rPr lang="en-US" sz="4000" dirty="0"/>
            </a:br>
            <a:r>
              <a:rPr lang="en-US" sz="4000" i="1" dirty="0"/>
              <a:t> (Ephesians 6:12)</a:t>
            </a:r>
            <a:endParaRPr lang="en-US" sz="4000" dirty="0">
              <a:effectLst/>
            </a:endParaRPr>
          </a:p>
        </p:txBody>
      </p:sp>
    </p:spTree>
    <p:extLst>
      <p:ext uri="{BB962C8B-B14F-4D97-AF65-F5344CB8AC3E}">
        <p14:creationId xmlns:p14="http://schemas.microsoft.com/office/powerpoint/2010/main" val="11035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3411" y="2705370"/>
            <a:ext cx="5991386" cy="1325563"/>
          </a:xfrm>
        </p:spPr>
        <p:txBody>
          <a:bodyPr>
            <a:noAutofit/>
          </a:bodyPr>
          <a:lstStyle/>
          <a:p>
            <a:pPr algn="ctr"/>
            <a:r>
              <a:rPr lang="en-US" dirty="0"/>
              <a:t>Paul presents a divine revelation he received from the Holy Spirit that describes how Satan’s kingdom has been militarily aligned. </a:t>
            </a:r>
          </a:p>
        </p:txBody>
      </p:sp>
      <p:pic>
        <p:nvPicPr>
          <p:cNvPr id="1026" name="Picture 2" descr="http://netage.org/wp-content/uploads/2015/10/Apostle-Pa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40"/>
            <a:ext cx="4519855" cy="677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2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ytimg.com/vi/_FFcqClUup8/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60446" y="2766219"/>
            <a:ext cx="5625885" cy="1325563"/>
          </a:xfrm>
        </p:spPr>
        <p:txBody>
          <a:bodyPr>
            <a:normAutofit fontScale="90000"/>
          </a:bodyPr>
          <a:lstStyle/>
          <a:p>
            <a:r>
              <a:rPr lang="en-US" dirty="0">
                <a:effectLst>
                  <a:glow rad="101600">
                    <a:schemeClr val="bg1">
                      <a:alpha val="60000"/>
                    </a:schemeClr>
                  </a:glow>
                </a:effectLst>
              </a:rPr>
              <a:t>Paul mentions that at the top of this list, is a group of evil spirits called “principalities.” </a:t>
            </a:r>
            <a:br>
              <a:rPr lang="en-US" dirty="0">
                <a:effectLst>
                  <a:glow rad="101600">
                    <a:schemeClr val="bg1">
                      <a:alpha val="60000"/>
                    </a:schemeClr>
                  </a:glow>
                </a:effectLst>
              </a:rPr>
            </a:br>
            <a:br>
              <a:rPr lang="en-US" dirty="0">
                <a:effectLst>
                  <a:glow rad="101600">
                    <a:schemeClr val="bg1">
                      <a:alpha val="60000"/>
                    </a:schemeClr>
                  </a:glow>
                </a:effectLst>
              </a:rPr>
            </a:br>
            <a:r>
              <a:rPr lang="en-US" dirty="0">
                <a:effectLst>
                  <a:glow rad="101600">
                    <a:schemeClr val="bg1">
                      <a:alpha val="60000"/>
                    </a:schemeClr>
                  </a:glow>
                </a:effectLst>
              </a:rPr>
              <a:t>This ancient (Greek) word depicts individual demons who hold the highest position of rank and authority in Satan’s army!</a:t>
            </a:r>
          </a:p>
        </p:txBody>
      </p:sp>
      <p:sp>
        <p:nvSpPr>
          <p:cNvPr id="4" name="Rectangle 3"/>
          <p:cNvSpPr/>
          <p:nvPr/>
        </p:nvSpPr>
        <p:spPr>
          <a:xfrm>
            <a:off x="920542" y="5056219"/>
            <a:ext cx="4292970" cy="830997"/>
          </a:xfrm>
          <a:prstGeom prst="rect">
            <a:avLst/>
          </a:prstGeom>
        </p:spPr>
        <p:txBody>
          <a:bodyPr wrap="none">
            <a:spAutoFit/>
          </a:bodyPr>
          <a:lstStyle/>
          <a:p>
            <a:r>
              <a:rPr lang="en-US" sz="4800" dirty="0">
                <a:effectLst>
                  <a:glow rad="101600">
                    <a:schemeClr val="bg1">
                      <a:alpha val="60000"/>
                    </a:schemeClr>
                  </a:glow>
                </a:effectLst>
              </a:rPr>
              <a:t>Satan's Generals</a:t>
            </a:r>
          </a:p>
        </p:txBody>
      </p:sp>
    </p:spTree>
    <p:extLst>
      <p:ext uri="{BB962C8B-B14F-4D97-AF65-F5344CB8AC3E}">
        <p14:creationId xmlns:p14="http://schemas.microsoft.com/office/powerpoint/2010/main" val="347495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How does Satan imitate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337815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3336"/>
            <a:ext cx="12192000" cy="4401517"/>
          </a:xfrm>
        </p:spPr>
        <p:txBody>
          <a:bodyPr>
            <a:normAutofit/>
          </a:bodyPr>
          <a:lstStyle/>
          <a:p>
            <a:pPr algn="ctr"/>
            <a:br>
              <a:rPr lang="en-US" sz="4000" dirty="0"/>
            </a:br>
            <a:br>
              <a:rPr lang="en-US" sz="4000" dirty="0"/>
            </a:br>
            <a:r>
              <a:rPr lang="en-US" sz="4000" dirty="0"/>
              <a:t>A Principality holds an appointed  position of authority, or jurisdiction over a territory. These principalities are ruling demon spirits possessing executive authority and governmental rule in the world.</a:t>
            </a:r>
          </a:p>
        </p:txBody>
      </p:sp>
      <p:pic>
        <p:nvPicPr>
          <p:cNvPr id="6146" name="Picture 2" descr="https://encyclopediasatanica.files.wordpress.com/2013/08/ope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771" y="2328937"/>
            <a:ext cx="7613004" cy="46530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57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82" y="231679"/>
            <a:ext cx="6223519" cy="3477875"/>
          </a:xfrm>
          <a:prstGeom prst="rect">
            <a:avLst/>
          </a:prstGeom>
        </p:spPr>
        <p:txBody>
          <a:bodyPr wrap="square">
            <a:spAutoFit/>
          </a:bodyPr>
          <a:lstStyle/>
          <a:p>
            <a:pPr algn="ctr"/>
            <a:r>
              <a:rPr lang="en-US" sz="4000" dirty="0">
                <a:solidFill>
                  <a:srgbClr val="FFFF00"/>
                </a:solidFill>
              </a:rPr>
              <a:t>Satan the Prince of Demons</a:t>
            </a:r>
          </a:p>
          <a:p>
            <a:pPr algn="ctr"/>
            <a:r>
              <a:rPr lang="en-US" sz="3600" dirty="0"/>
              <a:t> </a:t>
            </a:r>
          </a:p>
          <a:p>
            <a:pPr algn="ctr"/>
            <a:r>
              <a:rPr lang="en-US" sz="3600" dirty="0"/>
              <a:t>This title is found in </a:t>
            </a:r>
            <a:r>
              <a:rPr lang="en-US" sz="3600" i="1" dirty="0"/>
              <a:t>Matthew 12:24 </a:t>
            </a:r>
            <a:r>
              <a:rPr lang="en-US" sz="3600" dirty="0"/>
              <a:t>and </a:t>
            </a:r>
            <a:r>
              <a:rPr lang="en-US" sz="3600" i="1" dirty="0"/>
              <a:t>Luke 11:15, </a:t>
            </a:r>
            <a:r>
              <a:rPr lang="en-US" sz="3600" dirty="0"/>
              <a:t>and obviously shows his authority over all other demons.</a:t>
            </a:r>
          </a:p>
        </p:txBody>
      </p:sp>
      <p:pic>
        <p:nvPicPr>
          <p:cNvPr id="3" name="Picture 2"/>
          <p:cNvPicPr>
            <a:picLocks noChangeAspect="1"/>
          </p:cNvPicPr>
          <p:nvPr/>
        </p:nvPicPr>
        <p:blipFill>
          <a:blip r:embed="rId2"/>
          <a:stretch>
            <a:fillRect/>
          </a:stretch>
        </p:blipFill>
        <p:spPr>
          <a:xfrm>
            <a:off x="6256401" y="662311"/>
            <a:ext cx="5719828" cy="5719828"/>
          </a:xfrm>
          <a:prstGeom prst="rect">
            <a:avLst/>
          </a:prstGeom>
        </p:spPr>
      </p:pic>
      <p:sp>
        <p:nvSpPr>
          <p:cNvPr id="4" name="Rectangle 3"/>
          <p:cNvSpPr/>
          <p:nvPr/>
        </p:nvSpPr>
        <p:spPr>
          <a:xfrm>
            <a:off x="0" y="4076568"/>
            <a:ext cx="6192642" cy="2308324"/>
          </a:xfrm>
          <a:prstGeom prst="rect">
            <a:avLst/>
          </a:prstGeom>
        </p:spPr>
        <p:txBody>
          <a:bodyPr wrap="square">
            <a:spAutoFit/>
          </a:bodyPr>
          <a:lstStyle/>
          <a:p>
            <a:pPr algn="ctr"/>
            <a:r>
              <a:rPr lang="en-US" sz="3600" i="1" dirty="0"/>
              <a:t>“But some of them said, He </a:t>
            </a:r>
            <a:r>
              <a:rPr lang="en-US" sz="3600" i="1" dirty="0" err="1"/>
              <a:t>casteth</a:t>
            </a:r>
            <a:r>
              <a:rPr lang="en-US" sz="3600" i="1" dirty="0"/>
              <a:t> out devils through Beelzebub the chief of the devils.”</a:t>
            </a:r>
          </a:p>
        </p:txBody>
      </p:sp>
    </p:spTree>
    <p:extLst>
      <p:ext uri="{BB962C8B-B14F-4D97-AF65-F5344CB8AC3E}">
        <p14:creationId xmlns:p14="http://schemas.microsoft.com/office/powerpoint/2010/main" val="405843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5913"/>
            <a:ext cx="6726264" cy="5377911"/>
          </a:xfrm>
        </p:spPr>
        <p:txBody>
          <a:bodyPr>
            <a:noAutofit/>
          </a:bodyPr>
          <a:lstStyle/>
          <a:p>
            <a:pPr algn="ctr"/>
            <a:r>
              <a:rPr lang="en-US" sz="3600" b="1" dirty="0">
                <a:solidFill>
                  <a:srgbClr val="FFFF00"/>
                </a:solidFill>
              </a:rPr>
              <a:t>Paul goes on to tell us that below principalities is a second group of evil beings he refers to as “powers.” </a:t>
            </a:r>
            <a:br>
              <a:rPr lang="en-US" sz="3600" b="1" dirty="0">
                <a:solidFill>
                  <a:srgbClr val="FFFF00"/>
                </a:solidFill>
              </a:rPr>
            </a:br>
            <a:br>
              <a:rPr lang="en-US" sz="3600" b="1" dirty="0">
                <a:solidFill>
                  <a:srgbClr val="FFFF00"/>
                </a:solidFill>
              </a:rPr>
            </a:br>
            <a:r>
              <a:rPr lang="en-US" sz="3600" dirty="0"/>
              <a:t>This word “powers” denotes delegated authority. This describes a lower, second-level group of evil beings — demon spirits — who have received delegated authority from Satan to carry out all manner of evil in whatever way he desires to do it. These evil forces are second in command in Satan’s kingdom of darkness.</a:t>
            </a:r>
          </a:p>
        </p:txBody>
      </p:sp>
      <p:pic>
        <p:nvPicPr>
          <p:cNvPr id="4" name="Picture 6" descr="https://s-media-cache-ak0.pinimg.com/564x/12/fd/0c/12fd0c30f041d831328e9dfffed509db.jpg"/>
          <p:cNvPicPr>
            <a:picLocks noChangeAspect="1" noChangeArrowheads="1"/>
          </p:cNvPicPr>
          <p:nvPr/>
        </p:nvPicPr>
        <p:blipFill rotWithShape="1">
          <a:blip r:embed="rId2">
            <a:extLst>
              <a:ext uri="{28A0092B-C50C-407E-A947-70E740481C1C}">
                <a14:useLocalDpi xmlns:a14="http://schemas.microsoft.com/office/drawing/2010/main" val="0"/>
              </a:ext>
            </a:extLst>
          </a:blip>
          <a:srcRect t="30934" r="227"/>
          <a:stretch/>
        </p:blipFill>
        <p:spPr bwMode="auto">
          <a:xfrm>
            <a:off x="6726264" y="805913"/>
            <a:ext cx="5486399" cy="47992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7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8840" y="1961449"/>
            <a:ext cx="5935851" cy="2719038"/>
          </a:xfrm>
        </p:spPr>
        <p:txBody>
          <a:bodyPr>
            <a:noAutofit/>
          </a:bodyPr>
          <a:lstStyle/>
          <a:p>
            <a:pPr algn="ctr"/>
            <a:r>
              <a:rPr lang="en-US" sz="4800" dirty="0"/>
              <a:t>These </a:t>
            </a:r>
            <a:r>
              <a:rPr lang="en-US" sz="4800" i="1" dirty="0">
                <a:solidFill>
                  <a:srgbClr val="FFFF00"/>
                </a:solidFill>
              </a:rPr>
              <a:t>(powers) </a:t>
            </a:r>
            <a:r>
              <a:rPr lang="en-US" sz="4800" dirty="0"/>
              <a:t>are an organization of demons </a:t>
            </a:r>
            <a:r>
              <a:rPr lang="en-US" sz="4800" i="1" dirty="0">
                <a:solidFill>
                  <a:srgbClr val="FFFF00"/>
                </a:solidFill>
              </a:rPr>
              <a:t>(evil angels) </a:t>
            </a:r>
            <a:r>
              <a:rPr lang="en-US" sz="4800" dirty="0"/>
              <a:t>ruling in the kingdoms of the world that </a:t>
            </a:r>
            <a:r>
              <a:rPr lang="en-US" sz="4800" u="sng" dirty="0"/>
              <a:t>oppose God and the truth of God’s Word</a:t>
            </a:r>
            <a:r>
              <a:rPr lang="en-US" sz="4800" dirty="0"/>
              <a:t> over which Satan is the chief prince and ruler.</a:t>
            </a:r>
          </a:p>
        </p:txBody>
      </p:sp>
      <p:pic>
        <p:nvPicPr>
          <p:cNvPr id="5122" name="Picture 2" descr="http://cdn.thenigerianvoice.com/images/content/i41pht6gfa_indp2tsgf0_satanholdingwor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69" y="208296"/>
            <a:ext cx="5505701" cy="583604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43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larrydelacruz.files.wordpress.com/2012/03/parable-of-the-sow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735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30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s://farm2.staticflickr.com/1400/631826649_bd8d29d955.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924587" y="0"/>
            <a:ext cx="993912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98531"/>
            <a:ext cx="4661116" cy="6186309"/>
          </a:xfrm>
          <a:prstGeom prst="rect">
            <a:avLst/>
          </a:prstGeom>
        </p:spPr>
        <p:txBody>
          <a:bodyPr wrap="square">
            <a:spAutoFit/>
          </a:bodyPr>
          <a:lstStyle/>
          <a:p>
            <a:pPr algn="ctr"/>
            <a:r>
              <a:rPr lang="en-US" sz="4400" i="1" dirty="0">
                <a:effectLst>
                  <a:glow rad="101600">
                    <a:schemeClr val="bg1">
                      <a:alpha val="60000"/>
                    </a:schemeClr>
                  </a:glow>
                </a:effectLst>
              </a:rPr>
              <a:t>“And great multitudes were gathered together unto him, so that he went into a ship, and sat; and the whole multitude stood on the shore…”</a:t>
            </a:r>
          </a:p>
        </p:txBody>
      </p:sp>
    </p:spTree>
    <p:extLst>
      <p:ext uri="{BB962C8B-B14F-4D97-AF65-F5344CB8AC3E}">
        <p14:creationId xmlns:p14="http://schemas.microsoft.com/office/powerpoint/2010/main" val="23473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912963" y="1044844"/>
            <a:ext cx="6943241" cy="6096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i="1" dirty="0"/>
              <a:t>“And he (Jesus) </a:t>
            </a:r>
            <a:r>
              <a:rPr lang="en-US" sz="5400" i="1" dirty="0" err="1"/>
              <a:t>spake</a:t>
            </a:r>
            <a:r>
              <a:rPr lang="en-US" sz="5400" i="1" dirty="0"/>
              <a:t> many things unto them in parables, saying, Behold, a sower went forth to sow…”</a:t>
            </a:r>
          </a:p>
        </p:txBody>
      </p:sp>
      <p:pic>
        <p:nvPicPr>
          <p:cNvPr id="7176" name="Picture 8" descr="https://billpeddie.files.wordpress.com/2011/07/sower-w-seed-1066-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9193"/>
          <a:stretch/>
        </p:blipFill>
        <p:spPr bwMode="auto">
          <a:xfrm>
            <a:off x="0" y="0"/>
            <a:ext cx="4662621" cy="689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99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abidinginthevine.net/wp-content/uploads/2014/07/the-sower-sowing-the-seed-english-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18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46914" y="1544057"/>
            <a:ext cx="6664271" cy="2585323"/>
          </a:xfrm>
          <a:prstGeom prst="rect">
            <a:avLst/>
          </a:prstGeom>
        </p:spPr>
        <p:txBody>
          <a:bodyPr wrap="square">
            <a:spAutoFit/>
          </a:bodyPr>
          <a:lstStyle/>
          <a:p>
            <a:pPr algn="ctr"/>
            <a:r>
              <a:rPr lang="en-US" sz="5400" i="1" dirty="0"/>
              <a:t>“And when he sowed, some seeds fell by the way side...”</a:t>
            </a:r>
          </a:p>
        </p:txBody>
      </p:sp>
    </p:spTree>
    <p:extLst>
      <p:ext uri="{BB962C8B-B14F-4D97-AF65-F5344CB8AC3E}">
        <p14:creationId xmlns:p14="http://schemas.microsoft.com/office/powerpoint/2010/main" val="6297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thewildernessroad.files.wordpress.com/2012/09/parable-of-the-sower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
            <a:ext cx="9144000" cy="69494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6292" y="79041"/>
            <a:ext cx="8121112" cy="1754326"/>
          </a:xfrm>
          <a:prstGeom prst="rect">
            <a:avLst/>
          </a:prstGeom>
        </p:spPr>
        <p:txBody>
          <a:bodyPr wrap="square">
            <a:spAutoFit/>
          </a:bodyPr>
          <a:lstStyle/>
          <a:p>
            <a:pPr algn="ctr"/>
            <a:r>
              <a:rPr lang="en-US" sz="5400" b="1" i="1" dirty="0">
                <a:solidFill>
                  <a:schemeClr val="bg1"/>
                </a:solidFill>
                <a:effectLst>
                  <a:glow rad="101600">
                    <a:schemeClr val="tx1">
                      <a:alpha val="60000"/>
                    </a:schemeClr>
                  </a:glow>
                </a:effectLst>
              </a:rPr>
              <a:t>“…and the fowls came and devoured them up.”</a:t>
            </a:r>
          </a:p>
        </p:txBody>
      </p:sp>
    </p:spTree>
    <p:extLst>
      <p:ext uri="{BB962C8B-B14F-4D97-AF65-F5344CB8AC3E}">
        <p14:creationId xmlns:p14="http://schemas.microsoft.com/office/powerpoint/2010/main" val="9564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9803" y="2751864"/>
            <a:ext cx="5822196" cy="1325563"/>
          </a:xfrm>
        </p:spPr>
        <p:txBody>
          <a:bodyPr>
            <a:normAutofit fontScale="90000"/>
          </a:bodyPr>
          <a:lstStyle/>
          <a:p>
            <a:pPr algn="ctr"/>
            <a:r>
              <a:rPr lang="en-US" i="1" dirty="0"/>
              <a:t>“Hear ye therefore the parable of the sower…When any one </a:t>
            </a:r>
            <a:r>
              <a:rPr lang="en-US" i="1" dirty="0" err="1"/>
              <a:t>heareth</a:t>
            </a:r>
            <a:r>
              <a:rPr lang="en-US" i="1" dirty="0"/>
              <a:t> the word of the kingdom, and </a:t>
            </a:r>
            <a:r>
              <a:rPr lang="en-US" i="1" dirty="0" err="1"/>
              <a:t>understandeth</a:t>
            </a:r>
            <a:r>
              <a:rPr lang="en-US" i="1" dirty="0"/>
              <a:t> it not, then cometh the wicked one, and </a:t>
            </a:r>
            <a:r>
              <a:rPr lang="en-US" i="1" dirty="0" err="1"/>
              <a:t>catcheth</a:t>
            </a:r>
            <a:r>
              <a:rPr lang="en-US" i="1" dirty="0"/>
              <a:t> away that which was sown in his heart.”</a:t>
            </a:r>
          </a:p>
        </p:txBody>
      </p:sp>
      <p:pic>
        <p:nvPicPr>
          <p:cNvPr id="3" name="Picture 2"/>
          <p:cNvPicPr>
            <a:picLocks noChangeAspect="1"/>
          </p:cNvPicPr>
          <p:nvPr/>
        </p:nvPicPr>
        <p:blipFill>
          <a:blip r:embed="rId2"/>
          <a:stretch>
            <a:fillRect/>
          </a:stretch>
        </p:blipFill>
        <p:spPr>
          <a:xfrm>
            <a:off x="139484" y="201049"/>
            <a:ext cx="6075337" cy="41931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5480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73685"/>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10" y="3100647"/>
            <a:ext cx="2637903" cy="2269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481742" y="4546946"/>
            <a:ext cx="2328213" cy="1931077"/>
          </a:xfrm>
          <a:prstGeom prst="rect">
            <a:avLst/>
          </a:prstGeom>
        </p:spPr>
      </p:pic>
      <p:pic>
        <p:nvPicPr>
          <p:cNvPr id="7" name="Picture 3" descr="C:\Users\Ptr. Daniel White\Pictures\Prophecy pictures\Revelation\chBab-False Prophet_DLong.jpg"/>
          <p:cNvPicPr>
            <a:picLocks noChangeAspect="1" noChangeArrowheads="1"/>
          </p:cNvPicPr>
          <p:nvPr/>
        </p:nvPicPr>
        <p:blipFill>
          <a:blip r:embed="rId5" cstate="print"/>
          <a:srcRect/>
          <a:stretch>
            <a:fillRect/>
          </a:stretch>
        </p:blipFill>
        <p:spPr bwMode="auto">
          <a:xfrm>
            <a:off x="7172150" y="4332106"/>
            <a:ext cx="2032974" cy="2145917"/>
          </a:xfrm>
          <a:prstGeom prst="ellipse">
            <a:avLst/>
          </a:prstGeom>
          <a:ln>
            <a:noFill/>
          </a:ln>
          <a:effectLst>
            <a:softEdge rad="112500"/>
          </a:effectLst>
        </p:spPr>
      </p:pic>
      <p:pic>
        <p:nvPicPr>
          <p:cNvPr id="6" name="Picture 5"/>
          <p:cNvPicPr>
            <a:picLocks noChangeAspect="1"/>
          </p:cNvPicPr>
          <p:nvPr/>
        </p:nvPicPr>
        <p:blipFill>
          <a:blip r:embed="rId6"/>
          <a:stretch>
            <a:fillRect/>
          </a:stretch>
        </p:blipFill>
        <p:spPr>
          <a:xfrm>
            <a:off x="4982405" y="729097"/>
            <a:ext cx="1922393" cy="2371550"/>
          </a:xfrm>
          <a:prstGeom prst="ellipse">
            <a:avLst/>
          </a:prstGeom>
          <a:ln>
            <a:noFill/>
          </a:ln>
          <a:effectLst>
            <a:softEdge rad="112500"/>
          </a:effectLst>
        </p:spPr>
      </p:pic>
    </p:spTree>
    <p:extLst>
      <p:ext uri="{BB962C8B-B14F-4D97-AF65-F5344CB8AC3E}">
        <p14:creationId xmlns:p14="http://schemas.microsoft.com/office/powerpoint/2010/main" val="344826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http://www.av1611.org/images/attack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96" y="881364"/>
            <a:ext cx="10869950" cy="458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32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staugustinechico.com/wp-content/uploads/2015/07/eves-temptation.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704325"/>
            <a:ext cx="11874230" cy="2800767"/>
          </a:xfrm>
          <a:prstGeom prst="rect">
            <a:avLst/>
          </a:prstGeom>
        </p:spPr>
        <p:txBody>
          <a:bodyPr wrap="square">
            <a:spAutoFit/>
          </a:bodyPr>
          <a:lstStyle/>
          <a:p>
            <a:pPr algn="ctr"/>
            <a:r>
              <a:rPr lang="en-US" sz="4400" b="1" i="1" dirty="0">
                <a:solidFill>
                  <a:schemeClr val="bg1"/>
                </a:solidFill>
                <a:effectLst>
                  <a:glow rad="101600">
                    <a:schemeClr val="tx1">
                      <a:alpha val="60000"/>
                    </a:schemeClr>
                  </a:glow>
                </a:effectLst>
              </a:rPr>
              <a:t>(Genesis 3:1)</a:t>
            </a:r>
          </a:p>
          <a:p>
            <a:pPr algn="ctr"/>
            <a:r>
              <a:rPr lang="en-US" sz="4400" b="1" i="1" dirty="0">
                <a:solidFill>
                  <a:schemeClr val="bg1"/>
                </a:solidFill>
                <a:effectLst>
                  <a:glow rad="101600">
                    <a:schemeClr val="tx1">
                      <a:alpha val="60000"/>
                    </a:schemeClr>
                  </a:glow>
                </a:effectLst>
              </a:rPr>
              <a:t>“Now the serpent was more subtil than any beast of the field which the LORD God had made. And he said unto the woman, Yea, hath God said…”</a:t>
            </a:r>
          </a:p>
        </p:txBody>
      </p:sp>
    </p:spTree>
    <p:extLst>
      <p:ext uri="{BB962C8B-B14F-4D97-AF65-F5344CB8AC3E}">
        <p14:creationId xmlns:p14="http://schemas.microsoft.com/office/powerpoint/2010/main" val="278172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2818765"/>
            <a:ext cx="10515600" cy="1325563"/>
          </a:xfrm>
        </p:spPr>
        <p:txBody>
          <a:bodyPr>
            <a:normAutofit/>
          </a:bodyPr>
          <a:lstStyle/>
          <a:p>
            <a:pPr algn="ctr"/>
            <a:r>
              <a:rPr lang="en-US" sz="6000" i="1" dirty="0"/>
              <a:t>How does Satan attack the Bible?</a:t>
            </a:r>
          </a:p>
        </p:txBody>
      </p:sp>
    </p:spTree>
    <p:extLst>
      <p:ext uri="{BB962C8B-B14F-4D97-AF65-F5344CB8AC3E}">
        <p14:creationId xmlns:p14="http://schemas.microsoft.com/office/powerpoint/2010/main" val="201837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2374"/>
            <a:ext cx="7354111" cy="6585626"/>
          </a:xfrm>
        </p:spPr>
        <p:txBody>
          <a:bodyPr>
            <a:normAutofit/>
          </a:bodyPr>
          <a:lstStyle/>
          <a:p>
            <a:pPr marL="514350" indent="-514350">
              <a:buAutoNum type="arabicPeriod"/>
            </a:pPr>
            <a:r>
              <a:rPr lang="en-US" sz="4000" dirty="0"/>
              <a:t>Secular humanistic education</a:t>
            </a:r>
          </a:p>
          <a:p>
            <a:pPr marL="514350" indent="-514350">
              <a:buFont typeface="Arial" panose="020B0604020202020204" pitchFamily="34" charset="0"/>
              <a:buAutoNum type="arabicPeriod"/>
            </a:pPr>
            <a:r>
              <a:rPr lang="en-US" sz="4000" dirty="0"/>
              <a:t>Liberalism in </a:t>
            </a:r>
            <a:r>
              <a:rPr lang="en-US" sz="4000" u="sng" dirty="0"/>
              <a:t>Christian</a:t>
            </a:r>
            <a:r>
              <a:rPr lang="en-US" sz="4000" dirty="0"/>
              <a:t> colleges and universities</a:t>
            </a:r>
          </a:p>
          <a:p>
            <a:pPr marL="514350" indent="-514350">
              <a:buAutoNum type="arabicPeriod"/>
            </a:pPr>
            <a:r>
              <a:rPr lang="en-US" sz="4000" dirty="0"/>
              <a:t>Proliferation of Bible translations</a:t>
            </a:r>
          </a:p>
          <a:p>
            <a:pPr marL="514350" indent="-514350">
              <a:buAutoNum type="arabicPeriod"/>
            </a:pPr>
            <a:r>
              <a:rPr lang="en-US" sz="4000" dirty="0"/>
              <a:t>Liberalism in </a:t>
            </a:r>
            <a:r>
              <a:rPr lang="en-US" sz="4000" u="sng" dirty="0"/>
              <a:t>Christian</a:t>
            </a:r>
            <a:r>
              <a:rPr lang="en-US" sz="4000" dirty="0"/>
              <a:t> churches</a:t>
            </a:r>
          </a:p>
          <a:p>
            <a:pPr marL="514350" indent="-514350">
              <a:buAutoNum type="arabicPeriod"/>
            </a:pPr>
            <a:r>
              <a:rPr lang="en-US" sz="4000" dirty="0"/>
              <a:t>Secularism in society</a:t>
            </a:r>
          </a:p>
          <a:p>
            <a:pPr marL="514350" indent="-514350">
              <a:buAutoNum type="arabicPeriod"/>
            </a:pPr>
            <a:r>
              <a:rPr lang="en-US" sz="4000" dirty="0"/>
              <a:t>Mocking by unbelievers</a:t>
            </a:r>
          </a:p>
          <a:p>
            <a:pPr marL="514350" indent="-514350">
              <a:buAutoNum type="arabicPeriod"/>
            </a:pPr>
            <a:r>
              <a:rPr lang="en-US" sz="4000" dirty="0"/>
              <a:t>Christians not living out their faith</a:t>
            </a:r>
          </a:p>
          <a:p>
            <a:pPr marL="514350" indent="-514350">
              <a:buAutoNum type="arabicPeriod"/>
            </a:pPr>
            <a:endParaRPr lang="en-US" sz="4000" dirty="0"/>
          </a:p>
          <a:p>
            <a:pPr marL="514350" indent="-514350">
              <a:buAutoNum type="arabicPeriod"/>
            </a:pPr>
            <a:endParaRPr lang="en-US" sz="4000" dirty="0"/>
          </a:p>
          <a:p>
            <a:pPr marL="514350" indent="-514350">
              <a:buAutoNum type="arabicPeriod" startAt="3"/>
            </a:pPr>
            <a:endParaRPr lang="en-US" sz="4000" dirty="0"/>
          </a:p>
        </p:txBody>
      </p:sp>
      <p:pic>
        <p:nvPicPr>
          <p:cNvPr id="9218" name="Picture 2" descr="https://s-media-cache-ak0.pinimg.com/236x/5e/34/b8/5e34b874bd6421d6e103cbaac5a57d9c.jpg"/>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187320" y="1042614"/>
            <a:ext cx="5004680" cy="52591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upload.wikimedia.org/wikipedia/commons/thumb/0/0e/US-DeptOfEducation-Seal.svg/480px-US-DeptOfEducation-Seal.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263" y="1800529"/>
            <a:ext cx="37433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7579263" y="1800529"/>
            <a:ext cx="3743325" cy="3743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7187320" y="2062637"/>
            <a:ext cx="4837846" cy="3219108"/>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184230" y="1689316"/>
            <a:ext cx="4840936" cy="4132654"/>
          </a:xfrm>
          <a:prstGeom prst="rect">
            <a:avLst/>
          </a:prstGeom>
        </p:spPr>
      </p:pic>
      <p:pic>
        <p:nvPicPr>
          <p:cNvPr id="7" name="Picture 6"/>
          <p:cNvPicPr>
            <a:picLocks noChangeAspect="1"/>
          </p:cNvPicPr>
          <p:nvPr/>
        </p:nvPicPr>
        <p:blipFill>
          <a:blip r:embed="rId9"/>
          <a:stretch>
            <a:fillRect/>
          </a:stretch>
        </p:blipFill>
        <p:spPr>
          <a:xfrm>
            <a:off x="8028822" y="1674008"/>
            <a:ext cx="3321675" cy="4147962"/>
          </a:xfrm>
          <a:prstGeom prst="rect">
            <a:avLst/>
          </a:prstGeom>
        </p:spPr>
      </p:pic>
      <p:pic>
        <p:nvPicPr>
          <p:cNvPr id="8" name="Picture 7"/>
          <p:cNvPicPr>
            <a:picLocks noChangeAspect="1"/>
          </p:cNvPicPr>
          <p:nvPr/>
        </p:nvPicPr>
        <p:blipFill rotWithShape="1">
          <a:blip r:embed="rId10"/>
          <a:srcRect l="13030" t="191" r="13788"/>
          <a:stretch/>
        </p:blipFill>
        <p:spPr>
          <a:xfrm>
            <a:off x="7011198" y="1809249"/>
            <a:ext cx="5180802" cy="3974505"/>
          </a:xfrm>
          <a:prstGeom prst="ellipse">
            <a:avLst/>
          </a:prstGeom>
          <a:ln>
            <a:noFill/>
          </a:ln>
          <a:effectLst>
            <a:softEdge rad="112500"/>
          </a:effectLst>
        </p:spPr>
      </p:pic>
      <p:pic>
        <p:nvPicPr>
          <p:cNvPr id="9" name="Picture 8"/>
          <p:cNvPicPr>
            <a:picLocks noChangeAspect="1"/>
          </p:cNvPicPr>
          <p:nvPr/>
        </p:nvPicPr>
        <p:blipFill>
          <a:blip r:embed="rId11"/>
          <a:stretch>
            <a:fillRect/>
          </a:stretch>
        </p:blipFill>
        <p:spPr>
          <a:xfrm>
            <a:off x="7184230" y="2020258"/>
            <a:ext cx="4846412" cy="3634809"/>
          </a:xfrm>
          <a:prstGeom prst="rect">
            <a:avLst/>
          </a:prstGeom>
        </p:spPr>
      </p:pic>
    </p:spTree>
    <p:extLst>
      <p:ext uri="{BB962C8B-B14F-4D97-AF65-F5344CB8AC3E}">
        <p14:creationId xmlns:p14="http://schemas.microsoft.com/office/powerpoint/2010/main" val="14782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5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fade">
                                      <p:cBhvr>
                                        <p:cTn id="67" dur="500"/>
                                        <p:tgtEl>
                                          <p:spTgt spid="3">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1138"/>
            <a:ext cx="10515600" cy="1897628"/>
          </a:xfrm>
        </p:spPr>
        <p:txBody>
          <a:bodyPr>
            <a:normAutofit fontScale="90000"/>
          </a:bodyPr>
          <a:lstStyle/>
          <a:p>
            <a:pPr algn="ctr"/>
            <a:r>
              <a:rPr lang="en-US" b="1" dirty="0"/>
              <a:t>Three Jackson churches hold joint-service to welcome LGBT community</a:t>
            </a:r>
            <a:br>
              <a:rPr lang="en-US" b="1" dirty="0"/>
            </a:br>
            <a:r>
              <a:rPr lang="en-US" dirty="0"/>
              <a:t>August 15, 2016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34218">
            <a:off x="233227" y="3131882"/>
            <a:ext cx="5191222" cy="2927921"/>
          </a:xfrm>
          <a:prstGeom prst="rect">
            <a:avLst/>
          </a:prstGeom>
        </p:spPr>
      </p:pic>
      <p:sp>
        <p:nvSpPr>
          <p:cNvPr id="4" name="Rectangle 3"/>
          <p:cNvSpPr/>
          <p:nvPr/>
        </p:nvSpPr>
        <p:spPr>
          <a:xfrm>
            <a:off x="5796365" y="2333685"/>
            <a:ext cx="6013343" cy="4524315"/>
          </a:xfrm>
          <a:prstGeom prst="rect">
            <a:avLst/>
          </a:prstGeom>
        </p:spPr>
        <p:txBody>
          <a:bodyPr wrap="square">
            <a:spAutoFit/>
          </a:bodyPr>
          <a:lstStyle/>
          <a:p>
            <a:pPr algn="ctr"/>
            <a:r>
              <a:rPr lang="en-US" sz="3200" dirty="0"/>
              <a:t>Music rang through of Cascades park in Jackson Sunday morning. The First Congregational Church of Jackson, Saint John's United Church of Christ, and the Universalist Unitarian Church of East Liberty joined together to celebrate all people, including those in the LGBT community.</a:t>
            </a:r>
          </a:p>
        </p:txBody>
      </p:sp>
    </p:spTree>
    <p:extLst>
      <p:ext uri="{BB962C8B-B14F-4D97-AF65-F5344CB8AC3E}">
        <p14:creationId xmlns:p14="http://schemas.microsoft.com/office/powerpoint/2010/main" val="353470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4" y="3187152"/>
            <a:ext cx="12034345" cy="1325563"/>
          </a:xfrm>
        </p:spPr>
        <p:txBody>
          <a:bodyPr>
            <a:noAutofit/>
          </a:bodyPr>
          <a:lstStyle/>
          <a:p>
            <a:r>
              <a:rPr lang="en-US" sz="3200" b="1" dirty="0"/>
              <a:t>MARRIAGE POLICY:  FBC</a:t>
            </a:r>
            <a:br>
              <a:rPr lang="en-US" sz="3200" dirty="0"/>
            </a:br>
            <a:r>
              <a:rPr lang="en-US" sz="3200" dirty="0"/>
              <a:t>Marriage is the union of one man and one woman as ordained by God. It was first instituted by God in the early chapters of Genesis (Gen. 2:21-25) and codified in the Levitical law (Lev. 20-21). </a:t>
            </a:r>
            <a:br>
              <a:rPr lang="en-US" sz="3200" dirty="0"/>
            </a:br>
            <a:r>
              <a:rPr lang="en-US" sz="3200" dirty="0"/>
              <a:t>The Old Testament prophets compared it to the relationship between God and his people (Jer. 3:14) and examples of a one man one woman marital union are seen throughout the Old Testament books of the Law, History, Poetry, Major and Minor Prophets. </a:t>
            </a:r>
            <a:br>
              <a:rPr lang="en-US" sz="3200" dirty="0"/>
            </a:br>
            <a:r>
              <a:rPr lang="en-US" sz="3200" dirty="0"/>
              <a:t>In the New Testament Jesus explained that God’s original design for marriage was between a man and a woman until death (Matt.19:1-12; Mark 10:1-12).</a:t>
            </a:r>
            <a:br>
              <a:rPr lang="en-US" sz="3200" dirty="0"/>
            </a:br>
            <a:r>
              <a:rPr lang="en-US" sz="3200" dirty="0"/>
              <a:t>Several New Testament Epistles give explicit instructions concerning this union (Eph.5:22-33; Col. 3:18-19; I Tim. 3:2; Titus 1:6).</a:t>
            </a:r>
            <a:br>
              <a:rPr lang="en-US" sz="3200" dirty="0"/>
            </a:br>
            <a:br>
              <a:rPr lang="en-US" sz="3200" dirty="0"/>
            </a:br>
            <a:br>
              <a:rPr lang="en-US" sz="3200" dirty="0"/>
            </a:br>
            <a:endParaRPr lang="en-US" sz="3200" dirty="0"/>
          </a:p>
        </p:txBody>
      </p:sp>
    </p:spTree>
    <p:extLst>
      <p:ext uri="{BB962C8B-B14F-4D97-AF65-F5344CB8AC3E}">
        <p14:creationId xmlns:p14="http://schemas.microsoft.com/office/powerpoint/2010/main" val="3841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6492875"/>
          </a:xfrm>
        </p:spPr>
        <p:txBody>
          <a:bodyPr>
            <a:noAutofit/>
          </a:bodyPr>
          <a:lstStyle/>
          <a:p>
            <a:r>
              <a:rPr lang="en-US" sz="2800" b="1" dirty="0"/>
              <a:t>There are fifteen scriptural terms which identify, describe, and condemn the sin of homosexuality:</a:t>
            </a:r>
            <a:br>
              <a:rPr lang="en-US" sz="2800" dirty="0"/>
            </a:br>
            <a:r>
              <a:rPr lang="en-US" sz="2800" b="1" dirty="0"/>
              <a:t>1.</a:t>
            </a:r>
            <a:r>
              <a:rPr lang="en-US" sz="2800" dirty="0"/>
              <a:t>     Sodomy – Genesis 19:4-10; Deuteronomy 23:17-18; I Kings 14:24-15:12</a:t>
            </a:r>
            <a:br>
              <a:rPr lang="en-US" sz="2800" dirty="0"/>
            </a:br>
            <a:r>
              <a:rPr lang="en-US" sz="2800" b="1" dirty="0"/>
              <a:t>2.</a:t>
            </a:r>
            <a:r>
              <a:rPr lang="en-US" sz="2800" dirty="0"/>
              <a:t>     Abomination  –  Leviticus 18:22; Deuteronomy 22:5</a:t>
            </a:r>
            <a:br>
              <a:rPr lang="en-US" sz="2800" dirty="0"/>
            </a:br>
            <a:r>
              <a:rPr lang="en-US" sz="2800" b="1" dirty="0"/>
              <a:t>3.</a:t>
            </a:r>
            <a:r>
              <a:rPr lang="en-US" sz="2800" dirty="0"/>
              <a:t>     Vile Affections  –  Romans 1:26-27</a:t>
            </a:r>
            <a:br>
              <a:rPr lang="en-US" sz="2800" dirty="0"/>
            </a:br>
            <a:r>
              <a:rPr lang="en-US" sz="2800" b="1" dirty="0"/>
              <a:t>4.</a:t>
            </a:r>
            <a:r>
              <a:rPr lang="en-US" sz="2800" dirty="0"/>
              <a:t>     Burning with lust  –  Romans 1:27</a:t>
            </a:r>
            <a:br>
              <a:rPr lang="en-US" sz="2800" dirty="0"/>
            </a:br>
            <a:r>
              <a:rPr lang="en-US" sz="2800" b="1" dirty="0"/>
              <a:t>5.</a:t>
            </a:r>
            <a:r>
              <a:rPr lang="en-US" sz="2800" dirty="0"/>
              <a:t>     Dishonoring the Body  –  Romans 1:24</a:t>
            </a:r>
            <a:br>
              <a:rPr lang="en-US" sz="2800" dirty="0"/>
            </a:br>
            <a:r>
              <a:rPr lang="en-US" sz="2800" b="1" dirty="0"/>
              <a:t>6.</a:t>
            </a:r>
            <a:r>
              <a:rPr lang="en-US" sz="2800" dirty="0"/>
              <a:t>     Wickedness  –  Genesis 13:13; 19:7; Judges 19:23</a:t>
            </a:r>
            <a:br>
              <a:rPr lang="en-US" sz="2800" dirty="0"/>
            </a:br>
            <a:r>
              <a:rPr lang="en-US" sz="2800" b="1" dirty="0"/>
              <a:t>7.</a:t>
            </a:r>
            <a:r>
              <a:rPr lang="en-US" sz="2800" dirty="0"/>
              <a:t>     Violating Nature  –  Romans 1:26</a:t>
            </a:r>
            <a:br>
              <a:rPr lang="en-US" sz="2800" dirty="0"/>
            </a:br>
            <a:r>
              <a:rPr lang="en-US" sz="2800" b="1" dirty="0"/>
              <a:t>8.</a:t>
            </a:r>
            <a:r>
              <a:rPr lang="en-US" sz="2800" dirty="0"/>
              <a:t>     Shameful Lust  –  Romans 1:27</a:t>
            </a:r>
            <a:br>
              <a:rPr lang="en-US" sz="2800" dirty="0"/>
            </a:br>
            <a:r>
              <a:rPr lang="en-US" sz="2800" b="1" dirty="0"/>
              <a:t>9.</a:t>
            </a:r>
            <a:r>
              <a:rPr lang="en-US" sz="2800" dirty="0"/>
              <a:t>     Lusting after Strange Flesh  –  Jude 7</a:t>
            </a:r>
            <a:br>
              <a:rPr lang="en-US" sz="2800" dirty="0"/>
            </a:br>
            <a:r>
              <a:rPr lang="en-US" sz="2800" b="1" dirty="0"/>
              <a:t>10.</a:t>
            </a:r>
            <a:r>
              <a:rPr lang="en-US" sz="2800" dirty="0"/>
              <a:t>   Filthy Dreamers  –  Jude 7-8</a:t>
            </a:r>
            <a:br>
              <a:rPr lang="en-US" sz="2800" dirty="0"/>
            </a:br>
            <a:r>
              <a:rPr lang="en-US" sz="2800" b="1" dirty="0"/>
              <a:t>11.</a:t>
            </a:r>
            <a:r>
              <a:rPr lang="en-US" sz="2800" dirty="0"/>
              <a:t>   Abusers of themselves  –  I Corinthians 6:9</a:t>
            </a:r>
            <a:br>
              <a:rPr lang="en-US" sz="2800" dirty="0"/>
            </a:br>
            <a:r>
              <a:rPr lang="en-US" sz="2800" b="1" dirty="0"/>
              <a:t>12.</a:t>
            </a:r>
            <a:r>
              <a:rPr lang="en-US" sz="2800" dirty="0"/>
              <a:t>   Effeminate  –  I Corinthians 6:9</a:t>
            </a:r>
            <a:br>
              <a:rPr lang="en-US" sz="2800" dirty="0"/>
            </a:br>
            <a:r>
              <a:rPr lang="en-US" sz="2800" b="1" dirty="0"/>
              <a:t>13.</a:t>
            </a:r>
            <a:r>
              <a:rPr lang="en-US" sz="2800" dirty="0"/>
              <a:t>   Inordinate Affections  –  Colossians 3:5-6</a:t>
            </a:r>
            <a:br>
              <a:rPr lang="en-US" sz="2800" dirty="0"/>
            </a:br>
            <a:r>
              <a:rPr lang="en-US" sz="2800" b="1" dirty="0"/>
              <a:t>14.</a:t>
            </a:r>
            <a:r>
              <a:rPr lang="en-US" sz="2800" dirty="0"/>
              <a:t>   Defilers of Themselves  –  I Timothy 1:9-10</a:t>
            </a:r>
            <a:br>
              <a:rPr lang="en-US" sz="2800" dirty="0"/>
            </a:br>
            <a:r>
              <a:rPr lang="en-US" sz="2800" b="1" dirty="0"/>
              <a:t>15.</a:t>
            </a:r>
            <a:r>
              <a:rPr lang="en-US" sz="2800" dirty="0"/>
              <a:t>   Reprobate  –  (Mind void of judgment)  –  Romans 1:28</a:t>
            </a:r>
            <a:br>
              <a:rPr lang="en-US" sz="2800" dirty="0"/>
            </a:b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4160">
            <a:off x="7763997" y="2296995"/>
            <a:ext cx="4151450" cy="2921390"/>
          </a:xfrm>
          <a:prstGeom prst="rect">
            <a:avLst/>
          </a:prstGeom>
        </p:spPr>
      </p:pic>
    </p:spTree>
    <p:extLst>
      <p:ext uri="{BB962C8B-B14F-4D97-AF65-F5344CB8AC3E}">
        <p14:creationId xmlns:p14="http://schemas.microsoft.com/office/powerpoint/2010/main" val="118118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015"/>
            <a:ext cx="12192000" cy="6858000"/>
          </a:xfrm>
        </p:spPr>
        <p:txBody>
          <a:bodyPr>
            <a:noAutofit/>
          </a:bodyPr>
          <a:lstStyle/>
          <a:p>
            <a:r>
              <a:rPr lang="en-US" sz="3600" dirty="0"/>
              <a:t>Marriage is a typology of Christ and the Church (Eph. 5:23-24). As such, the Church views marriage as a profound spiritual institution established by God. Due to the importance of marriage in the biblical witness, this church adopts the following policy.</a:t>
            </a:r>
            <a:br>
              <a:rPr lang="en-US" sz="3600" dirty="0"/>
            </a:br>
            <a:br>
              <a:rPr lang="en-US" sz="3600" dirty="0"/>
            </a:br>
            <a:r>
              <a:rPr lang="en-US" sz="3600" dirty="0"/>
              <a:t>1. There shall be no same gender marriages performed at Fellowship Baptist Church.</a:t>
            </a:r>
            <a:br>
              <a:rPr lang="en-US" sz="3600" dirty="0"/>
            </a:br>
            <a:r>
              <a:rPr lang="en-US" sz="3600" dirty="0"/>
              <a:t>2. Only duly appointed pastoral staff shall officiate at marriage ceremonies conducted on church property.</a:t>
            </a:r>
            <a:br>
              <a:rPr lang="en-US" sz="3600" dirty="0"/>
            </a:br>
            <a:r>
              <a:rPr lang="en-US" sz="3600" dirty="0"/>
              <a:t>3. Pastoral staff serving the church shall be dismissed and their ordination revoked for officiating a same gender marriage ceremony.</a:t>
            </a:r>
            <a:br>
              <a:rPr lang="en-US" sz="3600" dirty="0"/>
            </a:br>
            <a:r>
              <a:rPr lang="en-US" sz="3600" dirty="0"/>
              <a:t> </a:t>
            </a:r>
          </a:p>
        </p:txBody>
      </p:sp>
    </p:spTree>
    <p:extLst>
      <p:ext uri="{BB962C8B-B14F-4D97-AF65-F5344CB8AC3E}">
        <p14:creationId xmlns:p14="http://schemas.microsoft.com/office/powerpoint/2010/main" val="16070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39001"/>
            <a:ext cx="10515600" cy="1325563"/>
          </a:xfrm>
        </p:spPr>
        <p:txBody>
          <a:bodyPr>
            <a:normAutofit/>
          </a:bodyPr>
          <a:lstStyle/>
          <a:p>
            <a:r>
              <a:rPr lang="en-US" b="1" dirty="0"/>
              <a:t>C.H. Spurgeon:</a:t>
            </a:r>
            <a:r>
              <a:rPr lang="en-US" dirty="0"/>
              <a:t> "Brethren, we shall not adjust our Bible to the age, but the age to the Bible."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026" y="1831946"/>
            <a:ext cx="6547945" cy="4910959"/>
          </a:xfrm>
          <a:prstGeom prst="rect">
            <a:avLst/>
          </a:prstGeom>
        </p:spPr>
      </p:pic>
    </p:spTree>
    <p:extLst>
      <p:ext uri="{BB962C8B-B14F-4D97-AF65-F5344CB8AC3E}">
        <p14:creationId xmlns:p14="http://schemas.microsoft.com/office/powerpoint/2010/main" val="43057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59" y="207470"/>
            <a:ext cx="11887199" cy="6240627"/>
          </a:xfrm>
        </p:spPr>
        <p:txBody>
          <a:bodyPr>
            <a:normAutofit/>
          </a:bodyPr>
          <a:lstStyle/>
          <a:p>
            <a:pPr algn="ctr"/>
            <a:r>
              <a:rPr lang="en-US" sz="5400" b="1" dirty="0">
                <a:ln w="0"/>
                <a:gradFill>
                  <a:gsLst>
                    <a:gs pos="21000">
                      <a:srgbClr val="53575C"/>
                    </a:gs>
                    <a:gs pos="88000">
                      <a:srgbClr val="C5C7CA"/>
                    </a:gs>
                  </a:gsLst>
                  <a:lin ang="5400000"/>
                </a:gradFill>
              </a:rPr>
              <a:t>A man’s morality will dictate his theology.</a:t>
            </a:r>
          </a:p>
        </p:txBody>
      </p:sp>
    </p:spTree>
    <p:extLst>
      <p:ext uri="{BB962C8B-B14F-4D97-AF65-F5344CB8AC3E}">
        <p14:creationId xmlns:p14="http://schemas.microsoft.com/office/powerpoint/2010/main" val="144974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5" y="-178979"/>
            <a:ext cx="10515600" cy="1325563"/>
          </a:xfrm>
        </p:spPr>
        <p:txBody>
          <a:bodyPr/>
          <a:lstStyle/>
          <a:p>
            <a:pPr algn="ctr"/>
            <a:r>
              <a:rPr lang="en-US" dirty="0"/>
              <a:t>He has his synagogues </a:t>
            </a:r>
          </a:p>
        </p:txBody>
      </p:sp>
      <p:pic>
        <p:nvPicPr>
          <p:cNvPr id="7170" name="Picture 2" descr="http://www.czechtourism.com/getmedia/b21cb780-392a-4a17-9e3c-b62d35534ebb/c-pilsen-great-synagogue-2.jpg.aspx?width=800&amp;height=497&amp;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362" y="901394"/>
            <a:ext cx="7446287" cy="46260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976" y="4862910"/>
            <a:ext cx="12108024" cy="2062103"/>
          </a:xfrm>
          <a:prstGeom prst="rect">
            <a:avLst/>
          </a:prstGeom>
        </p:spPr>
        <p:txBody>
          <a:bodyPr wrap="square">
            <a:spAutoFit/>
          </a:bodyPr>
          <a:lstStyle/>
          <a:p>
            <a:pPr algn="ctr"/>
            <a:br>
              <a:rPr lang="en-US" sz="3200" i="1" dirty="0"/>
            </a:br>
            <a:r>
              <a:rPr lang="en-US" sz="3200" i="1" dirty="0"/>
              <a:t>"I know thy works, and tribulation, and poverty, (but thou art rich) and I know the blasphemy of them which say they are Jews, and are not, </a:t>
            </a:r>
          </a:p>
          <a:p>
            <a:pPr algn="ctr"/>
            <a:r>
              <a:rPr lang="en-US" sz="3200" i="1" dirty="0"/>
              <a:t>but are the synagogue of Satan" (Rev. 2:9)</a:t>
            </a:r>
          </a:p>
        </p:txBody>
      </p:sp>
    </p:spTree>
    <p:extLst>
      <p:ext uri="{BB962C8B-B14F-4D97-AF65-F5344CB8AC3E}">
        <p14:creationId xmlns:p14="http://schemas.microsoft.com/office/powerpoint/2010/main" val="67622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588240" cy="8174811"/>
          </a:xfrm>
          <a:prstGeom prst="rect">
            <a:avLst/>
          </a:prstGeom>
        </p:spPr>
      </p:pic>
      <p:sp>
        <p:nvSpPr>
          <p:cNvPr id="2" name="Rectangle 1"/>
          <p:cNvSpPr/>
          <p:nvPr/>
        </p:nvSpPr>
        <p:spPr>
          <a:xfrm>
            <a:off x="547956" y="-5417"/>
            <a:ext cx="10864313" cy="6863417"/>
          </a:xfrm>
          <a:prstGeom prst="rect">
            <a:avLst/>
          </a:prstGeom>
        </p:spPr>
        <p:txBody>
          <a:bodyPr wrap="square">
            <a:spAutoFit/>
          </a:bodyPr>
          <a:lstStyle/>
          <a:p>
            <a:pPr algn="ctr"/>
            <a:r>
              <a:rPr lang="en-US" sz="4000" dirty="0">
                <a:effectLst>
                  <a:glow rad="101600">
                    <a:schemeClr val="bg1">
                      <a:alpha val="60000"/>
                    </a:schemeClr>
                  </a:glow>
                </a:effectLst>
              </a:rPr>
              <a:t>Paul now mentions “the rulers of                                     the darkness of this world.” </a:t>
            </a:r>
          </a:p>
          <a:p>
            <a:pPr algn="ctr"/>
            <a:endParaRPr lang="en-US" sz="4000" dirty="0">
              <a:effectLst>
                <a:glow rad="101600">
                  <a:schemeClr val="bg1">
                    <a:alpha val="60000"/>
                  </a:schemeClr>
                </a:glow>
              </a:effectLst>
            </a:endParaRPr>
          </a:p>
          <a:p>
            <a:pPr algn="ctr"/>
            <a:r>
              <a:rPr lang="en-US" sz="4000" dirty="0">
                <a:effectLst>
                  <a:glow rad="101600">
                    <a:schemeClr val="bg1">
                      <a:alpha val="60000"/>
                    </a:schemeClr>
                  </a:glow>
                </a:effectLst>
              </a:rPr>
              <a:t>This amazing phrase is taken from the word </a:t>
            </a:r>
            <a:r>
              <a:rPr lang="en-US" sz="4000" i="1" dirty="0">
                <a:effectLst>
                  <a:glow rad="101600">
                    <a:schemeClr val="bg1">
                      <a:alpha val="60000"/>
                    </a:schemeClr>
                  </a:glow>
                </a:effectLst>
              </a:rPr>
              <a:t>kosmokrateros</a:t>
            </a:r>
            <a:r>
              <a:rPr lang="en-US" sz="4000" dirty="0">
                <a:effectLst>
                  <a:glow rad="101600">
                    <a:schemeClr val="bg1">
                      <a:alpha val="60000"/>
                    </a:schemeClr>
                  </a:glow>
                </a:effectLst>
              </a:rPr>
              <a:t> and is a compound of the words </a:t>
            </a:r>
            <a:r>
              <a:rPr lang="en-US" sz="4000" i="1" dirty="0">
                <a:effectLst>
                  <a:glow rad="101600">
                    <a:schemeClr val="bg1">
                      <a:alpha val="60000"/>
                    </a:schemeClr>
                  </a:glow>
                </a:effectLst>
              </a:rPr>
              <a:t>kosmos</a:t>
            </a:r>
            <a:r>
              <a:rPr lang="en-US" sz="4000" dirty="0">
                <a:effectLst>
                  <a:glow rad="101600">
                    <a:schemeClr val="bg1">
                      <a:alpha val="60000"/>
                    </a:schemeClr>
                  </a:glow>
                </a:effectLst>
              </a:rPr>
              <a:t> and </a:t>
            </a:r>
            <a:r>
              <a:rPr lang="en-US" sz="4000" i="1" dirty="0">
                <a:effectLst>
                  <a:glow rad="101600">
                    <a:schemeClr val="bg1">
                      <a:alpha val="60000"/>
                    </a:schemeClr>
                  </a:glow>
                </a:effectLst>
              </a:rPr>
              <a:t>kratos</a:t>
            </a:r>
            <a:r>
              <a:rPr lang="en-US" sz="4000" dirty="0">
                <a:effectLst>
                  <a:glow rad="101600">
                    <a:schemeClr val="bg1">
                      <a:alpha val="60000"/>
                    </a:schemeClr>
                  </a:glow>
                </a:effectLst>
              </a:rPr>
              <a:t>. The word </a:t>
            </a:r>
            <a:r>
              <a:rPr lang="en-US" sz="4000" i="1" dirty="0">
                <a:effectLst>
                  <a:glow rad="101600">
                    <a:schemeClr val="bg1">
                      <a:alpha val="60000"/>
                    </a:schemeClr>
                  </a:glow>
                </a:effectLst>
              </a:rPr>
              <a:t>kosmos</a:t>
            </a:r>
            <a:r>
              <a:rPr lang="en-US" sz="4000" dirty="0">
                <a:effectLst>
                  <a:glow rad="101600">
                    <a:schemeClr val="bg1">
                      <a:alpha val="60000"/>
                    </a:schemeClr>
                  </a:glow>
                </a:effectLst>
              </a:rPr>
              <a:t> denotes order or arrangement, whereas the word </a:t>
            </a:r>
            <a:r>
              <a:rPr lang="en-US" sz="4000" i="1" dirty="0">
                <a:effectLst>
                  <a:glow rad="101600">
                    <a:schemeClr val="bg1">
                      <a:alpha val="60000"/>
                    </a:schemeClr>
                  </a:glow>
                </a:effectLst>
              </a:rPr>
              <a:t>kratos</a:t>
            </a:r>
            <a:r>
              <a:rPr lang="en-US" sz="4000" dirty="0">
                <a:effectLst>
                  <a:glow rad="101600">
                    <a:schemeClr val="bg1">
                      <a:alpha val="60000"/>
                    </a:schemeClr>
                  </a:glow>
                </a:effectLst>
              </a:rPr>
              <a:t> has to do with raw power. </a:t>
            </a:r>
          </a:p>
          <a:p>
            <a:pPr algn="ctr"/>
            <a:r>
              <a:rPr lang="en-US" sz="4000" dirty="0">
                <a:effectLst>
                  <a:glow rad="101600">
                    <a:schemeClr val="bg1">
                      <a:alpha val="60000"/>
                    </a:schemeClr>
                  </a:glow>
                </a:effectLst>
              </a:rPr>
              <a:t>Thus, the compounded word </a:t>
            </a:r>
            <a:r>
              <a:rPr lang="en-US" sz="4000" i="1" dirty="0">
                <a:effectLst>
                  <a:glow rad="101600">
                    <a:schemeClr val="bg1">
                      <a:alpha val="60000"/>
                    </a:schemeClr>
                  </a:glow>
                </a:effectLst>
              </a:rPr>
              <a:t>kosmokrateros </a:t>
            </a:r>
            <a:r>
              <a:rPr lang="en-US" sz="4000" dirty="0">
                <a:effectLst>
                  <a:glow rad="101600">
                    <a:schemeClr val="bg1">
                      <a:alpha val="60000"/>
                    </a:schemeClr>
                  </a:glow>
                </a:effectLst>
              </a:rPr>
              <a:t>depicts raw power that has been harnessed </a:t>
            </a:r>
          </a:p>
          <a:p>
            <a:pPr algn="ctr"/>
            <a:r>
              <a:rPr lang="en-US" sz="4000" dirty="0">
                <a:effectLst>
                  <a:glow rad="101600">
                    <a:schemeClr val="bg1">
                      <a:alpha val="60000"/>
                    </a:schemeClr>
                  </a:glow>
                </a:effectLst>
              </a:rPr>
              <a:t>and put into rank or order.</a:t>
            </a:r>
          </a:p>
        </p:txBody>
      </p:sp>
      <p:sp>
        <p:nvSpPr>
          <p:cNvPr id="3" name="AutoShape 2" descr="http://img.wallpaperfolder.com/f/788928D37265/world-maps-2016-wide-black.jpg"/>
          <p:cNvSpPr>
            <a:spLocks noChangeAspect="1" noChangeArrowheads="1"/>
          </p:cNvSpPr>
          <p:nvPr/>
        </p:nvSpPr>
        <p:spPr bwMode="auto">
          <a:xfrm>
            <a:off x="155575" y="-1790700"/>
            <a:ext cx="66579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https://encrypted-tbn1.gstatic.com/images?q=tbn:ANd9GcS1CR_9tb3ibBTlB5v0RU4ibeJL1HpRYxsDWKN8i4A_QnF0Q8kj"/>
          <p:cNvSpPr>
            <a:spLocks noChangeAspect="1" noChangeArrowheads="1"/>
          </p:cNvSpPr>
          <p:nvPr/>
        </p:nvSpPr>
        <p:spPr bwMode="auto">
          <a:xfrm>
            <a:off x="155575" y="-1790700"/>
            <a:ext cx="49911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0178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army.mil/e2/-images/2009/10/19/53554/army.mil-53554-2009-10-20-13105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6975" y="-324219"/>
            <a:ext cx="12408976" cy="71822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0"/>
            <a:ext cx="12192001" cy="6863417"/>
          </a:xfrm>
          <a:prstGeom prst="rect">
            <a:avLst/>
          </a:prstGeom>
        </p:spPr>
        <p:txBody>
          <a:bodyPr wrap="square">
            <a:spAutoFit/>
          </a:bodyPr>
          <a:lstStyle/>
          <a:p>
            <a:pPr algn="ctr"/>
            <a:r>
              <a:rPr lang="en-US" sz="4400" dirty="0">
                <a:effectLst>
                  <a:glow rad="101600">
                    <a:schemeClr val="bg1">
                      <a:alpha val="60000"/>
                    </a:schemeClr>
                  </a:glow>
                </a:effectLst>
              </a:rPr>
              <a:t>The word </a:t>
            </a:r>
            <a:r>
              <a:rPr lang="en-US" sz="4400" i="1" dirty="0" err="1">
                <a:effectLst>
                  <a:glow rad="101600">
                    <a:schemeClr val="bg1">
                      <a:alpha val="60000"/>
                    </a:schemeClr>
                  </a:glow>
                </a:effectLst>
              </a:rPr>
              <a:t>kosmokrateros</a:t>
            </a:r>
            <a:r>
              <a:rPr lang="en-US" sz="4400" dirty="0">
                <a:effectLst>
                  <a:glow rad="101600">
                    <a:schemeClr val="bg1">
                      <a:alpha val="60000"/>
                    </a:schemeClr>
                  </a:glow>
                </a:effectLst>
              </a:rPr>
              <a:t> was used to picture military training camps where young men were assembled, trained, and turned into a mighty army. These young men were like raw power when they first arrived in the training camp. However, as the military training progressed and the new recruits were taught discipline and order, all that raw manpower was converted into an organized, disciplined army. This is the word Paul now uses in his description of Satan’s kingdom. </a:t>
            </a:r>
          </a:p>
        </p:txBody>
      </p:sp>
    </p:spTree>
    <p:extLst>
      <p:ext uri="{BB962C8B-B14F-4D97-AF65-F5344CB8AC3E}">
        <p14:creationId xmlns:p14="http://schemas.microsoft.com/office/powerpoint/2010/main" val="8404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488" y="2546910"/>
            <a:ext cx="12771064" cy="1200329"/>
          </a:xfrm>
          <a:prstGeom prst="rect">
            <a:avLst/>
          </a:prstGeom>
        </p:spPr>
        <p:txBody>
          <a:bodyPr wrap="square">
            <a:spAutoFit/>
          </a:bodyPr>
          <a:lstStyle/>
          <a:p>
            <a:pPr algn="ctr"/>
            <a:r>
              <a:rPr lang="en-US" sz="7200" i="1" dirty="0"/>
              <a:t>What does it mean?</a:t>
            </a:r>
            <a:endParaRPr lang="en-US" sz="7200" dirty="0"/>
          </a:p>
        </p:txBody>
      </p:sp>
    </p:spTree>
    <p:extLst>
      <p:ext uri="{BB962C8B-B14F-4D97-AF65-F5344CB8AC3E}">
        <p14:creationId xmlns:p14="http://schemas.microsoft.com/office/powerpoint/2010/main" val="309153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0"/>
            <a:ext cx="12420600" cy="6955536"/>
          </a:xfrm>
          <a:prstGeom prst="rect">
            <a:avLst/>
          </a:prstGeom>
        </p:spPr>
      </p:pic>
      <p:sp>
        <p:nvSpPr>
          <p:cNvPr id="2" name="Rectangle 1"/>
          <p:cNvSpPr/>
          <p:nvPr/>
        </p:nvSpPr>
        <p:spPr>
          <a:xfrm>
            <a:off x="0" y="846278"/>
            <a:ext cx="12192000" cy="5262979"/>
          </a:xfrm>
          <a:prstGeom prst="rect">
            <a:avLst/>
          </a:prstGeom>
        </p:spPr>
        <p:txBody>
          <a:bodyPr wrap="square">
            <a:spAutoFit/>
          </a:bodyPr>
          <a:lstStyle/>
          <a:p>
            <a:pPr algn="ctr"/>
            <a:r>
              <a:rPr lang="en-US" sz="4800" dirty="0">
                <a:effectLst>
                  <a:glow rad="101600">
                    <a:schemeClr val="bg1">
                      <a:alpha val="60000"/>
                    </a:schemeClr>
                  </a:glow>
                </a:effectLst>
              </a:rPr>
              <a:t>It tells us that Satan is so serious about doing damage to the human race and that he deals with demon spirits as though they are </a:t>
            </a:r>
            <a:r>
              <a:rPr lang="en-US" sz="4800" i="1" dirty="0">
                <a:effectLst>
                  <a:glow rad="101600">
                    <a:schemeClr val="bg1">
                      <a:alpha val="60000"/>
                    </a:schemeClr>
                  </a:glow>
                </a:effectLst>
              </a:rPr>
              <a:t>troops</a:t>
            </a:r>
            <a:r>
              <a:rPr lang="en-US" sz="4800" dirty="0">
                <a:effectLst>
                  <a:glow rad="101600">
                    <a:schemeClr val="bg1">
                      <a:alpha val="60000"/>
                    </a:schemeClr>
                  </a:glow>
                </a:effectLst>
              </a:rPr>
              <a:t>!</a:t>
            </a:r>
          </a:p>
          <a:p>
            <a:pPr algn="ctr"/>
            <a:endParaRPr lang="en-US" sz="4800" dirty="0">
              <a:effectLst>
                <a:glow rad="101600">
                  <a:schemeClr val="bg1">
                    <a:alpha val="60000"/>
                  </a:schemeClr>
                </a:glow>
              </a:effectLst>
            </a:endParaRPr>
          </a:p>
          <a:p>
            <a:pPr algn="ctr"/>
            <a:r>
              <a:rPr lang="en-US" sz="4800" dirty="0">
                <a:effectLst>
                  <a:glow rad="101600">
                    <a:schemeClr val="bg1">
                      <a:alpha val="60000"/>
                    </a:schemeClr>
                  </a:glow>
                </a:effectLst>
              </a:rPr>
              <a:t> He puts them in rank and file, gives them orders and assignments, and then sends them out like military soldiers. </a:t>
            </a:r>
          </a:p>
        </p:txBody>
      </p:sp>
    </p:spTree>
    <p:extLst>
      <p:ext uri="{BB962C8B-B14F-4D97-AF65-F5344CB8AC3E}">
        <p14:creationId xmlns:p14="http://schemas.microsoft.com/office/powerpoint/2010/main" val="11629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 y="822960"/>
            <a:ext cx="4312920" cy="5632311"/>
          </a:xfrm>
          <a:prstGeom prst="rect">
            <a:avLst/>
          </a:prstGeom>
        </p:spPr>
        <p:txBody>
          <a:bodyPr wrap="square">
            <a:spAutoFit/>
          </a:bodyPr>
          <a:lstStyle/>
          <a:p>
            <a:pPr algn="ctr"/>
            <a:r>
              <a:rPr lang="en-US" sz="4000" dirty="0"/>
              <a:t>Just as men in a human army are equipped and trained in their methods of destruction, so, too, are these demon spirits. </a:t>
            </a:r>
          </a:p>
          <a:p>
            <a:pPr algn="ctr"/>
            <a:endParaRPr lang="en-US" sz="4000" dirty="0"/>
          </a:p>
        </p:txBody>
      </p:sp>
      <p:pic>
        <p:nvPicPr>
          <p:cNvPr id="3" name="Picture 2"/>
          <p:cNvPicPr>
            <a:picLocks noChangeAspect="1"/>
          </p:cNvPicPr>
          <p:nvPr/>
        </p:nvPicPr>
        <p:blipFill>
          <a:blip r:embed="rId2"/>
          <a:stretch>
            <a:fillRect/>
          </a:stretch>
        </p:blipFill>
        <p:spPr>
          <a:xfrm>
            <a:off x="4823460" y="518160"/>
            <a:ext cx="7239000" cy="5791200"/>
          </a:xfrm>
          <a:prstGeom prst="rect">
            <a:avLst/>
          </a:prstGeom>
        </p:spPr>
      </p:pic>
    </p:spTree>
    <p:extLst>
      <p:ext uri="{BB962C8B-B14F-4D97-AF65-F5344CB8AC3E}">
        <p14:creationId xmlns:p14="http://schemas.microsoft.com/office/powerpoint/2010/main" val="85409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 y="224135"/>
            <a:ext cx="11323320" cy="1938992"/>
          </a:xfrm>
          <a:prstGeom prst="rect">
            <a:avLst/>
          </a:prstGeom>
        </p:spPr>
        <p:txBody>
          <a:bodyPr wrap="square">
            <a:spAutoFit/>
          </a:bodyPr>
          <a:lstStyle/>
          <a:p>
            <a:pPr algn="ctr"/>
            <a:r>
              <a:rPr lang="en-US" sz="4000" dirty="0"/>
              <a:t>Once these demons are trained and ready to start their assault, Satan sends them forth to do their devious work against humanity.</a:t>
            </a:r>
          </a:p>
        </p:txBody>
      </p:sp>
      <p:pic>
        <p:nvPicPr>
          <p:cNvPr id="3" name="Picture 2"/>
          <p:cNvPicPr>
            <a:picLocks noChangeAspect="1"/>
          </p:cNvPicPr>
          <p:nvPr/>
        </p:nvPicPr>
        <p:blipFill>
          <a:blip r:embed="rId2"/>
          <a:stretch>
            <a:fillRect/>
          </a:stretch>
        </p:blipFill>
        <p:spPr>
          <a:xfrm>
            <a:off x="1" y="2333625"/>
            <a:ext cx="12192000" cy="4524375"/>
          </a:xfrm>
          <a:prstGeom prst="rect">
            <a:avLst/>
          </a:prstGeom>
          <a:ln>
            <a:noFill/>
          </a:ln>
          <a:effectLst>
            <a:softEdge rad="112500"/>
          </a:effectLst>
        </p:spPr>
      </p:pic>
    </p:spTree>
    <p:extLst>
      <p:ext uri="{BB962C8B-B14F-4D97-AF65-F5344CB8AC3E}">
        <p14:creationId xmlns:p14="http://schemas.microsoft.com/office/powerpoint/2010/main" val="22757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3953"/>
            <a:ext cx="12192000" cy="6858000"/>
          </a:xfrm>
        </p:spPr>
        <p:txBody>
          <a:bodyPr>
            <a:normAutofit lnSpcReduction="10000"/>
          </a:bodyPr>
          <a:lstStyle/>
          <a:p>
            <a:r>
              <a:rPr lang="en-US" sz="3600" dirty="0"/>
              <a:t>Paul makes reference to this dispatch of evil spirits when he writes next about </a:t>
            </a:r>
            <a:r>
              <a:rPr lang="en-US" sz="3600" i="1" dirty="0"/>
              <a:t>“spiritual wickedness in high places.” </a:t>
            </a:r>
          </a:p>
          <a:p>
            <a:r>
              <a:rPr lang="en-US" sz="3600" dirty="0"/>
              <a:t>Notice that the Bible says our battle is against wickedness in high places. </a:t>
            </a:r>
          </a:p>
          <a:p>
            <a:r>
              <a:rPr lang="en-US" sz="3600" i="1" dirty="0"/>
              <a:t>Deut. 33:29 “Happy art thou, O Israel: who is like unto thee, O people saved by the LORD, the shield of thy help, and who is the sword of thy excellency! and thine enemies shall be found liars unto thee; and thou shalt tread upon their high places.”</a:t>
            </a:r>
          </a:p>
          <a:p>
            <a:r>
              <a:rPr lang="en-US" sz="3600" dirty="0"/>
              <a:t>High place </a:t>
            </a:r>
            <a:r>
              <a:rPr lang="en-US" sz="3600" i="1" dirty="0"/>
              <a:t>- </a:t>
            </a:r>
            <a:r>
              <a:rPr lang="en-US" sz="3600" i="1" dirty="0">
                <a:solidFill>
                  <a:srgbClr val="FFFF00"/>
                </a:solidFill>
              </a:rPr>
              <a:t>Colossians 1:16 “For by him were all things created, that are in heaven, and that are in earth, visible and invisible, whether they be </a:t>
            </a:r>
            <a:r>
              <a:rPr lang="en-US" sz="3600" i="1" u="sng" dirty="0">
                <a:solidFill>
                  <a:srgbClr val="FFFF00"/>
                </a:solidFill>
              </a:rPr>
              <a:t>thrones, or dominions, or principalities, or powers</a:t>
            </a:r>
            <a:r>
              <a:rPr lang="en-US" sz="3600" i="1" dirty="0">
                <a:solidFill>
                  <a:srgbClr val="FFFF00"/>
                </a:solidFill>
              </a:rPr>
              <a:t>: all things were created by him, and for him.”</a:t>
            </a:r>
          </a:p>
          <a:p>
            <a:pPr marL="0" indent="0">
              <a:buNone/>
            </a:pPr>
            <a:endParaRPr lang="en-US" sz="3600" i="1" dirty="0"/>
          </a:p>
          <a:p>
            <a:endParaRPr lang="en-US" sz="3600" i="1" dirty="0"/>
          </a:p>
          <a:p>
            <a:endParaRPr lang="en-US" sz="3600" dirty="0"/>
          </a:p>
          <a:p>
            <a:endParaRPr lang="en-US" sz="3600" dirty="0"/>
          </a:p>
        </p:txBody>
      </p:sp>
    </p:spTree>
    <p:extLst>
      <p:ext uri="{BB962C8B-B14F-4D97-AF65-F5344CB8AC3E}">
        <p14:creationId xmlns:p14="http://schemas.microsoft.com/office/powerpoint/2010/main" val="424637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838"/>
            <a:ext cx="10515600" cy="1325563"/>
          </a:xfrm>
        </p:spPr>
        <p:txBody>
          <a:bodyPr/>
          <a:lstStyle/>
          <a:p>
            <a:pPr algn="ctr"/>
            <a:r>
              <a:rPr lang="en-US" b="1" dirty="0"/>
              <a:t>High Place?</a:t>
            </a:r>
          </a:p>
        </p:txBody>
      </p:sp>
      <p:sp>
        <p:nvSpPr>
          <p:cNvPr id="3" name="Content Placeholder 2"/>
          <p:cNvSpPr>
            <a:spLocks noGrp="1"/>
          </p:cNvSpPr>
          <p:nvPr>
            <p:ph idx="1"/>
          </p:nvPr>
        </p:nvSpPr>
        <p:spPr>
          <a:xfrm>
            <a:off x="0" y="1708030"/>
            <a:ext cx="12192000" cy="5029200"/>
          </a:xfrm>
        </p:spPr>
        <p:txBody>
          <a:bodyPr>
            <a:normAutofit/>
          </a:bodyPr>
          <a:lstStyle/>
          <a:p>
            <a:r>
              <a:rPr lang="en-US" sz="3600" dirty="0"/>
              <a:t>Elevated place – </a:t>
            </a:r>
            <a:r>
              <a:rPr lang="en-US" sz="3600" i="1" dirty="0"/>
              <a:t>1 Sam.13:6</a:t>
            </a:r>
          </a:p>
          <a:p>
            <a:r>
              <a:rPr lang="en-US" sz="3600" dirty="0"/>
              <a:t>Mountain or hill – </a:t>
            </a:r>
            <a:r>
              <a:rPr lang="en-US" sz="3600" i="1" dirty="0"/>
              <a:t>2 Sam. 1:25</a:t>
            </a:r>
          </a:p>
          <a:p>
            <a:r>
              <a:rPr lang="en-US" sz="3600" dirty="0"/>
              <a:t>Place where false god’s were worshiped – </a:t>
            </a:r>
            <a:r>
              <a:rPr lang="en-US" sz="3600" i="1" dirty="0"/>
              <a:t>Num.22:14</a:t>
            </a:r>
          </a:p>
          <a:p>
            <a:r>
              <a:rPr lang="en-US" sz="3600" dirty="0"/>
              <a:t>Place of authority – </a:t>
            </a:r>
            <a:r>
              <a:rPr lang="en-US" sz="3600" i="1" dirty="0"/>
              <a:t>Isa. 58:14</a:t>
            </a:r>
          </a:p>
          <a:p>
            <a:r>
              <a:rPr lang="en-US" sz="3600" dirty="0"/>
              <a:t>Dwelling place of those in authority </a:t>
            </a:r>
            <a:r>
              <a:rPr lang="en-US" sz="3600" i="1" dirty="0"/>
              <a:t>- 2 Kings 23:19</a:t>
            </a:r>
          </a:p>
          <a:p>
            <a:r>
              <a:rPr lang="en-US" sz="3600" dirty="0"/>
              <a:t> Place where people looked to for worship, direction, guidance, acceptance in life. (Mentioned 117 times in the Old Testament)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034" y="75643"/>
            <a:ext cx="3358363" cy="2781515"/>
          </a:xfrm>
          <a:prstGeom prst="rect">
            <a:avLst/>
          </a:prstGeom>
        </p:spPr>
      </p:pic>
    </p:spTree>
    <p:extLst>
      <p:ext uri="{BB962C8B-B14F-4D97-AF65-F5344CB8AC3E}">
        <p14:creationId xmlns:p14="http://schemas.microsoft.com/office/powerpoint/2010/main" val="342089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976" y="2665735"/>
            <a:ext cx="5656881" cy="1325563"/>
          </a:xfrm>
        </p:spPr>
        <p:txBody>
          <a:bodyPr>
            <a:noAutofit/>
          </a:bodyPr>
          <a:lstStyle/>
          <a:p>
            <a:pPr algn="ctr"/>
            <a:r>
              <a:rPr lang="en-US" sz="4800" i="1" dirty="0"/>
              <a:t> 2 Chron. 15:17 “But the high places were not taken away out of Israel: nevertheless the heart of Asa was perfect all his days.”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997" y="698393"/>
            <a:ext cx="5888064" cy="4416048"/>
          </a:xfrm>
          <a:prstGeom prst="rect">
            <a:avLst/>
          </a:prstGeom>
        </p:spPr>
      </p:pic>
    </p:spTree>
    <p:extLst>
      <p:ext uri="{BB962C8B-B14F-4D97-AF65-F5344CB8AC3E}">
        <p14:creationId xmlns:p14="http://schemas.microsoft.com/office/powerpoint/2010/main" val="101516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986" y="365125"/>
            <a:ext cx="7496014" cy="5924163"/>
          </a:xfrm>
        </p:spPr>
        <p:txBody>
          <a:bodyPr>
            <a:normAutofit/>
          </a:bodyPr>
          <a:lstStyle/>
          <a:p>
            <a:pPr algn="ctr"/>
            <a:r>
              <a:rPr lang="en-US" sz="4000" i="1" dirty="0"/>
              <a:t> 1 Kings 22:42- 43 “Jehoshaphat was thirty and five years old when he began to reign; and he reigned twenty and five years in Jerusalem. And he walked in all the ways of Asa his father; he turned not aside from it, doing that which was right in the eyes of the LORD: </a:t>
            </a:r>
            <a:r>
              <a:rPr lang="en-US" sz="4000" i="1" u="sng" dirty="0"/>
              <a:t>nevertheless the high places were not taken away</a:t>
            </a:r>
            <a:r>
              <a:rPr lang="en-US" sz="4000" i="1" dirty="0"/>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69" y="365125"/>
            <a:ext cx="4464417" cy="5415850"/>
          </a:xfrm>
          <a:prstGeom prst="rect">
            <a:avLst/>
          </a:prstGeom>
        </p:spPr>
      </p:pic>
    </p:spTree>
    <p:extLst>
      <p:ext uri="{BB962C8B-B14F-4D97-AF65-F5344CB8AC3E}">
        <p14:creationId xmlns:p14="http://schemas.microsoft.com/office/powerpoint/2010/main" val="5550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87" y="90805"/>
            <a:ext cx="10515600" cy="1325563"/>
          </a:xfrm>
        </p:spPr>
        <p:txBody>
          <a:bodyPr/>
          <a:lstStyle/>
          <a:p>
            <a:pPr algn="ctr"/>
            <a:r>
              <a:rPr lang="en-US" b="1" dirty="0"/>
              <a:t>Satan has prophets and teachers</a:t>
            </a:r>
          </a:p>
        </p:txBody>
      </p:sp>
      <p:pic>
        <p:nvPicPr>
          <p:cNvPr id="1028" name="Picture 4" descr="http://www.sermoncentral.com/Images/Sermon-PowerPoint-Templates/W/a/PowerPoint-Template-Warnings-Against-False-Teachers_slide1_426x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3" y="1678310"/>
            <a:ext cx="5464234" cy="4098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3" name="Rectangle 2"/>
          <p:cNvSpPr/>
          <p:nvPr/>
        </p:nvSpPr>
        <p:spPr>
          <a:xfrm>
            <a:off x="6096000" y="1744612"/>
            <a:ext cx="6096000" cy="4031873"/>
          </a:xfrm>
          <a:prstGeom prst="rect">
            <a:avLst/>
          </a:prstGeom>
        </p:spPr>
        <p:txBody>
          <a:bodyPr>
            <a:spAutoFit/>
          </a:bodyPr>
          <a:lstStyle/>
          <a:p>
            <a:pPr algn="ctr"/>
            <a:r>
              <a:rPr lang="en-US" sz="3200" i="1" dirty="0"/>
              <a:t>(2 Peter 2:1)</a:t>
            </a:r>
            <a:br>
              <a:rPr lang="en-US" sz="3200" i="1" dirty="0"/>
            </a:br>
            <a:r>
              <a:rPr lang="en-US" sz="3200" i="1" dirty="0"/>
              <a:t> “But there were false prophets also among the people, even as there shall be false teachers among you, who </a:t>
            </a:r>
            <a:r>
              <a:rPr lang="en-US" sz="3200" i="1" dirty="0" err="1"/>
              <a:t>privily</a:t>
            </a:r>
            <a:r>
              <a:rPr lang="en-US" sz="3200" i="1" dirty="0"/>
              <a:t> shall bring in damnable heresies, even denying the Lord that bought them, and bring upon themselves swift destruction.”</a:t>
            </a:r>
            <a:endParaRPr lang="en-US" sz="3200" dirty="0"/>
          </a:p>
        </p:txBody>
      </p:sp>
    </p:spTree>
    <p:extLst>
      <p:ext uri="{BB962C8B-B14F-4D97-AF65-F5344CB8AC3E}">
        <p14:creationId xmlns:p14="http://schemas.microsoft.com/office/powerpoint/2010/main" val="74144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94195"/>
          </a:xfrm>
          <a:prstGeom prst="rect">
            <a:avLst/>
          </a:prstGeom>
        </p:spPr>
        <p:txBody>
          <a:bodyPr wrap="square">
            <a:spAutoFit/>
          </a:bodyPr>
          <a:lstStyle/>
          <a:p>
            <a:pPr algn="ctr"/>
            <a:r>
              <a:rPr lang="en-US" sz="3400" i="1" dirty="0"/>
              <a:t>2 Kings 18:1-7 “Now it came to pass that Hezekiah the son of Ahaz king of Judah began to reign. Twenty and five years old was he when he began to reign; and he reigned twenty and nine years in Jerusalem. And he did that which was right in the sight of the LORD, according to all that David his father did. He </a:t>
            </a:r>
            <a:r>
              <a:rPr lang="en-US" sz="3400" i="1" u="sng" dirty="0"/>
              <a:t>removed the high places</a:t>
            </a:r>
            <a:r>
              <a:rPr lang="en-US" sz="3400" i="1" dirty="0"/>
              <a:t>, and brake the images, and cut down the groves, and brake in pieces the </a:t>
            </a:r>
            <a:r>
              <a:rPr lang="en-US" sz="3400" i="1" dirty="0" err="1"/>
              <a:t>brasen</a:t>
            </a:r>
            <a:r>
              <a:rPr lang="en-US" sz="3400" i="1" dirty="0"/>
              <a:t> serpent that Moses had made: for unto those days the children of Israel did burn incense to it: He trusted in the LORD God of Israel; so that after him was none like him among all the kings of Judah, nor any that were before him. For he clave to the LORD, and departed not from following him, but kept his commandments, which the LORD commanded Moses. And the LORD was with him; and he prospered whithersoever he went forth.”</a:t>
            </a:r>
          </a:p>
        </p:txBody>
      </p:sp>
    </p:spTree>
    <p:extLst>
      <p:ext uri="{BB962C8B-B14F-4D97-AF65-F5344CB8AC3E}">
        <p14:creationId xmlns:p14="http://schemas.microsoft.com/office/powerpoint/2010/main" val="9610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5709285" cy="6858000"/>
          </a:xfrm>
          <a:prstGeom prst="rect">
            <a:avLst/>
          </a:prstGeom>
        </p:spPr>
      </p:pic>
      <p:sp>
        <p:nvSpPr>
          <p:cNvPr id="3" name="Rectangle 2"/>
          <p:cNvSpPr/>
          <p:nvPr/>
        </p:nvSpPr>
        <p:spPr>
          <a:xfrm>
            <a:off x="6096000" y="1228397"/>
            <a:ext cx="6096000" cy="4401205"/>
          </a:xfrm>
          <a:prstGeom prst="rect">
            <a:avLst/>
          </a:prstGeom>
        </p:spPr>
        <p:txBody>
          <a:bodyPr>
            <a:spAutoFit/>
          </a:bodyPr>
          <a:lstStyle/>
          <a:p>
            <a:pPr algn="ctr"/>
            <a:r>
              <a:rPr lang="en-US" sz="4000" i="1" dirty="0"/>
              <a:t>“Ye shall utterly destroy all the places, wherein the nations which ye shall possess served their gods, upon the high mountains, and upon the hills, and under every green tree.”</a:t>
            </a:r>
          </a:p>
        </p:txBody>
      </p:sp>
    </p:spTree>
    <p:extLst>
      <p:ext uri="{BB962C8B-B14F-4D97-AF65-F5344CB8AC3E}">
        <p14:creationId xmlns:p14="http://schemas.microsoft.com/office/powerpoint/2010/main" val="71891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5206"/>
            <a:ext cx="10515600" cy="1325563"/>
          </a:xfrm>
        </p:spPr>
        <p:txBody>
          <a:bodyPr/>
          <a:lstStyle/>
          <a:p>
            <a:pPr algn="ctr"/>
            <a:r>
              <a:rPr lang="en-US" b="1" dirty="0">
                <a:solidFill>
                  <a:srgbClr val="FFFF00"/>
                </a:solidFill>
              </a:rPr>
              <a:t>Today’s High Places</a:t>
            </a:r>
          </a:p>
        </p:txBody>
      </p:sp>
      <p:sp>
        <p:nvSpPr>
          <p:cNvPr id="3" name="Content Placeholder 2"/>
          <p:cNvSpPr>
            <a:spLocks noGrp="1"/>
          </p:cNvSpPr>
          <p:nvPr>
            <p:ph sz="half" idx="1"/>
          </p:nvPr>
        </p:nvSpPr>
        <p:spPr>
          <a:xfrm>
            <a:off x="376385" y="795689"/>
            <a:ext cx="5181600" cy="4351338"/>
          </a:xfrm>
        </p:spPr>
        <p:txBody>
          <a:bodyPr>
            <a:noAutofit/>
          </a:bodyPr>
          <a:lstStyle/>
          <a:p>
            <a:r>
              <a:rPr lang="en-US" sz="3600" dirty="0"/>
              <a:t>Me-ism</a:t>
            </a:r>
          </a:p>
          <a:p>
            <a:r>
              <a:rPr lang="en-US" sz="3600" dirty="0"/>
              <a:t>Government</a:t>
            </a:r>
          </a:p>
          <a:p>
            <a:r>
              <a:rPr lang="en-US" sz="3600" dirty="0"/>
              <a:t>Education</a:t>
            </a:r>
          </a:p>
          <a:p>
            <a:r>
              <a:rPr lang="en-US" sz="3600" dirty="0"/>
              <a:t>Humanism</a:t>
            </a:r>
          </a:p>
          <a:p>
            <a:r>
              <a:rPr lang="en-US" sz="3600" dirty="0"/>
              <a:t>Greed/Materialism</a:t>
            </a:r>
          </a:p>
          <a:p>
            <a:r>
              <a:rPr lang="en-US" sz="3600" dirty="0"/>
              <a:t>Sexual immorality</a:t>
            </a:r>
          </a:p>
          <a:p>
            <a:r>
              <a:rPr lang="en-US" sz="3600" dirty="0"/>
              <a:t>Entertainment</a:t>
            </a:r>
          </a:p>
          <a:p>
            <a:r>
              <a:rPr lang="en-US" sz="3600" dirty="0"/>
              <a:t>Style/fashion</a:t>
            </a:r>
          </a:p>
          <a:p>
            <a:r>
              <a:rPr lang="en-US" sz="3600" dirty="0"/>
              <a:t>Music</a:t>
            </a:r>
          </a:p>
          <a:p>
            <a:r>
              <a:rPr lang="en-US" sz="3600" dirty="0"/>
              <a:t>Family</a:t>
            </a:r>
          </a:p>
          <a:p>
            <a:endParaRPr lang="en-US" sz="3600" dirty="0"/>
          </a:p>
        </p:txBody>
      </p:sp>
      <p:sp>
        <p:nvSpPr>
          <p:cNvPr id="4" name="Content Placeholder 3"/>
          <p:cNvSpPr>
            <a:spLocks noGrp="1"/>
          </p:cNvSpPr>
          <p:nvPr>
            <p:ph sz="half" idx="2"/>
          </p:nvPr>
        </p:nvSpPr>
        <p:spPr>
          <a:xfrm>
            <a:off x="6172200" y="795689"/>
            <a:ext cx="5181600" cy="5357093"/>
          </a:xfrm>
        </p:spPr>
        <p:txBody>
          <a:bodyPr>
            <a:noAutofit/>
          </a:bodyPr>
          <a:lstStyle/>
          <a:p>
            <a:r>
              <a:rPr lang="en-US" sz="3600" dirty="0"/>
              <a:t> Friends</a:t>
            </a:r>
          </a:p>
          <a:p>
            <a:r>
              <a:rPr lang="en-US" sz="3600" dirty="0"/>
              <a:t> Boy friend / Girl friend</a:t>
            </a:r>
          </a:p>
          <a:p>
            <a:r>
              <a:rPr lang="en-US" sz="3600" dirty="0"/>
              <a:t> Secularism</a:t>
            </a:r>
          </a:p>
          <a:p>
            <a:r>
              <a:rPr lang="en-US" sz="3600" dirty="0"/>
              <a:t> Religion</a:t>
            </a:r>
          </a:p>
          <a:p>
            <a:r>
              <a:rPr lang="en-US" sz="3600" dirty="0"/>
              <a:t> False religion</a:t>
            </a:r>
          </a:p>
          <a:p>
            <a:r>
              <a:rPr lang="en-US" sz="3600" dirty="0"/>
              <a:t> Positions of power</a:t>
            </a:r>
          </a:p>
          <a:p>
            <a:r>
              <a:rPr lang="en-US" sz="3600" dirty="0"/>
              <a:t> Influence</a:t>
            </a:r>
          </a:p>
          <a:p>
            <a:r>
              <a:rPr lang="en-US" sz="3600" dirty="0"/>
              <a:t> Authority</a:t>
            </a:r>
          </a:p>
          <a:p>
            <a:r>
              <a:rPr lang="en-US" sz="3600" dirty="0"/>
              <a:t> Wealth</a:t>
            </a:r>
          </a:p>
          <a:p>
            <a:r>
              <a:rPr lang="en-US" sz="3600" dirty="0"/>
              <a:t>  Indulgence</a:t>
            </a:r>
          </a:p>
          <a:p>
            <a:pPr marL="0" indent="0">
              <a:buNone/>
            </a:pPr>
            <a:endParaRPr lang="en-US" sz="3600" dirty="0"/>
          </a:p>
        </p:txBody>
      </p:sp>
    </p:spTree>
    <p:extLst>
      <p:ext uri="{BB962C8B-B14F-4D97-AF65-F5344CB8AC3E}">
        <p14:creationId xmlns:p14="http://schemas.microsoft.com/office/powerpoint/2010/main" val="92922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fade">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fade">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fade">
                                      <p:cBhvr>
                                        <p:cTn id="67" dur="5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fade">
                                      <p:cBhvr>
                                        <p:cTn id="72" dur="500"/>
                                        <p:tgtEl>
                                          <p:spTgt spid="4">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fade">
                                      <p:cBhvr>
                                        <p:cTn id="82" dur="500"/>
                                        <p:tgtEl>
                                          <p:spTgt spid="4">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animEffect transition="in" filter="fade">
                                      <p:cBhvr>
                                        <p:cTn id="87" dur="500"/>
                                        <p:tgtEl>
                                          <p:spTgt spid="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7" end="7"/>
                                            </p:txEl>
                                          </p:spTgt>
                                        </p:tgtEl>
                                        <p:attrNameLst>
                                          <p:attrName>style.visibility</p:attrName>
                                        </p:attrNameLst>
                                      </p:cBhvr>
                                      <p:to>
                                        <p:strVal val="visible"/>
                                      </p:to>
                                    </p:set>
                                    <p:animEffect transition="in" filter="fade">
                                      <p:cBhvr>
                                        <p:cTn id="92" dur="500"/>
                                        <p:tgtEl>
                                          <p:spTgt spid="4">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xEl>
                                              <p:pRg st="8" end="8"/>
                                            </p:txEl>
                                          </p:spTgt>
                                        </p:tgtEl>
                                        <p:attrNameLst>
                                          <p:attrName>style.visibility</p:attrName>
                                        </p:attrNameLst>
                                      </p:cBhvr>
                                      <p:to>
                                        <p:strVal val="visible"/>
                                      </p:to>
                                    </p:set>
                                    <p:animEffect transition="in" filter="fade">
                                      <p:cBhvr>
                                        <p:cTn id="97" dur="500"/>
                                        <p:tgtEl>
                                          <p:spTgt spid="4">
                                            <p:txEl>
                                              <p:pRg st="8" end="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
                                            <p:txEl>
                                              <p:pRg st="9" end="9"/>
                                            </p:txEl>
                                          </p:spTgt>
                                        </p:tgtEl>
                                        <p:attrNameLst>
                                          <p:attrName>style.visibility</p:attrName>
                                        </p:attrNameLst>
                                      </p:cBhvr>
                                      <p:to>
                                        <p:strVal val="visible"/>
                                      </p:to>
                                    </p:set>
                                    <p:animEffect transition="in" filter="fade">
                                      <p:cBhvr>
                                        <p:cTn id="10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9320" y="351085"/>
            <a:ext cx="5455920" cy="6186309"/>
          </a:xfrm>
          <a:prstGeom prst="rect">
            <a:avLst/>
          </a:prstGeom>
        </p:spPr>
        <p:txBody>
          <a:bodyPr wrap="square">
            <a:spAutoFit/>
          </a:bodyPr>
          <a:lstStyle/>
          <a:p>
            <a:pPr algn="ctr"/>
            <a:r>
              <a:rPr lang="en-US" sz="4400" i="1" dirty="0"/>
              <a:t>“See, I have this day set thee over the nations and over the kingdoms, to root out, and to pull down, and to destroy, and to throw down, to build, and to plant.”  </a:t>
            </a:r>
          </a:p>
          <a:p>
            <a:pPr algn="ctr"/>
            <a:r>
              <a:rPr lang="en-US" sz="4400" i="1" dirty="0"/>
              <a:t>(Jer. 1:10)</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94411" y="198120"/>
            <a:ext cx="4804258" cy="6492240"/>
          </a:xfrm>
          <a:prstGeom prst="rect">
            <a:avLst/>
          </a:prstGeom>
        </p:spPr>
      </p:pic>
    </p:spTree>
    <p:extLst>
      <p:ext uri="{BB962C8B-B14F-4D97-AF65-F5344CB8AC3E}">
        <p14:creationId xmlns:p14="http://schemas.microsoft.com/office/powerpoint/2010/main" val="388426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7563"/>
            <a:ext cx="12192000" cy="5016758"/>
          </a:xfrm>
          <a:prstGeom prst="rect">
            <a:avLst/>
          </a:prstGeom>
        </p:spPr>
        <p:txBody>
          <a:bodyPr wrap="square">
            <a:spAutoFit/>
          </a:bodyPr>
          <a:lstStyle/>
          <a:p>
            <a:pPr algn="ctr"/>
            <a:r>
              <a:rPr lang="en-US" sz="4000" dirty="0"/>
              <a:t>The word “wickedness” depicts something that is </a:t>
            </a:r>
          </a:p>
          <a:p>
            <a:pPr algn="ctr"/>
            <a:r>
              <a:rPr lang="en-US" sz="4000" dirty="0"/>
              <a:t>evil, sinful, immoral, base, mean, morally wrong, bad, iniquitous, corrupt, vile, erring, foul, outrageous, abominable, depraved, reprehensible, hateful, detestable, despicable, odious, contemptible, horrible, heinous, murderous, unscrupulous.</a:t>
            </a:r>
          </a:p>
          <a:p>
            <a:pPr algn="ctr"/>
            <a:endParaRPr lang="en-US" sz="4000" dirty="0"/>
          </a:p>
          <a:p>
            <a:pPr algn="ctr"/>
            <a:r>
              <a:rPr lang="en-US" sz="4000" dirty="0"/>
              <a:t> </a:t>
            </a:r>
          </a:p>
        </p:txBody>
      </p:sp>
      <p:sp>
        <p:nvSpPr>
          <p:cNvPr id="3" name="Rectangle 2"/>
          <p:cNvSpPr/>
          <p:nvPr/>
        </p:nvSpPr>
        <p:spPr>
          <a:xfrm>
            <a:off x="1889760" y="4407158"/>
            <a:ext cx="8702040" cy="1754326"/>
          </a:xfrm>
          <a:prstGeom prst="rect">
            <a:avLst/>
          </a:prstGeom>
          <a:solidFill>
            <a:schemeClr val="bg2">
              <a:lumMod val="60000"/>
              <a:lumOff val="40000"/>
            </a:schemeClr>
          </a:solidFill>
        </p:spPr>
        <p:txBody>
          <a:bodyPr wrap="square">
            <a:spAutoFit/>
          </a:bodyPr>
          <a:lstStyle/>
          <a:p>
            <a:pPr algn="ctr"/>
            <a:r>
              <a:rPr lang="en-US" sz="3600" i="1" dirty="0">
                <a:effectLst>
                  <a:glow rad="101600">
                    <a:schemeClr val="bg1">
                      <a:alpha val="60000"/>
                    </a:schemeClr>
                  </a:glow>
                </a:effectLst>
              </a:rPr>
              <a:t> Psalms 101:3 “I will set no </a:t>
            </a:r>
            <a:r>
              <a:rPr lang="en-US" sz="3600" i="1" u="sng" dirty="0">
                <a:effectLst>
                  <a:glow rad="101600">
                    <a:schemeClr val="bg1">
                      <a:alpha val="60000"/>
                    </a:schemeClr>
                  </a:glow>
                </a:effectLst>
              </a:rPr>
              <a:t>wicked</a:t>
            </a:r>
            <a:r>
              <a:rPr lang="en-US" sz="3600" i="1" dirty="0">
                <a:effectLst>
                  <a:glow rad="101600">
                    <a:schemeClr val="bg1">
                      <a:alpha val="60000"/>
                    </a:schemeClr>
                  </a:glow>
                </a:effectLst>
              </a:rPr>
              <a:t> thing before mine eyes: I hate the work of them that turn aside; it shall not cleave to me.”</a:t>
            </a:r>
          </a:p>
        </p:txBody>
      </p:sp>
    </p:spTree>
    <p:extLst>
      <p:ext uri="{BB962C8B-B14F-4D97-AF65-F5344CB8AC3E}">
        <p14:creationId xmlns:p14="http://schemas.microsoft.com/office/powerpoint/2010/main" val="352236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 y="484555"/>
            <a:ext cx="11582400" cy="1323439"/>
          </a:xfrm>
          <a:prstGeom prst="rect">
            <a:avLst/>
          </a:prstGeom>
        </p:spPr>
        <p:txBody>
          <a:bodyPr wrap="square">
            <a:spAutoFit/>
          </a:bodyPr>
          <a:lstStyle/>
          <a:p>
            <a:pPr algn="ctr"/>
            <a:r>
              <a:rPr lang="en-US" sz="4000" dirty="0"/>
              <a:t>This tells us the ultimate aim of Satan’s dark domain: These evil spirits are sent forth to afflict humanity. </a:t>
            </a:r>
          </a:p>
        </p:txBody>
      </p:sp>
      <p:pic>
        <p:nvPicPr>
          <p:cNvPr id="1026" name="Picture 2" descr="http://i.dailymail.co.uk/i/pix/2015/10/22/01/2DA51C8F00000578-3283884-Frozen_in_fear_Elise_Robson_in_new_film_the_Nightmare_which_expl-m-92_1445473939983.jpg"/>
          <p:cNvPicPr>
            <a:picLocks noChangeAspect="1" noChangeArrowheads="1"/>
          </p:cNvPicPr>
          <p:nvPr/>
        </p:nvPicPr>
        <p:blipFill rotWithShape="1">
          <a:blip r:embed="rId2">
            <a:extLst>
              <a:ext uri="{28A0092B-C50C-407E-A947-70E740481C1C}">
                <a14:useLocalDpi xmlns:a14="http://schemas.microsoft.com/office/drawing/2010/main" val="0"/>
              </a:ext>
            </a:extLst>
          </a:blip>
          <a:srcRect r="1324" b="4593"/>
          <a:stretch/>
        </p:blipFill>
        <p:spPr bwMode="auto">
          <a:xfrm>
            <a:off x="1986928" y="2087880"/>
            <a:ext cx="8309584" cy="4663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91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986" y="887020"/>
            <a:ext cx="12068014" cy="5016758"/>
          </a:xfrm>
          <a:prstGeom prst="rect">
            <a:avLst/>
          </a:prstGeom>
        </p:spPr>
        <p:txBody>
          <a:bodyPr wrap="square">
            <a:spAutoFit/>
          </a:bodyPr>
          <a:lstStyle/>
          <a:p>
            <a:pPr algn="ctr"/>
            <a:r>
              <a:rPr lang="en-US" sz="4000" dirty="0"/>
              <a:t>Satan uses all these evil forces in his attacks against mankind. Nevertheless, as believers we have far more authority and power than the devil and his forces. You and I have the Greater One living within us! As members of the Church of Jesus Christ, we are loaded with power. The Church has no shortage of power, nor is it deficient in God-given authority. We have more power and more authority than all these evil forces combined!</a:t>
            </a:r>
          </a:p>
        </p:txBody>
      </p:sp>
    </p:spTree>
    <p:extLst>
      <p:ext uri="{BB962C8B-B14F-4D97-AF65-F5344CB8AC3E}">
        <p14:creationId xmlns:p14="http://schemas.microsoft.com/office/powerpoint/2010/main" val="314891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26"/>
            <a:ext cx="12192000" cy="6853147"/>
          </a:xfrm>
          <a:prstGeom prst="rect">
            <a:avLst/>
          </a:prstGeom>
        </p:spPr>
      </p:pic>
    </p:spTree>
    <p:extLst>
      <p:ext uri="{BB962C8B-B14F-4D97-AF65-F5344CB8AC3E}">
        <p14:creationId xmlns:p14="http://schemas.microsoft.com/office/powerpoint/2010/main" val="395174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555641"/>
          </a:xfrm>
          <a:prstGeom prst="rect">
            <a:avLst/>
          </a:prstGeom>
        </p:spPr>
        <p:txBody>
          <a:bodyPr wrap="square">
            <a:spAutoFit/>
          </a:bodyPr>
          <a:lstStyle/>
          <a:p>
            <a:r>
              <a:rPr lang="en-US" sz="3500" i="1" dirty="0"/>
              <a:t>1 John 4:4 Ye are of God, little children, and have overcome them: because greater is he that is in you, than he that is in the world. </a:t>
            </a:r>
          </a:p>
          <a:p>
            <a:r>
              <a:rPr lang="en-US" sz="3500" i="1" dirty="0"/>
              <a:t>1 John 5:4 For whatsoever is born of God overcometh the world: and this is the victory that overcometh the world, even our faith. </a:t>
            </a:r>
          </a:p>
          <a:p>
            <a:r>
              <a:rPr lang="en-US" sz="3500" i="1" dirty="0"/>
              <a:t>1 John 5:5 Who is he that overcometh the world, but he that believeth that Jesus is the Son of God? </a:t>
            </a:r>
          </a:p>
          <a:p>
            <a:r>
              <a:rPr lang="en-US" sz="3500" i="1" dirty="0"/>
              <a:t>John 12:46 I am come a light into the world, that whosoever believeth on me should not abide in darkness.  </a:t>
            </a:r>
          </a:p>
          <a:p>
            <a:r>
              <a:rPr lang="en-US" sz="3500" i="1" dirty="0"/>
              <a:t>1 John 2:14 I have written unto you, fathers, because ye have known him that is from the beginning. I have written unto you, young men, because ye are strong, and the word of God abideth in you, and ye have overcome the wicked one.</a:t>
            </a:r>
          </a:p>
        </p:txBody>
      </p:sp>
    </p:spTree>
    <p:extLst>
      <p:ext uri="{BB962C8B-B14F-4D97-AF65-F5344CB8AC3E}">
        <p14:creationId xmlns:p14="http://schemas.microsoft.com/office/powerpoint/2010/main" val="68198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godowned.files.wordpress.com/2012/02/against.jpg"/>
          <p:cNvPicPr>
            <a:picLocks noChangeAspect="1" noChangeArrowheads="1"/>
          </p:cNvPicPr>
          <p:nvPr/>
        </p:nvPicPr>
        <p:blipFill>
          <a:blip r:embed="rId3" cstate="print"/>
          <a:srcRect/>
          <a:stretch>
            <a:fillRect/>
          </a:stretch>
        </p:blipFill>
        <p:spPr bwMode="auto">
          <a:xfrm>
            <a:off x="1524000" y="-1"/>
            <a:ext cx="9144000" cy="6858001"/>
          </a:xfrm>
          <a:prstGeom prst="rect">
            <a:avLst/>
          </a:prstGeom>
          <a:noFill/>
        </p:spPr>
      </p:pic>
      <p:sp>
        <p:nvSpPr>
          <p:cNvPr id="3" name="Title 2"/>
          <p:cNvSpPr>
            <a:spLocks noGrp="1"/>
          </p:cNvSpPr>
          <p:nvPr>
            <p:ph type="title"/>
          </p:nvPr>
        </p:nvSpPr>
        <p:spPr>
          <a:xfrm>
            <a:off x="4419600" y="3733800"/>
            <a:ext cx="6248400" cy="2895600"/>
          </a:xfrm>
        </p:spPr>
        <p:txBody>
          <a:bodyPr>
            <a:noAutofit/>
          </a:bodyPr>
          <a:lstStyle/>
          <a:p>
            <a:pPr algn="ctr"/>
            <a:r>
              <a:rPr lang="en-US" sz="3600" b="1" i="1" dirty="0">
                <a:solidFill>
                  <a:schemeClr val="bg1"/>
                </a:solidFill>
              </a:rPr>
              <a:t>“For though we walk in the flesh, we do not war after the flesh: For the weapons of our warfare are not carnal, but mighty through God to the pulling down of strongholds.” </a:t>
            </a:r>
            <a:br>
              <a:rPr lang="en-US" sz="3600" b="1" i="1" dirty="0">
                <a:solidFill>
                  <a:schemeClr val="bg1"/>
                </a:solidFill>
              </a:rPr>
            </a:br>
            <a:r>
              <a:rPr lang="en-US" sz="3600" b="1" i="1" dirty="0">
                <a:solidFill>
                  <a:schemeClr val="bg1"/>
                </a:solidFill>
              </a:rPr>
              <a:t>(II Corinthians 10:3-4)</a:t>
            </a:r>
            <a:br>
              <a:rPr lang="en-US" sz="3600" b="1" i="1" dirty="0">
                <a:solidFill>
                  <a:schemeClr val="bg1"/>
                </a:solidFill>
              </a:rPr>
            </a:br>
            <a:endParaRPr lang="en-US" sz="3600" b="1" i="1" dirty="0">
              <a:solidFill>
                <a:schemeClr val="bg1"/>
              </a:solidFill>
            </a:endParaRPr>
          </a:p>
        </p:txBody>
      </p:sp>
    </p:spTree>
    <p:extLst>
      <p:ext uri="{BB962C8B-B14F-4D97-AF65-F5344CB8AC3E}">
        <p14:creationId xmlns:p14="http://schemas.microsoft.com/office/powerpoint/2010/main" val="158808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1379"/>
            <a:ext cx="10515600" cy="1325563"/>
          </a:xfrm>
        </p:spPr>
        <p:txBody>
          <a:bodyPr/>
          <a:lstStyle/>
          <a:p>
            <a:pPr algn="ctr"/>
            <a:r>
              <a:rPr lang="en-US" b="1" dirty="0"/>
              <a:t>Satan has his doctrines</a:t>
            </a:r>
            <a:br>
              <a:rPr lang="en-US" b="1" dirty="0"/>
            </a:br>
            <a:endParaRPr lang="en-US" b="1" dirty="0"/>
          </a:p>
        </p:txBody>
      </p:sp>
      <p:pic>
        <p:nvPicPr>
          <p:cNvPr id="7170" name="Picture 2" descr="http://listverse.com/wp-content/uploads/2015/10/Satanism-Featu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459" y="2003658"/>
            <a:ext cx="8155466" cy="42842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22882" y="2003658"/>
            <a:ext cx="5286703" cy="3970318"/>
          </a:xfrm>
          <a:prstGeom prst="rect">
            <a:avLst/>
          </a:prstGeom>
        </p:spPr>
        <p:txBody>
          <a:bodyPr wrap="square">
            <a:spAutoFit/>
          </a:bodyPr>
          <a:lstStyle/>
          <a:p>
            <a:pPr algn="ctr"/>
            <a:r>
              <a:rPr lang="en-US" sz="3600" i="1" dirty="0"/>
              <a:t>"Now the Spirit </a:t>
            </a:r>
            <a:r>
              <a:rPr lang="en-US" sz="3600" i="1" dirty="0" err="1"/>
              <a:t>speaketh</a:t>
            </a:r>
            <a:r>
              <a:rPr lang="en-US" sz="3600" i="1" dirty="0"/>
              <a:t> expressly, that in the latter times some shall depart from the faith, giving heed to seducing spirits, and </a:t>
            </a:r>
            <a:r>
              <a:rPr lang="en-US" sz="3600" i="1" u="sng" dirty="0"/>
              <a:t>doctrines of devils</a:t>
            </a:r>
            <a:r>
              <a:rPr lang="en-US" sz="3600" i="1" dirty="0"/>
              <a:t>" </a:t>
            </a:r>
          </a:p>
          <a:p>
            <a:pPr algn="ctr"/>
            <a:r>
              <a:rPr lang="en-US" sz="3600" i="1" dirty="0"/>
              <a:t>(1 Tim. 4:1)</a:t>
            </a:r>
            <a:endParaRPr lang="en-US" sz="3600" dirty="0"/>
          </a:p>
        </p:txBody>
      </p:sp>
    </p:spTree>
    <p:extLst>
      <p:ext uri="{BB962C8B-B14F-4D97-AF65-F5344CB8AC3E}">
        <p14:creationId xmlns:p14="http://schemas.microsoft.com/office/powerpoint/2010/main" val="113527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0"/>
            <a:ext cx="11993880" cy="6858000"/>
          </a:xfrm>
        </p:spPr>
        <p:txBody>
          <a:bodyPr>
            <a:normAutofit/>
          </a:bodyPr>
          <a:lstStyle/>
          <a:p>
            <a:r>
              <a:rPr lang="en-US" sz="3400" i="1" dirty="0"/>
              <a:t>Eph. 6:10-18 “Finally, my brethren, be strong in the Lord, and in the power of his might. Put on the whole </a:t>
            </a:r>
            <a:r>
              <a:rPr lang="en-US" sz="3400" i="1" dirty="0" err="1"/>
              <a:t>armour</a:t>
            </a:r>
            <a:r>
              <a:rPr lang="en-US" sz="3400" i="1" dirty="0"/>
              <a:t> of God, that ye may be able to stand against the wiles of the devil. For we wrestle not against flesh and blood, but against principalities, against powers, against the rulers of the darkness of this world, against spiritual wickedness in high places. Wherefore take unto you the whole </a:t>
            </a:r>
            <a:r>
              <a:rPr lang="en-US" sz="3400" i="1" dirty="0" err="1"/>
              <a:t>armour</a:t>
            </a:r>
            <a:r>
              <a:rPr lang="en-US" sz="3400" i="1" dirty="0"/>
              <a:t> of God, that ye may be able to withstand in the evil day, and having done all, to stand. Stand therefore, having your loins girt about with truth, and having on the breastplate of righteousness; And your feet shod with the preparation of the gospel of peace; Above all, taking the shield of faith, wherewith ye shall be able to quench all the fiery darts of the wicked. And take the helmet of salvation, and the sword of the Spirit, which is the word of God: Praying always with all prayer and supplication in the Spirit.”</a:t>
            </a:r>
          </a:p>
        </p:txBody>
      </p:sp>
    </p:spTree>
    <p:extLst>
      <p:ext uri="{BB962C8B-B14F-4D97-AF65-F5344CB8AC3E}">
        <p14:creationId xmlns:p14="http://schemas.microsoft.com/office/powerpoint/2010/main" val="102924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285"/>
            <a:ext cx="10515600" cy="1097915"/>
          </a:xfrm>
        </p:spPr>
        <p:txBody>
          <a:bodyPr/>
          <a:lstStyle/>
          <a:p>
            <a:pPr algn="ctr"/>
            <a:r>
              <a:rPr lang="en-US" b="1" dirty="0"/>
              <a:t>Our weapons and defenses </a:t>
            </a:r>
          </a:p>
        </p:txBody>
      </p:sp>
      <p:sp>
        <p:nvSpPr>
          <p:cNvPr id="3" name="Content Placeholder 2"/>
          <p:cNvSpPr>
            <a:spLocks noGrp="1"/>
          </p:cNvSpPr>
          <p:nvPr>
            <p:ph idx="1"/>
          </p:nvPr>
        </p:nvSpPr>
        <p:spPr>
          <a:xfrm>
            <a:off x="0" y="1569720"/>
            <a:ext cx="7559040" cy="5288280"/>
          </a:xfrm>
        </p:spPr>
        <p:txBody>
          <a:bodyPr>
            <a:noAutofit/>
          </a:bodyPr>
          <a:lstStyle/>
          <a:p>
            <a:r>
              <a:rPr lang="en-US" sz="3600" dirty="0"/>
              <a:t>Loins gird about with TRUTH</a:t>
            </a:r>
          </a:p>
          <a:p>
            <a:r>
              <a:rPr lang="en-US" sz="3600" dirty="0"/>
              <a:t>Breastplate of RIGHTEOUSNESS</a:t>
            </a:r>
          </a:p>
          <a:p>
            <a:r>
              <a:rPr lang="en-US" sz="3600" dirty="0"/>
              <a:t>Feet shod with preparation of the GOSPEL</a:t>
            </a:r>
          </a:p>
          <a:p>
            <a:r>
              <a:rPr lang="en-US" sz="3600" dirty="0"/>
              <a:t>Helmet of SALVATION</a:t>
            </a:r>
          </a:p>
          <a:p>
            <a:r>
              <a:rPr lang="en-US" sz="3600" dirty="0"/>
              <a:t>Sword of the Spirit, which is the WORD OF GOD</a:t>
            </a:r>
          </a:p>
          <a:p>
            <a:r>
              <a:rPr lang="en-US" sz="3600" dirty="0"/>
              <a:t>Shield of FAITH</a:t>
            </a:r>
          </a:p>
          <a:p>
            <a:r>
              <a:rPr lang="en-US" sz="3600" dirty="0"/>
              <a:t>PRAYING in the Spirit</a:t>
            </a:r>
          </a:p>
          <a:p>
            <a:endParaRPr lang="en-US" sz="3600" dirty="0"/>
          </a:p>
        </p:txBody>
      </p:sp>
      <p:pic>
        <p:nvPicPr>
          <p:cNvPr id="4" name="Picture 3"/>
          <p:cNvPicPr>
            <a:picLocks noChangeAspect="1"/>
          </p:cNvPicPr>
          <p:nvPr/>
        </p:nvPicPr>
        <p:blipFill>
          <a:blip r:embed="rId2"/>
          <a:stretch>
            <a:fillRect/>
          </a:stretch>
        </p:blipFill>
        <p:spPr>
          <a:xfrm>
            <a:off x="7559040" y="1472400"/>
            <a:ext cx="4145280" cy="5385600"/>
          </a:xfrm>
          <a:prstGeom prst="rect">
            <a:avLst/>
          </a:prstGeom>
        </p:spPr>
      </p:pic>
    </p:spTree>
    <p:extLst>
      <p:ext uri="{BB962C8B-B14F-4D97-AF65-F5344CB8AC3E}">
        <p14:creationId xmlns:p14="http://schemas.microsoft.com/office/powerpoint/2010/main" val="14561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1925" y="9290"/>
            <a:ext cx="10771322" cy="6875694"/>
          </a:xfrm>
          <a:prstGeom prst="rect">
            <a:avLst/>
          </a:prstGeom>
        </p:spPr>
      </p:pic>
      <p:pic>
        <p:nvPicPr>
          <p:cNvPr id="3" name="Picture 2"/>
          <p:cNvPicPr>
            <a:picLocks noChangeAspect="1"/>
          </p:cNvPicPr>
          <p:nvPr/>
        </p:nvPicPr>
        <p:blipFill>
          <a:blip r:embed="rId3"/>
          <a:stretch>
            <a:fillRect/>
          </a:stretch>
        </p:blipFill>
        <p:spPr>
          <a:xfrm>
            <a:off x="3393483" y="1432543"/>
            <a:ext cx="5715000" cy="4333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3340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8445"/>
            <a:ext cx="10515600" cy="1325563"/>
          </a:xfrm>
        </p:spPr>
        <p:txBody>
          <a:bodyPr/>
          <a:lstStyle/>
          <a:p>
            <a:r>
              <a:rPr lang="en-US" b="1" i="1" dirty="0"/>
              <a:t>What the church lacks is order and discipline. </a:t>
            </a:r>
            <a:br>
              <a:rPr lang="en-US" b="1" i="1" dirty="0"/>
            </a:br>
            <a:endParaRPr lang="en-US" b="1" i="1" dirty="0"/>
          </a:p>
        </p:txBody>
      </p:sp>
      <p:sp>
        <p:nvSpPr>
          <p:cNvPr id="4" name="Content Placeholder 3"/>
          <p:cNvSpPr>
            <a:spLocks noGrp="1"/>
          </p:cNvSpPr>
          <p:nvPr>
            <p:ph idx="1"/>
          </p:nvPr>
        </p:nvSpPr>
        <p:spPr>
          <a:xfrm>
            <a:off x="0" y="944880"/>
            <a:ext cx="12192000" cy="5092676"/>
          </a:xfrm>
          <a:prstGeom prst="rect">
            <a:avLst/>
          </a:prstGeom>
        </p:spPr>
        <p:txBody>
          <a:bodyPr wrap="square">
            <a:spAutoFit/>
          </a:bodyPr>
          <a:lstStyle/>
          <a:p>
            <a:endParaRPr lang="en-US" sz="3600" dirty="0"/>
          </a:p>
          <a:p>
            <a:r>
              <a:rPr lang="en-US" sz="3600" dirty="0"/>
              <a:t>We must learn to see ourselves as the army of God – </a:t>
            </a:r>
            <a:r>
              <a:rPr lang="en-US" sz="3600" i="1" dirty="0"/>
              <a:t>Ps. 68:11</a:t>
            </a:r>
          </a:p>
          <a:p>
            <a:r>
              <a:rPr lang="en-US" sz="3600" dirty="0"/>
              <a:t> We must view the local church as the training center where we are taught to do spiritual warfare </a:t>
            </a:r>
            <a:r>
              <a:rPr lang="en-US" sz="3600" i="1" dirty="0"/>
              <a:t>– Col. 1:28</a:t>
            </a:r>
          </a:p>
          <a:p>
            <a:r>
              <a:rPr lang="en-US" sz="3600" dirty="0"/>
              <a:t>We must heed the call of Jesus and be dispatched into this dark world to preach the Gospel and to drive these evil forces from people’s lives – </a:t>
            </a:r>
            <a:r>
              <a:rPr lang="en-US" sz="3600" i="1" dirty="0"/>
              <a:t>Eph. 1:19</a:t>
            </a:r>
          </a:p>
          <a:p>
            <a:r>
              <a:rPr lang="en-US" sz="3600" dirty="0"/>
              <a:t>We must buckle down and begin to view ourselves as the troops of Jesus Christ -  </a:t>
            </a:r>
            <a:r>
              <a:rPr lang="en-US" sz="3600" i="1" dirty="0"/>
              <a:t>2 Tim.2:3</a:t>
            </a:r>
          </a:p>
        </p:txBody>
      </p:sp>
    </p:spTree>
    <p:extLst>
      <p:ext uri="{BB962C8B-B14F-4D97-AF65-F5344CB8AC3E}">
        <p14:creationId xmlns:p14="http://schemas.microsoft.com/office/powerpoint/2010/main" val="126865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arn(inVertic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inVertic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6096000" y="3248352"/>
            <a:ext cx="6096000" cy="2062103"/>
          </a:xfrm>
          <a:prstGeom prst="rect">
            <a:avLst/>
          </a:prstGeom>
        </p:spPr>
        <p:txBody>
          <a:bodyPr>
            <a:spAutoFit/>
          </a:bodyPr>
          <a:lstStyle/>
          <a:p>
            <a:pPr algn="ctr"/>
            <a:r>
              <a:rPr lang="en-US" sz="3200" i="1" dirty="0">
                <a:solidFill>
                  <a:schemeClr val="bg1"/>
                </a:solidFill>
                <a:effectLst>
                  <a:glow rad="101600">
                    <a:schemeClr val="accent6">
                      <a:lumMod val="60000"/>
                      <a:lumOff val="40000"/>
                      <a:alpha val="60000"/>
                    </a:schemeClr>
                  </a:glow>
                </a:effectLst>
              </a:rPr>
              <a:t>“No man that </a:t>
            </a:r>
            <a:r>
              <a:rPr lang="en-US" sz="3200" i="1" dirty="0" err="1">
                <a:solidFill>
                  <a:schemeClr val="bg1"/>
                </a:solidFill>
                <a:effectLst>
                  <a:glow rad="101600">
                    <a:schemeClr val="accent6">
                      <a:lumMod val="60000"/>
                      <a:lumOff val="40000"/>
                      <a:alpha val="60000"/>
                    </a:schemeClr>
                  </a:glow>
                </a:effectLst>
              </a:rPr>
              <a:t>warreth</a:t>
            </a:r>
            <a:r>
              <a:rPr lang="en-US" sz="3200" i="1" dirty="0">
                <a:solidFill>
                  <a:schemeClr val="bg1"/>
                </a:solidFill>
                <a:effectLst>
                  <a:glow rad="101600">
                    <a:schemeClr val="accent6">
                      <a:lumMod val="60000"/>
                      <a:lumOff val="40000"/>
                      <a:alpha val="60000"/>
                    </a:schemeClr>
                  </a:glow>
                </a:effectLst>
              </a:rPr>
              <a:t> </a:t>
            </a:r>
            <a:r>
              <a:rPr lang="en-US" sz="3200" i="1" dirty="0" err="1">
                <a:solidFill>
                  <a:schemeClr val="bg1"/>
                </a:solidFill>
                <a:effectLst>
                  <a:glow rad="101600">
                    <a:schemeClr val="accent6">
                      <a:lumMod val="60000"/>
                      <a:lumOff val="40000"/>
                      <a:alpha val="60000"/>
                    </a:schemeClr>
                  </a:glow>
                </a:effectLst>
              </a:rPr>
              <a:t>entangleth</a:t>
            </a:r>
            <a:r>
              <a:rPr lang="en-US" sz="3200" i="1" dirty="0">
                <a:solidFill>
                  <a:schemeClr val="bg1"/>
                </a:solidFill>
                <a:effectLst>
                  <a:glow rad="101600">
                    <a:schemeClr val="accent6">
                      <a:lumMod val="60000"/>
                      <a:lumOff val="40000"/>
                      <a:alpha val="60000"/>
                    </a:schemeClr>
                  </a:glow>
                </a:effectLst>
              </a:rPr>
              <a:t> himself with the affairs of this life; that he may please him who hath chosen him to be a soldier.”</a:t>
            </a:r>
          </a:p>
        </p:txBody>
      </p:sp>
    </p:spTree>
    <p:extLst>
      <p:ext uri="{BB962C8B-B14F-4D97-AF65-F5344CB8AC3E}">
        <p14:creationId xmlns:p14="http://schemas.microsoft.com/office/powerpoint/2010/main" val="25390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478" y="0"/>
            <a:ext cx="11764550" cy="6001643"/>
          </a:xfrm>
          <a:prstGeom prst="rect">
            <a:avLst/>
          </a:prstGeom>
        </p:spPr>
        <p:txBody>
          <a:bodyPr wrap="square">
            <a:spAutoFit/>
          </a:bodyPr>
          <a:lstStyle/>
          <a:p>
            <a:br>
              <a:rPr lang="en-US" sz="3200" b="1" dirty="0"/>
            </a:br>
            <a:r>
              <a:rPr lang="en-US" sz="3200" b="1" dirty="0"/>
              <a:t>I am a soldier in the army of my God. The Lord Jesus Christ is my commanding officer. The Holy Bible is my code of conduct. Faith, prayer, and the Word are my weapons of warfare. I have been taught by the Holy Spirit, trained by experience, tried by adversity and tested by fire. I am a volunteer in this army, and I am enlisted for eternity. I will either retire in this army at the Rapture or die in this army; but I will not get out, sell out, be talked out, or pushed out. I am faithful, reliable, capable and dependable. If my God needs me, I am there. If He needs me in the Sunday school, to teach the children, work with the youth, help adults or just sit and learn, He can use me because I am there! I am a soldier. I am not a baby. </a:t>
            </a:r>
            <a:endParaRPr lang="en-US" sz="3200" dirty="0"/>
          </a:p>
        </p:txBody>
      </p:sp>
    </p:spTree>
    <p:extLst>
      <p:ext uri="{BB962C8B-B14F-4D97-AF65-F5344CB8AC3E}">
        <p14:creationId xmlns:p14="http://schemas.microsoft.com/office/powerpoint/2010/main" val="308703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001643"/>
          </a:xfrm>
          <a:prstGeom prst="rect">
            <a:avLst/>
          </a:prstGeom>
        </p:spPr>
        <p:txBody>
          <a:bodyPr wrap="square">
            <a:spAutoFit/>
          </a:bodyPr>
          <a:lstStyle/>
          <a:p>
            <a:r>
              <a:rPr lang="en-US" sz="3200" b="1" dirty="0"/>
              <a:t>I do not need to be pampered, petted, primed up, pumped up, picked up or pepped up. I am a soldier. No one has to call me, remind me, write me, visit me, entice me, or lure me. I am a soldier. I am not a wimp. I am in place, saluting my King, obeying His orders, praising His name, and building His kingdom! No one has to send me flowers, gifts, food, cards, candy or give me handouts. I do not need to be cuddled, cradled, cared for, or catered to. I am committed. I cannot have my feelings hurt bad enough to turn me around. I cannot be discouraged enough to turn me aside. I cannot lose enough to cause me to quit. When Jesus called me into this army, I had nothing. If I end up with nothing, I will still come out ahead. I will win. My God has and will continue to supply all of my needs. I am more than a conqueror. </a:t>
            </a:r>
            <a:endParaRPr lang="en-US" sz="3200" dirty="0"/>
          </a:p>
        </p:txBody>
      </p:sp>
    </p:spTree>
    <p:extLst>
      <p:ext uri="{BB962C8B-B14F-4D97-AF65-F5344CB8AC3E}">
        <p14:creationId xmlns:p14="http://schemas.microsoft.com/office/powerpoint/2010/main" val="205303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6309"/>
          </a:xfrm>
          <a:prstGeom prst="rect">
            <a:avLst/>
          </a:prstGeom>
        </p:spPr>
        <p:txBody>
          <a:bodyPr wrap="square">
            <a:spAutoFit/>
          </a:bodyPr>
          <a:lstStyle/>
          <a:p>
            <a:r>
              <a:rPr lang="en-US" sz="3600" b="1" dirty="0"/>
              <a:t>I will always triumph. I can do all things through Christ. Devils cannot defeat me. People cannot disillusion me. Weather cannot weary me. Sickness cannot stop me. Battles cannot beat me. Money cannot buy me. Governments cannot silence me and hell cannot handle me. I am a soldier. Even death cannot destroy me. For when my commander calls me from this battlefield, He will promote me to Captain and then allow me to rule with Him. I am a soldier in the army, and I'm marching claiming victory. I will not give up. I will not turn around. I am a soldier, marching heaven bound. Here I stand! Will you stand with me?</a:t>
            </a:r>
            <a:endParaRPr lang="en-US" sz="3600" dirty="0"/>
          </a:p>
        </p:txBody>
      </p:sp>
    </p:spTree>
    <p:extLst>
      <p:ext uri="{BB962C8B-B14F-4D97-AF65-F5344CB8AC3E}">
        <p14:creationId xmlns:p14="http://schemas.microsoft.com/office/powerpoint/2010/main" val="38310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862" y="121299"/>
            <a:ext cx="9190653" cy="6858000"/>
          </a:xfrm>
        </p:spPr>
        <p:txBody>
          <a:bodyPr>
            <a:normAutofit fontScale="92500" lnSpcReduction="20000"/>
          </a:bodyPr>
          <a:lstStyle/>
          <a:p>
            <a:pPr marL="514350" indent="-514350">
              <a:buAutoNum type="arabicPeriod"/>
            </a:pPr>
            <a:r>
              <a:rPr lang="en-US" sz="4000" dirty="0"/>
              <a:t>Satan has a false trinity</a:t>
            </a:r>
          </a:p>
          <a:p>
            <a:pPr marL="514350" indent="-514350">
              <a:buAutoNum type="arabicPeriod"/>
            </a:pPr>
            <a:r>
              <a:rPr lang="en-US" sz="4000" dirty="0"/>
              <a:t>Satan has his synagogues </a:t>
            </a:r>
          </a:p>
          <a:p>
            <a:pPr marL="514350" indent="-514350">
              <a:buFont typeface="Arial" panose="020B0604020202020204" pitchFamily="34" charset="0"/>
              <a:buAutoNum type="arabicPeriod"/>
            </a:pPr>
            <a:r>
              <a:rPr lang="en-US" sz="4000" dirty="0"/>
              <a:t>Satan has prophets and teachers </a:t>
            </a:r>
          </a:p>
          <a:p>
            <a:pPr marL="514350" indent="-514350">
              <a:buFont typeface="Arial" panose="020B0604020202020204" pitchFamily="34" charset="0"/>
              <a:buAutoNum type="arabicPeriod"/>
            </a:pPr>
            <a:r>
              <a:rPr lang="en-US" sz="4000" dirty="0"/>
              <a:t>Satan has his doctrines</a:t>
            </a:r>
          </a:p>
          <a:p>
            <a:pPr marL="514350" indent="-514350">
              <a:buAutoNum type="arabicPeriod"/>
            </a:pPr>
            <a:r>
              <a:rPr lang="en-US" sz="4000" dirty="0"/>
              <a:t>Satan has his mysteries</a:t>
            </a:r>
          </a:p>
          <a:p>
            <a:pPr marL="514350" indent="-514350">
              <a:buAutoNum type="arabicPeriod"/>
            </a:pPr>
            <a:r>
              <a:rPr lang="en-US" sz="4000" dirty="0"/>
              <a:t>Satan has a throne</a:t>
            </a:r>
          </a:p>
          <a:p>
            <a:pPr marL="514350" indent="-514350">
              <a:buAutoNum type="arabicPeriod"/>
            </a:pPr>
            <a:r>
              <a:rPr lang="en-US" sz="4000" dirty="0"/>
              <a:t>Satan has a kingdom </a:t>
            </a:r>
          </a:p>
          <a:p>
            <a:pPr marL="514350" indent="-514350">
              <a:buAutoNum type="arabicPeriod"/>
            </a:pPr>
            <a:r>
              <a:rPr lang="en-US" sz="4000" dirty="0"/>
              <a:t>Satan has worshipers</a:t>
            </a:r>
          </a:p>
          <a:p>
            <a:pPr marL="514350" indent="-514350">
              <a:buAutoNum type="arabicPeriod"/>
            </a:pPr>
            <a:r>
              <a:rPr lang="en-US" sz="4000" dirty="0"/>
              <a:t>Satan has ministers</a:t>
            </a:r>
          </a:p>
          <a:p>
            <a:pPr marL="514350" indent="-514350">
              <a:buAutoNum type="arabicPeriod"/>
            </a:pPr>
            <a:r>
              <a:rPr lang="en-US" sz="4000" dirty="0"/>
              <a:t> Satan has angels</a:t>
            </a:r>
          </a:p>
          <a:p>
            <a:pPr marL="514350" indent="-514350">
              <a:buAutoNum type="arabicPeriod"/>
            </a:pPr>
            <a:r>
              <a:rPr lang="en-US" sz="4000" dirty="0"/>
              <a:t> Satan has miracles</a:t>
            </a:r>
          </a:p>
          <a:p>
            <a:pPr marL="514350" indent="-514350">
              <a:buAutoNum type="arabicPeriod"/>
            </a:pPr>
            <a:r>
              <a:rPr lang="en-US" sz="4000" dirty="0"/>
              <a:t> Satan has fellowship</a:t>
            </a:r>
          </a:p>
          <a:p>
            <a:pPr marL="514350" indent="-514350">
              <a:buAutoNum type="arabicPeriod"/>
            </a:pPr>
            <a:r>
              <a:rPr lang="en-US" sz="4000" dirty="0"/>
              <a:t> Satan has an army</a:t>
            </a:r>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p:txBody>
      </p:sp>
      <p:pic>
        <p:nvPicPr>
          <p:cNvPr id="5" name="Picture 4"/>
          <p:cNvPicPr>
            <a:picLocks noChangeAspect="1"/>
          </p:cNvPicPr>
          <p:nvPr/>
        </p:nvPicPr>
        <p:blipFill>
          <a:blip r:embed="rId2"/>
          <a:stretch>
            <a:fillRect/>
          </a:stretch>
        </p:blipFill>
        <p:spPr>
          <a:xfrm>
            <a:off x="6044682" y="2170614"/>
            <a:ext cx="6147318" cy="3415177"/>
          </a:xfrm>
          <a:prstGeom prst="rect">
            <a:avLst/>
          </a:prstGeom>
          <a:ln>
            <a:noFill/>
          </a:ln>
          <a:effectLst>
            <a:softEdge rad="112500"/>
          </a:effectLst>
        </p:spPr>
      </p:pic>
    </p:spTree>
    <p:extLst>
      <p:ext uri="{BB962C8B-B14F-4D97-AF65-F5344CB8AC3E}">
        <p14:creationId xmlns:p14="http://schemas.microsoft.com/office/powerpoint/2010/main" val="219986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mysteries</a:t>
            </a:r>
            <a:br>
              <a:rPr lang="en-US" b="1" dirty="0"/>
            </a:br>
            <a:endParaRPr lang="en-US" b="1" dirty="0"/>
          </a:p>
        </p:txBody>
      </p:sp>
      <p:pic>
        <p:nvPicPr>
          <p:cNvPr id="3" name="Picture 2"/>
          <p:cNvPicPr>
            <a:picLocks noChangeAspect="1"/>
          </p:cNvPicPr>
          <p:nvPr/>
        </p:nvPicPr>
        <p:blipFill>
          <a:blip r:embed="rId2"/>
          <a:stretch>
            <a:fillRect/>
          </a:stretch>
        </p:blipFill>
        <p:spPr>
          <a:xfrm>
            <a:off x="3038591" y="1690688"/>
            <a:ext cx="5805197" cy="4353898"/>
          </a:xfrm>
          <a:prstGeom prst="rect">
            <a:avLst/>
          </a:prstGeom>
        </p:spPr>
      </p:pic>
      <p:pic>
        <p:nvPicPr>
          <p:cNvPr id="4" name="Picture 3"/>
          <p:cNvPicPr>
            <a:picLocks noChangeAspect="1"/>
          </p:cNvPicPr>
          <p:nvPr/>
        </p:nvPicPr>
        <p:blipFill>
          <a:blip r:embed="rId3"/>
          <a:stretch>
            <a:fillRect/>
          </a:stretch>
        </p:blipFill>
        <p:spPr>
          <a:xfrm>
            <a:off x="298581" y="3300356"/>
            <a:ext cx="2359089" cy="33617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9103413" y="4203426"/>
            <a:ext cx="3088587" cy="2561267"/>
          </a:xfrm>
          <a:prstGeom prst="rect">
            <a:avLst/>
          </a:prstGeom>
        </p:spPr>
      </p:pic>
      <p:sp>
        <p:nvSpPr>
          <p:cNvPr id="6" name="Rectangle 5"/>
          <p:cNvSpPr/>
          <p:nvPr/>
        </p:nvSpPr>
        <p:spPr>
          <a:xfrm>
            <a:off x="3038591" y="4548579"/>
            <a:ext cx="5805197" cy="1938992"/>
          </a:xfrm>
          <a:prstGeom prst="rect">
            <a:avLst/>
          </a:prstGeom>
          <a:effectLst>
            <a:glow rad="101600">
              <a:schemeClr val="bg1">
                <a:alpha val="60000"/>
              </a:schemeClr>
            </a:glow>
          </a:effectLst>
        </p:spPr>
        <p:txBody>
          <a:bodyPr wrap="square">
            <a:spAutoFit/>
          </a:bodyPr>
          <a:lstStyle/>
          <a:p>
            <a:pPr algn="ctr"/>
            <a:r>
              <a:rPr lang="en-US" sz="2400" i="1" dirty="0"/>
              <a:t>"For the mystery of iniquity doth already work: only he who now letteth will let, until he be taken out of the way.”</a:t>
            </a:r>
          </a:p>
          <a:p>
            <a:pPr algn="ctr"/>
            <a:r>
              <a:rPr lang="en-US" sz="2400" i="1" dirty="0"/>
              <a:t> (2 Thess. 2:7)</a:t>
            </a:r>
            <a:br>
              <a:rPr lang="en-US" sz="2400" i="1" dirty="0"/>
            </a:br>
            <a:endParaRPr lang="en-US" sz="2400" i="1" dirty="0"/>
          </a:p>
        </p:txBody>
      </p:sp>
    </p:spTree>
    <p:extLst>
      <p:ext uri="{BB962C8B-B14F-4D97-AF65-F5344CB8AC3E}">
        <p14:creationId xmlns:p14="http://schemas.microsoft.com/office/powerpoint/2010/main" val="114867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3064</TotalTime>
  <Words>3431</Words>
  <Application>Microsoft Office PowerPoint</Application>
  <PresentationFormat>Widescreen</PresentationFormat>
  <Paragraphs>257</Paragraphs>
  <Slides>88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Calibri Light</vt:lpstr>
      <vt:lpstr>Office Theme</vt:lpstr>
      <vt:lpstr>PowerPoint Presentation</vt:lpstr>
      <vt:lpstr>Topics to be studied</vt:lpstr>
      <vt:lpstr>PowerPoint Presentation</vt:lpstr>
      <vt:lpstr>How does Satan imitate God?  </vt:lpstr>
      <vt:lpstr>Satan has a false trinity </vt:lpstr>
      <vt:lpstr>He has his synagogues </vt:lpstr>
      <vt:lpstr>Satan has prophets and teachers</vt:lpstr>
      <vt:lpstr>Satan has his doctrines </vt:lpstr>
      <vt:lpstr>Satan has his mysteries </vt:lpstr>
      <vt:lpstr>Biblical Warning  Concerning  Occult Involvement (Deuteronomy 18:9-13)</vt:lpstr>
      <vt:lpstr>Satan has a throne</vt:lpstr>
      <vt:lpstr>Satan has his kingdoms </vt:lpstr>
      <vt:lpstr>PowerPoint Presentation</vt:lpstr>
      <vt:lpstr>Satan desires Worship</vt:lpstr>
      <vt:lpstr>PowerPoint Presentation</vt:lpstr>
      <vt:lpstr>Satan has his worshipers </vt:lpstr>
      <vt:lpstr>"And they worshipped the dragon which gave power unto the beast: and they worshipped the beast, saying, Who is like unto the beast? who is able to make war with him?" (Rev. 13:4) </vt:lpstr>
      <vt:lpstr>Satan has Ministers</vt:lpstr>
      <vt:lpstr>PowerPoint Presentation</vt:lpstr>
      <vt:lpstr>Satan has his angels</vt:lpstr>
      <vt:lpstr>“Tail drew a third part of the stars of heaven, and did cast them to the earth…”</vt:lpstr>
      <vt:lpstr>Satan and his miracles</vt:lpstr>
      <vt:lpstr>PowerPoint Presentation</vt:lpstr>
      <vt:lpstr>PowerPoint Presentation</vt:lpstr>
      <vt:lpstr>Satan has his fellowships</vt:lpstr>
      <vt:lpstr>Can a Christian Fellowship with the Devil?</vt:lpstr>
      <vt:lpstr>1 John1:6 “If we say that we have fellowship with him, and walk in darkness, we lie, and do not the truth.”  2 Cor. 6:14 “Be ye not unequally yoked together with unbelievers: for what fellowship hath righteousness with unrighteousness? and what communion hath light with darkness?”   1 Cor. 10:21 “Ye cannot drink the cup of the Lord, and the cup of devils: ye cannot be partakers of the Lord's table, and of the table of devils.”  </vt:lpstr>
      <vt:lpstr>How does a Christian fellowship with Devils? “Shall the throne of iniquity have fellowship with thee.” (Psalm 94:20) </vt:lpstr>
      <vt:lpstr>PowerPoint Presentation</vt:lpstr>
      <vt:lpstr>PowerPoint Presentation</vt:lpstr>
      <vt:lpstr>Satan has an army</vt:lpstr>
      <vt:lpstr>PowerPoint Presentation</vt:lpstr>
      <vt:lpstr>PowerPoint Presentation</vt:lpstr>
      <vt:lpstr>“Tail drew a third part of the stars of heaven…”</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vt:lpstr>
      <vt:lpstr>“And did cast them to the earth…”</vt:lpstr>
      <vt:lpstr>PowerPoint Presentation</vt:lpstr>
      <vt:lpstr>Paul presents a divine revelation he received from the Holy Spirit that describes how Satan’s kingdom has been militarily aligned. </vt:lpstr>
      <vt:lpstr>Paul mentions that at the top of this list, is a group of evil spirits called “principalities.”   This ancient (Greek) word depicts individual demons who hold the highest position of rank and authority in Satan’s army!</vt:lpstr>
      <vt:lpstr>  A Principality holds an appointed  position of authority, or jurisdiction over a territory. These principalities are ruling demon spirits possessing executive authority and governmental rule in the world.</vt:lpstr>
      <vt:lpstr>PowerPoint Presentation</vt:lpstr>
      <vt:lpstr>Paul goes on to tell us that below principalities is a second group of evil beings he refers to as “powers.”   This word “powers” denotes delegated authority. This describes a lower, second-level group of evil beings — demon spirits — who have received delegated authority from Satan to carry out all manner of evil in whatever way he desires to do it. These evil forces are second in command in Satan’s kingdom of darkness.</vt:lpstr>
      <vt:lpstr>These (powers) are an organization of demons (evil angels) ruling in the kingdoms of the world that oppose God and the truth of God’s Word over which Satan is the chief prince and ruler.</vt:lpstr>
      <vt:lpstr>PowerPoint Presentation</vt:lpstr>
      <vt:lpstr>PowerPoint Presentation</vt:lpstr>
      <vt:lpstr>PowerPoint Presentation</vt:lpstr>
      <vt:lpstr>PowerPoint Presentation</vt:lpstr>
      <vt:lpstr>PowerPoint Presentation</vt:lpstr>
      <vt:lpstr>“Hear ye therefore the parable of the sower…When any one heareth the word of the kingdom, and understandeth it not, then cometh the wicked one, and catcheth away that which was sown in his heart.”</vt:lpstr>
      <vt:lpstr>PowerPoint Presentation</vt:lpstr>
      <vt:lpstr>PowerPoint Presentation</vt:lpstr>
      <vt:lpstr>How does Satan attack the Bible?</vt:lpstr>
      <vt:lpstr>PowerPoint Presentation</vt:lpstr>
      <vt:lpstr>Three Jackson churches hold joint-service to welcome LGBT community August 15, 2016</vt:lpstr>
      <vt:lpstr>MARRIAGE POLICY:  FBC Marriage is the union of one man and one woman as ordained by God. It was first instituted by God in the early chapters of Genesis (Gen. 2:21-25) and codified in the Levitical law (Lev. 20-21).  The Old Testament prophets compared it to the relationship between God and his people (Jer. 3:14) and examples of a one man one woman marital union are seen throughout the Old Testament books of the Law, History, Poetry, Major and Minor Prophets.  In the New Testament Jesus explained that God’s original design for marriage was between a man and a woman until death (Matt.19:1-12; Mark 10:1-12). Several New Testament Epistles give explicit instructions concerning this union (Eph.5:22-33; Col. 3:18-19; I Tim. 3:2; Titus 1:6).   </vt:lpstr>
      <vt:lpstr>There are fifteen scriptural terms which identify, describe, and condemn the sin of homosexuality: 1.     Sodomy – Genesis 19:4-10; Deuteronomy 23:17-18; I Kings 14:24-15:12 2.     Abomination  –  Leviticus 18:22; Deuteronomy 22:5 3.     Vile Affections  –  Romans 1:26-27 4.     Burning with lust  –  Romans 1:27 5.     Dishonoring the Body  –  Romans 1:24 6.     Wickedness  –  Genesis 13:13; 19:7; Judges 19:23 7.     Violating Nature  –  Romans 1:26 8.     Shameful Lust  –  Romans 1:27 9.     Lusting after Strange Flesh  –  Jude 7 10.   Filthy Dreamers  –  Jude 7-8 11.   Abusers of themselves  –  I Corinthians 6:9 12.   Effeminate  –  I Corinthians 6:9 13.   Inordinate Affections  –  Colossians 3:5-6 14.   Defilers of Themselves  –  I Timothy 1:9-10 15.   Reprobate  –  (Mind void of judgment)  –  Romans 1:28 </vt:lpstr>
      <vt:lpstr>Marriage is a typology of Christ and the Church (Eph. 5:23-24). As such, the Church views marriage as a profound spiritual institution established by God. Due to the importance of marriage in the biblical witness, this church adopts the following policy.  1. There shall be no same gender marriages performed at Fellowship Baptist Church. 2. Only duly appointed pastoral staff shall officiate at marriage ceremonies conducted on church property. 3. Pastoral staff serving the church shall be dismissed and their ordination revoked for officiating a same gender marriage ceremony.  </vt:lpstr>
      <vt:lpstr>C.H. Spurgeon: "Brethren, we shall not adjust our Bible to the age, but the age to the Bible."</vt:lpstr>
      <vt:lpstr>A man’s morality will dictate his theology.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Place?</vt:lpstr>
      <vt:lpstr> 2 Chron. 15:17 “But the high places were not taken away out of Israel: nevertheless the heart of Asa was perfect all his days.”</vt:lpstr>
      <vt:lpstr> 1 Kings 22:42- 43 “Jehoshaphat was thirty and five years old when he began to reign; and he reigned twenty and five years in Jerusalem. And he walked in all the ways of Asa his father; he turned not aside from it, doing that which was right in the eyes of the LORD: nevertheless the high places were not taken away.”</vt:lpstr>
      <vt:lpstr>PowerPoint Presentation</vt:lpstr>
      <vt:lpstr>PowerPoint Presentation</vt:lpstr>
      <vt:lpstr>Today’s High Places</vt:lpstr>
      <vt:lpstr>PowerPoint Presentation</vt:lpstr>
      <vt:lpstr>PowerPoint Presentation</vt:lpstr>
      <vt:lpstr>PowerPoint Presentation</vt:lpstr>
      <vt:lpstr>PowerPoint Presentation</vt:lpstr>
      <vt:lpstr>PowerPoint Presentation</vt:lpstr>
      <vt:lpstr>PowerPoint Presentation</vt:lpstr>
      <vt:lpstr>“For though we walk in the flesh, we do not war after the flesh: For the weapons of our warfare are not carnal, but mighty through God to the pulling down of strongholds.”  (II Corinthians 10:3-4) </vt:lpstr>
      <vt:lpstr>Eph. 6:10-18 “Finally, my brethren, be strong in the Lord, and in the power of his might. Put on the whole armour of God, that ye may be able to stand against the wiles of the devil. For we wrestle not against flesh and blood, but against principalities, against powers, against the rulers of the darkness of this world, against spiritual wickedness in high places. Wherefore take unto you the whole armour of God, that ye may be able to withstand in the evil day, and having done all, to stand. Stand therefore, having your loins girt about with truth, and having on the breastplate of righteousness; And your feet shod with the preparation of the gospel of peace; Above all, taking the shield of faith, wherewith ye shall be able to quench all the fiery darts of the wicked. And take the helmet of salvation, and the sword of the Spirit, which is the word of God: Praying always with all prayer and supplication in the Spirit.”</vt:lpstr>
      <vt:lpstr>Our weapons and defenses </vt:lpstr>
      <vt:lpstr>PowerPoint Presentation</vt:lpstr>
      <vt:lpstr>What the church lacks is order and discipline.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88</cp:revision>
  <dcterms:created xsi:type="dcterms:W3CDTF">2016-08-03T20:14:15Z</dcterms:created>
  <dcterms:modified xsi:type="dcterms:W3CDTF">2016-08-17T13:57:23Z</dcterms:modified>
</cp:coreProperties>
</file>