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258" r:id="rId3"/>
    <p:sldId id="259" r:id="rId4"/>
    <p:sldId id="260" r:id="rId5"/>
    <p:sldId id="261" r:id="rId6"/>
    <p:sldId id="262" r:id="rId7"/>
    <p:sldId id="360" r:id="rId8"/>
    <p:sldId id="361" r:id="rId9"/>
    <p:sldId id="362" r:id="rId10"/>
    <p:sldId id="363" r:id="rId11"/>
    <p:sldId id="364" r:id="rId12"/>
    <p:sldId id="365" r:id="rId13"/>
    <p:sldId id="366" r:id="rId14"/>
    <p:sldId id="367" r:id="rId15"/>
    <p:sldId id="368" r:id="rId16"/>
    <p:sldId id="369" r:id="rId17"/>
    <p:sldId id="370" r:id="rId18"/>
    <p:sldId id="371" r:id="rId19"/>
    <p:sldId id="372" r:id="rId20"/>
    <p:sldId id="373" r:id="rId21"/>
    <p:sldId id="374" r:id="rId22"/>
    <p:sldId id="375" r:id="rId23"/>
    <p:sldId id="376" r:id="rId24"/>
    <p:sldId id="377" r:id="rId25"/>
    <p:sldId id="378" r:id="rId26"/>
    <p:sldId id="379" r:id="rId27"/>
    <p:sldId id="380" r:id="rId28"/>
    <p:sldId id="381" r:id="rId29"/>
    <p:sldId id="382" r:id="rId30"/>
    <p:sldId id="383" r:id="rId31"/>
    <p:sldId id="384" r:id="rId32"/>
    <p:sldId id="385" r:id="rId33"/>
    <p:sldId id="386" r:id="rId34"/>
    <p:sldId id="387" r:id="rId35"/>
    <p:sldId id="388" r:id="rId36"/>
    <p:sldId id="389" r:id="rId37"/>
    <p:sldId id="390" r:id="rId38"/>
    <p:sldId id="391" r:id="rId39"/>
    <p:sldId id="392" r:id="rId40"/>
    <p:sldId id="342" r:id="rId41"/>
    <p:sldId id="31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7" autoAdjust="0"/>
    <p:restoredTop sz="94660"/>
  </p:normalViewPr>
  <p:slideViewPr>
    <p:cSldViewPr snapToGrid="0">
      <p:cViewPr varScale="1">
        <p:scale>
          <a:sx n="103" d="100"/>
          <a:sy n="103" d="100"/>
        </p:scale>
        <p:origin x="13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1E6B2-CF95-4676-A5B4-C6C9B989D699}" type="datetimeFigureOut">
              <a:rPr lang="en-US" smtClean="0"/>
              <a:t>10/11/2016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E56F4-6C3A-4BDE-AE66-4D5A79DF1F87}" type="slidenum">
              <a:rPr lang="en-US" smtClean="0"/>
              <a:t>‹#›</a:t>
            </a:fld>
            <a:endParaRPr lang="en-US" dirty="0"/>
          </a:p>
        </p:txBody>
      </p:sp>
    </p:spTree>
    <p:extLst>
      <p:ext uri="{BB962C8B-B14F-4D97-AF65-F5344CB8AC3E}">
        <p14:creationId xmlns:p14="http://schemas.microsoft.com/office/powerpoint/2010/main" val="2078712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297204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23</a:t>
            </a:fld>
            <a:endParaRPr lang="en-US" dirty="0"/>
          </a:p>
        </p:txBody>
      </p:sp>
    </p:spTree>
    <p:extLst>
      <p:ext uri="{BB962C8B-B14F-4D97-AF65-F5344CB8AC3E}">
        <p14:creationId xmlns:p14="http://schemas.microsoft.com/office/powerpoint/2010/main" val="296548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38</a:t>
            </a:fld>
            <a:endParaRPr lang="en-US" dirty="0"/>
          </a:p>
        </p:txBody>
      </p:sp>
    </p:spTree>
    <p:extLst>
      <p:ext uri="{BB962C8B-B14F-4D97-AF65-F5344CB8AC3E}">
        <p14:creationId xmlns:p14="http://schemas.microsoft.com/office/powerpoint/2010/main" val="785039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39</a:t>
            </a:fld>
            <a:endParaRPr lang="en-US" dirty="0"/>
          </a:p>
        </p:txBody>
      </p:sp>
    </p:spTree>
    <p:extLst>
      <p:ext uri="{BB962C8B-B14F-4D97-AF65-F5344CB8AC3E}">
        <p14:creationId xmlns:p14="http://schemas.microsoft.com/office/powerpoint/2010/main" val="100006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41</a:t>
            </a:fld>
            <a:endParaRPr lang="en-US" dirty="0"/>
          </a:p>
        </p:txBody>
      </p:sp>
    </p:spTree>
    <p:extLst>
      <p:ext uri="{BB962C8B-B14F-4D97-AF65-F5344CB8AC3E}">
        <p14:creationId xmlns:p14="http://schemas.microsoft.com/office/powerpoint/2010/main" val="1071567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E509B7-35D8-4447-995F-A2EE4C16BD4C}" type="datetimeFigureOut">
              <a:rPr lang="en-US" smtClean="0"/>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DB3028-4573-40A6-A1D0-869F250E9B39}" type="slidenum">
              <a:rPr lang="en-US" smtClean="0"/>
              <a:t>‹#›</a:t>
            </a:fld>
            <a:endParaRPr lang="en-US" dirty="0"/>
          </a:p>
        </p:txBody>
      </p:sp>
    </p:spTree>
    <p:extLst>
      <p:ext uri="{BB962C8B-B14F-4D97-AF65-F5344CB8AC3E}">
        <p14:creationId xmlns:p14="http://schemas.microsoft.com/office/powerpoint/2010/main" val="87619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E509B7-35D8-4447-995F-A2EE4C16BD4C}" type="datetimeFigureOut">
              <a:rPr lang="en-US" smtClean="0"/>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DB3028-4573-40A6-A1D0-869F250E9B39}" type="slidenum">
              <a:rPr lang="en-US" smtClean="0"/>
              <a:t>‹#›</a:t>
            </a:fld>
            <a:endParaRPr lang="en-US" dirty="0"/>
          </a:p>
        </p:txBody>
      </p:sp>
    </p:spTree>
    <p:extLst>
      <p:ext uri="{BB962C8B-B14F-4D97-AF65-F5344CB8AC3E}">
        <p14:creationId xmlns:p14="http://schemas.microsoft.com/office/powerpoint/2010/main" val="146518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E509B7-35D8-4447-995F-A2EE4C16BD4C}" type="datetimeFigureOut">
              <a:rPr lang="en-US" smtClean="0"/>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DB3028-4573-40A6-A1D0-869F250E9B39}" type="slidenum">
              <a:rPr lang="en-US" smtClean="0"/>
              <a:t>‹#›</a:t>
            </a:fld>
            <a:endParaRPr lang="en-US" dirty="0"/>
          </a:p>
        </p:txBody>
      </p:sp>
    </p:spTree>
    <p:extLst>
      <p:ext uri="{BB962C8B-B14F-4D97-AF65-F5344CB8AC3E}">
        <p14:creationId xmlns:p14="http://schemas.microsoft.com/office/powerpoint/2010/main" val="195786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E509B7-35D8-4447-995F-A2EE4C16BD4C}" type="datetimeFigureOut">
              <a:rPr lang="en-US" smtClean="0"/>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DB3028-4573-40A6-A1D0-869F250E9B39}" type="slidenum">
              <a:rPr lang="en-US" smtClean="0"/>
              <a:t>‹#›</a:t>
            </a:fld>
            <a:endParaRPr lang="en-US" dirty="0"/>
          </a:p>
        </p:txBody>
      </p:sp>
    </p:spTree>
    <p:extLst>
      <p:ext uri="{BB962C8B-B14F-4D97-AF65-F5344CB8AC3E}">
        <p14:creationId xmlns:p14="http://schemas.microsoft.com/office/powerpoint/2010/main" val="90588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E509B7-35D8-4447-995F-A2EE4C16BD4C}" type="datetimeFigureOut">
              <a:rPr lang="en-US" smtClean="0"/>
              <a:t>10/11/2016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DB3028-4573-40A6-A1D0-869F250E9B39}" type="slidenum">
              <a:rPr lang="en-US" smtClean="0"/>
              <a:t>‹#›</a:t>
            </a:fld>
            <a:endParaRPr lang="en-US" dirty="0"/>
          </a:p>
        </p:txBody>
      </p:sp>
    </p:spTree>
    <p:extLst>
      <p:ext uri="{BB962C8B-B14F-4D97-AF65-F5344CB8AC3E}">
        <p14:creationId xmlns:p14="http://schemas.microsoft.com/office/powerpoint/2010/main" val="139223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E509B7-35D8-4447-995F-A2EE4C16BD4C}" type="datetimeFigureOut">
              <a:rPr lang="en-US" smtClean="0"/>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DB3028-4573-40A6-A1D0-869F250E9B39}" type="slidenum">
              <a:rPr lang="en-US" smtClean="0"/>
              <a:t>‹#›</a:t>
            </a:fld>
            <a:endParaRPr lang="en-US" dirty="0"/>
          </a:p>
        </p:txBody>
      </p:sp>
    </p:spTree>
    <p:extLst>
      <p:ext uri="{BB962C8B-B14F-4D97-AF65-F5344CB8AC3E}">
        <p14:creationId xmlns:p14="http://schemas.microsoft.com/office/powerpoint/2010/main" val="296827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E509B7-35D8-4447-995F-A2EE4C16BD4C}" type="datetimeFigureOut">
              <a:rPr lang="en-US" smtClean="0"/>
              <a:t>10/11/2016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DB3028-4573-40A6-A1D0-869F250E9B39}" type="slidenum">
              <a:rPr lang="en-US" smtClean="0"/>
              <a:t>‹#›</a:t>
            </a:fld>
            <a:endParaRPr lang="en-US" dirty="0"/>
          </a:p>
        </p:txBody>
      </p:sp>
    </p:spTree>
    <p:extLst>
      <p:ext uri="{BB962C8B-B14F-4D97-AF65-F5344CB8AC3E}">
        <p14:creationId xmlns:p14="http://schemas.microsoft.com/office/powerpoint/2010/main" val="289211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E509B7-35D8-4447-995F-A2EE4C16BD4C}" type="datetimeFigureOut">
              <a:rPr lang="en-US" smtClean="0"/>
              <a:t>10/11/2016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DB3028-4573-40A6-A1D0-869F250E9B39}" type="slidenum">
              <a:rPr lang="en-US" smtClean="0"/>
              <a:t>‹#›</a:t>
            </a:fld>
            <a:endParaRPr lang="en-US" dirty="0"/>
          </a:p>
        </p:txBody>
      </p:sp>
    </p:spTree>
    <p:extLst>
      <p:ext uri="{BB962C8B-B14F-4D97-AF65-F5344CB8AC3E}">
        <p14:creationId xmlns:p14="http://schemas.microsoft.com/office/powerpoint/2010/main" val="228472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E509B7-35D8-4447-995F-A2EE4C16BD4C}" type="datetimeFigureOut">
              <a:rPr lang="en-US" smtClean="0"/>
              <a:t>10/11/2016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DB3028-4573-40A6-A1D0-869F250E9B39}" type="slidenum">
              <a:rPr lang="en-US" smtClean="0"/>
              <a:t>‹#›</a:t>
            </a:fld>
            <a:endParaRPr lang="en-US" dirty="0"/>
          </a:p>
        </p:txBody>
      </p:sp>
    </p:spTree>
    <p:extLst>
      <p:ext uri="{BB962C8B-B14F-4D97-AF65-F5344CB8AC3E}">
        <p14:creationId xmlns:p14="http://schemas.microsoft.com/office/powerpoint/2010/main" val="196067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E509B7-35D8-4447-995F-A2EE4C16BD4C}" type="datetimeFigureOut">
              <a:rPr lang="en-US" smtClean="0"/>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DB3028-4573-40A6-A1D0-869F250E9B39}" type="slidenum">
              <a:rPr lang="en-US" smtClean="0"/>
              <a:t>‹#›</a:t>
            </a:fld>
            <a:endParaRPr lang="en-US" dirty="0"/>
          </a:p>
        </p:txBody>
      </p:sp>
    </p:spTree>
    <p:extLst>
      <p:ext uri="{BB962C8B-B14F-4D97-AF65-F5344CB8AC3E}">
        <p14:creationId xmlns:p14="http://schemas.microsoft.com/office/powerpoint/2010/main" val="91590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E509B7-35D8-4447-995F-A2EE4C16BD4C}" type="datetimeFigureOut">
              <a:rPr lang="en-US" smtClean="0"/>
              <a:t>10/11/2016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DB3028-4573-40A6-A1D0-869F250E9B39}" type="slidenum">
              <a:rPr lang="en-US" smtClean="0"/>
              <a:t>‹#›</a:t>
            </a:fld>
            <a:endParaRPr lang="en-US" dirty="0"/>
          </a:p>
        </p:txBody>
      </p:sp>
    </p:spTree>
    <p:extLst>
      <p:ext uri="{BB962C8B-B14F-4D97-AF65-F5344CB8AC3E}">
        <p14:creationId xmlns:p14="http://schemas.microsoft.com/office/powerpoint/2010/main" val="245004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509B7-35D8-4447-995F-A2EE4C16BD4C}" type="datetimeFigureOut">
              <a:rPr lang="en-US" smtClean="0"/>
              <a:t>10/11/2016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B3028-4573-40A6-A1D0-869F250E9B39}" type="slidenum">
              <a:rPr lang="en-US" smtClean="0"/>
              <a:t>‹#›</a:t>
            </a:fld>
            <a:endParaRPr lang="en-US" dirty="0"/>
          </a:p>
        </p:txBody>
      </p:sp>
    </p:spTree>
    <p:extLst>
      <p:ext uri="{BB962C8B-B14F-4D97-AF65-F5344CB8AC3E}">
        <p14:creationId xmlns:p14="http://schemas.microsoft.com/office/powerpoint/2010/main" val="21208141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028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35" y="85207"/>
            <a:ext cx="11120535" cy="1325563"/>
          </a:xfrm>
        </p:spPr>
        <p:txBody>
          <a:bodyPr/>
          <a:lstStyle/>
          <a:p>
            <a:pPr algn="ctr"/>
            <a:r>
              <a:rPr lang="en-US" b="1" dirty="0">
                <a:solidFill>
                  <a:srgbClr val="FFFF00"/>
                </a:solidFill>
              </a:rPr>
              <a:t>1. Satan causes God’s Word to be mistranslated</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25324" y="1410770"/>
            <a:ext cx="7313672" cy="5046435"/>
          </a:xfrm>
          <a:prstGeom prst="snip2DiagRect">
            <a:avLst>
              <a:gd name="adj1" fmla="val 2206"/>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1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“For God is not the author of confusion, but of peace, as in all churches of the saints.” </a:t>
            </a:r>
            <a:br>
              <a:rPr lang="en-US" i="1" dirty="0"/>
            </a:br>
            <a:r>
              <a:rPr lang="en-US" i="1" dirty="0"/>
              <a:t>( 1 Cor. 14:33)</a:t>
            </a:r>
          </a:p>
        </p:txBody>
      </p:sp>
      <p:pic>
        <p:nvPicPr>
          <p:cNvPr id="3" name="Picture 2"/>
          <p:cNvPicPr>
            <a:picLocks noChangeAspect="1"/>
          </p:cNvPicPr>
          <p:nvPr/>
        </p:nvPicPr>
        <p:blipFill>
          <a:blip r:embed="rId2"/>
          <a:stretch>
            <a:fillRect/>
          </a:stretch>
        </p:blipFill>
        <p:spPr>
          <a:xfrm>
            <a:off x="1301399" y="2550172"/>
            <a:ext cx="9157829" cy="3561378"/>
          </a:xfrm>
          <a:prstGeom prst="rect">
            <a:avLst/>
          </a:prstGeom>
        </p:spPr>
      </p:pic>
    </p:spTree>
    <p:extLst>
      <p:ext uri="{BB962C8B-B14F-4D97-AF65-F5344CB8AC3E}">
        <p14:creationId xmlns:p14="http://schemas.microsoft.com/office/powerpoint/2010/main" val="350311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72" y="0"/>
            <a:ext cx="11850255" cy="1325563"/>
          </a:xfrm>
        </p:spPr>
        <p:txBody>
          <a:bodyPr>
            <a:normAutofit/>
          </a:bodyPr>
          <a:lstStyle/>
          <a:p>
            <a:pPr algn="ctr"/>
            <a:r>
              <a:rPr lang="en-US" sz="4000" b="1" dirty="0">
                <a:solidFill>
                  <a:srgbClr val="FFFF00"/>
                </a:solidFill>
              </a:rPr>
              <a:t>Satan does not want you to believe in </a:t>
            </a:r>
            <a:br>
              <a:rPr lang="en-US" sz="4000" b="1" dirty="0">
                <a:solidFill>
                  <a:srgbClr val="FFFF00"/>
                </a:solidFill>
              </a:rPr>
            </a:br>
            <a:r>
              <a:rPr lang="en-US" sz="4000" b="1" dirty="0">
                <a:solidFill>
                  <a:srgbClr val="FFFF00"/>
                </a:solidFill>
              </a:rPr>
              <a:t>the perseveration of the inspired Scriptures</a:t>
            </a:r>
          </a:p>
        </p:txBody>
      </p:sp>
      <p:sp>
        <p:nvSpPr>
          <p:cNvPr id="3" name="Content Placeholder 2"/>
          <p:cNvSpPr>
            <a:spLocks noGrp="1"/>
          </p:cNvSpPr>
          <p:nvPr>
            <p:ph idx="1"/>
          </p:nvPr>
        </p:nvSpPr>
        <p:spPr>
          <a:xfrm>
            <a:off x="0" y="1520449"/>
            <a:ext cx="12192000" cy="5532437"/>
          </a:xfrm>
        </p:spPr>
        <p:txBody>
          <a:bodyPr>
            <a:normAutofit lnSpcReduction="10000"/>
          </a:bodyPr>
          <a:lstStyle/>
          <a:p>
            <a:r>
              <a:rPr lang="en-US" sz="3200" i="1" dirty="0"/>
              <a:t>“The words of the Lord are pure words: as silver tried in a furnace of earth, purified seven times. Thou shalt keep them, </a:t>
            </a:r>
            <a:r>
              <a:rPr lang="en-US" sz="3200" i="1" u="sng" dirty="0">
                <a:solidFill>
                  <a:srgbClr val="FFFF00"/>
                </a:solidFill>
              </a:rPr>
              <a:t>O Lord, thou shalt preserve them from this generation forever</a:t>
            </a:r>
            <a:r>
              <a:rPr lang="en-US" sz="3200" i="1" dirty="0"/>
              <a:t>…The counsel of the Lord standeth forever, the thoughts of his heart to all generations…His truth endureth to all generations…forever, O Lord, thy word is settled in heaven, thy faithfulness is unto all generations…The grass withereth, the flower fadeth, but the word of our God shall stand forever…but the word of the Lord endureth forever…”</a:t>
            </a:r>
            <a:endParaRPr lang="en-US" sz="3200" dirty="0"/>
          </a:p>
          <a:p>
            <a:r>
              <a:rPr lang="en-US" sz="3200" i="1" dirty="0"/>
              <a:t>“For verily I say unto you. Till heaven and earth pass, one jot or one tittle shall in no wise pass from the law, till all be fulfilled…Heaven and earth shall pass away but my words shall not pass away…It is easier for heaven and earth to pass, than one tittle of the law to fail...The scriptures cannot be broken…”</a:t>
            </a:r>
            <a:endParaRPr lang="en-US" sz="3200" dirty="0"/>
          </a:p>
          <a:p>
            <a:endParaRPr lang="en-US" sz="3200" i="1" dirty="0"/>
          </a:p>
        </p:txBody>
      </p:sp>
    </p:spTree>
    <p:extLst>
      <p:ext uri="{BB962C8B-B14F-4D97-AF65-F5344CB8AC3E}">
        <p14:creationId xmlns:p14="http://schemas.microsoft.com/office/powerpoint/2010/main" val="77156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414" y="659219"/>
            <a:ext cx="5601586" cy="4997303"/>
          </a:xfrm>
        </p:spPr>
        <p:txBody>
          <a:bodyPr>
            <a:normAutofit/>
          </a:bodyPr>
          <a:lstStyle/>
          <a:p>
            <a:pPr algn="ctr"/>
            <a:r>
              <a:rPr lang="en-US" i="1" dirty="0"/>
              <a:t>“You don’t have the inspired, infallible, inerrant, preserved Word of God.”</a:t>
            </a:r>
          </a:p>
        </p:txBody>
      </p:sp>
      <p:pic>
        <p:nvPicPr>
          <p:cNvPr id="3" name="Picture 2"/>
          <p:cNvPicPr>
            <a:picLocks noChangeAspect="1"/>
          </p:cNvPicPr>
          <p:nvPr/>
        </p:nvPicPr>
        <p:blipFill>
          <a:blip r:embed="rId2"/>
          <a:stretch>
            <a:fillRect/>
          </a:stretch>
        </p:blipFill>
        <p:spPr>
          <a:xfrm>
            <a:off x="0" y="6884"/>
            <a:ext cx="6719777" cy="6897151"/>
          </a:xfrm>
          <a:prstGeom prst="rect">
            <a:avLst/>
          </a:prstGeom>
        </p:spPr>
      </p:pic>
    </p:spTree>
    <p:extLst>
      <p:ext uri="{BB962C8B-B14F-4D97-AF65-F5344CB8AC3E}">
        <p14:creationId xmlns:p14="http://schemas.microsoft.com/office/powerpoint/2010/main" val="176010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233"/>
            <a:ext cx="11887200" cy="1325563"/>
          </a:xfrm>
        </p:spPr>
        <p:txBody>
          <a:bodyPr/>
          <a:lstStyle/>
          <a:p>
            <a:pPr algn="ctr"/>
            <a:r>
              <a:rPr lang="en-US" b="1" dirty="0">
                <a:solidFill>
                  <a:srgbClr val="FFFF00"/>
                </a:solidFill>
              </a:rPr>
              <a:t>2. Satan causes God’s Word to be misinterpreted</a:t>
            </a:r>
            <a:br>
              <a:rPr lang="en-US" b="1" dirty="0">
                <a:solidFill>
                  <a:srgbClr val="FFFF00"/>
                </a:solidFill>
              </a:rPr>
            </a:br>
            <a:r>
              <a:rPr lang="en-US" i="1" dirty="0">
                <a:solidFill>
                  <a:srgbClr val="FFFF00"/>
                </a:solidFill>
              </a:rPr>
              <a:t>(2 Peter 1:15-21; 2:1-3) </a:t>
            </a:r>
            <a:r>
              <a:rPr lang="en-US" b="1" i="1" dirty="0">
                <a:solidFill>
                  <a:srgbClr val="FFFF00"/>
                </a:solidFill>
              </a:rPr>
              <a:t>  </a:t>
            </a:r>
          </a:p>
        </p:txBody>
      </p:sp>
      <p:sp>
        <p:nvSpPr>
          <p:cNvPr id="3" name="Content Placeholder 2"/>
          <p:cNvSpPr>
            <a:spLocks noGrp="1"/>
          </p:cNvSpPr>
          <p:nvPr>
            <p:ph idx="1"/>
          </p:nvPr>
        </p:nvSpPr>
        <p:spPr>
          <a:xfrm>
            <a:off x="0" y="2024417"/>
            <a:ext cx="12192000" cy="4351338"/>
          </a:xfrm>
        </p:spPr>
        <p:txBody>
          <a:bodyPr>
            <a:noAutofit/>
          </a:bodyPr>
          <a:lstStyle/>
          <a:p>
            <a:pPr marL="0" indent="0" algn="ctr">
              <a:buNone/>
            </a:pPr>
            <a:r>
              <a:rPr lang="en-US" sz="3600" i="1" dirty="0"/>
              <a:t>“Moreover I will endeavour that ye may be able after my decease to have these things always in remembrance. For we have not followed </a:t>
            </a:r>
            <a:r>
              <a:rPr lang="en-US" sz="3600" i="1" u="sng" dirty="0"/>
              <a:t>cunningly devised fables</a:t>
            </a:r>
            <a:r>
              <a:rPr lang="en-US" sz="3600" i="1" dirty="0"/>
              <a:t>, when we made known unto you the power and coming of our Lord Jesus Christ, but were eyewitnesses of his majesty.</a:t>
            </a:r>
            <a:r>
              <a:rPr lang="en-US" sz="3600" dirty="0"/>
              <a:t> </a:t>
            </a:r>
            <a:r>
              <a:rPr lang="en-US" sz="3600" i="1" dirty="0"/>
              <a:t>For he received from God the Father honour and glory, when there came such a voice to him from the excellent glory, This is my beloved Son, in whom I am well pleased. And this voice which came from heaven we heard, when we were with him in the holy mount.” </a:t>
            </a:r>
          </a:p>
        </p:txBody>
      </p:sp>
    </p:spTree>
    <p:extLst>
      <p:ext uri="{BB962C8B-B14F-4D97-AF65-F5344CB8AC3E}">
        <p14:creationId xmlns:p14="http://schemas.microsoft.com/office/powerpoint/2010/main" val="290486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1456" y="-74645"/>
            <a:ext cx="9348567" cy="6932645"/>
          </a:xfrm>
          <a:prstGeom prst="rect">
            <a:avLst/>
          </a:prstGeom>
        </p:spPr>
      </p:pic>
    </p:spTree>
    <p:extLst>
      <p:ext uri="{BB962C8B-B14F-4D97-AF65-F5344CB8AC3E}">
        <p14:creationId xmlns:p14="http://schemas.microsoft.com/office/powerpoint/2010/main" val="420213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5652" y="-99308"/>
            <a:ext cx="10461501" cy="6957308"/>
          </a:xfrm>
          <a:prstGeom prst="rect">
            <a:avLst/>
          </a:prstGeom>
        </p:spPr>
      </p:pic>
      <p:pic>
        <p:nvPicPr>
          <p:cNvPr id="4" name="Picture 3"/>
          <p:cNvPicPr>
            <a:picLocks noChangeAspect="1"/>
          </p:cNvPicPr>
          <p:nvPr/>
        </p:nvPicPr>
        <p:blipFill rotWithShape="1">
          <a:blip r:embed="rId3"/>
          <a:srcRect l="5148" t="29025" r="2709" b="1"/>
          <a:stretch/>
        </p:blipFill>
        <p:spPr>
          <a:xfrm>
            <a:off x="5365102" y="1194318"/>
            <a:ext cx="3265714" cy="2049609"/>
          </a:xfrm>
          <a:prstGeom prst="ellipse">
            <a:avLst/>
          </a:prstGeom>
          <a:ln>
            <a:noFill/>
          </a:ln>
          <a:effectLst>
            <a:softEdge rad="112500"/>
          </a:effectLst>
        </p:spPr>
      </p:pic>
      <p:sp>
        <p:nvSpPr>
          <p:cNvPr id="2" name="Title 1"/>
          <p:cNvSpPr>
            <a:spLocks noGrp="1"/>
          </p:cNvSpPr>
          <p:nvPr>
            <p:ph type="title"/>
          </p:nvPr>
        </p:nvSpPr>
        <p:spPr>
          <a:xfrm>
            <a:off x="1222310" y="2879725"/>
            <a:ext cx="4376057" cy="1325563"/>
          </a:xfrm>
        </p:spPr>
        <p:txBody>
          <a:bodyPr>
            <a:normAutofit fontScale="90000"/>
          </a:bodyPr>
          <a:lstStyle/>
          <a:p>
            <a:pPr algn="ctr"/>
            <a:r>
              <a:rPr lang="en-US" i="1" dirty="0">
                <a:effectLst>
                  <a:glow rad="101600">
                    <a:schemeClr val="bg1">
                      <a:alpha val="60000"/>
                    </a:schemeClr>
                  </a:glow>
                </a:effectLst>
              </a:rPr>
              <a:t>“We have also a </a:t>
            </a:r>
            <a:r>
              <a:rPr lang="en-US" i="1" u="sng" dirty="0">
                <a:effectLst>
                  <a:glow rad="101600">
                    <a:schemeClr val="bg1">
                      <a:alpha val="60000"/>
                    </a:schemeClr>
                  </a:glow>
                </a:effectLst>
              </a:rPr>
              <a:t>more sure word of prophecy</a:t>
            </a:r>
            <a:r>
              <a:rPr lang="en-US" i="1" dirty="0">
                <a:effectLst>
                  <a:glow rad="101600">
                    <a:schemeClr val="bg1">
                      <a:alpha val="60000"/>
                    </a:schemeClr>
                  </a:glow>
                </a:effectLst>
              </a:rPr>
              <a:t>; whereunto ye do well that ye take heed, as unto a light that shineth in a dark place, until the day dawn, and the day star arise in your hearts.”</a:t>
            </a:r>
          </a:p>
        </p:txBody>
      </p:sp>
    </p:spTree>
    <p:extLst>
      <p:ext uri="{BB962C8B-B14F-4D97-AF65-F5344CB8AC3E}">
        <p14:creationId xmlns:p14="http://schemas.microsoft.com/office/powerpoint/2010/main" val="334427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61452"/>
            <a:ext cx="12192000" cy="2696547"/>
          </a:xfrm>
        </p:spPr>
        <p:txBody>
          <a:bodyPr>
            <a:normAutofit/>
          </a:bodyPr>
          <a:lstStyle/>
          <a:p>
            <a:pPr algn="ctr"/>
            <a:r>
              <a:rPr lang="en-US" i="1" dirty="0"/>
              <a:t>“Knowing this first, that no prophecy of the scripture is of any </a:t>
            </a:r>
            <a:r>
              <a:rPr lang="en-US" i="1" u="sng" dirty="0"/>
              <a:t>private interpretation</a:t>
            </a:r>
            <a:r>
              <a:rPr lang="en-US" i="1" dirty="0"/>
              <a:t>. For the prophecy came not in old time by the will of man: but holy men of God spake as they were moved by the Holy Ghost.”</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124" b="32332"/>
          <a:stretch/>
        </p:blipFill>
        <p:spPr>
          <a:xfrm>
            <a:off x="1058650" y="0"/>
            <a:ext cx="9428958" cy="4173724"/>
          </a:xfrm>
          <a:prstGeom prst="rect">
            <a:avLst/>
          </a:prstGeom>
        </p:spPr>
      </p:pic>
    </p:spTree>
    <p:extLst>
      <p:ext uri="{BB962C8B-B14F-4D97-AF65-F5344CB8AC3E}">
        <p14:creationId xmlns:p14="http://schemas.microsoft.com/office/powerpoint/2010/main" val="398091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6948" y="2362724"/>
            <a:ext cx="10515600" cy="1325563"/>
          </a:xfrm>
        </p:spPr>
        <p:txBody>
          <a:bodyPr/>
          <a:lstStyle/>
          <a:p>
            <a:pPr algn="ctr"/>
            <a:r>
              <a:rPr lang="en-US" b="1" i="1" dirty="0">
                <a:solidFill>
                  <a:srgbClr val="FFFF00"/>
                </a:solidFill>
              </a:rPr>
              <a:t>“Knowing this first, that no prophecy of the scripture is of any private interpretation.”</a:t>
            </a:r>
            <a:endParaRPr lang="en-US" b="1" dirty="0">
              <a:solidFill>
                <a:srgbClr val="FFFF00"/>
              </a:solidFill>
            </a:endParaRPr>
          </a:p>
        </p:txBody>
      </p:sp>
    </p:spTree>
    <p:extLst>
      <p:ext uri="{BB962C8B-B14F-4D97-AF65-F5344CB8AC3E}">
        <p14:creationId xmlns:p14="http://schemas.microsoft.com/office/powerpoint/2010/main" val="3429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26276" y="0"/>
            <a:ext cx="10295906" cy="6858000"/>
          </a:xfrm>
          <a:prstGeom prst="rect">
            <a:avLst/>
          </a:prstGeom>
        </p:spPr>
      </p:pic>
      <p:sp>
        <p:nvSpPr>
          <p:cNvPr id="2" name="Title 1"/>
          <p:cNvSpPr>
            <a:spLocks noGrp="1"/>
          </p:cNvSpPr>
          <p:nvPr>
            <p:ph type="title"/>
          </p:nvPr>
        </p:nvSpPr>
        <p:spPr>
          <a:xfrm>
            <a:off x="154379" y="365125"/>
            <a:ext cx="11815948" cy="1325563"/>
          </a:xfrm>
        </p:spPr>
        <p:txBody>
          <a:bodyPr>
            <a:normAutofit fontScale="90000"/>
          </a:bodyPr>
          <a:lstStyle/>
          <a:p>
            <a:pPr algn="ctr"/>
            <a:r>
              <a:rPr lang="en-US" i="1" dirty="0">
                <a:effectLst>
                  <a:glow rad="101600">
                    <a:schemeClr val="bg1">
                      <a:alpha val="60000"/>
                    </a:schemeClr>
                  </a:glow>
                </a:effectLst>
              </a:rPr>
              <a:t>Verse 19 </a:t>
            </a:r>
            <a:r>
              <a:rPr lang="en-US" dirty="0">
                <a:effectLst>
                  <a:glow rad="101600">
                    <a:schemeClr val="bg1">
                      <a:alpha val="60000"/>
                    </a:schemeClr>
                  </a:glow>
                </a:effectLst>
              </a:rPr>
              <a:t>- The prophecies found in the Bible are </a:t>
            </a:r>
            <a:br>
              <a:rPr lang="en-US" dirty="0">
                <a:effectLst>
                  <a:glow rad="101600">
                    <a:schemeClr val="bg1">
                      <a:alpha val="60000"/>
                    </a:schemeClr>
                  </a:glow>
                </a:effectLst>
              </a:rPr>
            </a:br>
            <a:r>
              <a:rPr lang="en-US" dirty="0">
                <a:effectLst>
                  <a:glow rad="101600">
                    <a:schemeClr val="bg1">
                      <a:alpha val="60000"/>
                    </a:schemeClr>
                  </a:glow>
                </a:effectLst>
              </a:rPr>
              <a:t>true, and shine like a light in darkness.</a:t>
            </a:r>
            <a:br>
              <a:rPr lang="en-US" dirty="0">
                <a:effectLst>
                  <a:glow rad="101600">
                    <a:schemeClr val="bg1">
                      <a:alpha val="60000"/>
                    </a:schemeClr>
                  </a:glow>
                </a:effectLst>
              </a:rPr>
            </a:br>
            <a:endParaRPr lang="en-US" dirty="0">
              <a:effectLst>
                <a:glow rad="101600">
                  <a:schemeClr val="bg1">
                    <a:alpha val="60000"/>
                  </a:schemeClr>
                </a:glow>
              </a:effectLst>
            </a:endParaRPr>
          </a:p>
        </p:txBody>
      </p:sp>
    </p:spTree>
    <p:extLst>
      <p:ext uri="{BB962C8B-B14F-4D97-AF65-F5344CB8AC3E}">
        <p14:creationId xmlns:p14="http://schemas.microsoft.com/office/powerpoint/2010/main" val="218863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13)</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16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0878" y="0"/>
            <a:ext cx="9144000" cy="6858000"/>
          </a:xfrm>
          <a:prstGeom prst="rect">
            <a:avLst/>
          </a:prstGeom>
        </p:spPr>
      </p:pic>
      <p:sp>
        <p:nvSpPr>
          <p:cNvPr id="2" name="Title 1"/>
          <p:cNvSpPr>
            <a:spLocks noGrp="1"/>
          </p:cNvSpPr>
          <p:nvPr>
            <p:ph type="title"/>
          </p:nvPr>
        </p:nvSpPr>
        <p:spPr>
          <a:xfrm>
            <a:off x="1923803" y="4842123"/>
            <a:ext cx="8851075" cy="1325563"/>
          </a:xfrm>
        </p:spPr>
        <p:txBody>
          <a:bodyPr>
            <a:normAutofit fontScale="90000"/>
          </a:bodyPr>
          <a:lstStyle/>
          <a:p>
            <a:pPr algn="ctr"/>
            <a:r>
              <a:rPr lang="en-US" i="1" dirty="0">
                <a:effectLst>
                  <a:glow rad="101600">
                    <a:schemeClr val="bg1">
                      <a:alpha val="60000"/>
                    </a:schemeClr>
                  </a:glow>
                </a:effectLst>
              </a:rPr>
              <a:t>Verse 20 </a:t>
            </a:r>
            <a:r>
              <a:rPr lang="en-US" dirty="0">
                <a:effectLst>
                  <a:glow rad="101600">
                    <a:schemeClr val="bg1">
                      <a:alpha val="60000"/>
                    </a:schemeClr>
                  </a:glow>
                </a:effectLst>
              </a:rPr>
              <a:t>- None of the prophecy, or interpretation of prophecy recorded in Scriptures were devised </a:t>
            </a:r>
            <a:br>
              <a:rPr lang="en-US" dirty="0">
                <a:effectLst>
                  <a:glow rad="101600">
                    <a:schemeClr val="bg1">
                      <a:alpha val="60000"/>
                    </a:schemeClr>
                  </a:glow>
                </a:effectLst>
              </a:rPr>
            </a:br>
            <a:r>
              <a:rPr lang="en-US" dirty="0">
                <a:effectLst>
                  <a:glow rad="101600">
                    <a:schemeClr val="bg1">
                      <a:alpha val="60000"/>
                    </a:schemeClr>
                  </a:glow>
                </a:effectLst>
              </a:rPr>
              <a:t>by the prophet himself. </a:t>
            </a:r>
            <a:br>
              <a:rPr lang="en-US" dirty="0">
                <a:effectLst>
                  <a:glow rad="101600">
                    <a:schemeClr val="bg1">
                      <a:alpha val="60000"/>
                    </a:schemeClr>
                  </a:glow>
                </a:effectLst>
              </a:rPr>
            </a:br>
            <a:endParaRPr lang="en-US" dirty="0">
              <a:effectLst>
                <a:glow rad="101600">
                  <a:schemeClr val="bg1">
                    <a:alpha val="60000"/>
                  </a:schemeClr>
                </a:glow>
              </a:effectLst>
            </a:endParaRPr>
          </a:p>
        </p:txBody>
      </p:sp>
    </p:spTree>
    <p:extLst>
      <p:ext uri="{BB962C8B-B14F-4D97-AF65-F5344CB8AC3E}">
        <p14:creationId xmlns:p14="http://schemas.microsoft.com/office/powerpoint/2010/main" val="385658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0" y="0"/>
            <a:ext cx="9144000" cy="6858000"/>
          </a:xfrm>
          <a:prstGeom prst="rect">
            <a:avLst/>
          </a:prstGeom>
        </p:spPr>
      </p:pic>
      <p:sp>
        <p:nvSpPr>
          <p:cNvPr id="2" name="Title 1"/>
          <p:cNvSpPr>
            <a:spLocks noGrp="1"/>
          </p:cNvSpPr>
          <p:nvPr>
            <p:ph type="title"/>
          </p:nvPr>
        </p:nvSpPr>
        <p:spPr>
          <a:xfrm>
            <a:off x="1524000" y="5067753"/>
            <a:ext cx="9144000" cy="1325563"/>
          </a:xfrm>
        </p:spPr>
        <p:txBody>
          <a:bodyPr>
            <a:normAutofit fontScale="90000"/>
          </a:bodyPr>
          <a:lstStyle/>
          <a:p>
            <a:pPr algn="ctr"/>
            <a:r>
              <a:rPr lang="en-US" i="1" dirty="0">
                <a:effectLst>
                  <a:glow rad="101600">
                    <a:schemeClr val="bg1">
                      <a:alpha val="60000"/>
                    </a:schemeClr>
                  </a:glow>
                </a:effectLst>
              </a:rPr>
              <a:t>Verse 20 </a:t>
            </a:r>
            <a:r>
              <a:rPr lang="en-US" dirty="0">
                <a:effectLst>
                  <a:glow rad="101600">
                    <a:schemeClr val="bg1">
                      <a:alpha val="60000"/>
                    </a:schemeClr>
                  </a:glow>
                </a:effectLst>
              </a:rPr>
              <a:t>- While the prophet wrote the prophecy, he is not the author of either the prophecy or the interpretation of it.</a:t>
            </a:r>
            <a:br>
              <a:rPr lang="en-US" dirty="0">
                <a:effectLst>
                  <a:glow rad="101600">
                    <a:schemeClr val="bg1">
                      <a:alpha val="60000"/>
                    </a:schemeClr>
                  </a:glow>
                </a:effectLst>
              </a:rPr>
            </a:br>
            <a:endParaRPr lang="en-US" dirty="0">
              <a:effectLst>
                <a:glow rad="101600">
                  <a:schemeClr val="bg1">
                    <a:alpha val="60000"/>
                  </a:schemeClr>
                </a:glow>
              </a:effectLst>
            </a:endParaRPr>
          </a:p>
        </p:txBody>
      </p:sp>
    </p:spTree>
    <p:extLst>
      <p:ext uri="{BB962C8B-B14F-4D97-AF65-F5344CB8AC3E}">
        <p14:creationId xmlns:p14="http://schemas.microsoft.com/office/powerpoint/2010/main" val="24467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449" y="214457"/>
            <a:ext cx="10515600" cy="2496828"/>
          </a:xfrm>
        </p:spPr>
        <p:txBody>
          <a:bodyPr>
            <a:normAutofit fontScale="90000"/>
          </a:bodyPr>
          <a:lstStyle/>
          <a:p>
            <a:pPr algn="ctr"/>
            <a:r>
              <a:rPr lang="en-US" i="1" dirty="0"/>
              <a:t>Verse 21 </a:t>
            </a:r>
            <a:r>
              <a:rPr lang="en-US" dirty="0"/>
              <a:t>- The Holy Spirit is both </a:t>
            </a:r>
            <a:r>
              <a:rPr lang="en-US" u="sng" dirty="0"/>
              <a:t>author</a:t>
            </a:r>
            <a:r>
              <a:rPr lang="en-US" dirty="0"/>
              <a:t> and </a:t>
            </a:r>
            <a:r>
              <a:rPr lang="en-US" u="sng" dirty="0"/>
              <a:t>interpreter</a:t>
            </a:r>
            <a:r>
              <a:rPr lang="en-US" dirty="0"/>
              <a:t> of prophecies in the Bible, </a:t>
            </a:r>
            <a:br>
              <a:rPr lang="en-US" dirty="0"/>
            </a:br>
            <a:r>
              <a:rPr lang="en-US" dirty="0"/>
              <a:t>not the prophet.</a:t>
            </a:r>
            <a:br>
              <a:rPr lang="en-US" dirty="0"/>
            </a:br>
            <a:endParaRPr lang="en-US" dirty="0"/>
          </a:p>
        </p:txBody>
      </p:sp>
      <p:pic>
        <p:nvPicPr>
          <p:cNvPr id="3" name="Picture 2"/>
          <p:cNvPicPr>
            <a:picLocks noChangeAspect="1"/>
          </p:cNvPicPr>
          <p:nvPr/>
        </p:nvPicPr>
        <p:blipFill>
          <a:blip r:embed="rId2"/>
          <a:stretch>
            <a:fillRect/>
          </a:stretch>
        </p:blipFill>
        <p:spPr>
          <a:xfrm>
            <a:off x="2150794" y="2272279"/>
            <a:ext cx="7842910" cy="4451381"/>
          </a:xfrm>
          <a:prstGeom prst="rect">
            <a:avLst/>
          </a:prstGeom>
        </p:spPr>
      </p:pic>
    </p:spTree>
    <p:extLst>
      <p:ext uri="{BB962C8B-B14F-4D97-AF65-F5344CB8AC3E}">
        <p14:creationId xmlns:p14="http://schemas.microsoft.com/office/powerpoint/2010/main" val="177490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5000" y="0"/>
            <a:ext cx="4724400" cy="990600"/>
          </a:xfrm>
        </p:spPr>
        <p:txBody>
          <a:bodyPr>
            <a:normAutofit/>
          </a:bodyPr>
          <a:lstStyle/>
          <a:p>
            <a:r>
              <a:rPr lang="en-US" sz="4000" b="1" i="1" dirty="0">
                <a:latin typeface="+mn-lt"/>
              </a:rPr>
              <a:t>Revelation</a:t>
            </a:r>
          </a:p>
        </p:txBody>
      </p:sp>
      <p:sp>
        <p:nvSpPr>
          <p:cNvPr id="6" name="Text Placeholder 5"/>
          <p:cNvSpPr>
            <a:spLocks noGrp="1"/>
          </p:cNvSpPr>
          <p:nvPr>
            <p:ph type="body" idx="1"/>
          </p:nvPr>
        </p:nvSpPr>
        <p:spPr>
          <a:xfrm>
            <a:off x="2438400" y="2133600"/>
            <a:ext cx="2590800" cy="914400"/>
          </a:xfrm>
        </p:spPr>
        <p:txBody>
          <a:bodyPr>
            <a:noAutofit/>
          </a:bodyPr>
          <a:lstStyle/>
          <a:p>
            <a:pPr algn="ctr"/>
            <a:r>
              <a:rPr lang="en-US" sz="4000" i="1" dirty="0"/>
              <a:t>Inspiration</a:t>
            </a:r>
          </a:p>
        </p:txBody>
      </p:sp>
      <p:sp>
        <p:nvSpPr>
          <p:cNvPr id="7" name="Content Placeholder 6"/>
          <p:cNvSpPr>
            <a:spLocks noGrp="1"/>
          </p:cNvSpPr>
          <p:nvPr>
            <p:ph sz="half" idx="2"/>
          </p:nvPr>
        </p:nvSpPr>
        <p:spPr>
          <a:xfrm>
            <a:off x="3581400" y="5334000"/>
            <a:ext cx="3276600" cy="1524000"/>
          </a:xfrm>
        </p:spPr>
        <p:txBody>
          <a:bodyPr>
            <a:normAutofit/>
          </a:bodyPr>
          <a:lstStyle/>
          <a:p>
            <a:pPr algn="ctr">
              <a:buNone/>
            </a:pPr>
            <a:r>
              <a:rPr lang="en-US" sz="3600" i="1" dirty="0"/>
              <a:t>  </a:t>
            </a:r>
            <a:r>
              <a:rPr lang="en-US" sz="3600" b="1" i="1" dirty="0"/>
              <a:t> Illumination</a:t>
            </a:r>
          </a:p>
          <a:p>
            <a:pPr algn="ctr">
              <a:buNone/>
            </a:pPr>
            <a:r>
              <a:rPr lang="en-US" sz="1800" b="1" i="1" dirty="0"/>
              <a:t>Matt.16:10--17 ; John 16:13;</a:t>
            </a:r>
          </a:p>
          <a:p>
            <a:pPr algn="ctr">
              <a:buNone/>
            </a:pPr>
            <a:r>
              <a:rPr lang="en-US" sz="1800" b="1" i="1" dirty="0"/>
              <a:t> Eph. 1:17-18; II Cor. 4:1-6</a:t>
            </a:r>
          </a:p>
        </p:txBody>
      </p:sp>
      <p:sp>
        <p:nvSpPr>
          <p:cNvPr id="8" name="Text Placeholder 7"/>
          <p:cNvSpPr>
            <a:spLocks noGrp="1"/>
          </p:cNvSpPr>
          <p:nvPr>
            <p:ph type="body" sz="quarter" idx="3"/>
          </p:nvPr>
        </p:nvSpPr>
        <p:spPr>
          <a:xfrm>
            <a:off x="6096000" y="3581400"/>
            <a:ext cx="3505200" cy="914400"/>
          </a:xfrm>
        </p:spPr>
        <p:txBody>
          <a:bodyPr>
            <a:noAutofit/>
          </a:bodyPr>
          <a:lstStyle/>
          <a:p>
            <a:pPr algn="ctr"/>
            <a:r>
              <a:rPr lang="en-US" sz="3600" i="1" dirty="0"/>
              <a:t>Preservation</a:t>
            </a:r>
          </a:p>
        </p:txBody>
      </p:sp>
      <p:pic>
        <p:nvPicPr>
          <p:cNvPr id="1026" name="Picture 2"/>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2286000" y="152401"/>
            <a:ext cx="2667000" cy="2200275"/>
          </a:xfrm>
          <a:prstGeom prst="ellipse">
            <a:avLst/>
          </a:prstGeom>
          <a:ln>
            <a:noFill/>
          </a:ln>
          <a:effectLst>
            <a:softEdge rad="112500"/>
          </a:effectLst>
        </p:spPr>
      </p:pic>
      <p:sp>
        <p:nvSpPr>
          <p:cNvPr id="11" name="Right Arrow 10"/>
          <p:cNvSpPr/>
          <p:nvPr/>
        </p:nvSpPr>
        <p:spPr>
          <a:xfrm rot="2701828">
            <a:off x="7724165" y="469464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7" name="Right Arrow 16"/>
          <p:cNvSpPr/>
          <p:nvPr/>
        </p:nvSpPr>
        <p:spPr>
          <a:xfrm>
            <a:off x="5257800" y="396240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8" name="Right Arrow 17"/>
          <p:cNvSpPr/>
          <p:nvPr/>
        </p:nvSpPr>
        <p:spPr>
          <a:xfrm rot="1053040">
            <a:off x="5308098" y="127924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9" name="Right Arrow 18"/>
          <p:cNvSpPr/>
          <p:nvPr/>
        </p:nvSpPr>
        <p:spPr>
          <a:xfrm rot="9214159">
            <a:off x="5540632" y="2507557"/>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pic>
        <p:nvPicPr>
          <p:cNvPr id="1029" name="Picture 5"/>
          <p:cNvPicPr>
            <a:picLocks noChangeAspect="1" noChangeArrowheads="1"/>
          </p:cNvPicPr>
          <p:nvPr/>
        </p:nvPicPr>
        <p:blipFill>
          <a:blip r:embed="rId4" cstate="print"/>
          <a:srcRect/>
          <a:stretch>
            <a:fillRect/>
          </a:stretch>
        </p:blipFill>
        <p:spPr bwMode="auto">
          <a:xfrm flipH="1">
            <a:off x="7162800" y="914400"/>
            <a:ext cx="2163996" cy="2590800"/>
          </a:xfrm>
          <a:prstGeom prst="ellipse">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1981201" y="4745004"/>
            <a:ext cx="1923157" cy="2112997"/>
          </a:xfrm>
          <a:prstGeom prst="ellipse">
            <a:avLst/>
          </a:prstGeom>
          <a:ln>
            <a:noFill/>
          </a:ln>
          <a:effectLst>
            <a:softEdge rad="112500"/>
          </a:effectLst>
        </p:spPr>
      </p:pic>
      <p:pic>
        <p:nvPicPr>
          <p:cNvPr id="1031" name="Picture 7"/>
          <p:cNvPicPr>
            <a:picLocks noChangeAspect="1" noChangeArrowheads="1"/>
          </p:cNvPicPr>
          <p:nvPr/>
        </p:nvPicPr>
        <p:blipFill>
          <a:blip r:embed="rId6" cstate="print"/>
          <a:srcRect/>
          <a:stretch>
            <a:fillRect/>
          </a:stretch>
        </p:blipFill>
        <p:spPr bwMode="auto">
          <a:xfrm>
            <a:off x="2362200" y="2895600"/>
            <a:ext cx="2804160" cy="2133600"/>
          </a:xfrm>
          <a:prstGeom prst="ellipse">
            <a:avLst/>
          </a:prstGeom>
          <a:ln>
            <a:noFill/>
          </a:ln>
          <a:effectLst>
            <a:softEdge rad="112500"/>
          </a:effectLst>
        </p:spPr>
      </p:pic>
      <p:pic>
        <p:nvPicPr>
          <p:cNvPr id="1032" name="Picture 8"/>
          <p:cNvPicPr>
            <a:picLocks noChangeAspect="1" noChangeArrowheads="1"/>
          </p:cNvPicPr>
          <p:nvPr/>
        </p:nvPicPr>
        <p:blipFill>
          <a:blip r:embed="rId7" cstate="print"/>
          <a:srcRect/>
          <a:stretch>
            <a:fillRect/>
          </a:stretch>
        </p:blipFill>
        <p:spPr bwMode="auto">
          <a:xfrm>
            <a:off x="8331200" y="5105400"/>
            <a:ext cx="2336800" cy="1752600"/>
          </a:xfrm>
          <a:prstGeom prst="ellipse">
            <a:avLst/>
          </a:prstGeom>
          <a:ln>
            <a:noFill/>
          </a:ln>
          <a:effectLst>
            <a:softEdge rad="112500"/>
          </a:effectLst>
        </p:spPr>
      </p:pic>
      <p:sp>
        <p:nvSpPr>
          <p:cNvPr id="26" name="Right Arrow 25"/>
          <p:cNvSpPr/>
          <p:nvPr/>
        </p:nvSpPr>
        <p:spPr>
          <a:xfrm rot="10800000">
            <a:off x="6858000" y="579120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Tree>
    <p:extLst>
      <p:ext uri="{BB962C8B-B14F-4D97-AF65-F5344CB8AC3E}">
        <p14:creationId xmlns:p14="http://schemas.microsoft.com/office/powerpoint/2010/main" val="71355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earchengineland.com/figz/wp-content/seloads/2011/09/warning-yellow-tape-featured.jpeg"/>
          <p:cNvPicPr>
            <a:picLocks noChangeAspect="1" noChangeArrowheads="1"/>
          </p:cNvPicPr>
          <p:nvPr/>
        </p:nvPicPr>
        <p:blipFill>
          <a:blip r:embed="rId2" cstate="print"/>
          <a:srcRect/>
          <a:stretch>
            <a:fillRect/>
          </a:stretch>
        </p:blipFill>
        <p:spPr bwMode="auto">
          <a:xfrm>
            <a:off x="1526595" y="242596"/>
            <a:ext cx="9169396" cy="4343400"/>
          </a:xfrm>
          <a:prstGeom prst="rect">
            <a:avLst/>
          </a:prstGeom>
          <a:noFill/>
        </p:spPr>
      </p:pic>
      <p:sp>
        <p:nvSpPr>
          <p:cNvPr id="2" name="Rectangle 1"/>
          <p:cNvSpPr/>
          <p:nvPr/>
        </p:nvSpPr>
        <p:spPr>
          <a:xfrm>
            <a:off x="83977" y="5045141"/>
            <a:ext cx="12108024" cy="1446550"/>
          </a:xfrm>
          <a:prstGeom prst="rect">
            <a:avLst/>
          </a:prstGeom>
        </p:spPr>
        <p:txBody>
          <a:bodyPr wrap="square">
            <a:spAutoFit/>
          </a:bodyPr>
          <a:lstStyle/>
          <a:p>
            <a:pPr algn="ctr"/>
            <a:r>
              <a:rPr lang="en-US" sz="4400" dirty="0"/>
              <a:t>Warnings concerning false prophets and their handling of Scripture </a:t>
            </a:r>
            <a:r>
              <a:rPr lang="en-US" sz="4400" i="1" dirty="0"/>
              <a:t>(Chapter 2:1-3)</a:t>
            </a:r>
            <a:endParaRPr lang="en-US" sz="4400" dirty="0"/>
          </a:p>
        </p:txBody>
      </p:sp>
    </p:spTree>
    <p:extLst>
      <p:ext uri="{BB962C8B-B14F-4D97-AF65-F5344CB8AC3E}">
        <p14:creationId xmlns:p14="http://schemas.microsoft.com/office/powerpoint/2010/main" val="106381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7588" y="0"/>
            <a:ext cx="8624412" cy="6740307"/>
          </a:xfrm>
          <a:prstGeom prst="rect">
            <a:avLst/>
          </a:prstGeom>
        </p:spPr>
        <p:txBody>
          <a:bodyPr wrap="square">
            <a:spAutoFit/>
          </a:bodyPr>
          <a:lstStyle/>
          <a:p>
            <a:pPr algn="ctr"/>
            <a:r>
              <a:rPr lang="en-US" sz="3600" i="1" dirty="0"/>
              <a:t>“But there were false prophets also among the people, even as there shall be false teachers among you, who privily shall bring in </a:t>
            </a:r>
            <a:r>
              <a:rPr lang="en-US" sz="3600" i="1" u="sng" dirty="0"/>
              <a:t>damnable heresies</a:t>
            </a:r>
            <a:r>
              <a:rPr lang="en-US" sz="3600" i="1" dirty="0"/>
              <a:t>, even denying the Lord that bought them, and bring upon themselves swift destruction. And many shall follow their </a:t>
            </a:r>
            <a:r>
              <a:rPr lang="en-US" sz="3600" i="1" u="sng" dirty="0"/>
              <a:t>pernicious ways</a:t>
            </a:r>
            <a:r>
              <a:rPr lang="en-US" sz="3600" i="1" dirty="0"/>
              <a:t>.” </a:t>
            </a:r>
          </a:p>
          <a:p>
            <a:pPr algn="ctr"/>
            <a:endParaRPr lang="en-US" sz="3600" i="1" dirty="0"/>
          </a:p>
          <a:p>
            <a:pPr algn="ctr"/>
            <a:r>
              <a:rPr lang="en-US" sz="3600" i="1" dirty="0">
                <a:solidFill>
                  <a:srgbClr val="FFFF00"/>
                </a:solidFill>
              </a:rPr>
              <a:t>Pernicious = Harmful, damaging, destructive, injurious, hurtful, detrimental, dangerous, adverse, unhealthy, unfavorable, bad, evil, wicked, malignant, poisonous.</a:t>
            </a:r>
          </a:p>
        </p:txBody>
      </p:sp>
      <p:pic>
        <p:nvPicPr>
          <p:cNvPr id="3" name="Picture 2"/>
          <p:cNvPicPr>
            <a:picLocks noChangeAspect="1"/>
          </p:cNvPicPr>
          <p:nvPr/>
        </p:nvPicPr>
        <p:blipFill>
          <a:blip r:embed="rId2"/>
          <a:stretch>
            <a:fillRect/>
          </a:stretch>
        </p:blipFill>
        <p:spPr>
          <a:xfrm>
            <a:off x="0" y="0"/>
            <a:ext cx="3567587" cy="3032449"/>
          </a:xfrm>
          <a:prstGeom prst="rect">
            <a:avLst/>
          </a:prstGeom>
          <a:effectLst>
            <a:reflection blurRad="6350" stA="50000" endA="295" endPos="92000" dist="101600" dir="5400000" sy="-100000" algn="bl" rotWithShape="0"/>
          </a:effectLst>
          <a:scene3d>
            <a:camera prst="orthographicFront"/>
            <a:lightRig rig="threePt" dir="t"/>
          </a:scene3d>
          <a:sp3d>
            <a:bevelT prst="relaxedInset"/>
          </a:sp3d>
        </p:spPr>
      </p:pic>
    </p:spTree>
    <p:extLst>
      <p:ext uri="{BB962C8B-B14F-4D97-AF65-F5344CB8AC3E}">
        <p14:creationId xmlns:p14="http://schemas.microsoft.com/office/powerpoint/2010/main" val="1039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8229" y="317241"/>
            <a:ext cx="7790213" cy="6247864"/>
          </a:xfrm>
          <a:prstGeom prst="rect">
            <a:avLst/>
          </a:prstGeom>
        </p:spPr>
        <p:txBody>
          <a:bodyPr wrap="square">
            <a:spAutoFit/>
          </a:bodyPr>
          <a:lstStyle/>
          <a:p>
            <a:pPr algn="ctr"/>
            <a:r>
              <a:rPr lang="en-US" sz="4000" i="1" dirty="0"/>
              <a:t>“By reason of whom the way of truth shall be evil spoken of. And through covetousness shall they with </a:t>
            </a:r>
            <a:r>
              <a:rPr lang="en-US" sz="4000" i="1" u="sng" dirty="0"/>
              <a:t>feigned</a:t>
            </a:r>
            <a:r>
              <a:rPr lang="en-US" sz="4000" dirty="0">
                <a:solidFill>
                  <a:srgbClr val="FFFF00"/>
                </a:solidFill>
              </a:rPr>
              <a:t> </a:t>
            </a:r>
            <a:r>
              <a:rPr lang="en-US" sz="4000" i="1" dirty="0"/>
              <a:t>words make merchandise of you: whose judgment now of a long time lingereth not, and their damnation slumbereth not.”</a:t>
            </a:r>
          </a:p>
          <a:p>
            <a:pPr algn="ctr"/>
            <a:endParaRPr lang="en-US" sz="4000" i="1" dirty="0"/>
          </a:p>
          <a:p>
            <a:pPr algn="ctr"/>
            <a:endParaRPr lang="en-US" sz="4000" i="1" dirty="0">
              <a:solidFill>
                <a:srgbClr val="FFFF00"/>
              </a:solidFill>
            </a:endParaRPr>
          </a:p>
          <a:p>
            <a:pPr algn="ctr"/>
            <a:r>
              <a:rPr lang="en-US" sz="4000" i="1" dirty="0">
                <a:solidFill>
                  <a:srgbClr val="FFFF00"/>
                </a:solidFill>
              </a:rPr>
              <a:t>Feigned =  fabricate, alter, change</a:t>
            </a:r>
          </a:p>
        </p:txBody>
      </p:sp>
      <p:pic>
        <p:nvPicPr>
          <p:cNvPr id="3" name="Picture 2"/>
          <p:cNvPicPr>
            <a:picLocks noChangeAspect="1"/>
          </p:cNvPicPr>
          <p:nvPr/>
        </p:nvPicPr>
        <p:blipFill>
          <a:blip r:embed="rId2"/>
          <a:stretch>
            <a:fillRect/>
          </a:stretch>
        </p:blipFill>
        <p:spPr>
          <a:xfrm>
            <a:off x="0" y="0"/>
            <a:ext cx="3567587" cy="3032449"/>
          </a:xfrm>
          <a:prstGeom prst="rect">
            <a:avLst/>
          </a:prstGeom>
          <a:effectLst>
            <a:reflection blurRad="6350" stA="50000" endA="295" endPos="92000" dist="101600" dir="5400000" sy="-100000" algn="bl" rotWithShape="0"/>
          </a:effectLst>
          <a:scene3d>
            <a:camera prst="orthographicFront"/>
            <a:lightRig rig="threePt" dir="t"/>
          </a:scene3d>
          <a:sp3d>
            <a:bevelT prst="relaxedInset"/>
          </a:sp3d>
        </p:spPr>
      </p:pic>
    </p:spTree>
    <p:extLst>
      <p:ext uri="{BB962C8B-B14F-4D97-AF65-F5344CB8AC3E}">
        <p14:creationId xmlns:p14="http://schemas.microsoft.com/office/powerpoint/2010/main" val="341258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5" y="2660456"/>
            <a:ext cx="11952514" cy="1325563"/>
          </a:xfrm>
        </p:spPr>
        <p:txBody>
          <a:bodyPr>
            <a:noAutofit/>
          </a:bodyPr>
          <a:lstStyle/>
          <a:p>
            <a:pPr algn="ctr"/>
            <a:r>
              <a:rPr lang="en-US" sz="3600" b="1" dirty="0">
                <a:solidFill>
                  <a:srgbClr val="FFFF00"/>
                </a:solidFill>
              </a:rPr>
              <a:t>Beware of those who would twist the meaning                              of  Scripture on doctrinal issues. </a:t>
            </a:r>
            <a:br>
              <a:rPr lang="en-US" sz="3600" dirty="0"/>
            </a:br>
            <a:br>
              <a:rPr lang="en-US" sz="3600" dirty="0"/>
            </a:br>
            <a:r>
              <a:rPr lang="en-US" sz="3600" b="1" dirty="0">
                <a:solidFill>
                  <a:schemeClr val="accent6">
                    <a:lumMod val="60000"/>
                    <a:lumOff val="40000"/>
                  </a:schemeClr>
                </a:solidFill>
                <a:latin typeface="+mn-lt"/>
              </a:rPr>
              <a:t>The only way to know for sure when this is happening is         to be well educated in the Scriptures yourself.</a:t>
            </a:r>
            <a:br>
              <a:rPr lang="en-US" sz="3600" dirty="0"/>
            </a:br>
            <a:br>
              <a:rPr lang="en-US" sz="3600" i="1" dirty="0"/>
            </a:br>
            <a:r>
              <a:rPr lang="en-US" sz="3600" i="1" dirty="0"/>
              <a:t>    2 Tim 2:15 “Study to show thyself approved unto God, a workman that needeth not to be ashamed, </a:t>
            </a:r>
            <a:r>
              <a:rPr lang="en-US" sz="3600" i="1" u="sng" dirty="0"/>
              <a:t>rightly dividing the word of truth</a:t>
            </a:r>
            <a:r>
              <a:rPr lang="en-US" sz="3600" i="1" dirty="0"/>
              <a:t>.”</a:t>
            </a:r>
            <a:br>
              <a:rPr lang="en-US" sz="3600" i="1" dirty="0"/>
            </a:br>
            <a:br>
              <a:rPr lang="en-US" sz="3600" i="1" dirty="0"/>
            </a:br>
            <a:r>
              <a:rPr lang="en-US" sz="3600" i="1" dirty="0"/>
              <a:t>    2 Tim 2:16 “But shun profane and vain babblings: for they will increase unto more ungodliness.”</a:t>
            </a:r>
            <a:br>
              <a:rPr lang="en-US" sz="3600" dirty="0"/>
            </a:br>
            <a:endParaRPr lang="en-US" sz="3600" dirty="0"/>
          </a:p>
        </p:txBody>
      </p:sp>
    </p:spTree>
    <p:extLst>
      <p:ext uri="{BB962C8B-B14F-4D97-AF65-F5344CB8AC3E}">
        <p14:creationId xmlns:p14="http://schemas.microsoft.com/office/powerpoint/2010/main" val="78984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008" y="83976"/>
            <a:ext cx="11459688" cy="6774024"/>
          </a:xfrm>
        </p:spPr>
        <p:txBody>
          <a:bodyPr>
            <a:normAutofit/>
          </a:bodyPr>
          <a:lstStyle/>
          <a:p>
            <a:pPr marL="0" indent="0" algn="ctr">
              <a:buNone/>
            </a:pPr>
            <a:r>
              <a:rPr lang="en-US" sz="4000" dirty="0"/>
              <a:t>The reason why Scriptures are of no private </a:t>
            </a:r>
          </a:p>
          <a:p>
            <a:pPr marL="0" indent="0" algn="ctr">
              <a:buNone/>
            </a:pPr>
            <a:r>
              <a:rPr lang="en-US" sz="4000" dirty="0"/>
              <a:t>interpretation is because Scriptures witness </a:t>
            </a:r>
          </a:p>
          <a:p>
            <a:pPr marL="0" indent="0" algn="ctr">
              <a:buNone/>
            </a:pPr>
            <a:r>
              <a:rPr lang="en-US" sz="4000" i="1" dirty="0">
                <a:solidFill>
                  <a:srgbClr val="FFFF00"/>
                </a:solidFill>
              </a:rPr>
              <a:t>(The Scriptures - Bears record, confirm, support and </a:t>
            </a:r>
          </a:p>
          <a:p>
            <a:pPr marL="0" indent="0" algn="ctr">
              <a:buNone/>
            </a:pPr>
            <a:r>
              <a:rPr lang="en-US" sz="4000" i="1" dirty="0">
                <a:solidFill>
                  <a:srgbClr val="FFFF00"/>
                </a:solidFill>
              </a:rPr>
              <a:t>interpret other Scriptures in the Bible.) </a:t>
            </a:r>
          </a:p>
        </p:txBody>
      </p:sp>
      <p:pic>
        <p:nvPicPr>
          <p:cNvPr id="2" name="Picture 1"/>
          <p:cNvPicPr>
            <a:picLocks noChangeAspect="1"/>
          </p:cNvPicPr>
          <p:nvPr/>
        </p:nvPicPr>
        <p:blipFill>
          <a:blip r:embed="rId2"/>
          <a:stretch>
            <a:fillRect/>
          </a:stretch>
        </p:blipFill>
        <p:spPr>
          <a:xfrm>
            <a:off x="2908155" y="2690894"/>
            <a:ext cx="5950837" cy="3962557"/>
          </a:xfrm>
          <a:prstGeom prst="rect">
            <a:avLst/>
          </a:prstGeom>
          <a:ln>
            <a:noFill/>
          </a:ln>
          <a:effectLst>
            <a:softEdge rad="112500"/>
          </a:effectLst>
        </p:spPr>
      </p:pic>
    </p:spTree>
    <p:extLst>
      <p:ext uri="{BB962C8B-B14F-4D97-AF65-F5344CB8AC3E}">
        <p14:creationId xmlns:p14="http://schemas.microsoft.com/office/powerpoint/2010/main" val="382283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2625"/>
            <a:ext cx="10515600" cy="1325563"/>
          </a:xfrm>
        </p:spPr>
        <p:txBody>
          <a:bodyPr>
            <a:normAutofit fontScale="90000"/>
          </a:bodyPr>
          <a:lstStyle/>
          <a:p>
            <a:pPr algn="ctr"/>
            <a:r>
              <a:rPr lang="en-US" b="1" dirty="0"/>
              <a:t>No Scripture in the Bible can have </a:t>
            </a:r>
            <a:br>
              <a:rPr lang="en-US" b="1" dirty="0"/>
            </a:br>
            <a:r>
              <a:rPr lang="en-US" b="1" dirty="0"/>
              <a:t>its own private interpretation.</a:t>
            </a:r>
            <a:br>
              <a:rPr lang="en-US" b="1" dirty="0"/>
            </a:br>
            <a:endParaRPr lang="en-US" b="1" dirty="0"/>
          </a:p>
        </p:txBody>
      </p:sp>
      <p:pic>
        <p:nvPicPr>
          <p:cNvPr id="3" name="Picture 2"/>
          <p:cNvPicPr>
            <a:picLocks noChangeAspect="1"/>
          </p:cNvPicPr>
          <p:nvPr/>
        </p:nvPicPr>
        <p:blipFill>
          <a:blip r:embed="rId2"/>
          <a:stretch>
            <a:fillRect/>
          </a:stretch>
        </p:blipFill>
        <p:spPr>
          <a:xfrm>
            <a:off x="2841454" y="1738188"/>
            <a:ext cx="5902002" cy="4900119"/>
          </a:xfrm>
          <a:prstGeom prst="rect">
            <a:avLst/>
          </a:prstGeom>
        </p:spPr>
      </p:pic>
    </p:spTree>
    <p:extLst>
      <p:ext uri="{BB962C8B-B14F-4D97-AF65-F5344CB8AC3E}">
        <p14:creationId xmlns:p14="http://schemas.microsoft.com/office/powerpoint/2010/main" val="353993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59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We can’t give the Scripture our </a:t>
            </a:r>
            <a:br>
              <a:rPr lang="en-US" b="1" dirty="0"/>
            </a:br>
            <a:r>
              <a:rPr lang="en-US" b="1" dirty="0"/>
              <a:t>own  private interpretation.</a:t>
            </a:r>
            <a:br>
              <a:rPr lang="en-US" b="1" dirty="0"/>
            </a:br>
            <a:endParaRPr lang="en-US" b="1" dirty="0"/>
          </a:p>
        </p:txBody>
      </p:sp>
      <p:pic>
        <p:nvPicPr>
          <p:cNvPr id="3" name="Picture 2"/>
          <p:cNvPicPr>
            <a:picLocks noChangeAspect="1"/>
          </p:cNvPicPr>
          <p:nvPr/>
        </p:nvPicPr>
        <p:blipFill>
          <a:blip r:embed="rId2"/>
          <a:stretch>
            <a:fillRect/>
          </a:stretch>
        </p:blipFill>
        <p:spPr>
          <a:xfrm>
            <a:off x="2608612" y="1690688"/>
            <a:ext cx="6672448" cy="5004336"/>
          </a:xfrm>
          <a:prstGeom prst="rect">
            <a:avLst/>
          </a:prstGeom>
        </p:spPr>
      </p:pic>
    </p:spTree>
    <p:extLst>
      <p:ext uri="{BB962C8B-B14F-4D97-AF65-F5344CB8AC3E}">
        <p14:creationId xmlns:p14="http://schemas.microsoft.com/office/powerpoint/2010/main" val="107712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We can’t take a Scripture and make it </a:t>
            </a:r>
            <a:br>
              <a:rPr lang="en-US" b="1" dirty="0"/>
            </a:br>
            <a:r>
              <a:rPr lang="en-US" b="1" dirty="0"/>
              <a:t>say what you want it to say.</a:t>
            </a:r>
            <a:br>
              <a:rPr lang="en-US" b="1" dirty="0"/>
            </a:br>
            <a:endParaRPr lang="en-US" b="1" dirty="0"/>
          </a:p>
        </p:txBody>
      </p:sp>
      <p:pic>
        <p:nvPicPr>
          <p:cNvPr id="3" name="Picture 2"/>
          <p:cNvPicPr>
            <a:picLocks noChangeAspect="1"/>
          </p:cNvPicPr>
          <p:nvPr/>
        </p:nvPicPr>
        <p:blipFill>
          <a:blip r:embed="rId2"/>
          <a:stretch>
            <a:fillRect/>
          </a:stretch>
        </p:blipFill>
        <p:spPr>
          <a:xfrm>
            <a:off x="2282482" y="1513176"/>
            <a:ext cx="7241443" cy="5160757"/>
          </a:xfrm>
          <a:prstGeom prst="rect">
            <a:avLst/>
          </a:prstGeom>
        </p:spPr>
      </p:pic>
    </p:spTree>
    <p:extLst>
      <p:ext uri="{BB962C8B-B14F-4D97-AF65-F5344CB8AC3E}">
        <p14:creationId xmlns:p14="http://schemas.microsoft.com/office/powerpoint/2010/main" val="121356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075" y="163245"/>
            <a:ext cx="10515600" cy="1325563"/>
          </a:xfrm>
        </p:spPr>
        <p:txBody>
          <a:bodyPr/>
          <a:lstStyle/>
          <a:p>
            <a:pPr algn="ctr"/>
            <a:r>
              <a:rPr lang="en-US" b="1" dirty="0"/>
              <a:t>This is what the cults do! </a:t>
            </a:r>
            <a:br>
              <a:rPr lang="en-US" b="1" dirty="0"/>
            </a:br>
            <a:endParaRPr lang="en-US" b="1" dirty="0"/>
          </a:p>
        </p:txBody>
      </p:sp>
      <p:pic>
        <p:nvPicPr>
          <p:cNvPr id="3" name="Picture 2"/>
          <p:cNvPicPr>
            <a:picLocks noChangeAspect="1"/>
          </p:cNvPicPr>
          <p:nvPr/>
        </p:nvPicPr>
        <p:blipFill>
          <a:blip r:embed="rId2"/>
          <a:stretch>
            <a:fillRect/>
          </a:stretch>
        </p:blipFill>
        <p:spPr>
          <a:xfrm>
            <a:off x="4103498" y="1027906"/>
            <a:ext cx="3817343" cy="5783853"/>
          </a:xfrm>
          <a:prstGeom prst="rect">
            <a:avLst/>
          </a:prstGeom>
        </p:spPr>
      </p:pic>
    </p:spTree>
    <p:extLst>
      <p:ext uri="{BB962C8B-B14F-4D97-AF65-F5344CB8AC3E}">
        <p14:creationId xmlns:p14="http://schemas.microsoft.com/office/powerpoint/2010/main" val="177079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There must always be another Scripture </a:t>
            </a:r>
            <a:br>
              <a:rPr lang="en-US" b="1" dirty="0"/>
            </a:br>
            <a:r>
              <a:rPr lang="en-US" b="1" dirty="0"/>
              <a:t>to support your interpretation. </a:t>
            </a:r>
            <a:br>
              <a:rPr lang="en-US" b="1" dirty="0"/>
            </a:br>
            <a:endParaRPr lang="en-US" b="1" dirty="0"/>
          </a:p>
        </p:txBody>
      </p:sp>
      <p:pic>
        <p:nvPicPr>
          <p:cNvPr id="3" name="Picture 2"/>
          <p:cNvPicPr>
            <a:picLocks noChangeAspect="1"/>
          </p:cNvPicPr>
          <p:nvPr/>
        </p:nvPicPr>
        <p:blipFill>
          <a:blip r:embed="rId2"/>
          <a:stretch>
            <a:fillRect/>
          </a:stretch>
        </p:blipFill>
        <p:spPr>
          <a:xfrm>
            <a:off x="1549201" y="1690688"/>
            <a:ext cx="8413702" cy="4823856"/>
          </a:xfrm>
          <a:prstGeom prst="rect">
            <a:avLst/>
          </a:prstGeom>
        </p:spPr>
      </p:pic>
    </p:spTree>
    <p:extLst>
      <p:ext uri="{BB962C8B-B14F-4D97-AF65-F5344CB8AC3E}">
        <p14:creationId xmlns:p14="http://schemas.microsoft.com/office/powerpoint/2010/main" val="375934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822" y="792637"/>
            <a:ext cx="10515600" cy="1325563"/>
          </a:xfrm>
        </p:spPr>
        <p:txBody>
          <a:bodyPr>
            <a:normAutofit fontScale="90000"/>
          </a:bodyPr>
          <a:lstStyle/>
          <a:p>
            <a:pPr algn="ctr"/>
            <a:r>
              <a:rPr lang="en-US" b="1" dirty="0"/>
              <a:t>Although there are verses in the Bible that can interpret themselves, there will always be other verses that will support and confirm the interpretation of those verses.</a:t>
            </a:r>
            <a:br>
              <a:rPr lang="en-US" b="1" dirty="0"/>
            </a:br>
            <a:endParaRPr lang="en-US" b="1" dirty="0"/>
          </a:p>
        </p:txBody>
      </p:sp>
      <p:pic>
        <p:nvPicPr>
          <p:cNvPr id="4" name="Picture 3"/>
          <p:cNvPicPr>
            <a:picLocks noChangeAspect="1"/>
          </p:cNvPicPr>
          <p:nvPr/>
        </p:nvPicPr>
        <p:blipFill>
          <a:blip r:embed="rId2"/>
          <a:stretch>
            <a:fillRect/>
          </a:stretch>
        </p:blipFill>
        <p:spPr>
          <a:xfrm>
            <a:off x="6317237" y="2511629"/>
            <a:ext cx="5626371" cy="4346371"/>
          </a:xfrm>
          <a:prstGeom prst="rect">
            <a:avLst/>
          </a:prstGeom>
        </p:spPr>
      </p:pic>
      <p:pic>
        <p:nvPicPr>
          <p:cNvPr id="5" name="Picture 4"/>
          <p:cNvPicPr>
            <a:picLocks noChangeAspect="1"/>
          </p:cNvPicPr>
          <p:nvPr/>
        </p:nvPicPr>
        <p:blipFill>
          <a:blip r:embed="rId3"/>
          <a:stretch>
            <a:fillRect/>
          </a:stretch>
        </p:blipFill>
        <p:spPr>
          <a:xfrm>
            <a:off x="410251" y="2511628"/>
            <a:ext cx="5626371" cy="4346371"/>
          </a:xfrm>
          <a:prstGeom prst="rect">
            <a:avLst/>
          </a:prstGeom>
        </p:spPr>
      </p:pic>
    </p:spTree>
    <p:extLst>
      <p:ext uri="{BB962C8B-B14F-4D97-AF65-F5344CB8AC3E}">
        <p14:creationId xmlns:p14="http://schemas.microsoft.com/office/powerpoint/2010/main" val="265727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The Holy Spirit gave the Scripture through </a:t>
            </a:r>
            <a:br>
              <a:rPr lang="en-US" b="1" dirty="0"/>
            </a:br>
            <a:r>
              <a:rPr lang="en-US" b="1" dirty="0"/>
              <a:t>holy men who transcribed it  </a:t>
            </a:r>
            <a:r>
              <a:rPr lang="en-US" b="1" i="1" dirty="0"/>
              <a:t>(2 Peter 1:21)</a:t>
            </a:r>
            <a:br>
              <a:rPr lang="en-US" b="1" dirty="0"/>
            </a:br>
            <a:endParaRPr lang="en-US" b="1" dirty="0"/>
          </a:p>
        </p:txBody>
      </p:sp>
      <p:pic>
        <p:nvPicPr>
          <p:cNvPr id="3" name="Picture 2"/>
          <p:cNvPicPr>
            <a:picLocks noChangeAspect="1"/>
          </p:cNvPicPr>
          <p:nvPr/>
        </p:nvPicPr>
        <p:blipFill>
          <a:blip r:embed="rId2"/>
          <a:stretch>
            <a:fillRect/>
          </a:stretch>
        </p:blipFill>
        <p:spPr>
          <a:xfrm>
            <a:off x="316675" y="1622130"/>
            <a:ext cx="5146871" cy="5146871"/>
          </a:xfrm>
          <a:prstGeom prst="rect">
            <a:avLst/>
          </a:prstGeom>
        </p:spPr>
      </p:pic>
      <p:sp>
        <p:nvSpPr>
          <p:cNvPr id="4" name="Rectangle 3"/>
          <p:cNvSpPr/>
          <p:nvPr/>
        </p:nvSpPr>
        <p:spPr>
          <a:xfrm>
            <a:off x="5759532" y="1690688"/>
            <a:ext cx="6198920" cy="5078313"/>
          </a:xfrm>
          <a:prstGeom prst="rect">
            <a:avLst/>
          </a:prstGeom>
        </p:spPr>
        <p:txBody>
          <a:bodyPr wrap="square">
            <a:spAutoFit/>
          </a:bodyPr>
          <a:lstStyle/>
          <a:p>
            <a:pPr algn="ctr"/>
            <a:r>
              <a:rPr lang="en-US" sz="3600" i="1" dirty="0"/>
              <a:t>2 Timothy 3:16-17 </a:t>
            </a:r>
          </a:p>
          <a:p>
            <a:pPr algn="ctr"/>
            <a:r>
              <a:rPr lang="en-US" sz="3600" i="1" dirty="0"/>
              <a:t>“All scripture is given by inspiration of God, and is profitable for doctrine, for reproof, for correction, for instruction in righteousness: That the man of God may be perfect, </a:t>
            </a:r>
            <a:r>
              <a:rPr lang="en-US" sz="3600" i="1" dirty="0" err="1"/>
              <a:t>throughly</a:t>
            </a:r>
            <a:r>
              <a:rPr lang="en-US" sz="3600" i="1" dirty="0"/>
              <a:t> furnished unto all good works.”</a:t>
            </a:r>
          </a:p>
        </p:txBody>
      </p:sp>
    </p:spTree>
    <p:extLst>
      <p:ext uri="{BB962C8B-B14F-4D97-AF65-F5344CB8AC3E}">
        <p14:creationId xmlns:p14="http://schemas.microsoft.com/office/powerpoint/2010/main" val="109867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28" y="0"/>
            <a:ext cx="7291450" cy="6858000"/>
          </a:xfrm>
        </p:spPr>
        <p:txBody>
          <a:bodyPr>
            <a:normAutofit lnSpcReduction="10000"/>
          </a:bodyPr>
          <a:lstStyle/>
          <a:p>
            <a:pPr marL="0" indent="0" algn="ctr">
              <a:buNone/>
            </a:pPr>
            <a:r>
              <a:rPr lang="en-US" sz="4000" dirty="0">
                <a:solidFill>
                  <a:srgbClr val="FFFF00"/>
                </a:solidFill>
              </a:rPr>
              <a:t>The Holy Spirit Guards His </a:t>
            </a:r>
          </a:p>
          <a:p>
            <a:pPr marL="0" indent="0" algn="ctr">
              <a:buNone/>
            </a:pPr>
            <a:r>
              <a:rPr lang="en-US" sz="4000" dirty="0">
                <a:solidFill>
                  <a:srgbClr val="FFFF00"/>
                </a:solidFill>
              </a:rPr>
              <a:t>Words zealously </a:t>
            </a:r>
          </a:p>
          <a:p>
            <a:pPr marL="0" indent="0" algn="ctr">
              <a:buNone/>
            </a:pPr>
            <a:r>
              <a:rPr lang="en-US" sz="3600" i="1" dirty="0"/>
              <a:t>“Thou shalt not add thereto nor diminish from it…add thou not unto his words…if any man shall add unto these things, God shall add unto him the plagues that are written in this book. And if any man shall take away from the words of the book of this prophecy, God shall take away his part out of the book of life and out of the holy city from the things which are written in this book…”</a:t>
            </a:r>
            <a:endParaRPr lang="en-US" sz="3600" dirty="0"/>
          </a:p>
        </p:txBody>
      </p:sp>
      <p:pic>
        <p:nvPicPr>
          <p:cNvPr id="2" name="Picture 1"/>
          <p:cNvPicPr>
            <a:picLocks noChangeAspect="1"/>
          </p:cNvPicPr>
          <p:nvPr/>
        </p:nvPicPr>
        <p:blipFill>
          <a:blip r:embed="rId2"/>
          <a:stretch>
            <a:fillRect/>
          </a:stretch>
        </p:blipFill>
        <p:spPr>
          <a:xfrm>
            <a:off x="7321138" y="2492766"/>
            <a:ext cx="4825428" cy="3623026"/>
          </a:xfrm>
          <a:prstGeom prst="rect">
            <a:avLst/>
          </a:prstGeom>
        </p:spPr>
      </p:pic>
      <p:pic>
        <p:nvPicPr>
          <p:cNvPr id="4" name="Picture 3"/>
          <p:cNvPicPr>
            <a:picLocks noChangeAspect="1"/>
          </p:cNvPicPr>
          <p:nvPr/>
        </p:nvPicPr>
        <p:blipFill>
          <a:blip r:embed="rId3"/>
          <a:stretch>
            <a:fillRect/>
          </a:stretch>
        </p:blipFill>
        <p:spPr>
          <a:xfrm>
            <a:off x="8196060" y="355085"/>
            <a:ext cx="3075585" cy="1968075"/>
          </a:xfrm>
          <a:prstGeom prst="ellipse">
            <a:avLst/>
          </a:prstGeom>
          <a:ln>
            <a:noFill/>
          </a:ln>
          <a:effectLst>
            <a:softEdge rad="112500"/>
          </a:effectLst>
        </p:spPr>
      </p:pic>
    </p:spTree>
    <p:extLst>
      <p:ext uri="{BB962C8B-B14F-4D97-AF65-F5344CB8AC3E}">
        <p14:creationId xmlns:p14="http://schemas.microsoft.com/office/powerpoint/2010/main" val="11824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31860"/>
            <a:ext cx="12191999" cy="1325563"/>
          </a:xfrm>
        </p:spPr>
        <p:txBody>
          <a:bodyPr>
            <a:normAutofit/>
          </a:bodyPr>
          <a:lstStyle/>
          <a:p>
            <a:pPr algn="ctr"/>
            <a:r>
              <a:rPr lang="en-US" b="1" dirty="0">
                <a:solidFill>
                  <a:srgbClr val="FFFF00"/>
                </a:solidFill>
              </a:rPr>
              <a:t>The Holy Spirit gives Illumination of Scripture</a:t>
            </a:r>
            <a:br>
              <a:rPr lang="en-US" dirty="0"/>
            </a:br>
            <a:r>
              <a:rPr lang="en-US" sz="4000" dirty="0"/>
              <a:t>(</a:t>
            </a:r>
            <a:r>
              <a:rPr lang="en-US" sz="4000" i="1" dirty="0"/>
              <a:t>Matt.16:10-17 ; John 16:13; Eph. 1:17-18; II Cor. 4:1-6)</a:t>
            </a:r>
          </a:p>
        </p:txBody>
      </p:sp>
      <p:sp>
        <p:nvSpPr>
          <p:cNvPr id="3" name="Rectangle 2"/>
          <p:cNvSpPr/>
          <p:nvPr/>
        </p:nvSpPr>
        <p:spPr>
          <a:xfrm>
            <a:off x="205274" y="1457423"/>
            <a:ext cx="6430736" cy="5078313"/>
          </a:xfrm>
          <a:prstGeom prst="rect">
            <a:avLst/>
          </a:prstGeom>
        </p:spPr>
        <p:txBody>
          <a:bodyPr wrap="square">
            <a:spAutoFit/>
          </a:bodyPr>
          <a:lstStyle/>
          <a:p>
            <a:pPr algn="ctr"/>
            <a:r>
              <a:rPr lang="en-US" sz="3600" i="1" dirty="0"/>
              <a:t> (1 John 2:27) </a:t>
            </a:r>
          </a:p>
          <a:p>
            <a:pPr algn="ctr"/>
            <a:r>
              <a:rPr lang="en-US" sz="3600" i="1" dirty="0"/>
              <a:t>“But the anointing which ye have received of him abideth in you, and ye need not that any man teach you: but as the same anointing teacheth you of all things, and is truth, and is no lie, and even as it hath taught you, ye shall abide in him.”</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014947" y="1903639"/>
            <a:ext cx="4413109" cy="4450508"/>
          </a:xfrm>
          <a:prstGeom prst="rect">
            <a:avLst/>
          </a:prstGeom>
        </p:spPr>
      </p:pic>
      <p:pic>
        <p:nvPicPr>
          <p:cNvPr id="5" name="Picture 4"/>
          <p:cNvPicPr>
            <a:picLocks noChangeAspect="1"/>
          </p:cNvPicPr>
          <p:nvPr/>
        </p:nvPicPr>
        <p:blipFill rotWithShape="1">
          <a:blip r:embed="rId4"/>
          <a:srcRect l="4730" t="4136" r="3381" b="32540"/>
          <a:stretch/>
        </p:blipFill>
        <p:spPr>
          <a:xfrm>
            <a:off x="8704304" y="2248678"/>
            <a:ext cx="1279451" cy="1138334"/>
          </a:xfrm>
          <a:prstGeom prst="ellipse">
            <a:avLst/>
          </a:prstGeom>
          <a:ln>
            <a:noFill/>
          </a:ln>
          <a:effectLst>
            <a:softEdge rad="112500"/>
          </a:effectLst>
        </p:spPr>
      </p:pic>
      <p:pic>
        <p:nvPicPr>
          <p:cNvPr id="5122" name="Picture 2" descr="Image result for teaching ministry of the holy spirit"/>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80311" y="3512000"/>
            <a:ext cx="2512660" cy="25126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2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430416" y="152400"/>
            <a:ext cx="6761584" cy="6705600"/>
          </a:xfrm>
        </p:spPr>
        <p:txBody>
          <a:bodyPr>
            <a:noAutofit/>
          </a:bodyPr>
          <a:lstStyle/>
          <a:p>
            <a:pPr algn="ctr">
              <a:buNone/>
            </a:pPr>
            <a:r>
              <a:rPr lang="en-US" sz="3200" i="1" dirty="0">
                <a:effectLst>
                  <a:glow rad="101600">
                    <a:schemeClr val="bg1">
                      <a:alpha val="60000"/>
                    </a:schemeClr>
                  </a:glow>
                </a:effectLst>
              </a:rPr>
              <a:t>  “For flesh and blood hath not revealed it unto thee, but my Father which is in heaven…</a:t>
            </a:r>
            <a:r>
              <a:rPr lang="en-US" sz="3200" i="1" dirty="0">
                <a:solidFill>
                  <a:srgbClr val="FFFF00"/>
                </a:solidFill>
                <a:effectLst>
                  <a:glow rad="101600">
                    <a:schemeClr val="bg1">
                      <a:alpha val="60000"/>
                    </a:schemeClr>
                  </a:glow>
                </a:effectLst>
              </a:rPr>
              <a:t>The Holy Ghost, he shall teach you all things </a:t>
            </a:r>
            <a:r>
              <a:rPr lang="en-US" sz="3200" i="1" dirty="0">
                <a:effectLst>
                  <a:glow rad="101600">
                    <a:schemeClr val="bg1">
                      <a:alpha val="60000"/>
                    </a:schemeClr>
                  </a:glow>
                </a:effectLst>
              </a:rPr>
              <a:t>and bring all things to your remembrance…When the Spirit of Truth is come he will </a:t>
            </a:r>
            <a:r>
              <a:rPr lang="en-US" sz="3200" i="1" dirty="0">
                <a:solidFill>
                  <a:srgbClr val="FFFF00"/>
                </a:solidFill>
                <a:effectLst>
                  <a:glow rad="101600">
                    <a:schemeClr val="bg1">
                      <a:alpha val="60000"/>
                    </a:schemeClr>
                  </a:glow>
                </a:effectLst>
              </a:rPr>
              <a:t>guide you into all truth</a:t>
            </a:r>
            <a:r>
              <a:rPr lang="en-US" sz="3200" i="1" dirty="0">
                <a:effectLst>
                  <a:glow rad="101600">
                    <a:schemeClr val="bg1">
                      <a:alpha val="60000"/>
                    </a:schemeClr>
                  </a:glow>
                </a:effectLst>
              </a:rPr>
              <a:t>…that the God of our Lord Jesus Christ the Father of glory may give unto you the spirit of wisdom and revelation in the knowledge of him. </a:t>
            </a:r>
            <a:r>
              <a:rPr lang="en-US" sz="3200" i="1" dirty="0">
                <a:solidFill>
                  <a:srgbClr val="FFFF00"/>
                </a:solidFill>
                <a:effectLst>
                  <a:glow rad="101600">
                    <a:schemeClr val="bg1">
                      <a:alpha val="60000"/>
                    </a:schemeClr>
                  </a:glow>
                </a:effectLst>
              </a:rPr>
              <a:t>The eyes of your understanding being enlightened</a:t>
            </a:r>
            <a:r>
              <a:rPr lang="en-US" sz="3200" i="1" dirty="0">
                <a:effectLst>
                  <a:glow rad="101600">
                    <a:schemeClr val="bg1">
                      <a:alpha val="60000"/>
                    </a:schemeClr>
                  </a:glow>
                </a:effectLst>
              </a:rPr>
              <a:t>…But </a:t>
            </a:r>
            <a:r>
              <a:rPr lang="en-US" sz="3200" i="1" dirty="0">
                <a:solidFill>
                  <a:srgbClr val="FFFF00"/>
                </a:solidFill>
                <a:effectLst>
                  <a:glow rad="101600">
                    <a:schemeClr val="bg1">
                      <a:alpha val="60000"/>
                    </a:schemeClr>
                  </a:glow>
                </a:effectLst>
              </a:rPr>
              <a:t>God hath revealed them unto us by his Spirit </a:t>
            </a:r>
            <a:r>
              <a:rPr lang="en-US" sz="3200" i="1" dirty="0">
                <a:effectLst>
                  <a:glow rad="101600">
                    <a:schemeClr val="bg1">
                      <a:alpha val="60000"/>
                    </a:schemeClr>
                  </a:glow>
                </a:effectLst>
              </a:rPr>
              <a:t>for the spirit searches all things yea the deep things of God.”</a:t>
            </a:r>
            <a:endParaRPr lang="en-US" sz="3200" b="1" i="1" dirty="0">
              <a:solidFill>
                <a:schemeClr val="bg1"/>
              </a:solidFill>
              <a:effectLst>
                <a:glow rad="101600">
                  <a:schemeClr val="bg1">
                    <a:alpha val="60000"/>
                  </a:schemeClr>
                </a:glow>
              </a:effectLst>
            </a:endParaRPr>
          </a:p>
        </p:txBody>
      </p:sp>
      <p:pic>
        <p:nvPicPr>
          <p:cNvPr id="2" name="Picture 1"/>
          <p:cNvPicPr>
            <a:picLocks noChangeAspect="1"/>
          </p:cNvPicPr>
          <p:nvPr/>
        </p:nvPicPr>
        <p:blipFill>
          <a:blip r:embed="rId3"/>
          <a:stretch>
            <a:fillRect/>
          </a:stretch>
        </p:blipFill>
        <p:spPr>
          <a:xfrm>
            <a:off x="93307" y="152400"/>
            <a:ext cx="5632120" cy="3758699"/>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93402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14" y="152400"/>
            <a:ext cx="7977674" cy="6858000"/>
          </a:xfrm>
        </p:spPr>
        <p:txBody>
          <a:bodyPr>
            <a:noAutofit/>
          </a:bodyPr>
          <a:lstStyle/>
          <a:p>
            <a:pPr algn="ctr">
              <a:buNone/>
            </a:pPr>
            <a:r>
              <a:rPr lang="en-US" sz="3200" i="1" dirty="0">
                <a:effectLst>
                  <a:glow rad="101600">
                    <a:schemeClr val="bg1">
                      <a:alpha val="60000"/>
                    </a:schemeClr>
                  </a:glow>
                </a:effectLst>
              </a:rPr>
              <a:t>   “Now we have received not the spirit of the world, but the Spirit which is of God: that we might know the things that are freely given to us of God. Which things also we speak not in the words which man’s wisdom teacheth, but which the </a:t>
            </a:r>
            <a:r>
              <a:rPr lang="en-US" sz="3200" i="1" dirty="0">
                <a:solidFill>
                  <a:srgbClr val="FFFF00"/>
                </a:solidFill>
                <a:effectLst>
                  <a:glow rad="101600">
                    <a:schemeClr val="bg1">
                      <a:alpha val="60000"/>
                    </a:schemeClr>
                  </a:glow>
                </a:effectLst>
              </a:rPr>
              <a:t>Holy Ghost teacheth</a:t>
            </a:r>
            <a:r>
              <a:rPr lang="en-US" sz="3200" i="1" dirty="0">
                <a:effectLst>
                  <a:glow rad="101600">
                    <a:schemeClr val="bg1">
                      <a:alpha val="60000"/>
                    </a:schemeClr>
                  </a:glow>
                </a:effectLst>
              </a:rPr>
              <a:t>; comparing spiritual things with spiritual…If our gospel be hid it is hid to them that are lost. In whom the god of this world hath blinded the minds of that which believe not…For God commanded the light to shine out of darkness hath shined in our hearts to give the light of the knowledge of the glory of God in the face of Jesus Christ…Hereby know we the spirit of truth and the spirit of error.”</a:t>
            </a:r>
            <a:endParaRPr lang="en-US" sz="3200" dirty="0">
              <a:effectLst>
                <a:glow rad="101600">
                  <a:schemeClr val="bg1">
                    <a:alpha val="60000"/>
                  </a:schemeClr>
                </a:glow>
              </a:effectLst>
            </a:endParaRPr>
          </a:p>
          <a:p>
            <a:pPr algn="ctr"/>
            <a:endParaRPr lang="en-US" sz="3200" b="1" i="1" dirty="0">
              <a:solidFill>
                <a:schemeClr val="bg1"/>
              </a:solidFill>
              <a:effectLst>
                <a:glow rad="101600">
                  <a:schemeClr val="bg1">
                    <a:alpha val="60000"/>
                  </a:schemeClr>
                </a:glow>
              </a:effectLst>
            </a:endParaRPr>
          </a:p>
          <a:p>
            <a:pPr algn="ctr"/>
            <a:endParaRPr lang="en-US" sz="3200" dirty="0"/>
          </a:p>
        </p:txBody>
      </p:sp>
      <p:pic>
        <p:nvPicPr>
          <p:cNvPr id="2" name="Picture 1"/>
          <p:cNvPicPr>
            <a:picLocks noChangeAspect="1"/>
          </p:cNvPicPr>
          <p:nvPr/>
        </p:nvPicPr>
        <p:blipFill rotWithShape="1">
          <a:blip r:embed="rId3"/>
          <a:srcRect l="45980" t="2222" r="-1"/>
          <a:stretch/>
        </p:blipFill>
        <p:spPr>
          <a:xfrm>
            <a:off x="8203527" y="419878"/>
            <a:ext cx="3727215" cy="5057192"/>
          </a:xfrm>
          <a:prstGeom prst="rect">
            <a:avLst/>
          </a:prstGeom>
          <a:scene3d>
            <a:camera prst="orthographicFront"/>
            <a:lightRig rig="threePt" dir="t"/>
          </a:scene3d>
          <a:sp3d>
            <a:bevelT prst="slope"/>
          </a:sp3d>
        </p:spPr>
      </p:pic>
    </p:spTree>
    <p:extLst>
      <p:ext uri="{BB962C8B-B14F-4D97-AF65-F5344CB8AC3E}">
        <p14:creationId xmlns:p14="http://schemas.microsoft.com/office/powerpoint/2010/main" val="222459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296994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27" y="78798"/>
            <a:ext cx="10515600" cy="1325563"/>
          </a:xfrm>
        </p:spPr>
        <p:txBody>
          <a:bodyPr/>
          <a:lstStyle/>
          <a:p>
            <a:pPr algn="ctr"/>
            <a:r>
              <a:rPr lang="en-US" dirty="0">
                <a:solidFill>
                  <a:srgbClr val="FFFF00"/>
                </a:solidFill>
              </a:rPr>
              <a:t>How Satan perverts the Word of God</a:t>
            </a:r>
          </a:p>
        </p:txBody>
      </p:sp>
      <p:sp>
        <p:nvSpPr>
          <p:cNvPr id="3" name="Content Placeholder 2"/>
          <p:cNvSpPr>
            <a:spLocks noGrp="1"/>
          </p:cNvSpPr>
          <p:nvPr>
            <p:ph idx="1"/>
          </p:nvPr>
        </p:nvSpPr>
        <p:spPr>
          <a:xfrm>
            <a:off x="83127" y="2198688"/>
            <a:ext cx="7684655" cy="4486275"/>
          </a:xfrm>
        </p:spPr>
        <p:txBody>
          <a:bodyPr>
            <a:normAutofit/>
          </a:bodyPr>
          <a:lstStyle/>
          <a:p>
            <a:pPr marL="0" indent="0">
              <a:buNone/>
            </a:pPr>
            <a:r>
              <a:rPr lang="en-US" sz="3600" dirty="0"/>
              <a:t>1. Causing it to be mistranslated.</a:t>
            </a:r>
          </a:p>
          <a:p>
            <a:pPr marL="0" indent="0">
              <a:buNone/>
            </a:pPr>
            <a:r>
              <a:rPr lang="en-US" sz="3600" dirty="0"/>
              <a:t>2. Causing it to be misinterpreted.</a:t>
            </a:r>
          </a:p>
          <a:p>
            <a:pPr marL="0" indent="0">
              <a:buNone/>
            </a:pPr>
            <a:r>
              <a:rPr lang="en-US" sz="3600" dirty="0">
                <a:solidFill>
                  <a:srgbClr val="FFFF00"/>
                </a:solidFill>
              </a:rPr>
              <a:t>Next week: </a:t>
            </a:r>
          </a:p>
          <a:p>
            <a:pPr marL="0" indent="0">
              <a:buNone/>
            </a:pPr>
            <a:r>
              <a:rPr lang="en-US" sz="3600" dirty="0"/>
              <a:t>3. Causing it to be taken out of context.</a:t>
            </a:r>
          </a:p>
          <a:p>
            <a:pPr marL="0" indent="0">
              <a:buNone/>
            </a:pPr>
            <a:r>
              <a:rPr lang="en-US" sz="3600" dirty="0"/>
              <a:t>4. Overstressing one side of a doctrine     and ignoring the other side. </a:t>
            </a:r>
          </a:p>
          <a:p>
            <a:pPr marL="0" indent="0">
              <a:buNone/>
            </a:pPr>
            <a:r>
              <a:rPr lang="en-US" sz="3600" dirty="0"/>
              <a:t>5. Under stressing certain doctrines.</a:t>
            </a:r>
          </a:p>
        </p:txBody>
      </p:sp>
      <p:pic>
        <p:nvPicPr>
          <p:cNvPr id="1026" name="Picture 2" descr="http://3.bp.blogspot.com/-Pd8ZTuAMV5M/UyQKyKZQwoI/AAAAAAAAC6Y/0vh9s1tvS_Y/s1600/satan_perverts_scrip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3127" y="1505961"/>
            <a:ext cx="4390158" cy="27515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13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81002"/>
            <a:ext cx="7772400" cy="1981199"/>
          </a:xfrm>
        </p:spPr>
        <p:txBody>
          <a:bodyPr>
            <a:normAutofit/>
          </a:bodyPr>
          <a:lstStyle/>
          <a:p>
            <a:endParaRPr lang="en-US" sz="4800" i="1"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srcRect/>
          <a:stretch>
            <a:fillRect/>
          </a:stretch>
        </p:blipFill>
        <p:spPr bwMode="auto">
          <a:xfrm>
            <a:off x="1536959" y="0"/>
            <a:ext cx="9144000" cy="6858000"/>
          </a:xfrm>
          <a:prstGeom prst="rect">
            <a:avLst/>
          </a:prstGeom>
          <a:ln>
            <a:noFill/>
          </a:ln>
          <a:effectLst>
            <a:softEdge rad="112500"/>
          </a:effectLst>
        </p:spPr>
      </p:pic>
    </p:spTree>
    <p:extLst>
      <p:ext uri="{BB962C8B-B14F-4D97-AF65-F5344CB8AC3E}">
        <p14:creationId xmlns:p14="http://schemas.microsoft.com/office/powerpoint/2010/main" val="139634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90933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269" y="383000"/>
            <a:ext cx="10515600" cy="1325563"/>
          </a:xfrm>
        </p:spPr>
        <p:txBody>
          <a:bodyPr>
            <a:normAutofit fontScale="90000"/>
          </a:bodyPr>
          <a:lstStyle/>
          <a:p>
            <a:pPr algn="ctr"/>
            <a:r>
              <a:rPr lang="en-US" dirty="0"/>
              <a:t>Satan perverts the Word of God </a:t>
            </a:r>
            <a:br>
              <a:rPr lang="en-US" dirty="0"/>
            </a:br>
            <a:r>
              <a:rPr lang="en-US" i="1" dirty="0"/>
              <a:t>(Part 3)</a:t>
            </a:r>
            <a:br>
              <a:rPr lang="en-US" dirty="0"/>
            </a:br>
            <a:endParaRPr lang="en-US" i="1" dirty="0"/>
          </a:p>
        </p:txBody>
      </p:sp>
      <p:pic>
        <p:nvPicPr>
          <p:cNvPr id="6" name="Picture 5"/>
          <p:cNvPicPr>
            <a:picLocks noChangeAspect="1"/>
          </p:cNvPicPr>
          <p:nvPr/>
        </p:nvPicPr>
        <p:blipFill>
          <a:blip r:embed="rId2"/>
          <a:stretch>
            <a:fillRect/>
          </a:stretch>
        </p:blipFill>
        <p:spPr>
          <a:xfrm>
            <a:off x="1525025" y="1548244"/>
            <a:ext cx="8905907" cy="5009573"/>
          </a:xfrm>
          <a:prstGeom prst="rect">
            <a:avLst/>
          </a:prstGeom>
        </p:spPr>
      </p:pic>
      <p:pic>
        <p:nvPicPr>
          <p:cNvPr id="7" name="Picture 6"/>
          <p:cNvPicPr>
            <a:picLocks noChangeAspect="1"/>
          </p:cNvPicPr>
          <p:nvPr/>
        </p:nvPicPr>
        <p:blipFill>
          <a:blip r:embed="rId3"/>
          <a:stretch>
            <a:fillRect/>
          </a:stretch>
        </p:blipFill>
        <p:spPr>
          <a:xfrm>
            <a:off x="1525024" y="1551642"/>
            <a:ext cx="8905907" cy="5006175"/>
          </a:xfrm>
          <a:prstGeom prst="rect">
            <a:avLst/>
          </a:prstGeom>
        </p:spPr>
      </p:pic>
    </p:spTree>
    <p:extLst>
      <p:ext uri="{BB962C8B-B14F-4D97-AF65-F5344CB8AC3E}">
        <p14:creationId xmlns:p14="http://schemas.microsoft.com/office/powerpoint/2010/main" val="95899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979"/>
            <a:ext cx="10515600" cy="1325563"/>
          </a:xfrm>
        </p:spPr>
        <p:txBody>
          <a:bodyPr>
            <a:normAutofit/>
          </a:bodyPr>
          <a:lstStyle/>
          <a:p>
            <a:pPr algn="ctr"/>
            <a:r>
              <a:rPr lang="en-US" sz="4000" b="1" dirty="0">
                <a:solidFill>
                  <a:srgbClr val="FFFF00"/>
                </a:solidFill>
              </a:rPr>
              <a:t>Why Satan hates the Word of God</a:t>
            </a:r>
            <a:br>
              <a:rPr lang="en-US" sz="4000" dirty="0">
                <a:solidFill>
                  <a:srgbClr val="FFFF00"/>
                </a:solidFill>
              </a:rPr>
            </a:br>
            <a:endParaRPr lang="en-US" sz="4000" dirty="0">
              <a:solidFill>
                <a:srgbClr val="FFFF00"/>
              </a:solidFill>
            </a:endParaRPr>
          </a:p>
        </p:txBody>
      </p:sp>
      <p:sp>
        <p:nvSpPr>
          <p:cNvPr id="3" name="Content Placeholder 2"/>
          <p:cNvSpPr>
            <a:spLocks noGrp="1"/>
          </p:cNvSpPr>
          <p:nvPr>
            <p:ph idx="1"/>
          </p:nvPr>
        </p:nvSpPr>
        <p:spPr>
          <a:xfrm>
            <a:off x="249382" y="1182254"/>
            <a:ext cx="11822546" cy="4800745"/>
          </a:xfrm>
        </p:spPr>
        <p:txBody>
          <a:bodyPr>
            <a:noAutofit/>
          </a:bodyPr>
          <a:lstStyle/>
          <a:p>
            <a:pPr marL="0" indent="0">
              <a:buNone/>
            </a:pPr>
            <a:r>
              <a:rPr lang="en-US" sz="3600" dirty="0"/>
              <a:t>1. Because GOD wrote it </a:t>
            </a:r>
            <a:r>
              <a:rPr lang="en-US" sz="3600" i="1" dirty="0"/>
              <a:t>“All Scripture is given by inspiration of God”</a:t>
            </a:r>
          </a:p>
          <a:p>
            <a:pPr marL="0" indent="0">
              <a:buNone/>
            </a:pPr>
            <a:r>
              <a:rPr lang="en-US" sz="3600" dirty="0"/>
              <a:t>2. Because it is true </a:t>
            </a:r>
            <a:r>
              <a:rPr lang="en-US" sz="3600" i="1" dirty="0"/>
              <a:t>“Thy Word is Truth”</a:t>
            </a:r>
          </a:p>
          <a:p>
            <a:pPr marL="0" indent="0">
              <a:buNone/>
            </a:pPr>
            <a:r>
              <a:rPr lang="en-US" sz="3600" dirty="0"/>
              <a:t>3. Because it saves souls </a:t>
            </a:r>
            <a:r>
              <a:rPr lang="en-US" sz="3600" i="1" dirty="0"/>
              <a:t>(1 Peter 1:23)</a:t>
            </a:r>
          </a:p>
          <a:p>
            <a:pPr marL="0" indent="0">
              <a:buNone/>
            </a:pPr>
            <a:r>
              <a:rPr lang="en-US" sz="3600" dirty="0"/>
              <a:t>4. Because it changes lives </a:t>
            </a:r>
            <a:r>
              <a:rPr lang="en-US" sz="3600" i="1" dirty="0"/>
              <a:t>(John 8:32)</a:t>
            </a:r>
          </a:p>
          <a:p>
            <a:pPr marL="0" indent="0">
              <a:buNone/>
            </a:pPr>
            <a:r>
              <a:rPr lang="en-US" sz="3600" dirty="0"/>
              <a:t>5. Satan is a LIAR and the father of lies </a:t>
            </a:r>
            <a:r>
              <a:rPr lang="en-US" sz="3600" i="1" dirty="0"/>
              <a:t>(John 8:44)</a:t>
            </a:r>
          </a:p>
          <a:p>
            <a:pPr marL="0" indent="0">
              <a:buNone/>
            </a:pPr>
            <a:r>
              <a:rPr lang="en-US" sz="3600" dirty="0"/>
              <a:t>6. Satan can’t stand the truth, because everything he does is based upon deception </a:t>
            </a:r>
            <a:r>
              <a:rPr lang="en-US" sz="3600" i="1" dirty="0"/>
              <a:t>(2 Thess. 2:8-11)</a:t>
            </a:r>
          </a:p>
          <a:p>
            <a:pPr marL="0" indent="0">
              <a:buNone/>
            </a:pPr>
            <a:r>
              <a:rPr lang="en-US" sz="3600" dirty="0"/>
              <a:t>7. And the truth of the Bible exposes him for who he is and     how he operates   </a:t>
            </a:r>
          </a:p>
          <a:p>
            <a:endParaRPr lang="en-US" sz="3600" dirty="0"/>
          </a:p>
        </p:txBody>
      </p:sp>
      <p:pic>
        <p:nvPicPr>
          <p:cNvPr id="4" name="Picture 3"/>
          <p:cNvPicPr>
            <a:picLocks noChangeAspect="1"/>
          </p:cNvPicPr>
          <p:nvPr/>
        </p:nvPicPr>
        <p:blipFill>
          <a:blip r:embed="rId2"/>
          <a:stretch>
            <a:fillRect/>
          </a:stretch>
        </p:blipFill>
        <p:spPr>
          <a:xfrm>
            <a:off x="9605818" y="1860694"/>
            <a:ext cx="2362632" cy="2362632"/>
          </a:xfrm>
          <a:prstGeom prst="rect">
            <a:avLst/>
          </a:prstGeom>
        </p:spPr>
      </p:pic>
    </p:spTree>
    <p:extLst>
      <p:ext uri="{BB962C8B-B14F-4D97-AF65-F5344CB8AC3E}">
        <p14:creationId xmlns:p14="http://schemas.microsoft.com/office/powerpoint/2010/main" val="88559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454" y="1194325"/>
            <a:ext cx="12188104" cy="5663675"/>
          </a:xfrm>
          <a:prstGeom prst="rect">
            <a:avLst/>
          </a:prstGeom>
        </p:spPr>
      </p:pic>
      <p:sp>
        <p:nvSpPr>
          <p:cNvPr id="3" name="Rectangle 2"/>
          <p:cNvSpPr/>
          <p:nvPr/>
        </p:nvSpPr>
        <p:spPr>
          <a:xfrm>
            <a:off x="385894" y="241076"/>
            <a:ext cx="11467750" cy="707886"/>
          </a:xfrm>
          <a:prstGeom prst="rect">
            <a:avLst/>
          </a:prstGeom>
        </p:spPr>
        <p:txBody>
          <a:bodyPr wrap="square">
            <a:spAutoFit/>
          </a:bodyPr>
          <a:lstStyle/>
          <a:p>
            <a:pPr algn="ctr"/>
            <a:r>
              <a:rPr lang="en-US" sz="4000" b="1" dirty="0">
                <a:solidFill>
                  <a:srgbClr val="FFFF00"/>
                </a:solidFill>
              </a:rPr>
              <a:t>Satan twist and corrupts the Word of God</a:t>
            </a:r>
            <a:endParaRPr lang="en-US" sz="4000" dirty="0"/>
          </a:p>
        </p:txBody>
      </p:sp>
    </p:spTree>
    <p:extLst>
      <p:ext uri="{BB962C8B-B14F-4D97-AF65-F5344CB8AC3E}">
        <p14:creationId xmlns:p14="http://schemas.microsoft.com/office/powerpoint/2010/main" val="249700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27" y="78798"/>
            <a:ext cx="10515600" cy="1325563"/>
          </a:xfrm>
        </p:spPr>
        <p:txBody>
          <a:bodyPr/>
          <a:lstStyle/>
          <a:p>
            <a:pPr algn="ctr"/>
            <a:r>
              <a:rPr lang="en-US" b="1" dirty="0">
                <a:solidFill>
                  <a:srgbClr val="FFFF00"/>
                </a:solidFill>
              </a:rPr>
              <a:t>How Satan perverts the Word of God</a:t>
            </a:r>
          </a:p>
        </p:txBody>
      </p:sp>
      <p:sp>
        <p:nvSpPr>
          <p:cNvPr id="3" name="Content Placeholder 2"/>
          <p:cNvSpPr>
            <a:spLocks noGrp="1"/>
          </p:cNvSpPr>
          <p:nvPr>
            <p:ph idx="1"/>
          </p:nvPr>
        </p:nvSpPr>
        <p:spPr>
          <a:xfrm>
            <a:off x="83127" y="2198688"/>
            <a:ext cx="7684655" cy="4486275"/>
          </a:xfrm>
        </p:spPr>
        <p:txBody>
          <a:bodyPr>
            <a:normAutofit/>
          </a:bodyPr>
          <a:lstStyle/>
          <a:p>
            <a:pPr marL="0" indent="0">
              <a:buNone/>
            </a:pPr>
            <a:r>
              <a:rPr lang="en-US" sz="3600" dirty="0"/>
              <a:t>1. Causing it to be mistranslated.</a:t>
            </a:r>
          </a:p>
          <a:p>
            <a:pPr marL="0" indent="0">
              <a:buNone/>
            </a:pPr>
            <a:r>
              <a:rPr lang="en-US" sz="3600" dirty="0"/>
              <a:t>2. Causing it to be misinterpreted. </a:t>
            </a:r>
          </a:p>
          <a:p>
            <a:pPr marL="0" indent="0">
              <a:buNone/>
            </a:pPr>
            <a:r>
              <a:rPr lang="en-US" sz="3600" dirty="0"/>
              <a:t>3. </a:t>
            </a:r>
            <a:r>
              <a:rPr lang="en-US" sz="3600" dirty="0">
                <a:solidFill>
                  <a:srgbClr val="FFFF00"/>
                </a:solidFill>
              </a:rPr>
              <a:t>Causing it to be taken out of context. </a:t>
            </a:r>
          </a:p>
          <a:p>
            <a:pPr marL="0" indent="0">
              <a:buNone/>
            </a:pPr>
            <a:r>
              <a:rPr lang="en-US" sz="3600" dirty="0"/>
              <a:t>4. Overstressing one side of a doctrine     and ignoring the other side. </a:t>
            </a:r>
          </a:p>
          <a:p>
            <a:pPr marL="0" indent="0">
              <a:buNone/>
            </a:pPr>
            <a:r>
              <a:rPr lang="en-US" sz="3600" dirty="0"/>
              <a:t>5. Under stressing certain doctrines.</a:t>
            </a:r>
          </a:p>
        </p:txBody>
      </p:sp>
      <p:pic>
        <p:nvPicPr>
          <p:cNvPr id="1026" name="Picture 2" descr="http://3.bp.blogspot.com/-Pd8ZTuAMV5M/UyQKyKZQwoI/AAAAAAAAC6Y/0vh9s1tvS_Y/s1600/satan_perverts_scrip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3127" y="1505961"/>
            <a:ext cx="4390158" cy="27515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57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1886</TotalTime>
  <Words>1534</Words>
  <Application>Microsoft Office PowerPoint</Application>
  <PresentationFormat>Widescreen</PresentationFormat>
  <Paragraphs>91</Paragraphs>
  <Slides>41</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PowerPoint Presentation</vt:lpstr>
      <vt:lpstr>Topics to be studied</vt:lpstr>
      <vt:lpstr>PowerPoint Presentation</vt:lpstr>
      <vt:lpstr>Satan imitates God?  </vt:lpstr>
      <vt:lpstr>Matthew 13:24-42</vt:lpstr>
      <vt:lpstr>Satan perverts the Word of God  (Part 3) </vt:lpstr>
      <vt:lpstr>Why Satan hates the Word of God </vt:lpstr>
      <vt:lpstr>PowerPoint Presentation</vt:lpstr>
      <vt:lpstr>How Satan perverts the Word of God</vt:lpstr>
      <vt:lpstr>1. Satan causes God’s Word to be mistranslated</vt:lpstr>
      <vt:lpstr>“For God is not the author of confusion, but of peace, as in all churches of the saints.”  ( 1 Cor. 14:33)</vt:lpstr>
      <vt:lpstr>Satan does not want you to believe in  the perseveration of the inspired Scriptures</vt:lpstr>
      <vt:lpstr>“You don’t have the inspired, infallible, inerrant, preserved Word of God.”</vt:lpstr>
      <vt:lpstr>2. Satan causes God’s Word to be misinterpreted (2 Peter 1:15-21; 2:1-3)   </vt:lpstr>
      <vt:lpstr>PowerPoint Presentation</vt:lpstr>
      <vt:lpstr>“We have also a more sure word of prophecy; whereunto ye do well that ye take heed, as unto a light that shineth in a dark place, until the day dawn, and the day star arise in your hearts.”</vt:lpstr>
      <vt:lpstr>“Knowing this first, that no prophecy of the scripture is of any private interpretation. For the prophecy came not in old time by the will of man: but holy men of God spake as they were moved by the Holy Ghost.”</vt:lpstr>
      <vt:lpstr>“Knowing this first, that no prophecy of the scripture is of any private interpretation.”</vt:lpstr>
      <vt:lpstr>Verse 19 - The prophecies found in the Bible are  true, and shine like a light in darkness. </vt:lpstr>
      <vt:lpstr>Verse 20 - None of the prophecy, or interpretation of prophecy recorded in Scriptures were devised  by the prophet himself.  </vt:lpstr>
      <vt:lpstr>Verse 20 - While the prophet wrote the prophecy, he is not the author of either the prophecy or the interpretation of it. </vt:lpstr>
      <vt:lpstr>Verse 21 - The Holy Spirit is both author and interpreter of prophecies in the Bible,  not the prophet. </vt:lpstr>
      <vt:lpstr>Revelation</vt:lpstr>
      <vt:lpstr>PowerPoint Presentation</vt:lpstr>
      <vt:lpstr>PowerPoint Presentation</vt:lpstr>
      <vt:lpstr>PowerPoint Presentation</vt:lpstr>
      <vt:lpstr>Beware of those who would twist the meaning                              of  Scripture on doctrinal issues.   The only way to know for sure when this is happening is         to be well educated in the Scriptures yourself.      2 Tim 2:15 “Study to show thyself approved unto God, a workman that needeth not to be ashamed, rightly dividing the word of truth.”      2 Tim 2:16 “But shun profane and vain babblings: for they will increase unto more ungodliness.” </vt:lpstr>
      <vt:lpstr>PowerPoint Presentation</vt:lpstr>
      <vt:lpstr>No Scripture in the Bible can have  its own private interpretation. </vt:lpstr>
      <vt:lpstr>We can’t give the Scripture our  own  private interpretation. </vt:lpstr>
      <vt:lpstr>We can’t take a Scripture and make it  say what you want it to say. </vt:lpstr>
      <vt:lpstr>This is what the cults do!  </vt:lpstr>
      <vt:lpstr>There must always be another Scripture  to support your interpretation.  </vt:lpstr>
      <vt:lpstr>Although there are verses in the Bible that can interpret themselves, there will always be other verses that will support and confirm the interpretation of those verses. </vt:lpstr>
      <vt:lpstr>The Holy Spirit gave the Scripture through  holy men who transcribed it  (2 Peter 1:21) </vt:lpstr>
      <vt:lpstr>PowerPoint Presentation</vt:lpstr>
      <vt:lpstr>The Holy Spirit gives Illumination of Scripture (Matt.16:10-17 ; John 16:13; Eph. 1:17-18; II Cor. 4:1-6)</vt:lpstr>
      <vt:lpstr>PowerPoint Presentation</vt:lpstr>
      <vt:lpstr>PowerPoint Presentation</vt:lpstr>
      <vt:lpstr>How Satan perverts the Word of God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59</cp:revision>
  <dcterms:created xsi:type="dcterms:W3CDTF">2016-09-21T17:19:33Z</dcterms:created>
  <dcterms:modified xsi:type="dcterms:W3CDTF">2016-10-11T13:26:34Z</dcterms:modified>
</cp:coreProperties>
</file>