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58" r:id="rId3"/>
    <p:sldId id="259" r:id="rId4"/>
    <p:sldId id="260" r:id="rId5"/>
    <p:sldId id="261" r:id="rId6"/>
    <p:sldId id="262" r:id="rId7"/>
    <p:sldId id="263" r:id="rId8"/>
    <p:sldId id="264" r:id="rId9"/>
    <p:sldId id="267" r:id="rId10"/>
    <p:sldId id="266" r:id="rId11"/>
    <p:sldId id="356" r:id="rId12"/>
    <p:sldId id="269" r:id="rId13"/>
    <p:sldId id="357" r:id="rId14"/>
    <p:sldId id="358" r:id="rId15"/>
    <p:sldId id="359" r:id="rId16"/>
    <p:sldId id="281" r:id="rId17"/>
    <p:sldId id="282" r:id="rId18"/>
    <p:sldId id="355" r:id="rId19"/>
    <p:sldId id="296" r:id="rId20"/>
    <p:sldId id="308" r:id="rId21"/>
    <p:sldId id="306" r:id="rId22"/>
    <p:sldId id="319" r:id="rId23"/>
    <p:sldId id="313" r:id="rId24"/>
    <p:sldId id="314" r:id="rId25"/>
    <p:sldId id="316" r:id="rId26"/>
    <p:sldId id="368" r:id="rId27"/>
    <p:sldId id="317" r:id="rId28"/>
    <p:sldId id="318" r:id="rId29"/>
    <p:sldId id="320" r:id="rId30"/>
    <p:sldId id="322" r:id="rId31"/>
    <p:sldId id="321" r:id="rId32"/>
    <p:sldId id="302" r:id="rId33"/>
    <p:sldId id="303" r:id="rId34"/>
    <p:sldId id="301" r:id="rId35"/>
    <p:sldId id="304" r:id="rId36"/>
    <p:sldId id="299" r:id="rId37"/>
    <p:sldId id="305" r:id="rId38"/>
    <p:sldId id="312" r:id="rId39"/>
    <p:sldId id="36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56"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82C06-26E8-4D4B-9AC7-A17EAE75FF2B}" type="datetimeFigureOut">
              <a:rPr lang="en-US" smtClean="0"/>
              <a:t>11/30/2016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96707F-F4BC-4393-BBAA-0CCA7AAEA544}" type="slidenum">
              <a:rPr lang="en-US" smtClean="0"/>
              <a:t>‹#›</a:t>
            </a:fld>
            <a:endParaRPr lang="en-US" dirty="0"/>
          </a:p>
        </p:txBody>
      </p:sp>
    </p:spTree>
    <p:extLst>
      <p:ext uri="{BB962C8B-B14F-4D97-AF65-F5344CB8AC3E}">
        <p14:creationId xmlns:p14="http://schemas.microsoft.com/office/powerpoint/2010/main" val="542509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213106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45283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35234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74000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364164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183339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379510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337659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164621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383609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320258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4EBDA1-404E-4BE3-9FB9-64272F505870}" type="datetimeFigureOut">
              <a:rPr lang="en-US" smtClean="0"/>
              <a:t>11/30/2016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5C5275-FEBD-4C9F-9935-8FDE1A83A3DB}" type="slidenum">
              <a:rPr lang="en-US" smtClean="0"/>
              <a:t>‹#›</a:t>
            </a:fld>
            <a:endParaRPr lang="en-US" dirty="0"/>
          </a:p>
        </p:txBody>
      </p:sp>
    </p:spTree>
    <p:extLst>
      <p:ext uri="{BB962C8B-B14F-4D97-AF65-F5344CB8AC3E}">
        <p14:creationId xmlns:p14="http://schemas.microsoft.com/office/powerpoint/2010/main" val="999648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EBDA1-404E-4BE3-9FB9-64272F505870}" type="datetimeFigureOut">
              <a:rPr lang="en-US" smtClean="0"/>
              <a:t>11/30/2016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C5275-FEBD-4C9F-9935-8FDE1A83A3DB}" type="slidenum">
              <a:rPr lang="en-US" smtClean="0"/>
              <a:t>‹#›</a:t>
            </a:fld>
            <a:endParaRPr lang="en-US" dirty="0"/>
          </a:p>
        </p:txBody>
      </p:sp>
    </p:spTree>
    <p:extLst>
      <p:ext uri="{BB962C8B-B14F-4D97-AF65-F5344CB8AC3E}">
        <p14:creationId xmlns:p14="http://schemas.microsoft.com/office/powerpoint/2010/main" val="30512554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48" y="85207"/>
            <a:ext cx="11736198" cy="1325563"/>
          </a:xfrm>
        </p:spPr>
        <p:txBody>
          <a:bodyPr/>
          <a:lstStyle/>
          <a:p>
            <a:pPr algn="ctr"/>
            <a:r>
              <a:rPr lang="en-US" b="1" dirty="0">
                <a:solidFill>
                  <a:srgbClr val="FFFF00"/>
                </a:solidFill>
              </a:rPr>
              <a:t>1. Satan causes God’s Word to be mistranslated</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40860" y="1483846"/>
            <a:ext cx="7355067" cy="50749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032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“For God is not the author of confusion, but of peace, as in all churches of the saints.” </a:t>
            </a:r>
            <a:br>
              <a:rPr lang="en-US" i="1" dirty="0"/>
            </a:br>
            <a:r>
              <a:rPr lang="en-US" i="1" dirty="0"/>
              <a:t>( 1 Cor. 14:33)</a:t>
            </a:r>
          </a:p>
        </p:txBody>
      </p:sp>
      <p:pic>
        <p:nvPicPr>
          <p:cNvPr id="3" name="Picture 2"/>
          <p:cNvPicPr>
            <a:picLocks noChangeAspect="1"/>
          </p:cNvPicPr>
          <p:nvPr/>
        </p:nvPicPr>
        <p:blipFill>
          <a:blip r:embed="rId2"/>
          <a:stretch>
            <a:fillRect/>
          </a:stretch>
        </p:blipFill>
        <p:spPr>
          <a:xfrm>
            <a:off x="1301399" y="2550172"/>
            <a:ext cx="9157829" cy="3561378"/>
          </a:xfrm>
          <a:prstGeom prst="rect">
            <a:avLst/>
          </a:prstGeom>
        </p:spPr>
      </p:pic>
    </p:spTree>
    <p:extLst>
      <p:ext uri="{BB962C8B-B14F-4D97-AF65-F5344CB8AC3E}">
        <p14:creationId xmlns:p14="http://schemas.microsoft.com/office/powerpoint/2010/main" val="372725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3306"/>
            <a:ext cx="11887200" cy="1325563"/>
          </a:xfrm>
        </p:spPr>
        <p:txBody>
          <a:bodyPr/>
          <a:lstStyle/>
          <a:p>
            <a:pPr algn="ctr"/>
            <a:r>
              <a:rPr lang="en-US" b="1" dirty="0">
                <a:solidFill>
                  <a:srgbClr val="FFFF00"/>
                </a:solidFill>
              </a:rPr>
              <a:t>2. Satan causes God’s Word to be misinterpreted</a:t>
            </a:r>
            <a:br>
              <a:rPr lang="en-US" b="1" dirty="0">
                <a:solidFill>
                  <a:srgbClr val="FFFF00"/>
                </a:solidFill>
              </a:rPr>
            </a:br>
            <a:r>
              <a:rPr lang="en-US" b="1" i="1" dirty="0">
                <a:solidFill>
                  <a:srgbClr val="FFFF00"/>
                </a:solidFill>
              </a:rPr>
              <a:t>(2 Peter 1:15-21)   </a:t>
            </a:r>
          </a:p>
        </p:txBody>
      </p:sp>
      <p:sp>
        <p:nvSpPr>
          <p:cNvPr id="3" name="Content Placeholder 2"/>
          <p:cNvSpPr>
            <a:spLocks noGrp="1"/>
          </p:cNvSpPr>
          <p:nvPr>
            <p:ph idx="1"/>
          </p:nvPr>
        </p:nvSpPr>
        <p:spPr>
          <a:xfrm>
            <a:off x="0" y="1641862"/>
            <a:ext cx="12192000" cy="4351338"/>
          </a:xfrm>
        </p:spPr>
        <p:txBody>
          <a:bodyPr>
            <a:noAutofit/>
          </a:bodyPr>
          <a:lstStyle/>
          <a:p>
            <a:pPr marL="0" indent="0" algn="ctr">
              <a:buNone/>
            </a:pPr>
            <a:r>
              <a:rPr lang="en-US" sz="3600" i="1" dirty="0"/>
              <a:t>“Moreover I will endeavour that ye may be able after my decease to have these things always in remembrance. For we have not followed </a:t>
            </a:r>
            <a:r>
              <a:rPr lang="en-US" sz="3600" i="1" u="sng" dirty="0"/>
              <a:t>cunningly devised fables</a:t>
            </a:r>
            <a:r>
              <a:rPr lang="en-US" sz="3600" i="1" dirty="0"/>
              <a:t>.”</a:t>
            </a:r>
          </a:p>
        </p:txBody>
      </p:sp>
      <p:pic>
        <p:nvPicPr>
          <p:cNvPr id="1026" name="Picture 2" descr="Image result for misinterpretation"/>
          <p:cNvPicPr>
            <a:picLocks noChangeAspect="1" noChangeArrowheads="1"/>
          </p:cNvPicPr>
          <p:nvPr/>
        </p:nvPicPr>
        <p:blipFill rotWithShape="1">
          <a:blip r:embed="rId2">
            <a:extLst>
              <a:ext uri="{28A0092B-C50C-407E-A947-70E740481C1C}">
                <a14:useLocalDpi xmlns:a14="http://schemas.microsoft.com/office/drawing/2010/main" val="0"/>
              </a:ext>
            </a:extLst>
          </a:blip>
          <a:srcRect t="9566" r="1166" b="11375"/>
          <a:stretch/>
        </p:blipFill>
        <p:spPr bwMode="auto">
          <a:xfrm>
            <a:off x="2416628" y="3452326"/>
            <a:ext cx="7343192" cy="330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13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588" y="0"/>
            <a:ext cx="8624412" cy="6740307"/>
          </a:xfrm>
          <a:prstGeom prst="rect">
            <a:avLst/>
          </a:prstGeom>
        </p:spPr>
        <p:txBody>
          <a:bodyPr wrap="square">
            <a:spAutoFit/>
          </a:bodyPr>
          <a:lstStyle/>
          <a:p>
            <a:pPr algn="ctr"/>
            <a:r>
              <a:rPr lang="en-US" sz="3600" i="1" dirty="0"/>
              <a:t>“But there were false prophets also among the people, even as there shall be false teachers among you, who privily shall bring in </a:t>
            </a:r>
            <a:r>
              <a:rPr lang="en-US" sz="3600" i="1" u="sng" dirty="0"/>
              <a:t>damnable heresies</a:t>
            </a:r>
            <a:r>
              <a:rPr lang="en-US" sz="3600" i="1" dirty="0"/>
              <a:t>, even denying the Lord that bought them, and bring upon themselves swift destruction. And many shall follow their </a:t>
            </a:r>
            <a:r>
              <a:rPr lang="en-US" sz="3600" i="1" u="sng" dirty="0"/>
              <a:t>pernicious ways</a:t>
            </a:r>
            <a:r>
              <a:rPr lang="en-US" sz="3600" i="1" dirty="0"/>
              <a:t>.” </a:t>
            </a:r>
          </a:p>
          <a:p>
            <a:pPr algn="ctr"/>
            <a:endParaRPr lang="en-US" sz="3600" i="1" dirty="0"/>
          </a:p>
          <a:p>
            <a:pPr algn="ctr"/>
            <a:r>
              <a:rPr lang="en-US" sz="3600" i="1" dirty="0">
                <a:solidFill>
                  <a:srgbClr val="FFFF00"/>
                </a:solidFill>
              </a:rPr>
              <a:t>Pernicious = Harmful, damaging, destructive, injurious, hurtful, detrimental, dangerous, adverse, unhealthy, unfavorable, bad, evil, wicked, malignant, poisonous.</a:t>
            </a:r>
          </a:p>
        </p:txBody>
      </p:sp>
      <p:pic>
        <p:nvPicPr>
          <p:cNvPr id="3" name="Picture 2"/>
          <p:cNvPicPr>
            <a:picLocks noChangeAspect="1"/>
          </p:cNvPicPr>
          <p:nvPr/>
        </p:nvPicPr>
        <p:blipFill>
          <a:blip r:embed="rId2"/>
          <a:stretch>
            <a:fillRect/>
          </a:stretch>
        </p:blipFill>
        <p:spPr>
          <a:xfrm>
            <a:off x="0" y="0"/>
            <a:ext cx="3567587" cy="3032449"/>
          </a:xfrm>
          <a:prstGeom prst="rect">
            <a:avLst/>
          </a:prstGeom>
          <a:effectLst>
            <a:reflection blurRad="6350" stA="50000" endA="295" endPos="92000" dist="101600" dir="5400000" sy="-100000" algn="bl" rotWithShape="0"/>
          </a:effectLst>
          <a:scene3d>
            <a:camera prst="orthographicFront"/>
            <a:lightRig rig="threePt" dir="t"/>
          </a:scene3d>
          <a:sp3d>
            <a:bevelT prst="relaxedInset"/>
          </a:sp3d>
        </p:spPr>
      </p:pic>
    </p:spTree>
    <p:extLst>
      <p:ext uri="{BB962C8B-B14F-4D97-AF65-F5344CB8AC3E}">
        <p14:creationId xmlns:p14="http://schemas.microsoft.com/office/powerpoint/2010/main" val="204448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8229" y="317241"/>
            <a:ext cx="7790213" cy="5632311"/>
          </a:xfrm>
          <a:prstGeom prst="rect">
            <a:avLst/>
          </a:prstGeom>
        </p:spPr>
        <p:txBody>
          <a:bodyPr wrap="square">
            <a:spAutoFit/>
          </a:bodyPr>
          <a:lstStyle/>
          <a:p>
            <a:pPr algn="ctr"/>
            <a:r>
              <a:rPr lang="en-US" sz="4000" i="1" dirty="0"/>
              <a:t>“By reason of whom the way of truth shall be evil spoken of. And through covetousness shall they with </a:t>
            </a:r>
            <a:r>
              <a:rPr lang="en-US" sz="4000" i="1" u="sng" dirty="0"/>
              <a:t>feigned</a:t>
            </a:r>
            <a:r>
              <a:rPr lang="en-US" sz="4000" dirty="0">
                <a:solidFill>
                  <a:srgbClr val="FFFF00"/>
                </a:solidFill>
              </a:rPr>
              <a:t> </a:t>
            </a:r>
            <a:r>
              <a:rPr lang="en-US" sz="4000" i="1" dirty="0"/>
              <a:t>words make merchandise of you: whose judgment now of a long time lingereth not, and their damnation slumbereth not.”</a:t>
            </a:r>
          </a:p>
          <a:p>
            <a:pPr algn="ctr"/>
            <a:endParaRPr lang="en-US" sz="4000" i="1" dirty="0"/>
          </a:p>
          <a:p>
            <a:pPr algn="ctr"/>
            <a:r>
              <a:rPr lang="en-US" sz="4000" i="1" dirty="0">
                <a:solidFill>
                  <a:srgbClr val="FFFF00"/>
                </a:solidFill>
              </a:rPr>
              <a:t>Feigned =  fabricate, alter, change</a:t>
            </a:r>
          </a:p>
        </p:txBody>
      </p:sp>
      <p:pic>
        <p:nvPicPr>
          <p:cNvPr id="3" name="Picture 2"/>
          <p:cNvPicPr>
            <a:picLocks noChangeAspect="1"/>
          </p:cNvPicPr>
          <p:nvPr/>
        </p:nvPicPr>
        <p:blipFill>
          <a:blip r:embed="rId2"/>
          <a:stretch>
            <a:fillRect/>
          </a:stretch>
        </p:blipFill>
        <p:spPr>
          <a:xfrm>
            <a:off x="0" y="0"/>
            <a:ext cx="3567587" cy="3032449"/>
          </a:xfrm>
          <a:prstGeom prst="rect">
            <a:avLst/>
          </a:prstGeom>
          <a:effectLst>
            <a:reflection blurRad="6350" stA="50000" endA="295" endPos="92000" dist="101600" dir="5400000" sy="-100000" algn="bl" rotWithShape="0"/>
          </a:effectLst>
          <a:scene3d>
            <a:camera prst="orthographicFront"/>
            <a:lightRig rig="threePt" dir="t"/>
          </a:scene3d>
          <a:sp3d>
            <a:bevelT prst="relaxedInset"/>
          </a:sp3d>
        </p:spPr>
      </p:pic>
    </p:spTree>
    <p:extLst>
      <p:ext uri="{BB962C8B-B14F-4D97-AF65-F5344CB8AC3E}">
        <p14:creationId xmlns:p14="http://schemas.microsoft.com/office/powerpoint/2010/main" val="128021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0254" y="272667"/>
            <a:ext cx="10515600" cy="1325563"/>
          </a:xfrm>
        </p:spPr>
        <p:txBody>
          <a:bodyPr/>
          <a:lstStyle/>
          <a:p>
            <a:pPr algn="ctr"/>
            <a:r>
              <a:rPr lang="en-US" b="1" i="1" dirty="0">
                <a:solidFill>
                  <a:srgbClr val="FFFF00"/>
                </a:solidFill>
              </a:rPr>
              <a:t>“Knowing this first, that no prophecy of the scripture is of any private interpretation.”</a:t>
            </a:r>
            <a:endParaRPr lang="en-US" b="1" dirty="0">
              <a:solidFill>
                <a:srgbClr val="FFFF00"/>
              </a:solidFill>
            </a:endParaRPr>
          </a:p>
        </p:txBody>
      </p:sp>
      <p:pic>
        <p:nvPicPr>
          <p:cNvPr id="2050" name="Picture 2" descr="Image result for what does this mean"/>
          <p:cNvPicPr>
            <a:picLocks noChangeAspect="1" noChangeArrowheads="1"/>
          </p:cNvPicPr>
          <p:nvPr/>
        </p:nvPicPr>
        <p:blipFill rotWithShape="1">
          <a:blip r:embed="rId2">
            <a:extLst>
              <a:ext uri="{28A0092B-C50C-407E-A947-70E740481C1C}">
                <a14:useLocalDpi xmlns:a14="http://schemas.microsoft.com/office/drawing/2010/main" val="0"/>
              </a:ext>
            </a:extLst>
          </a:blip>
          <a:srcRect t="-10449" r="259" b="21184"/>
          <a:stretch/>
        </p:blipFill>
        <p:spPr bwMode="auto">
          <a:xfrm>
            <a:off x="2893268" y="1383264"/>
            <a:ext cx="5700226" cy="510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3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55151" cy="1325563"/>
          </a:xfrm>
        </p:spPr>
        <p:txBody>
          <a:bodyPr>
            <a:normAutofit/>
          </a:bodyPr>
          <a:lstStyle/>
          <a:p>
            <a:pPr algn="ctr"/>
            <a:r>
              <a:rPr lang="en-US" sz="4000" b="1" dirty="0">
                <a:solidFill>
                  <a:srgbClr val="FFFF00"/>
                </a:solidFill>
              </a:rPr>
              <a:t>3. Satan causes God’s Word to be taken out of Context</a:t>
            </a:r>
          </a:p>
        </p:txBody>
      </p:sp>
      <p:pic>
        <p:nvPicPr>
          <p:cNvPr id="5" name="Picture 4"/>
          <p:cNvPicPr>
            <a:picLocks noChangeAspect="1"/>
          </p:cNvPicPr>
          <p:nvPr/>
        </p:nvPicPr>
        <p:blipFill>
          <a:blip r:embed="rId2"/>
          <a:stretch>
            <a:fillRect/>
          </a:stretch>
        </p:blipFill>
        <p:spPr>
          <a:xfrm rot="20360757">
            <a:off x="434367" y="1902868"/>
            <a:ext cx="5369273" cy="3828093"/>
          </a:xfrm>
          <a:prstGeom prst="rect">
            <a:avLst/>
          </a:prstGeom>
        </p:spPr>
      </p:pic>
      <p:pic>
        <p:nvPicPr>
          <p:cNvPr id="6" name="Picture 5"/>
          <p:cNvPicPr>
            <a:picLocks noChangeAspect="1"/>
          </p:cNvPicPr>
          <p:nvPr/>
        </p:nvPicPr>
        <p:blipFill>
          <a:blip r:embed="rId3"/>
          <a:stretch>
            <a:fillRect/>
          </a:stretch>
        </p:blipFill>
        <p:spPr>
          <a:xfrm rot="1323276">
            <a:off x="6305583" y="2160255"/>
            <a:ext cx="5206895" cy="3905171"/>
          </a:xfrm>
          <a:prstGeom prst="rect">
            <a:avLst/>
          </a:prstGeom>
        </p:spPr>
      </p:pic>
    </p:spTree>
    <p:extLst>
      <p:ext uri="{BB962C8B-B14F-4D97-AF65-F5344CB8AC3E}">
        <p14:creationId xmlns:p14="http://schemas.microsoft.com/office/powerpoint/2010/main" val="208581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000" b="1" dirty="0">
                <a:solidFill>
                  <a:srgbClr val="FFFF00"/>
                </a:solidFill>
              </a:rPr>
              <a:t>Understanding context begins five </a:t>
            </a:r>
            <a:br>
              <a:rPr lang="en-US" sz="4000" b="1" dirty="0">
                <a:solidFill>
                  <a:srgbClr val="FFFF00"/>
                </a:solidFill>
              </a:rPr>
            </a:br>
            <a:r>
              <a:rPr lang="en-US" sz="4000" b="1" dirty="0">
                <a:solidFill>
                  <a:srgbClr val="FFFF00"/>
                </a:solidFill>
              </a:rPr>
              <a:t>basic principles of interpretation</a:t>
            </a:r>
          </a:p>
        </p:txBody>
      </p:sp>
      <p:sp>
        <p:nvSpPr>
          <p:cNvPr id="3" name="Content Placeholder 2"/>
          <p:cNvSpPr>
            <a:spLocks noGrp="1"/>
          </p:cNvSpPr>
          <p:nvPr>
            <p:ph idx="1"/>
          </p:nvPr>
        </p:nvSpPr>
        <p:spPr>
          <a:xfrm>
            <a:off x="0" y="1399593"/>
            <a:ext cx="12192000" cy="5458408"/>
          </a:xfrm>
        </p:spPr>
        <p:txBody>
          <a:bodyPr>
            <a:normAutofit lnSpcReduction="10000"/>
          </a:bodyPr>
          <a:lstStyle/>
          <a:p>
            <a:pPr marL="0" indent="0">
              <a:buNone/>
            </a:pPr>
            <a:r>
              <a:rPr lang="en-US" sz="3200" dirty="0"/>
              <a:t>1. </a:t>
            </a:r>
            <a:r>
              <a:rPr lang="en-US" sz="3200" dirty="0">
                <a:solidFill>
                  <a:srgbClr val="FFFF00"/>
                </a:solidFill>
              </a:rPr>
              <a:t>literal meaning </a:t>
            </a:r>
            <a:r>
              <a:rPr lang="en-US" sz="3200" dirty="0"/>
              <a:t>(what it says) – When the plain sense makes sense seek no other sense.</a:t>
            </a:r>
          </a:p>
          <a:p>
            <a:pPr marL="0" indent="0">
              <a:buNone/>
            </a:pPr>
            <a:r>
              <a:rPr lang="en-US" sz="3200" dirty="0"/>
              <a:t>2. </a:t>
            </a:r>
            <a:r>
              <a:rPr lang="en-US" sz="3200" dirty="0">
                <a:solidFill>
                  <a:srgbClr val="FFFF00"/>
                </a:solidFill>
              </a:rPr>
              <a:t>Figurative or symbolic meaning </a:t>
            </a:r>
            <a:r>
              <a:rPr lang="en-US" sz="3200" dirty="0"/>
              <a:t>(figure of speech, especially a metaphor; metaphorical and not literal) – Book of the Revelation / Lord’s Table</a:t>
            </a:r>
          </a:p>
          <a:p>
            <a:pPr marL="0" indent="0">
              <a:buNone/>
            </a:pPr>
            <a:r>
              <a:rPr lang="en-US" sz="3200" dirty="0"/>
              <a:t>3. </a:t>
            </a:r>
            <a:r>
              <a:rPr lang="en-US" sz="3200" dirty="0">
                <a:solidFill>
                  <a:srgbClr val="FFFF00"/>
                </a:solidFill>
              </a:rPr>
              <a:t>Historical setting </a:t>
            </a:r>
            <a:r>
              <a:rPr lang="en-US" sz="3200" dirty="0"/>
              <a:t>(the events of the passage, to whom is it addressed, and how was understood at that time)</a:t>
            </a:r>
          </a:p>
          <a:p>
            <a:pPr marL="0" indent="0">
              <a:buNone/>
            </a:pPr>
            <a:r>
              <a:rPr lang="en-US" sz="3200" dirty="0"/>
              <a:t>4. </a:t>
            </a:r>
            <a:r>
              <a:rPr lang="en-US" sz="3200" dirty="0">
                <a:solidFill>
                  <a:srgbClr val="FFFF00"/>
                </a:solidFill>
              </a:rPr>
              <a:t>Grammar</a:t>
            </a:r>
            <a:r>
              <a:rPr lang="en-US" sz="3200" dirty="0"/>
              <a:t> (How are the words used in the sentence and paragraph within which they are found. What does the word mean as used in its context) </a:t>
            </a:r>
          </a:p>
          <a:p>
            <a:pPr marL="0" indent="0">
              <a:buNone/>
            </a:pPr>
            <a:r>
              <a:rPr lang="en-US" sz="3200" dirty="0"/>
              <a:t>5. </a:t>
            </a:r>
            <a:r>
              <a:rPr lang="en-US" sz="3200" dirty="0">
                <a:solidFill>
                  <a:srgbClr val="FFFF00"/>
                </a:solidFill>
              </a:rPr>
              <a:t>Comparative</a:t>
            </a:r>
            <a:r>
              <a:rPr lang="en-US" sz="3200" dirty="0"/>
              <a:t> </a:t>
            </a:r>
            <a:r>
              <a:rPr lang="en-US" sz="3200" dirty="0">
                <a:solidFill>
                  <a:srgbClr val="FFFF00"/>
                </a:solidFill>
              </a:rPr>
              <a:t>interpretation</a:t>
            </a:r>
            <a:r>
              <a:rPr lang="en-US" sz="3200" dirty="0"/>
              <a:t> (comparing the verse with other parts of Scripture for a fuller meaning)</a:t>
            </a:r>
          </a:p>
        </p:txBody>
      </p:sp>
    </p:spTree>
    <p:extLst>
      <p:ext uri="{BB962C8B-B14F-4D97-AF65-F5344CB8AC3E}">
        <p14:creationId xmlns:p14="http://schemas.microsoft.com/office/powerpoint/2010/main" val="346032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b="1" dirty="0">
                <a:solidFill>
                  <a:srgbClr val="FFFF00"/>
                </a:solidFill>
              </a:rPr>
              <a:t>How Satan perverts 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a:t>1. Causing it to be mistranslated.</a:t>
            </a:r>
          </a:p>
          <a:p>
            <a:pPr marL="0" indent="0">
              <a:buNone/>
            </a:pPr>
            <a:r>
              <a:rPr lang="en-US" sz="3600" dirty="0"/>
              <a:t>2. Causing it to be misinterpreted. </a:t>
            </a:r>
          </a:p>
          <a:p>
            <a:pPr marL="0" indent="0">
              <a:buNone/>
            </a:pPr>
            <a:r>
              <a:rPr lang="en-US" sz="3600" dirty="0"/>
              <a:t>3. Causing it to be taken out of context.</a:t>
            </a:r>
          </a:p>
          <a:p>
            <a:pPr marL="0" indent="0">
              <a:buNone/>
            </a:pPr>
            <a:r>
              <a:rPr lang="en-US" sz="3600" dirty="0">
                <a:solidFill>
                  <a:schemeClr val="accent6">
                    <a:lumMod val="60000"/>
                    <a:lumOff val="40000"/>
                  </a:schemeClr>
                </a:solidFill>
              </a:rPr>
              <a:t>Tonight: </a:t>
            </a:r>
          </a:p>
          <a:p>
            <a:pPr marL="0" indent="0">
              <a:buNone/>
            </a:pPr>
            <a:r>
              <a:rPr lang="en-US" sz="3600" dirty="0">
                <a:solidFill>
                  <a:srgbClr val="FFFF00"/>
                </a:solidFill>
              </a:rPr>
              <a:t>4. Overstressing one side of a doctrine     and ignoring the other side. </a:t>
            </a:r>
          </a:p>
          <a:p>
            <a:pPr marL="0" indent="0">
              <a:buNone/>
            </a:pPr>
            <a:r>
              <a:rPr lang="en-US" sz="3600" dirty="0">
                <a:solidFill>
                  <a:srgbClr val="FFFF00"/>
                </a:solidFill>
              </a:rPr>
              <a:t>5. Under stressing certain doctrines.</a:t>
            </a:r>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9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rgbClr val="FFFF00"/>
                </a:solidFill>
              </a:rPr>
              <a:t>4. Satan perverts the Word of God by overstressing one side of a doctrine and ignoring the other side</a:t>
            </a:r>
          </a:p>
        </p:txBody>
      </p:sp>
      <p:pic>
        <p:nvPicPr>
          <p:cNvPr id="5" name="Picture 4"/>
          <p:cNvPicPr>
            <a:picLocks noChangeAspect="1"/>
          </p:cNvPicPr>
          <p:nvPr/>
        </p:nvPicPr>
        <p:blipFill>
          <a:blip r:embed="rId2"/>
          <a:stretch>
            <a:fillRect/>
          </a:stretch>
        </p:blipFill>
        <p:spPr>
          <a:xfrm>
            <a:off x="3369517" y="1868843"/>
            <a:ext cx="4906735" cy="4906735"/>
          </a:xfrm>
          <a:prstGeom prst="rect">
            <a:avLst/>
          </a:prstGeom>
        </p:spPr>
      </p:pic>
    </p:spTree>
    <p:extLst>
      <p:ext uri="{BB962C8B-B14F-4D97-AF65-F5344CB8AC3E}">
        <p14:creationId xmlns:p14="http://schemas.microsoft.com/office/powerpoint/2010/main" val="2965386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15)</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Grp="1" noChangeArrowheads="1"/>
          </p:cNvSpPr>
          <p:nvPr>
            <p:ph type="title"/>
          </p:nvPr>
        </p:nvSpPr>
        <p:spPr bwMode="auto">
          <a:xfrm>
            <a:off x="653142" y="4002832"/>
            <a:ext cx="1018902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lnSpc>
                <a:spcPct val="100000"/>
              </a:lnSpc>
              <a:spcAft>
                <a:spcPct val="0"/>
              </a:spcAft>
            </a:pPr>
            <a:r>
              <a:rPr lang="en-US" altLang="en-US" sz="3200" i="1" dirty="0">
                <a:latin typeface="+mn-lt"/>
              </a:rPr>
              <a:t>“</a:t>
            </a:r>
            <a:r>
              <a:rPr kumimoji="0" lang="en-US" altLang="en-US" sz="3200" b="0" i="1" u="none" strike="noStrike" cap="none" normalizeH="0" baseline="0" dirty="0">
                <a:ln>
                  <a:noFill/>
                </a:ln>
                <a:solidFill>
                  <a:schemeClr val="tx1"/>
                </a:solidFill>
                <a:effectLst/>
                <a:latin typeface="+mn-lt"/>
              </a:rPr>
              <a:t>He who knows only his own side of the case, knows little of that. His reasons may be good, and no one may have been able to refute them. But if he is equally unable to refute the reasons on the opposite side; if he does not so much as know what they are, he has no ground for preferring </a:t>
            </a:r>
            <a:r>
              <a:rPr lang="en-US" altLang="en-US" sz="3200" i="1" dirty="0">
                <a:latin typeface="+mn-lt"/>
              </a:rPr>
              <a:t>his </a:t>
            </a:r>
            <a:r>
              <a:rPr kumimoji="0" lang="en-US" altLang="en-US" sz="3200" b="0" i="1" u="none" strike="noStrike" cap="none" normalizeH="0" baseline="0" dirty="0">
                <a:ln>
                  <a:noFill/>
                </a:ln>
                <a:solidFill>
                  <a:schemeClr val="tx1"/>
                </a:solidFill>
                <a:effectLst/>
                <a:latin typeface="+mn-lt"/>
              </a:rPr>
              <a:t>opinion.”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1" i="1"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1" u="none" strike="noStrike" cap="none" normalizeH="0" baseline="0" dirty="0">
              <a:ln>
                <a:noFill/>
              </a:ln>
              <a:solidFill>
                <a:schemeClr val="tx1"/>
              </a:solidFill>
              <a:effectLst/>
              <a:latin typeface="+mn-lt"/>
            </a:endParaRPr>
          </a:p>
        </p:txBody>
      </p:sp>
      <p:pic>
        <p:nvPicPr>
          <p:cNvPr id="3075" name="Picture 3" descr="John Stuart Mill by London Stereoscopic Company, c18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511" y="159733"/>
            <a:ext cx="2955327" cy="3707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1257" y="630587"/>
            <a:ext cx="7121055" cy="2308324"/>
          </a:xfrm>
          <a:prstGeom prst="rect">
            <a:avLst/>
          </a:prstGeom>
        </p:spPr>
        <p:txBody>
          <a:bodyPr wrap="square">
            <a:spAutoFit/>
          </a:bodyPr>
          <a:lstStyle/>
          <a:p>
            <a:pPr algn="ctr"/>
            <a:r>
              <a:rPr lang="en-US" altLang="en-US" sz="3600" dirty="0">
                <a:effectLst>
                  <a:glow rad="101600">
                    <a:schemeClr val="bg1">
                      <a:alpha val="60000"/>
                    </a:schemeClr>
                  </a:glow>
                </a:effectLst>
              </a:rPr>
              <a:t>John Stuart Mill </a:t>
            </a:r>
            <a:endParaRPr lang="en-US" sz="3600" dirty="0">
              <a:effectLst>
                <a:glow rad="101600">
                  <a:schemeClr val="bg1">
                    <a:alpha val="60000"/>
                  </a:schemeClr>
                </a:glow>
              </a:effectLst>
            </a:endParaRPr>
          </a:p>
          <a:p>
            <a:pPr algn="ctr"/>
            <a:r>
              <a:rPr lang="en-US" sz="3600" dirty="0"/>
              <a:t>has been called "the most influential English-speaking philosopher of the nineteenth century."</a:t>
            </a:r>
          </a:p>
        </p:txBody>
      </p:sp>
    </p:spTree>
    <p:extLst>
      <p:ext uri="{BB962C8B-B14F-4D97-AF65-F5344CB8AC3E}">
        <p14:creationId xmlns:p14="http://schemas.microsoft.com/office/powerpoint/2010/main" val="113082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24" y="474182"/>
            <a:ext cx="11962701" cy="1325563"/>
          </a:xfrm>
        </p:spPr>
        <p:txBody>
          <a:bodyPr>
            <a:normAutofit/>
          </a:bodyPr>
          <a:lstStyle/>
          <a:p>
            <a:pPr algn="ctr"/>
            <a:r>
              <a:rPr lang="en-US" b="1" dirty="0"/>
              <a:t>Examples of overstressing</a:t>
            </a:r>
            <a:r>
              <a:rPr lang="en-US" b="1" dirty="0">
                <a:solidFill>
                  <a:srgbClr val="FFFF00"/>
                </a:solidFill>
              </a:rPr>
              <a:t> </a:t>
            </a:r>
            <a:r>
              <a:rPr lang="en-US" b="1" dirty="0"/>
              <a:t>one side of a </a:t>
            </a:r>
            <a:br>
              <a:rPr lang="en-US" b="1" dirty="0"/>
            </a:br>
            <a:r>
              <a:rPr lang="en-US" b="1" dirty="0"/>
              <a:t>doctrine and ignoring the other side</a:t>
            </a:r>
          </a:p>
        </p:txBody>
      </p:sp>
      <p:pic>
        <p:nvPicPr>
          <p:cNvPr id="3" name="Picture 2"/>
          <p:cNvPicPr>
            <a:picLocks noChangeAspect="1"/>
          </p:cNvPicPr>
          <p:nvPr/>
        </p:nvPicPr>
        <p:blipFill>
          <a:blip r:embed="rId2"/>
          <a:stretch>
            <a:fillRect/>
          </a:stretch>
        </p:blipFill>
        <p:spPr>
          <a:xfrm>
            <a:off x="3347208" y="2120137"/>
            <a:ext cx="5025006" cy="4737863"/>
          </a:xfrm>
          <a:prstGeom prst="rect">
            <a:avLst/>
          </a:prstGeom>
        </p:spPr>
      </p:pic>
    </p:spTree>
    <p:extLst>
      <p:ext uri="{BB962C8B-B14F-4D97-AF65-F5344CB8AC3E}">
        <p14:creationId xmlns:p14="http://schemas.microsoft.com/office/powerpoint/2010/main" val="1641957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3950" y="854596"/>
            <a:ext cx="1182008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SALVATION BY FAITH VERSUS SALVATIN BY WORKS</a:t>
            </a:r>
          </a:p>
        </p:txBody>
      </p:sp>
      <p:pic>
        <p:nvPicPr>
          <p:cNvPr id="3" name="Picture 2"/>
          <p:cNvPicPr>
            <a:picLocks noChangeAspect="1"/>
          </p:cNvPicPr>
          <p:nvPr/>
        </p:nvPicPr>
        <p:blipFill rotWithShape="1">
          <a:blip r:embed="rId2"/>
          <a:srcRect b="19570"/>
          <a:stretch/>
        </p:blipFill>
        <p:spPr>
          <a:xfrm>
            <a:off x="1508181" y="2424494"/>
            <a:ext cx="8929664" cy="277265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87895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9656" y="0"/>
            <a:ext cx="9131809" cy="6858000"/>
          </a:xfrm>
          <a:prstGeom prst="rect">
            <a:avLst/>
          </a:prstGeom>
        </p:spPr>
      </p:pic>
      <p:sp>
        <p:nvSpPr>
          <p:cNvPr id="2" name="Title 1"/>
          <p:cNvSpPr>
            <a:spLocks noGrp="1"/>
          </p:cNvSpPr>
          <p:nvPr>
            <p:ph type="title"/>
          </p:nvPr>
        </p:nvSpPr>
        <p:spPr>
          <a:xfrm>
            <a:off x="7804672" y="5277307"/>
            <a:ext cx="3078760" cy="1325563"/>
          </a:xfrm>
        </p:spPr>
        <p:txBody>
          <a:bodyPr>
            <a:normAutofit/>
          </a:bodyPr>
          <a:lstStyle/>
          <a:p>
            <a:r>
              <a:rPr lang="en-US" sz="2800" i="1" dirty="0">
                <a:solidFill>
                  <a:schemeClr val="bg1"/>
                </a:solidFill>
              </a:rPr>
              <a:t>Salvation faith</a:t>
            </a:r>
          </a:p>
        </p:txBody>
      </p:sp>
      <p:sp>
        <p:nvSpPr>
          <p:cNvPr id="4" name="Rectangle 3"/>
          <p:cNvSpPr/>
          <p:nvPr/>
        </p:nvSpPr>
        <p:spPr>
          <a:xfrm>
            <a:off x="6499584" y="146319"/>
            <a:ext cx="4202627" cy="2246769"/>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“For by grace are ye saved through faith; and that not of yourselves: it is the gift of God. Not of works…” (Eph. 2:8-9) </a:t>
            </a:r>
          </a:p>
        </p:txBody>
      </p:sp>
    </p:spTree>
    <p:extLst>
      <p:ext uri="{BB962C8B-B14F-4D97-AF65-F5344CB8AC3E}">
        <p14:creationId xmlns:p14="http://schemas.microsoft.com/office/powerpoint/2010/main" val="1536304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tahu.files.wordpress.com/2014/01/unbalanced-sc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38" y="0"/>
            <a:ext cx="9153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22415" y="5673028"/>
            <a:ext cx="2986480" cy="523220"/>
          </a:xfrm>
          <a:prstGeom prst="rect">
            <a:avLst/>
          </a:prstGeom>
        </p:spPr>
        <p:txBody>
          <a:bodyPr wrap="square">
            <a:spAutoFit/>
          </a:bodyPr>
          <a:lstStyle/>
          <a:p>
            <a:r>
              <a:rPr lang="en-US" sz="2800" i="1" dirty="0">
                <a:solidFill>
                  <a:schemeClr val="bg1"/>
                </a:solidFill>
                <a:effectLst>
                  <a:glow rad="101600">
                    <a:schemeClr val="tx1">
                      <a:alpha val="60000"/>
                    </a:schemeClr>
                  </a:glow>
                </a:effectLst>
              </a:rPr>
              <a:t>Salvation by works</a:t>
            </a:r>
          </a:p>
        </p:txBody>
      </p:sp>
      <p:sp>
        <p:nvSpPr>
          <p:cNvPr id="2" name="Rectangle 1"/>
          <p:cNvSpPr/>
          <p:nvPr/>
        </p:nvSpPr>
        <p:spPr>
          <a:xfrm>
            <a:off x="1617138" y="161299"/>
            <a:ext cx="4177172" cy="353943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 “What doth it profit, my brethren, though a man say he hath faith, and have not works? can faith save him? Ye see then how that by works a man is justified, and not by faith only.” </a:t>
            </a:r>
          </a:p>
          <a:p>
            <a:pPr algn="ctr"/>
            <a:r>
              <a:rPr lang="en-US" sz="2800" i="1" dirty="0">
                <a:solidFill>
                  <a:schemeClr val="bg1"/>
                </a:solidFill>
                <a:effectLst>
                  <a:glow rad="101600">
                    <a:schemeClr val="tx1">
                      <a:alpha val="60000"/>
                    </a:schemeClr>
                  </a:glow>
                </a:effectLst>
              </a:rPr>
              <a:t>(James 2:14, 24)</a:t>
            </a:r>
          </a:p>
        </p:txBody>
      </p:sp>
    </p:spTree>
    <p:extLst>
      <p:ext uri="{BB962C8B-B14F-4D97-AF65-F5344CB8AC3E}">
        <p14:creationId xmlns:p14="http://schemas.microsoft.com/office/powerpoint/2010/main" val="240090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9" y="-52431"/>
            <a:ext cx="9213909" cy="6910431"/>
          </a:xfrm>
          <a:prstGeom prst="rect">
            <a:avLst/>
          </a:prstGeom>
        </p:spPr>
      </p:pic>
      <p:sp>
        <p:nvSpPr>
          <p:cNvPr id="4" name="Rectangle 3"/>
          <p:cNvSpPr/>
          <p:nvPr/>
        </p:nvSpPr>
        <p:spPr>
          <a:xfrm>
            <a:off x="7281644" y="4607626"/>
            <a:ext cx="3305262" cy="52322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Evidenced by works</a:t>
            </a:r>
          </a:p>
        </p:txBody>
      </p:sp>
      <p:sp>
        <p:nvSpPr>
          <p:cNvPr id="5" name="Rectangle 4"/>
          <p:cNvSpPr/>
          <p:nvPr/>
        </p:nvSpPr>
        <p:spPr>
          <a:xfrm>
            <a:off x="1944849" y="4607626"/>
            <a:ext cx="2701254" cy="523220"/>
          </a:xfrm>
          <a:prstGeom prst="rect">
            <a:avLst/>
          </a:prstGeom>
        </p:spPr>
        <p:txBody>
          <a:bodyPr wrap="square">
            <a:spAutoFit/>
          </a:bodyPr>
          <a:lstStyle/>
          <a:p>
            <a:r>
              <a:rPr lang="en-US" sz="2800" i="1" dirty="0">
                <a:solidFill>
                  <a:schemeClr val="bg1"/>
                </a:solidFill>
                <a:effectLst>
                  <a:glow rad="101600">
                    <a:schemeClr val="tx1">
                      <a:alpha val="60000"/>
                    </a:schemeClr>
                  </a:glow>
                </a:effectLst>
              </a:rPr>
              <a:t>Salvation by faith</a:t>
            </a:r>
          </a:p>
        </p:txBody>
      </p:sp>
      <p:pic>
        <p:nvPicPr>
          <p:cNvPr id="7" name="Picture 6"/>
          <p:cNvPicPr>
            <a:picLocks noChangeAspect="1"/>
          </p:cNvPicPr>
          <p:nvPr/>
        </p:nvPicPr>
        <p:blipFill rotWithShape="1">
          <a:blip r:embed="rId2"/>
          <a:srcRect l="44810" t="32422" r="46085" b="44513"/>
          <a:stretch/>
        </p:blipFill>
        <p:spPr>
          <a:xfrm>
            <a:off x="5645791" y="2862553"/>
            <a:ext cx="847288" cy="1593909"/>
          </a:xfrm>
          <a:prstGeom prst="rect">
            <a:avLst/>
          </a:prstGeom>
        </p:spPr>
      </p:pic>
    </p:spTree>
    <p:extLst>
      <p:ext uri="{BB962C8B-B14F-4D97-AF65-F5344CB8AC3E}">
        <p14:creationId xmlns:p14="http://schemas.microsoft.com/office/powerpoint/2010/main" val="414561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on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55" y="289249"/>
            <a:ext cx="10248377" cy="625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43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earlsofprofundity.files.wordpress.com/2013/12/balance-scale-gold-and-bl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8" y="603150"/>
            <a:ext cx="12192000" cy="5632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2612" y="2932156"/>
            <a:ext cx="11895589" cy="1325563"/>
          </a:xfrm>
        </p:spPr>
        <p:txBody>
          <a:bodyPr>
            <a:noAutofit/>
          </a:bodyPr>
          <a:lstStyle/>
          <a:p>
            <a:pPr algn="ctr"/>
            <a:r>
              <a:rPr lang="en-US" sz="3200" i="1" dirty="0">
                <a:effectLst>
                  <a:glow rad="101600">
                    <a:schemeClr val="bg1">
                      <a:alpha val="60000"/>
                    </a:schemeClr>
                  </a:glow>
                </a:effectLst>
              </a:rPr>
              <a:t>(James 2:14-24) “What doth it profit, my brethren, though a man say he hath faith, and have not works? can faith save him? …Even so faith, if it hath not works, is dead, being alone. Yea, a man may say, Thou hast faith, and I have works: shew me thy faith without thy works, and I will shew thee my faith by my works Thou </a:t>
            </a:r>
            <a:r>
              <a:rPr lang="en-US" sz="3200" i="1" dirty="0" err="1">
                <a:effectLst>
                  <a:glow rad="101600">
                    <a:schemeClr val="bg1">
                      <a:alpha val="60000"/>
                    </a:schemeClr>
                  </a:glow>
                </a:effectLst>
              </a:rPr>
              <a:t>believest</a:t>
            </a:r>
            <a:r>
              <a:rPr lang="en-US" sz="3200" i="1" dirty="0">
                <a:effectLst>
                  <a:glow rad="101600">
                    <a:schemeClr val="bg1">
                      <a:alpha val="60000"/>
                    </a:schemeClr>
                  </a:glow>
                </a:effectLst>
              </a:rPr>
              <a:t> that there is one God; thou </a:t>
            </a:r>
            <a:r>
              <a:rPr lang="en-US" sz="3200" i="1" dirty="0" err="1">
                <a:effectLst>
                  <a:glow rad="101600">
                    <a:schemeClr val="bg1">
                      <a:alpha val="60000"/>
                    </a:schemeClr>
                  </a:glow>
                </a:effectLst>
              </a:rPr>
              <a:t>doest</a:t>
            </a:r>
            <a:r>
              <a:rPr lang="en-US" sz="3200" i="1" dirty="0">
                <a:effectLst>
                  <a:glow rad="101600">
                    <a:schemeClr val="bg1">
                      <a:alpha val="60000"/>
                    </a:schemeClr>
                  </a:glow>
                </a:effectLst>
              </a:rPr>
              <a:t> well: the devils also believe, and tremble. But wilt thou know, O vain man, that faith without works is dead? Was not Abraham our father justified by works, when he had offered Isaac his son upon the altar? </a:t>
            </a:r>
            <a:r>
              <a:rPr lang="en-US" sz="3200" i="1" dirty="0" err="1">
                <a:effectLst>
                  <a:glow rad="101600">
                    <a:schemeClr val="bg1">
                      <a:alpha val="60000"/>
                    </a:schemeClr>
                  </a:glow>
                </a:effectLst>
              </a:rPr>
              <a:t>Seest</a:t>
            </a:r>
            <a:r>
              <a:rPr lang="en-US" sz="3200" i="1" dirty="0">
                <a:effectLst>
                  <a:glow rad="101600">
                    <a:schemeClr val="bg1">
                      <a:alpha val="60000"/>
                    </a:schemeClr>
                  </a:glow>
                </a:effectLst>
              </a:rPr>
              <a:t> thou how faith wrought with his works, and by works was faith made perfect? And the scripture was fulfilled which </a:t>
            </a:r>
            <a:r>
              <a:rPr lang="en-US" sz="3200" i="1" dirty="0" err="1">
                <a:effectLst>
                  <a:glow rad="101600">
                    <a:schemeClr val="bg1">
                      <a:alpha val="60000"/>
                    </a:schemeClr>
                  </a:glow>
                </a:effectLst>
              </a:rPr>
              <a:t>saith</a:t>
            </a:r>
            <a:r>
              <a:rPr lang="en-US" sz="3200" i="1" dirty="0">
                <a:effectLst>
                  <a:glow rad="101600">
                    <a:schemeClr val="bg1">
                      <a:alpha val="60000"/>
                    </a:schemeClr>
                  </a:glow>
                </a:effectLst>
              </a:rPr>
              <a:t>, Abraham believed God, and it was imputed unto him for righteousness: and he was called the Friend of God. Ye see then how that by works a man is justified, and not by faith only.”</a:t>
            </a:r>
          </a:p>
        </p:txBody>
      </p:sp>
    </p:spTree>
    <p:extLst>
      <p:ext uri="{BB962C8B-B14F-4D97-AF65-F5344CB8AC3E}">
        <p14:creationId xmlns:p14="http://schemas.microsoft.com/office/powerpoint/2010/main" val="31656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ormon.org/bc/content/assets/img/Blog/handling-stress/teachings-stress_optimize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47188"/>
            <a:ext cx="12192000" cy="69051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3281" y="2932156"/>
            <a:ext cx="11794920" cy="1325563"/>
          </a:xfrm>
        </p:spPr>
        <p:txBody>
          <a:bodyPr>
            <a:noAutofit/>
          </a:bodyPr>
          <a:lstStyle/>
          <a:p>
            <a:pPr algn="ctr"/>
            <a:r>
              <a:rPr lang="en-US" sz="3200" i="1" dirty="0">
                <a:effectLst>
                  <a:glow rad="101600">
                    <a:schemeClr val="bg1">
                      <a:alpha val="60000"/>
                    </a:schemeClr>
                  </a:glow>
                </a:effectLst>
              </a:rPr>
              <a:t>(Matthew 7:16-23) “Ye shall know them by their fruits. Do men gather grapes of thorns, or figs of thistles? Even so every good tree </a:t>
            </a:r>
            <a:r>
              <a:rPr lang="en-US" sz="3200" i="1" dirty="0" err="1">
                <a:effectLst>
                  <a:glow rad="101600">
                    <a:schemeClr val="bg1">
                      <a:alpha val="60000"/>
                    </a:schemeClr>
                  </a:glow>
                </a:effectLst>
              </a:rPr>
              <a:t>bringeth</a:t>
            </a:r>
            <a:r>
              <a:rPr lang="en-US" sz="3200" i="1" dirty="0">
                <a:effectLst>
                  <a:glow rad="101600">
                    <a:schemeClr val="bg1">
                      <a:alpha val="60000"/>
                    </a:schemeClr>
                  </a:glow>
                </a:effectLst>
              </a:rPr>
              <a:t> forth good fruit; but a corrupt tree </a:t>
            </a:r>
            <a:r>
              <a:rPr lang="en-US" sz="3200" i="1" dirty="0" err="1">
                <a:effectLst>
                  <a:glow rad="101600">
                    <a:schemeClr val="bg1">
                      <a:alpha val="60000"/>
                    </a:schemeClr>
                  </a:glow>
                </a:effectLst>
              </a:rPr>
              <a:t>bringeth</a:t>
            </a:r>
            <a:r>
              <a:rPr lang="en-US" sz="3200" i="1" dirty="0">
                <a:effectLst>
                  <a:glow rad="101600">
                    <a:schemeClr val="bg1">
                      <a:alpha val="60000"/>
                    </a:schemeClr>
                  </a:glow>
                </a:effectLst>
              </a:rPr>
              <a:t> forth evil fruit. A good tree cannot bring forth evil fruit, neither can a corrupt tree bring forth good fruit. Every tree that </a:t>
            </a:r>
            <a:r>
              <a:rPr lang="en-US" sz="3200" i="1" dirty="0" err="1">
                <a:effectLst>
                  <a:glow rad="101600">
                    <a:schemeClr val="bg1">
                      <a:alpha val="60000"/>
                    </a:schemeClr>
                  </a:glow>
                </a:effectLst>
              </a:rPr>
              <a:t>bringeth</a:t>
            </a:r>
            <a:r>
              <a:rPr lang="en-US" sz="3200" i="1" dirty="0">
                <a:effectLst>
                  <a:glow rad="101600">
                    <a:schemeClr val="bg1">
                      <a:alpha val="60000"/>
                    </a:schemeClr>
                  </a:glow>
                </a:effectLst>
              </a:rPr>
              <a:t> not forth good fruit is hewn down, and cast into the fire. Wherefore by their fruits ye shall know them. Not every one that </a:t>
            </a:r>
            <a:r>
              <a:rPr lang="en-US" sz="3200" i="1" dirty="0" err="1">
                <a:effectLst>
                  <a:glow rad="101600">
                    <a:schemeClr val="bg1">
                      <a:alpha val="60000"/>
                    </a:schemeClr>
                  </a:glow>
                </a:effectLst>
              </a:rPr>
              <a:t>saith</a:t>
            </a:r>
            <a:r>
              <a:rPr lang="en-US" sz="3200" i="1" dirty="0">
                <a:effectLst>
                  <a:glow rad="101600">
                    <a:schemeClr val="bg1">
                      <a:alpha val="60000"/>
                    </a:schemeClr>
                  </a:glow>
                </a:effectLst>
              </a:rPr>
              <a:t> unto me, Lord, Lord, shall enter into the kingdom of heaven; but he that doeth the will of my Father which is in heaven. Many will say to me in that day, Lord, Lord, have we not prophesied in thy name? and in thy name have cast out devils? and in thy name done many wonderful works? And then will I profess unto them, I never knew you: depart from me, ye that work iniquity.”</a:t>
            </a:r>
          </a:p>
        </p:txBody>
      </p:sp>
    </p:spTree>
    <p:extLst>
      <p:ext uri="{BB962C8B-B14F-4D97-AF65-F5344CB8AC3E}">
        <p14:creationId xmlns:p14="http://schemas.microsoft.com/office/powerpoint/2010/main" val="405817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7877778" cy="6858000"/>
          </a:xfrm>
          <a:prstGeom prst="rect">
            <a:avLst/>
          </a:prstGeom>
        </p:spPr>
      </p:pic>
      <p:sp>
        <p:nvSpPr>
          <p:cNvPr id="3" name="Rectangle 2"/>
          <p:cNvSpPr/>
          <p:nvPr/>
        </p:nvSpPr>
        <p:spPr>
          <a:xfrm>
            <a:off x="7952763" y="0"/>
            <a:ext cx="4127383" cy="6986528"/>
          </a:xfrm>
          <a:prstGeom prst="rect">
            <a:avLst/>
          </a:prstGeom>
        </p:spPr>
        <p:txBody>
          <a:bodyPr wrap="square">
            <a:spAutoFit/>
          </a:bodyPr>
          <a:lstStyle/>
          <a:p>
            <a:pPr algn="ctr"/>
            <a:r>
              <a:rPr lang="en-US" sz="3200" i="1" dirty="0"/>
              <a:t>(Ephesians 2:8-10) </a:t>
            </a:r>
          </a:p>
          <a:p>
            <a:pPr algn="ctr"/>
            <a:r>
              <a:rPr lang="en-US" sz="3200" i="1" dirty="0"/>
              <a:t>“For by grace are ye saved through faith; and that not of yourselves: it is the gift of God: </a:t>
            </a:r>
            <a:r>
              <a:rPr lang="en-US" sz="3200" i="1" u="sng" dirty="0"/>
              <a:t>Not of works</a:t>
            </a:r>
            <a:r>
              <a:rPr lang="en-US" sz="3200" i="1" dirty="0"/>
              <a:t>, lest any man should boast. For we are his workmanship, </a:t>
            </a:r>
            <a:r>
              <a:rPr lang="en-US" sz="3200" i="1" u="sng" dirty="0"/>
              <a:t>created in Christ Jesus unto good works</a:t>
            </a:r>
            <a:r>
              <a:rPr lang="en-US" sz="3200" i="1" dirty="0"/>
              <a:t>, which God hath before ordained that we should walk in them.”</a:t>
            </a:r>
          </a:p>
        </p:txBody>
      </p:sp>
    </p:spTree>
    <p:extLst>
      <p:ext uri="{BB962C8B-B14F-4D97-AF65-F5344CB8AC3E}">
        <p14:creationId xmlns:p14="http://schemas.microsoft.com/office/powerpoint/2010/main" val="4266001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65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7829"/>
            <a:ext cx="12192000" cy="1325563"/>
          </a:xfrm>
        </p:spPr>
        <p:txBody>
          <a:bodyPr>
            <a:normAutofit fontScale="90000"/>
          </a:bodyPr>
          <a:lstStyle/>
          <a:p>
            <a:pPr algn="ctr"/>
            <a:r>
              <a:rPr lang="en-US" b="1" dirty="0"/>
              <a:t>SEPARATION FROM THE WORLD </a:t>
            </a:r>
            <a:br>
              <a:rPr lang="en-US" b="1" dirty="0"/>
            </a:br>
            <a:r>
              <a:rPr lang="en-US" b="1" dirty="0"/>
              <a:t>VERSES </a:t>
            </a:r>
            <a:br>
              <a:rPr lang="en-US" b="1" dirty="0"/>
            </a:br>
            <a:r>
              <a:rPr lang="en-US" b="1" dirty="0"/>
              <a:t>FELLOWSHIP WITH THE WORLD  </a:t>
            </a:r>
          </a:p>
        </p:txBody>
      </p:sp>
      <p:sp>
        <p:nvSpPr>
          <p:cNvPr id="3" name="Rectangle 2"/>
          <p:cNvSpPr/>
          <p:nvPr/>
        </p:nvSpPr>
        <p:spPr>
          <a:xfrm rot="21143802">
            <a:off x="2797" y="2587793"/>
            <a:ext cx="6096000" cy="3108543"/>
          </a:xfrm>
          <a:prstGeom prst="rect">
            <a:avLst/>
          </a:prstGeom>
          <a:solidFill>
            <a:schemeClr val="bg2"/>
          </a:solidFill>
          <a:ln w="28575">
            <a:solidFill>
              <a:schemeClr val="tx1"/>
            </a:solidFill>
          </a:ln>
        </p:spPr>
        <p:txBody>
          <a:bodyPr>
            <a:spAutoFit/>
          </a:bodyPr>
          <a:lstStyle/>
          <a:p>
            <a:pPr algn="ctr"/>
            <a:r>
              <a:rPr lang="en-US" sz="2800" i="1" dirty="0">
                <a:effectLst>
                  <a:glow rad="101600">
                    <a:schemeClr val="bg1">
                      <a:alpha val="60000"/>
                    </a:schemeClr>
                  </a:glow>
                </a:effectLst>
              </a:rPr>
              <a:t>(1 Corinthians 5:9-10) </a:t>
            </a:r>
          </a:p>
          <a:p>
            <a:pPr algn="ctr"/>
            <a:r>
              <a:rPr lang="en-US" sz="2800" i="1" dirty="0">
                <a:effectLst>
                  <a:glow rad="101600">
                    <a:schemeClr val="bg1">
                      <a:alpha val="60000"/>
                    </a:schemeClr>
                  </a:glow>
                </a:effectLst>
              </a:rPr>
              <a:t>“I wrote unto you in an epistle not to company with fornicators: Yet not altogether with the fornicators of this world, or with the covetous, or </a:t>
            </a:r>
            <a:r>
              <a:rPr lang="en-US" sz="2800" i="1" dirty="0" err="1">
                <a:effectLst>
                  <a:glow rad="101600">
                    <a:schemeClr val="bg1">
                      <a:alpha val="60000"/>
                    </a:schemeClr>
                  </a:glow>
                </a:effectLst>
              </a:rPr>
              <a:t>extortioners</a:t>
            </a:r>
            <a:r>
              <a:rPr lang="en-US" sz="2800" i="1" dirty="0">
                <a:effectLst>
                  <a:glow rad="101600">
                    <a:schemeClr val="bg1">
                      <a:alpha val="60000"/>
                    </a:schemeClr>
                  </a:glow>
                </a:effectLst>
              </a:rPr>
              <a:t>, or with idolaters; for then must ye needs go out of the world.”</a:t>
            </a:r>
          </a:p>
        </p:txBody>
      </p:sp>
      <p:sp>
        <p:nvSpPr>
          <p:cNvPr id="4" name="Rectangle 3"/>
          <p:cNvSpPr/>
          <p:nvPr/>
        </p:nvSpPr>
        <p:spPr>
          <a:xfrm rot="647832">
            <a:off x="6116969" y="2984705"/>
            <a:ext cx="5998447" cy="3539430"/>
          </a:xfrm>
          <a:prstGeom prst="rect">
            <a:avLst/>
          </a:prstGeom>
          <a:solidFill>
            <a:schemeClr val="accent5">
              <a:lumMod val="60000"/>
              <a:lumOff val="40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800" i="1" dirty="0"/>
              <a:t>(1 John 2:15-17) </a:t>
            </a:r>
          </a:p>
          <a:p>
            <a:pPr algn="ctr"/>
            <a:r>
              <a:rPr lang="en-US" sz="2800" i="1" dirty="0"/>
              <a:t>“Love not the world, neither the things that are in the world. If any man love the world, the love of the Father is not in him. For all that is in the world, the lust of the flesh, and the lust of the eyes, and the pride of life, is not of the Father, but is of the world.”</a:t>
            </a:r>
          </a:p>
        </p:txBody>
      </p:sp>
    </p:spTree>
    <p:extLst>
      <p:ext uri="{BB962C8B-B14F-4D97-AF65-F5344CB8AC3E}">
        <p14:creationId xmlns:p14="http://schemas.microsoft.com/office/powerpoint/2010/main" val="38761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9251" y="0"/>
            <a:ext cx="6629400" cy="6858000"/>
          </a:xfrm>
          <a:prstGeom prst="rect">
            <a:avLst/>
          </a:prstGeom>
        </p:spPr>
      </p:pic>
      <p:sp>
        <p:nvSpPr>
          <p:cNvPr id="3" name="Rectangle 2"/>
          <p:cNvSpPr/>
          <p:nvPr/>
        </p:nvSpPr>
        <p:spPr>
          <a:xfrm>
            <a:off x="2399250" y="4678689"/>
            <a:ext cx="6503565" cy="2246769"/>
          </a:xfrm>
          <a:prstGeom prst="rect">
            <a:avLst/>
          </a:prstGeom>
        </p:spPr>
        <p:txBody>
          <a:bodyPr wrap="square">
            <a:spAutoFit/>
          </a:bodyPr>
          <a:lstStyle/>
          <a:p>
            <a:pPr algn="ctr"/>
            <a:r>
              <a:rPr lang="en-US" sz="2800" b="1" i="1" dirty="0">
                <a:solidFill>
                  <a:schemeClr val="bg1"/>
                </a:solidFill>
              </a:rPr>
              <a:t> (2 Cor. 6:17)</a:t>
            </a:r>
          </a:p>
          <a:p>
            <a:pPr algn="ctr"/>
            <a:r>
              <a:rPr lang="en-US" sz="2800" b="1" i="1" dirty="0">
                <a:solidFill>
                  <a:schemeClr val="bg1"/>
                </a:solidFill>
              </a:rPr>
              <a:t>“Wherefore come out from among them, and be ye separate, </a:t>
            </a:r>
            <a:r>
              <a:rPr lang="en-US" sz="2800" b="1" i="1" dirty="0" err="1">
                <a:solidFill>
                  <a:schemeClr val="bg1"/>
                </a:solidFill>
              </a:rPr>
              <a:t>saith</a:t>
            </a:r>
            <a:r>
              <a:rPr lang="en-US" sz="2800" b="1" i="1" dirty="0">
                <a:solidFill>
                  <a:schemeClr val="bg1"/>
                </a:solidFill>
              </a:rPr>
              <a:t> the Lord, and touch not the unclean thing; and I will receive you.”</a:t>
            </a:r>
          </a:p>
        </p:txBody>
      </p:sp>
    </p:spTree>
    <p:extLst>
      <p:ext uri="{BB962C8B-B14F-4D97-AF65-F5344CB8AC3E}">
        <p14:creationId xmlns:p14="http://schemas.microsoft.com/office/powerpoint/2010/main" val="242849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1558212" y="0"/>
            <a:ext cx="9134669" cy="6858000"/>
          </a:xfrm>
          <a:prstGeom prst="rect">
            <a:avLst/>
          </a:prstGeom>
        </p:spPr>
      </p:pic>
      <p:sp>
        <p:nvSpPr>
          <p:cNvPr id="3" name="Rectangle 2"/>
          <p:cNvSpPr/>
          <p:nvPr/>
        </p:nvSpPr>
        <p:spPr>
          <a:xfrm>
            <a:off x="7617204" y="4422744"/>
            <a:ext cx="2399251" cy="1815882"/>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“Come out from among them and be ye separate” </a:t>
            </a:r>
          </a:p>
        </p:txBody>
      </p:sp>
    </p:spTree>
    <p:extLst>
      <p:ext uri="{BB962C8B-B14F-4D97-AF65-F5344CB8AC3E}">
        <p14:creationId xmlns:p14="http://schemas.microsoft.com/office/powerpoint/2010/main" val="1918036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5759" y="0"/>
            <a:ext cx="10300482" cy="6858000"/>
          </a:xfrm>
          <a:prstGeom prst="rect">
            <a:avLst/>
          </a:prstGeom>
        </p:spPr>
      </p:pic>
    </p:spTree>
    <p:extLst>
      <p:ext uri="{BB962C8B-B14F-4D97-AF65-F5344CB8AC3E}">
        <p14:creationId xmlns:p14="http://schemas.microsoft.com/office/powerpoint/2010/main" val="3066035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tahu.files.wordpress.com/2014/01/unbalanced-sc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38" y="0"/>
            <a:ext cx="9153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9861" y="5287134"/>
            <a:ext cx="2575418"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“Go ye into all the world”</a:t>
            </a:r>
          </a:p>
        </p:txBody>
      </p:sp>
    </p:spTree>
    <p:extLst>
      <p:ext uri="{BB962C8B-B14F-4D97-AF65-F5344CB8AC3E}">
        <p14:creationId xmlns:p14="http://schemas.microsoft.com/office/powerpoint/2010/main" val="4087426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288"/>
            <a:ext cx="12130481" cy="1325563"/>
          </a:xfrm>
        </p:spPr>
        <p:txBody>
          <a:bodyPr>
            <a:normAutofit/>
          </a:bodyPr>
          <a:lstStyle/>
          <a:p>
            <a:pPr algn="ctr"/>
            <a:r>
              <a:rPr lang="en-US" sz="4000" i="1" dirty="0"/>
              <a:t>“I am made all things to all men, </a:t>
            </a:r>
            <a:br>
              <a:rPr lang="en-US" sz="4000" i="1" dirty="0"/>
            </a:br>
            <a:r>
              <a:rPr lang="en-US" sz="4000" i="1" dirty="0"/>
              <a:t>that I might by all means save some.”</a:t>
            </a:r>
          </a:p>
        </p:txBody>
      </p:sp>
      <p:pic>
        <p:nvPicPr>
          <p:cNvPr id="3" name="Picture 2"/>
          <p:cNvPicPr>
            <a:picLocks noChangeAspect="1"/>
          </p:cNvPicPr>
          <p:nvPr/>
        </p:nvPicPr>
        <p:blipFill>
          <a:blip r:embed="rId2"/>
          <a:stretch>
            <a:fillRect/>
          </a:stretch>
        </p:blipFill>
        <p:spPr>
          <a:xfrm>
            <a:off x="2362494" y="1514299"/>
            <a:ext cx="7013607" cy="5343701"/>
          </a:xfrm>
          <a:prstGeom prst="rect">
            <a:avLst/>
          </a:prstGeom>
        </p:spPr>
      </p:pic>
    </p:spTree>
    <p:extLst>
      <p:ext uri="{BB962C8B-B14F-4D97-AF65-F5344CB8AC3E}">
        <p14:creationId xmlns:p14="http://schemas.microsoft.com/office/powerpoint/2010/main" val="2749506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9" y="-52431"/>
            <a:ext cx="9213909" cy="6910431"/>
          </a:xfrm>
          <a:prstGeom prst="rect">
            <a:avLst/>
          </a:prstGeom>
        </p:spPr>
      </p:pic>
      <p:sp>
        <p:nvSpPr>
          <p:cNvPr id="4" name="Rectangle 3"/>
          <p:cNvSpPr/>
          <p:nvPr/>
        </p:nvSpPr>
        <p:spPr>
          <a:xfrm>
            <a:off x="7751428" y="3271522"/>
            <a:ext cx="2399251" cy="1815882"/>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“Come out from among them and be ye separate”</a:t>
            </a:r>
          </a:p>
        </p:txBody>
      </p:sp>
      <p:sp>
        <p:nvSpPr>
          <p:cNvPr id="5" name="Rectangle 4"/>
          <p:cNvSpPr/>
          <p:nvPr/>
        </p:nvSpPr>
        <p:spPr>
          <a:xfrm>
            <a:off x="1928071" y="4179463"/>
            <a:ext cx="2701254"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“Go ye into all the world”</a:t>
            </a:r>
          </a:p>
        </p:txBody>
      </p:sp>
      <p:pic>
        <p:nvPicPr>
          <p:cNvPr id="7" name="Picture 6"/>
          <p:cNvPicPr>
            <a:picLocks noChangeAspect="1"/>
          </p:cNvPicPr>
          <p:nvPr/>
        </p:nvPicPr>
        <p:blipFill rotWithShape="1">
          <a:blip r:embed="rId2"/>
          <a:srcRect l="44810" t="32422" r="46085" b="44513"/>
          <a:stretch/>
        </p:blipFill>
        <p:spPr>
          <a:xfrm>
            <a:off x="5645791" y="2862553"/>
            <a:ext cx="847288" cy="1593909"/>
          </a:xfrm>
          <a:prstGeom prst="rect">
            <a:avLst/>
          </a:prstGeom>
        </p:spPr>
      </p:pic>
    </p:spTree>
    <p:extLst>
      <p:ext uri="{BB962C8B-B14F-4D97-AF65-F5344CB8AC3E}">
        <p14:creationId xmlns:p14="http://schemas.microsoft.com/office/powerpoint/2010/main" val="468832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earlsofprofundity.files.wordpress.com/2013/12/balance-scale-gold-and-bl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2775"/>
            <a:ext cx="12192000" cy="5632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2612" y="2932156"/>
            <a:ext cx="11895589" cy="1325563"/>
          </a:xfrm>
        </p:spPr>
        <p:txBody>
          <a:bodyPr>
            <a:normAutofit fontScale="90000"/>
          </a:bodyPr>
          <a:lstStyle/>
          <a:p>
            <a:pPr algn="ctr"/>
            <a:r>
              <a:rPr lang="en-US" i="1" dirty="0">
                <a:effectLst>
                  <a:glow rad="101600">
                    <a:schemeClr val="bg1">
                      <a:alpha val="60000"/>
                    </a:schemeClr>
                  </a:glow>
                </a:effectLst>
              </a:rPr>
              <a:t>(1 Corinthians 9:20-22, 27) “And unto the Jews I became as a Jew, that I might gain the Jews; to them that are under the law, as under the law, that I might gain them that are under the law; To them that are without law, as without law, (</a:t>
            </a:r>
            <a:r>
              <a:rPr lang="en-US" i="1" dirty="0">
                <a:solidFill>
                  <a:srgbClr val="FFFF00"/>
                </a:solidFill>
                <a:effectLst>
                  <a:glow rad="101600">
                    <a:schemeClr val="bg1">
                      <a:alpha val="60000"/>
                    </a:schemeClr>
                  </a:glow>
                </a:effectLst>
              </a:rPr>
              <a:t>being not without law to God, but under the law to Christ</a:t>
            </a:r>
            <a:r>
              <a:rPr lang="en-US" i="1" dirty="0">
                <a:effectLst>
                  <a:glow rad="101600">
                    <a:schemeClr val="bg1">
                      <a:alpha val="60000"/>
                    </a:schemeClr>
                  </a:glow>
                </a:effectLst>
              </a:rPr>
              <a:t>,) that I might gain them that are without law. To the weak became I as weak, that I might gain the weak: I am made all things to all men, that I might by all means save some…</a:t>
            </a:r>
            <a:r>
              <a:rPr lang="en-US" i="1" dirty="0">
                <a:solidFill>
                  <a:srgbClr val="FFFF00"/>
                </a:solidFill>
                <a:effectLst>
                  <a:glow rad="101600">
                    <a:schemeClr val="bg1">
                      <a:alpha val="60000"/>
                    </a:schemeClr>
                  </a:glow>
                </a:effectLst>
              </a:rPr>
              <a:t>But I keep under my body, and bring it into subjection</a:t>
            </a:r>
            <a:r>
              <a:rPr lang="en-US" i="1" dirty="0">
                <a:effectLst>
                  <a:glow rad="101600">
                    <a:schemeClr val="bg1">
                      <a:alpha val="60000"/>
                    </a:schemeClr>
                  </a:glow>
                </a:effectLst>
              </a:rPr>
              <a:t>: lest that by any means, when I have preached to others, I myself should be a castaway.”</a:t>
            </a:r>
          </a:p>
        </p:txBody>
      </p:sp>
    </p:spTree>
    <p:extLst>
      <p:ext uri="{BB962C8B-B14F-4D97-AF65-F5344CB8AC3E}">
        <p14:creationId xmlns:p14="http://schemas.microsoft.com/office/powerpoint/2010/main" val="21859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7519" y="2021747"/>
            <a:ext cx="5637402" cy="2512809"/>
          </a:xfrm>
        </p:spPr>
        <p:txBody>
          <a:bodyPr>
            <a:normAutofit fontScale="90000"/>
          </a:bodyPr>
          <a:lstStyle/>
          <a:p>
            <a:pPr algn="ctr"/>
            <a:r>
              <a:rPr lang="en-US" i="1" dirty="0"/>
              <a:t>(John 17:15-16) </a:t>
            </a:r>
            <a:br>
              <a:rPr lang="en-US" i="1" dirty="0"/>
            </a:br>
            <a:r>
              <a:rPr lang="en-US" i="1" dirty="0"/>
              <a:t>“I pray not that thou </a:t>
            </a:r>
            <a:r>
              <a:rPr lang="en-US" i="1" dirty="0" err="1"/>
              <a:t>shouldest</a:t>
            </a:r>
            <a:r>
              <a:rPr lang="en-US" i="1" dirty="0"/>
              <a:t> take them out of the world, but that thou </a:t>
            </a:r>
            <a:r>
              <a:rPr lang="en-US" i="1" dirty="0" err="1"/>
              <a:t>shouldest</a:t>
            </a:r>
            <a:r>
              <a:rPr lang="en-US" i="1" dirty="0"/>
              <a:t> keep them from the evil. They are not of the world, even as I am not of the world.”</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7771"/>
            <a:ext cx="5638049" cy="6850229"/>
          </a:xfrm>
          <a:prstGeom prst="rect">
            <a:avLst/>
          </a:prstGeom>
        </p:spPr>
      </p:pic>
    </p:spTree>
    <p:extLst>
      <p:ext uri="{BB962C8B-B14F-4D97-AF65-F5344CB8AC3E}">
        <p14:creationId xmlns:p14="http://schemas.microsoft.com/office/powerpoint/2010/main" val="541598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33126" y="905069"/>
            <a:ext cx="7022841" cy="5267130"/>
          </a:xfrm>
          <a:prstGeom prst="rect">
            <a:avLst/>
          </a:prstGeom>
        </p:spPr>
      </p:pic>
    </p:spTree>
    <p:extLst>
      <p:ext uri="{BB962C8B-B14F-4D97-AF65-F5344CB8AC3E}">
        <p14:creationId xmlns:p14="http://schemas.microsoft.com/office/powerpoint/2010/main" val="4267434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69" y="224380"/>
            <a:ext cx="10515600" cy="1325563"/>
          </a:xfrm>
        </p:spPr>
        <p:txBody>
          <a:bodyPr>
            <a:normAutofit fontScale="90000"/>
          </a:bodyPr>
          <a:lstStyle/>
          <a:p>
            <a:pPr algn="ctr"/>
            <a:r>
              <a:rPr lang="en-US" dirty="0"/>
              <a:t>Satan perverts the Word of God</a:t>
            </a:r>
            <a:br>
              <a:rPr lang="en-US" dirty="0"/>
            </a:br>
            <a:r>
              <a:rPr lang="en-US" i="1" dirty="0"/>
              <a:t>(Part 5) </a:t>
            </a:r>
            <a:br>
              <a:rPr lang="en-US" dirty="0"/>
            </a:br>
            <a:endParaRPr lang="en-US" i="1" dirty="0"/>
          </a:p>
        </p:txBody>
      </p:sp>
      <p:pic>
        <p:nvPicPr>
          <p:cNvPr id="6" name="Picture 5"/>
          <p:cNvPicPr>
            <a:picLocks noChangeAspect="1"/>
          </p:cNvPicPr>
          <p:nvPr/>
        </p:nvPicPr>
        <p:blipFill>
          <a:blip r:embed="rId2"/>
          <a:stretch>
            <a:fillRect/>
          </a:stretch>
        </p:blipFill>
        <p:spPr>
          <a:xfrm>
            <a:off x="1525025" y="1548244"/>
            <a:ext cx="8905907" cy="5009573"/>
          </a:xfrm>
          <a:prstGeom prst="rect">
            <a:avLst/>
          </a:prstGeom>
        </p:spPr>
      </p:pic>
      <p:pic>
        <p:nvPicPr>
          <p:cNvPr id="7" name="Picture 6"/>
          <p:cNvPicPr>
            <a:picLocks noChangeAspect="1"/>
          </p:cNvPicPr>
          <p:nvPr/>
        </p:nvPicPr>
        <p:blipFill>
          <a:blip r:embed="rId3"/>
          <a:stretch>
            <a:fillRect/>
          </a:stretch>
        </p:blipFill>
        <p:spPr>
          <a:xfrm>
            <a:off x="1525024" y="1551642"/>
            <a:ext cx="8905907" cy="5006175"/>
          </a:xfrm>
          <a:prstGeom prst="rect">
            <a:avLst/>
          </a:prstGeom>
        </p:spPr>
      </p:pic>
    </p:spTree>
    <p:extLst>
      <p:ext uri="{BB962C8B-B14F-4D97-AF65-F5344CB8AC3E}">
        <p14:creationId xmlns:p14="http://schemas.microsoft.com/office/powerpoint/2010/main" val="165395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979"/>
            <a:ext cx="10515600" cy="1325563"/>
          </a:xfrm>
        </p:spPr>
        <p:txBody>
          <a:bodyPr>
            <a:normAutofit/>
          </a:bodyPr>
          <a:lstStyle/>
          <a:p>
            <a:pPr algn="ctr"/>
            <a:r>
              <a:rPr lang="en-US" sz="4000" b="1" dirty="0">
                <a:solidFill>
                  <a:srgbClr val="FFFF00"/>
                </a:solidFill>
              </a:rPr>
              <a:t>Why Satan hates the Word of God</a:t>
            </a:r>
            <a:br>
              <a:rPr lang="en-US" sz="4000" dirty="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249382" y="1182254"/>
            <a:ext cx="11822546" cy="4800745"/>
          </a:xfrm>
        </p:spPr>
        <p:txBody>
          <a:bodyPr>
            <a:noAutofit/>
          </a:bodyPr>
          <a:lstStyle/>
          <a:p>
            <a:pPr marL="0" indent="0">
              <a:buNone/>
            </a:pPr>
            <a:r>
              <a:rPr lang="en-US" sz="3600" dirty="0"/>
              <a:t>1. Because GOD wrote it </a:t>
            </a:r>
            <a:r>
              <a:rPr lang="en-US" sz="3600" i="1" dirty="0"/>
              <a:t>“All Scripture is given by inspiration of God”</a:t>
            </a:r>
          </a:p>
          <a:p>
            <a:pPr marL="0" indent="0">
              <a:buNone/>
            </a:pPr>
            <a:r>
              <a:rPr lang="en-US" sz="3600" dirty="0"/>
              <a:t>2. Because it is true </a:t>
            </a:r>
            <a:r>
              <a:rPr lang="en-US" sz="3600" i="1" dirty="0"/>
              <a:t>“Thy Word is Truth”</a:t>
            </a:r>
          </a:p>
          <a:p>
            <a:pPr marL="0" indent="0">
              <a:buNone/>
            </a:pPr>
            <a:r>
              <a:rPr lang="en-US" sz="3600" dirty="0"/>
              <a:t>3. Because it saves souls </a:t>
            </a:r>
            <a:r>
              <a:rPr lang="en-US" sz="3600" i="1" dirty="0"/>
              <a:t>(1 Peter 1:23)</a:t>
            </a:r>
          </a:p>
          <a:p>
            <a:pPr marL="0" indent="0">
              <a:buNone/>
            </a:pPr>
            <a:r>
              <a:rPr lang="en-US" sz="3600" dirty="0"/>
              <a:t>4. Because it changes lives </a:t>
            </a:r>
            <a:r>
              <a:rPr lang="en-US" sz="3600" i="1" dirty="0"/>
              <a:t>(John 8:32)</a:t>
            </a:r>
          </a:p>
          <a:p>
            <a:pPr marL="0" indent="0">
              <a:buNone/>
            </a:pPr>
            <a:r>
              <a:rPr lang="en-US" sz="3600" dirty="0"/>
              <a:t>5. Satan is a LIAR and the father of lies </a:t>
            </a:r>
            <a:r>
              <a:rPr lang="en-US" sz="3600" i="1" dirty="0"/>
              <a:t>(John 8:44)</a:t>
            </a:r>
          </a:p>
          <a:p>
            <a:pPr marL="0" indent="0">
              <a:buNone/>
            </a:pPr>
            <a:r>
              <a:rPr lang="en-US" sz="3600" dirty="0"/>
              <a:t>6. Satan can’t stand the truth, because everything he does is based upon deception </a:t>
            </a:r>
            <a:r>
              <a:rPr lang="en-US" sz="3600" i="1" dirty="0"/>
              <a:t>(2 Thess. 2:8-11)</a:t>
            </a:r>
          </a:p>
          <a:p>
            <a:pPr marL="0" indent="0">
              <a:buNone/>
            </a:pPr>
            <a:r>
              <a:rPr lang="en-US" sz="3600" dirty="0"/>
              <a:t>7. And the truth of the Bible exposes him for who he is and     how he operates   </a:t>
            </a:r>
          </a:p>
          <a:p>
            <a:endParaRPr lang="en-US" sz="3600" dirty="0"/>
          </a:p>
        </p:txBody>
      </p:sp>
      <p:pic>
        <p:nvPicPr>
          <p:cNvPr id="4" name="Picture 3"/>
          <p:cNvPicPr>
            <a:picLocks noChangeAspect="1"/>
          </p:cNvPicPr>
          <p:nvPr/>
        </p:nvPicPr>
        <p:blipFill>
          <a:blip r:embed="rId2"/>
          <a:stretch>
            <a:fillRect/>
          </a:stretch>
        </p:blipFill>
        <p:spPr>
          <a:xfrm>
            <a:off x="9605818" y="1860694"/>
            <a:ext cx="2362632" cy="2362632"/>
          </a:xfrm>
          <a:prstGeom prst="rect">
            <a:avLst/>
          </a:prstGeom>
        </p:spPr>
      </p:pic>
    </p:spTree>
    <p:extLst>
      <p:ext uri="{BB962C8B-B14F-4D97-AF65-F5344CB8AC3E}">
        <p14:creationId xmlns:p14="http://schemas.microsoft.com/office/powerpoint/2010/main" val="394568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454" y="1194325"/>
            <a:ext cx="12188104" cy="5663675"/>
          </a:xfrm>
          <a:prstGeom prst="rect">
            <a:avLst/>
          </a:prstGeom>
        </p:spPr>
      </p:pic>
      <p:sp>
        <p:nvSpPr>
          <p:cNvPr id="3" name="Rectangle 2"/>
          <p:cNvSpPr/>
          <p:nvPr/>
        </p:nvSpPr>
        <p:spPr>
          <a:xfrm>
            <a:off x="385894" y="241076"/>
            <a:ext cx="11467750" cy="707886"/>
          </a:xfrm>
          <a:prstGeom prst="rect">
            <a:avLst/>
          </a:prstGeom>
        </p:spPr>
        <p:txBody>
          <a:bodyPr wrap="square">
            <a:spAutoFit/>
          </a:bodyPr>
          <a:lstStyle/>
          <a:p>
            <a:pPr algn="ctr"/>
            <a:r>
              <a:rPr lang="en-US" sz="4000" b="1" dirty="0">
                <a:solidFill>
                  <a:srgbClr val="FFFF00"/>
                </a:solidFill>
              </a:rPr>
              <a:t>Satan twist and corrupts the Word of God</a:t>
            </a:r>
            <a:endParaRPr lang="en-US" sz="4000" dirty="0"/>
          </a:p>
        </p:txBody>
      </p:sp>
    </p:spTree>
    <p:extLst>
      <p:ext uri="{BB962C8B-B14F-4D97-AF65-F5344CB8AC3E}">
        <p14:creationId xmlns:p14="http://schemas.microsoft.com/office/powerpoint/2010/main" val="12102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72" y="0"/>
            <a:ext cx="11850255" cy="1325563"/>
          </a:xfrm>
        </p:spPr>
        <p:txBody>
          <a:bodyPr>
            <a:normAutofit/>
          </a:bodyPr>
          <a:lstStyle/>
          <a:p>
            <a:pPr algn="ctr"/>
            <a:r>
              <a:rPr lang="en-US" sz="4000" b="1" dirty="0">
                <a:solidFill>
                  <a:srgbClr val="FFFF00"/>
                </a:solidFill>
              </a:rPr>
              <a:t>Satan does not want you to believe in </a:t>
            </a:r>
            <a:br>
              <a:rPr lang="en-US" sz="4000" b="1" dirty="0">
                <a:solidFill>
                  <a:srgbClr val="FFFF00"/>
                </a:solidFill>
              </a:rPr>
            </a:br>
            <a:r>
              <a:rPr lang="en-US" sz="4000" b="1" dirty="0">
                <a:solidFill>
                  <a:srgbClr val="FFFF00"/>
                </a:solidFill>
              </a:rPr>
              <a:t>the perseveration of the inspired Scriptures</a:t>
            </a:r>
          </a:p>
        </p:txBody>
      </p:sp>
      <p:sp>
        <p:nvSpPr>
          <p:cNvPr id="3" name="Content Placeholder 2"/>
          <p:cNvSpPr>
            <a:spLocks noGrp="1"/>
          </p:cNvSpPr>
          <p:nvPr>
            <p:ph idx="1"/>
          </p:nvPr>
        </p:nvSpPr>
        <p:spPr>
          <a:xfrm>
            <a:off x="326571" y="1697731"/>
            <a:ext cx="11588621" cy="5532437"/>
          </a:xfrm>
        </p:spPr>
        <p:txBody>
          <a:bodyPr>
            <a:normAutofit/>
          </a:bodyPr>
          <a:lstStyle/>
          <a:p>
            <a:pPr marL="0" indent="0" algn="ctr">
              <a:buNone/>
            </a:pPr>
            <a:r>
              <a:rPr lang="en-US" sz="3600" i="1" dirty="0"/>
              <a:t>“The words of the Lord are pure words: as silver tried in a furnace of earth, purified seven times. Thou shalt keep them, </a:t>
            </a:r>
            <a:r>
              <a:rPr lang="en-US" sz="3600" i="1" u="sng" dirty="0"/>
              <a:t>O Lord, thou shalt preserve them from this generation forever…The </a:t>
            </a:r>
            <a:r>
              <a:rPr lang="en-US" sz="3600" i="1" dirty="0"/>
              <a:t>counsel of the Lord standeth forever, the thoughts of his heart to all generations…His truth endureth to all generations…forever, O Lord, thy word is settled in heaven, thy faithfulness is unto all generations…The grass withereth, the flower fadeth, but the word of our God shall stand forever…</a:t>
            </a:r>
            <a:r>
              <a:rPr lang="en-US" sz="3600" i="1" u="sng" dirty="0"/>
              <a:t>but the word of the Lord endureth forever</a:t>
            </a:r>
            <a:r>
              <a:rPr lang="en-US" sz="3600" i="1" dirty="0"/>
              <a:t>…”</a:t>
            </a:r>
            <a:endParaRPr lang="en-US" sz="3600" dirty="0"/>
          </a:p>
          <a:p>
            <a:pPr marL="0" indent="0">
              <a:buNone/>
            </a:pPr>
            <a:endParaRPr lang="en-US" sz="3600" i="1" dirty="0"/>
          </a:p>
        </p:txBody>
      </p:sp>
    </p:spTree>
    <p:extLst>
      <p:ext uri="{BB962C8B-B14F-4D97-AF65-F5344CB8AC3E}">
        <p14:creationId xmlns:p14="http://schemas.microsoft.com/office/powerpoint/2010/main" val="107979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5843</TotalTime>
  <Words>1743</Words>
  <Application>Microsoft Office PowerPoint</Application>
  <PresentationFormat>Widescreen</PresentationFormat>
  <Paragraphs>81</Paragraphs>
  <Slides>39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Topics to be studied</vt:lpstr>
      <vt:lpstr>PowerPoint Presentation</vt:lpstr>
      <vt:lpstr>Satan imitates God?  </vt:lpstr>
      <vt:lpstr>Matthew 13:24-42</vt:lpstr>
      <vt:lpstr>Satan perverts the Word of God (Part 5)  </vt:lpstr>
      <vt:lpstr>Why Satan hates the Word of God </vt:lpstr>
      <vt:lpstr>PowerPoint Presentation</vt:lpstr>
      <vt:lpstr>Satan does not want you to believe in  the perseveration of the inspired Scriptures</vt:lpstr>
      <vt:lpstr>1. Satan causes God’s Word to be mistranslated</vt:lpstr>
      <vt:lpstr>“For God is not the author of confusion, but of peace, as in all churches of the saints.”  ( 1 Cor. 14:33)</vt:lpstr>
      <vt:lpstr>2. Satan causes God’s Word to be misinterpreted (2 Peter 1:15-21)   </vt:lpstr>
      <vt:lpstr>PowerPoint Presentation</vt:lpstr>
      <vt:lpstr>PowerPoint Presentation</vt:lpstr>
      <vt:lpstr>“Knowing this first, that no prophecy of the scripture is of any private interpretation.”</vt:lpstr>
      <vt:lpstr>3. Satan causes God’s Word to be taken out of Context</vt:lpstr>
      <vt:lpstr>Understanding context begins five  basic principles of interpretation</vt:lpstr>
      <vt:lpstr>How Satan perverts the Word of God</vt:lpstr>
      <vt:lpstr>4. Satan perverts the Word of God by overstressing one side of a doctrine and ignoring the other side</vt:lpstr>
      <vt:lpstr>“He who knows only his own side of the case, knows little of that. His reasons may be good, and no one may have been able to refute them. But if he is equally unable to refute the reasons on the opposite side; if he does not so much as know what they are, he has no ground for preferring his opinion.”  </vt:lpstr>
      <vt:lpstr>Examples of overstressing one side of a  doctrine and ignoring the other side</vt:lpstr>
      <vt:lpstr>PowerPoint Presentation</vt:lpstr>
      <vt:lpstr>Salvation faith</vt:lpstr>
      <vt:lpstr>PowerPoint Presentation</vt:lpstr>
      <vt:lpstr>PowerPoint Presentation</vt:lpstr>
      <vt:lpstr>PowerPoint Presentation</vt:lpstr>
      <vt:lpstr>(James 2:14-24) “What doth it profit, my brethren, though a man say he hath faith, and have not works? can faith save him? …Even so faith, if it hath not works, is dead, being alone. Yea, a man may say, Thou hast faith, and I have works: shew me thy faith without thy works, and I will shew thee my faith by my works Thou believest that there is one God; thou doest well: the devils also believe, and tremble. But wilt thou know, O vain man, that faith without works is dead? Was not Abraham our father justified by works, when he had offered Isaac his son upon the altar? Seest thou how faith wrought with his works, and by works was faith made perfect? And the scripture was fulfilled which saith, Abraham believed God, and it was imputed unto him for righteousness: and he was called the Friend of God. Ye see then how that by works a man is justified, and not by faith only.”</vt:lpstr>
      <vt:lpstr>(Matthew 7:16-23) “Ye shall know them by their fruits. Do men gather grapes of thorns, or figs of thistles? Even so every good tree bringeth forth good fruit; but a corrupt tree bringeth forth evil fruit. A good tree cannot bring forth evil fruit, neither can a corrupt tree bring forth good fruit. Every tree that bringeth not forth good fruit is hewn down, and cast into the fire. Wherefore by their fruits ye shall know them. Not every one that saith unto me, Lord, Lord, shall enter into the kingdom of heaven; but he that doeth the will of my Father which is in heaven. Many will say to me in that day, Lord, Lord, have we not prophesied in thy name? and in thy name have cast out devils? and in thy name done many wonderful works? And then will I profess unto them, I never knew you: depart from me, ye that work iniquity.”</vt:lpstr>
      <vt:lpstr>PowerPoint Presentation</vt:lpstr>
      <vt:lpstr>SEPARATION FROM THE WORLD  VERSES  FELLOWSHIP WITH THE WORLD  </vt:lpstr>
      <vt:lpstr>PowerPoint Presentation</vt:lpstr>
      <vt:lpstr>PowerPoint Presentation</vt:lpstr>
      <vt:lpstr>PowerPoint Presentation</vt:lpstr>
      <vt:lpstr>PowerPoint Presentation</vt:lpstr>
      <vt:lpstr>“I am made all things to all men,  that I might by all means save some.”</vt:lpstr>
      <vt:lpstr>PowerPoint Presentation</vt:lpstr>
      <vt:lpstr>(1 Corinthians 9:20-22, 27) “And unto the Jews I became as a Jew, that I might gain the Jews; to them that are under the law, as under the law, that I might gain them that are under the law; To them that are without law, as without law, (being not without law to God, but under the law to Christ,) that I might gain them that are without law. To the weak became I as weak, that I might gain the weak: I am made all things to all men, that I might by all means save some…But I keep under my body, and bring it into subjection: lest that by any means, when I have preached to others, I myself should be a castaway.”</vt:lpstr>
      <vt:lpstr>(John 17:15-16)  “I pray not that thou shouldest take them out of the world, but that thou shouldest keep them from the evil. They are not of the world, even as I am not of the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65</cp:revision>
  <dcterms:created xsi:type="dcterms:W3CDTF">2016-09-22T14:30:22Z</dcterms:created>
  <dcterms:modified xsi:type="dcterms:W3CDTF">2016-11-30T19:18:52Z</dcterms:modified>
</cp:coreProperties>
</file>