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7" r:id="rId2"/>
    <p:sldId id="258" r:id="rId3"/>
    <p:sldId id="259" r:id="rId4"/>
    <p:sldId id="260" r:id="rId5"/>
    <p:sldId id="261" r:id="rId6"/>
    <p:sldId id="262" r:id="rId7"/>
    <p:sldId id="263" r:id="rId8"/>
    <p:sldId id="339" r:id="rId9"/>
    <p:sldId id="265" r:id="rId10"/>
    <p:sldId id="266" r:id="rId11"/>
    <p:sldId id="268" r:id="rId12"/>
    <p:sldId id="269" r:id="rId13"/>
    <p:sldId id="270" r:id="rId14"/>
    <p:sldId id="271" r:id="rId15"/>
    <p:sldId id="272" r:id="rId16"/>
    <p:sldId id="273" r:id="rId17"/>
    <p:sldId id="274" r:id="rId18"/>
    <p:sldId id="275" r:id="rId19"/>
    <p:sldId id="277" r:id="rId20"/>
    <p:sldId id="278" r:id="rId21"/>
    <p:sldId id="279" r:id="rId22"/>
    <p:sldId id="280" r:id="rId23"/>
    <p:sldId id="281" r:id="rId24"/>
    <p:sldId id="286" r:id="rId25"/>
    <p:sldId id="287" r:id="rId26"/>
    <p:sldId id="288" r:id="rId27"/>
    <p:sldId id="289" r:id="rId28"/>
    <p:sldId id="290" r:id="rId29"/>
    <p:sldId id="337" r:id="rId30"/>
    <p:sldId id="292" r:id="rId31"/>
    <p:sldId id="336" r:id="rId32"/>
    <p:sldId id="340" r:id="rId33"/>
    <p:sldId id="349" r:id="rId34"/>
    <p:sldId id="341" r:id="rId35"/>
    <p:sldId id="342" r:id="rId36"/>
    <p:sldId id="343" r:id="rId37"/>
    <p:sldId id="344" r:id="rId38"/>
    <p:sldId id="345" r:id="rId39"/>
    <p:sldId id="346" r:id="rId40"/>
    <p:sldId id="347" r:id="rId41"/>
    <p:sldId id="348" r:id="rId42"/>
    <p:sldId id="350" r:id="rId43"/>
    <p:sldId id="295" r:id="rId44"/>
    <p:sldId id="296" r:id="rId45"/>
    <p:sldId id="297" r:id="rId46"/>
    <p:sldId id="298" r:id="rId47"/>
    <p:sldId id="299" r:id="rId48"/>
    <p:sldId id="361"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38" r:id="rId64"/>
    <p:sldId id="314" r:id="rId65"/>
    <p:sldId id="315" r:id="rId66"/>
    <p:sldId id="316" r:id="rId67"/>
    <p:sldId id="317" r:id="rId68"/>
    <p:sldId id="318" r:id="rId69"/>
    <p:sldId id="351" r:id="rId70"/>
    <p:sldId id="319" r:id="rId71"/>
    <p:sldId id="328" r:id="rId72"/>
    <p:sldId id="329" r:id="rId73"/>
    <p:sldId id="353" r:id="rId74"/>
    <p:sldId id="330" r:id="rId75"/>
    <p:sldId id="331" r:id="rId76"/>
    <p:sldId id="332" r:id="rId77"/>
    <p:sldId id="359" r:id="rId78"/>
    <p:sldId id="357" r:id="rId79"/>
    <p:sldId id="358" r:id="rId80"/>
    <p:sldId id="356" r:id="rId81"/>
    <p:sldId id="360" r:id="rId82"/>
    <p:sldId id="333" r:id="rId83"/>
    <p:sldId id="334" r:id="rId84"/>
    <p:sldId id="335"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4660"/>
  </p:normalViewPr>
  <p:slideViewPr>
    <p:cSldViewPr snapToGrid="0">
      <p:cViewPr varScale="1">
        <p:scale>
          <a:sx n="110" d="100"/>
          <a:sy n="110" d="100"/>
        </p:scale>
        <p:origin x="12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3BB1D-9014-4E5A-A7EB-205E4C10198D}" type="datetimeFigureOut">
              <a:rPr lang="en-US" smtClean="0"/>
              <a:t>11/30/2016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B0625-5A02-4320-912A-DFF4EEF77CFD}" type="slidenum">
              <a:rPr lang="en-US" smtClean="0"/>
              <a:t>‹#›</a:t>
            </a:fld>
            <a:endParaRPr lang="en-US" dirty="0"/>
          </a:p>
        </p:txBody>
      </p:sp>
    </p:spTree>
    <p:extLst>
      <p:ext uri="{BB962C8B-B14F-4D97-AF65-F5344CB8AC3E}">
        <p14:creationId xmlns:p14="http://schemas.microsoft.com/office/powerpoint/2010/main" val="88002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97986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11273C-A1B7-4EB2-BA15-69CF9086AC84}" type="slidenum">
              <a:rPr lang="en-US" smtClean="0"/>
              <a:pPr/>
              <a:t>58</a:t>
            </a:fld>
            <a:endParaRPr lang="en-US" dirty="0"/>
          </a:p>
        </p:txBody>
      </p:sp>
    </p:spTree>
    <p:extLst>
      <p:ext uri="{BB962C8B-B14F-4D97-AF65-F5344CB8AC3E}">
        <p14:creationId xmlns:p14="http://schemas.microsoft.com/office/powerpoint/2010/main" val="137278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84</a:t>
            </a:fld>
            <a:endParaRPr lang="en-US" dirty="0"/>
          </a:p>
        </p:txBody>
      </p:sp>
    </p:spTree>
    <p:extLst>
      <p:ext uri="{BB962C8B-B14F-4D97-AF65-F5344CB8AC3E}">
        <p14:creationId xmlns:p14="http://schemas.microsoft.com/office/powerpoint/2010/main" val="152138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2382516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258561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289687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328791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274383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141299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121370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2310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377657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10088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87C98B-4355-4AFB-AE49-6C8D3AECC8F3}" type="datetimeFigureOut">
              <a:rPr lang="en-US" smtClean="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29BCD-CC05-4946-8E19-2D452128705F}" type="slidenum">
              <a:rPr lang="en-US" smtClean="0"/>
              <a:t>‹#›</a:t>
            </a:fld>
            <a:endParaRPr lang="en-US" dirty="0"/>
          </a:p>
        </p:txBody>
      </p:sp>
    </p:spTree>
    <p:extLst>
      <p:ext uri="{BB962C8B-B14F-4D97-AF65-F5344CB8AC3E}">
        <p14:creationId xmlns:p14="http://schemas.microsoft.com/office/powerpoint/2010/main" val="327231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7C98B-4355-4AFB-AE49-6C8D3AECC8F3}" type="datetimeFigureOut">
              <a:rPr lang="en-US" smtClean="0"/>
              <a:t>11/30/2016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29BCD-CC05-4946-8E19-2D452128705F}" type="slidenum">
              <a:rPr lang="en-US" smtClean="0"/>
              <a:t>‹#›</a:t>
            </a:fld>
            <a:endParaRPr lang="en-US" dirty="0"/>
          </a:p>
        </p:txBody>
      </p:sp>
    </p:spTree>
    <p:extLst>
      <p:ext uri="{BB962C8B-B14F-4D97-AF65-F5344CB8AC3E}">
        <p14:creationId xmlns:p14="http://schemas.microsoft.com/office/powerpoint/2010/main" val="20360528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9.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48" y="85207"/>
            <a:ext cx="11736198" cy="1325563"/>
          </a:xfrm>
        </p:spPr>
        <p:txBody>
          <a:bodyPr/>
          <a:lstStyle/>
          <a:p>
            <a:pPr algn="ctr"/>
            <a:r>
              <a:rPr lang="en-US" b="1" dirty="0">
                <a:solidFill>
                  <a:srgbClr val="FFFF00"/>
                </a:solidFill>
              </a:rPr>
              <a:t>1. Satan causes God’s Word to be mistranslated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40860" y="1483846"/>
            <a:ext cx="7355067" cy="50749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03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3306"/>
            <a:ext cx="11887200" cy="1325563"/>
          </a:xfrm>
        </p:spPr>
        <p:txBody>
          <a:bodyPr/>
          <a:lstStyle/>
          <a:p>
            <a:pPr algn="ctr"/>
            <a:r>
              <a:rPr lang="en-US" b="1" dirty="0">
                <a:solidFill>
                  <a:srgbClr val="FFFF00"/>
                </a:solidFill>
              </a:rPr>
              <a:t>2. Satan causes God’s Word to be misinterpreted</a:t>
            </a:r>
            <a:br>
              <a:rPr lang="en-US" b="1" dirty="0">
                <a:solidFill>
                  <a:srgbClr val="FFFF00"/>
                </a:solidFill>
              </a:rPr>
            </a:br>
            <a:r>
              <a:rPr lang="en-US" b="1" i="1" dirty="0">
                <a:solidFill>
                  <a:srgbClr val="FFFF00"/>
                </a:solidFill>
              </a:rPr>
              <a:t>(2 Peter 1:15-21)   </a:t>
            </a:r>
          </a:p>
        </p:txBody>
      </p:sp>
      <p:sp>
        <p:nvSpPr>
          <p:cNvPr id="3" name="Content Placeholder 2"/>
          <p:cNvSpPr>
            <a:spLocks noGrp="1"/>
          </p:cNvSpPr>
          <p:nvPr>
            <p:ph idx="1"/>
          </p:nvPr>
        </p:nvSpPr>
        <p:spPr>
          <a:xfrm>
            <a:off x="0" y="1641862"/>
            <a:ext cx="12192000" cy="4351338"/>
          </a:xfrm>
        </p:spPr>
        <p:txBody>
          <a:bodyPr>
            <a:noAutofit/>
          </a:bodyPr>
          <a:lstStyle/>
          <a:p>
            <a:pPr marL="0" indent="0" algn="ctr">
              <a:buNone/>
            </a:pPr>
            <a:r>
              <a:rPr lang="en-US" sz="3600" i="1" dirty="0"/>
              <a:t>“Moreover I will endeavour that ye may be able after my decease to have these things always in remembrance. For we have not followed </a:t>
            </a:r>
            <a:r>
              <a:rPr lang="en-US" sz="3600" i="1" u="sng" dirty="0"/>
              <a:t>cunningly devised fables</a:t>
            </a:r>
            <a:r>
              <a:rPr lang="en-US" sz="3600" i="1" dirty="0"/>
              <a:t>.”</a:t>
            </a:r>
          </a:p>
        </p:txBody>
      </p:sp>
      <p:pic>
        <p:nvPicPr>
          <p:cNvPr id="1026" name="Picture 2" descr="Image result for misinterpretation"/>
          <p:cNvPicPr>
            <a:picLocks noChangeAspect="1" noChangeArrowheads="1"/>
          </p:cNvPicPr>
          <p:nvPr/>
        </p:nvPicPr>
        <p:blipFill rotWithShape="1">
          <a:blip r:embed="rId2">
            <a:extLst>
              <a:ext uri="{28A0092B-C50C-407E-A947-70E740481C1C}">
                <a14:useLocalDpi xmlns:a14="http://schemas.microsoft.com/office/drawing/2010/main" val="0"/>
              </a:ext>
            </a:extLst>
          </a:blip>
          <a:srcRect t="9566" r="1166" b="11375"/>
          <a:stretch/>
        </p:blipFill>
        <p:spPr bwMode="auto">
          <a:xfrm>
            <a:off x="2416628" y="3452326"/>
            <a:ext cx="7343192" cy="330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1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588" y="0"/>
            <a:ext cx="8624412" cy="6740307"/>
          </a:xfrm>
          <a:prstGeom prst="rect">
            <a:avLst/>
          </a:prstGeom>
        </p:spPr>
        <p:txBody>
          <a:bodyPr wrap="square">
            <a:spAutoFit/>
          </a:bodyPr>
          <a:lstStyle/>
          <a:p>
            <a:pPr algn="ctr"/>
            <a:r>
              <a:rPr lang="en-US" sz="3600" i="1" dirty="0"/>
              <a:t>“But there were false prophets also among the people, even as there shall be false teachers among you, who privily shall bring in </a:t>
            </a:r>
            <a:r>
              <a:rPr lang="en-US" sz="3600" i="1" u="sng" dirty="0"/>
              <a:t>damnable heresies</a:t>
            </a:r>
            <a:r>
              <a:rPr lang="en-US" sz="3600" i="1" dirty="0"/>
              <a:t>, even denying the Lord that bought them, and bring upon themselves swift destruction. And many shall follow their </a:t>
            </a:r>
            <a:r>
              <a:rPr lang="en-US" sz="3600" i="1" u="sng" dirty="0"/>
              <a:t>pernicious ways</a:t>
            </a:r>
            <a:r>
              <a:rPr lang="en-US" sz="3600" i="1" dirty="0"/>
              <a:t>.” </a:t>
            </a:r>
          </a:p>
          <a:p>
            <a:pPr algn="ctr"/>
            <a:endParaRPr lang="en-US" sz="3600" i="1" dirty="0"/>
          </a:p>
          <a:p>
            <a:pPr algn="ctr"/>
            <a:r>
              <a:rPr lang="en-US" sz="3600" i="1" dirty="0">
                <a:solidFill>
                  <a:srgbClr val="FFFF00"/>
                </a:solidFill>
              </a:rPr>
              <a:t>Pernicious = Harmful, damaging, destructive, injurious, hurtful, detrimental, dangerous, adverse, unhealthy, unfavorable, bad, evil, wicked, malignant, poisonous.</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204448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8229" y="317241"/>
            <a:ext cx="7790213" cy="5632311"/>
          </a:xfrm>
          <a:prstGeom prst="rect">
            <a:avLst/>
          </a:prstGeom>
        </p:spPr>
        <p:txBody>
          <a:bodyPr wrap="square">
            <a:spAutoFit/>
          </a:bodyPr>
          <a:lstStyle/>
          <a:p>
            <a:pPr algn="ctr"/>
            <a:r>
              <a:rPr lang="en-US" sz="4000" i="1" dirty="0"/>
              <a:t>“By reason of whom the way of truth shall be evil spoken of. And through covetousness shall they with </a:t>
            </a:r>
            <a:r>
              <a:rPr lang="en-US" sz="4000" i="1" u="sng" dirty="0"/>
              <a:t>feigned</a:t>
            </a:r>
            <a:r>
              <a:rPr lang="en-US" sz="4000" dirty="0">
                <a:solidFill>
                  <a:srgbClr val="FFFF00"/>
                </a:solidFill>
              </a:rPr>
              <a:t> </a:t>
            </a:r>
            <a:r>
              <a:rPr lang="en-US" sz="4000" i="1" u="sng" dirty="0"/>
              <a:t>words</a:t>
            </a:r>
            <a:r>
              <a:rPr lang="en-US" sz="4000" i="1" dirty="0"/>
              <a:t> make merchandise of you: whose judgment now of a long time lingereth not, and their damnation slumbereth not.”</a:t>
            </a:r>
          </a:p>
          <a:p>
            <a:pPr algn="ctr"/>
            <a:endParaRPr lang="en-US" sz="4000" i="1" dirty="0"/>
          </a:p>
          <a:p>
            <a:pPr algn="ctr"/>
            <a:r>
              <a:rPr lang="en-US" sz="4000" i="1" dirty="0">
                <a:solidFill>
                  <a:srgbClr val="FFFF00"/>
                </a:solidFill>
              </a:rPr>
              <a:t>Feigned =  fabricate, alter, change</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12802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60254" y="272667"/>
            <a:ext cx="10515600" cy="1325563"/>
          </a:xfrm>
        </p:spPr>
        <p:txBody>
          <a:bodyPr/>
          <a:lstStyle/>
          <a:p>
            <a:pPr algn="ctr"/>
            <a:r>
              <a:rPr lang="en-US" b="1" i="1" dirty="0"/>
              <a:t>“Knowing this first, that no prophecy of the scripture is of any private interpretation.”</a:t>
            </a:r>
            <a:endParaRPr lang="en-US" b="1" dirty="0"/>
          </a:p>
        </p:txBody>
      </p:sp>
      <p:pic>
        <p:nvPicPr>
          <p:cNvPr id="2" name="Picture 1"/>
          <p:cNvPicPr>
            <a:picLocks noChangeAspect="1"/>
          </p:cNvPicPr>
          <p:nvPr/>
        </p:nvPicPr>
        <p:blipFill>
          <a:blip r:embed="rId2"/>
          <a:stretch>
            <a:fillRect/>
          </a:stretch>
        </p:blipFill>
        <p:spPr>
          <a:xfrm>
            <a:off x="1959428" y="1640652"/>
            <a:ext cx="8474880" cy="5217348"/>
          </a:xfrm>
          <a:prstGeom prst="rect">
            <a:avLst/>
          </a:prstGeom>
        </p:spPr>
      </p:pic>
    </p:spTree>
    <p:extLst>
      <p:ext uri="{BB962C8B-B14F-4D97-AF65-F5344CB8AC3E}">
        <p14:creationId xmlns:p14="http://schemas.microsoft.com/office/powerpoint/2010/main" val="294433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5151" cy="1325563"/>
          </a:xfrm>
        </p:spPr>
        <p:txBody>
          <a:bodyPr>
            <a:normAutofit/>
          </a:bodyPr>
          <a:lstStyle/>
          <a:p>
            <a:pPr algn="ctr"/>
            <a:r>
              <a:rPr lang="en-US" sz="4000" b="1" dirty="0">
                <a:solidFill>
                  <a:srgbClr val="FFFF00"/>
                </a:solidFill>
              </a:rPr>
              <a:t>3. Satan causes God’s Word to be taken out of Context</a:t>
            </a:r>
          </a:p>
        </p:txBody>
      </p:sp>
      <p:pic>
        <p:nvPicPr>
          <p:cNvPr id="5" name="Picture 4"/>
          <p:cNvPicPr>
            <a:picLocks noChangeAspect="1"/>
          </p:cNvPicPr>
          <p:nvPr/>
        </p:nvPicPr>
        <p:blipFill>
          <a:blip r:embed="rId2"/>
          <a:stretch>
            <a:fillRect/>
          </a:stretch>
        </p:blipFill>
        <p:spPr>
          <a:xfrm rot="20360757">
            <a:off x="434367" y="1902868"/>
            <a:ext cx="5369273" cy="3828093"/>
          </a:xfrm>
          <a:prstGeom prst="rect">
            <a:avLst/>
          </a:prstGeom>
        </p:spPr>
      </p:pic>
      <p:pic>
        <p:nvPicPr>
          <p:cNvPr id="6" name="Picture 5"/>
          <p:cNvPicPr>
            <a:picLocks noChangeAspect="1"/>
          </p:cNvPicPr>
          <p:nvPr/>
        </p:nvPicPr>
        <p:blipFill>
          <a:blip r:embed="rId3"/>
          <a:stretch>
            <a:fillRect/>
          </a:stretch>
        </p:blipFill>
        <p:spPr>
          <a:xfrm rot="1323276">
            <a:off x="6305583" y="2160255"/>
            <a:ext cx="5206895" cy="3905171"/>
          </a:xfrm>
          <a:prstGeom prst="rect">
            <a:avLst/>
          </a:prstGeom>
        </p:spPr>
      </p:pic>
    </p:spTree>
    <p:extLst>
      <p:ext uri="{BB962C8B-B14F-4D97-AF65-F5344CB8AC3E}">
        <p14:creationId xmlns:p14="http://schemas.microsoft.com/office/powerpoint/2010/main" val="208581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Understanding context begins five </a:t>
            </a:r>
            <a:br>
              <a:rPr lang="en-US" sz="4000" b="1" dirty="0">
                <a:solidFill>
                  <a:srgbClr val="FFFF00"/>
                </a:solidFill>
              </a:rPr>
            </a:br>
            <a:r>
              <a:rPr lang="en-US" sz="4000" b="1" dirty="0">
                <a:solidFill>
                  <a:srgbClr val="FFFF00"/>
                </a:solidFill>
              </a:rPr>
              <a:t>basic principles of interpretation</a:t>
            </a:r>
          </a:p>
        </p:txBody>
      </p:sp>
      <p:sp>
        <p:nvSpPr>
          <p:cNvPr id="3" name="Content Placeholder 2"/>
          <p:cNvSpPr>
            <a:spLocks noGrp="1"/>
          </p:cNvSpPr>
          <p:nvPr>
            <p:ph idx="1"/>
          </p:nvPr>
        </p:nvSpPr>
        <p:spPr>
          <a:xfrm>
            <a:off x="0" y="1399593"/>
            <a:ext cx="12192000" cy="5458408"/>
          </a:xfrm>
        </p:spPr>
        <p:txBody>
          <a:bodyPr>
            <a:normAutofit lnSpcReduction="10000"/>
          </a:bodyPr>
          <a:lstStyle/>
          <a:p>
            <a:pPr marL="0" indent="0">
              <a:buNone/>
            </a:pPr>
            <a:r>
              <a:rPr lang="en-US" sz="3200" dirty="0"/>
              <a:t>1. </a:t>
            </a:r>
            <a:r>
              <a:rPr lang="en-US" sz="3200" dirty="0">
                <a:solidFill>
                  <a:srgbClr val="FFFF00"/>
                </a:solidFill>
              </a:rPr>
              <a:t>literal meaning </a:t>
            </a:r>
            <a:r>
              <a:rPr lang="en-US" sz="3200" dirty="0"/>
              <a:t>(what it says) – When the plain sense makes sense seek no other sense.</a:t>
            </a:r>
          </a:p>
          <a:p>
            <a:pPr marL="0" indent="0">
              <a:buNone/>
            </a:pPr>
            <a:r>
              <a:rPr lang="en-US" sz="3200" dirty="0"/>
              <a:t>2. </a:t>
            </a:r>
            <a:r>
              <a:rPr lang="en-US" sz="3200" dirty="0">
                <a:solidFill>
                  <a:srgbClr val="FFFF00"/>
                </a:solidFill>
              </a:rPr>
              <a:t>Figurative or symbolic meaning </a:t>
            </a:r>
            <a:r>
              <a:rPr lang="en-US" sz="3200" dirty="0"/>
              <a:t>(figure of speech, especially a metaphor; metaphorical and not literal) – Book of the Revelation / Lord’s Table</a:t>
            </a:r>
          </a:p>
          <a:p>
            <a:pPr marL="0" indent="0">
              <a:buNone/>
            </a:pPr>
            <a:r>
              <a:rPr lang="en-US" sz="3200" dirty="0"/>
              <a:t>3. </a:t>
            </a:r>
            <a:r>
              <a:rPr lang="en-US" sz="3200" dirty="0">
                <a:solidFill>
                  <a:srgbClr val="FFFF00"/>
                </a:solidFill>
              </a:rPr>
              <a:t>Historical setting </a:t>
            </a:r>
            <a:r>
              <a:rPr lang="en-US" sz="3200" dirty="0"/>
              <a:t>(the events of the passage, to whom is it addressed, and how was understood at that time)</a:t>
            </a:r>
          </a:p>
          <a:p>
            <a:pPr marL="0" indent="0">
              <a:buNone/>
            </a:pPr>
            <a:r>
              <a:rPr lang="en-US" sz="3200" dirty="0"/>
              <a:t>4. </a:t>
            </a:r>
            <a:r>
              <a:rPr lang="en-US" sz="3200" dirty="0">
                <a:solidFill>
                  <a:srgbClr val="FFFF00"/>
                </a:solidFill>
              </a:rPr>
              <a:t>Grammar</a:t>
            </a:r>
            <a:r>
              <a:rPr lang="en-US" sz="3200" dirty="0"/>
              <a:t> (How are the words used in the sentence and paragraph within which they are found. What does the word mean as used in its context) </a:t>
            </a:r>
          </a:p>
          <a:p>
            <a:pPr marL="0" indent="0">
              <a:buNone/>
            </a:pPr>
            <a:r>
              <a:rPr lang="en-US" sz="3200" dirty="0"/>
              <a:t>5. </a:t>
            </a:r>
            <a:r>
              <a:rPr lang="en-US" sz="3200" dirty="0">
                <a:solidFill>
                  <a:srgbClr val="FFFF00"/>
                </a:solidFill>
              </a:rPr>
              <a:t>Comparative</a:t>
            </a:r>
            <a:r>
              <a:rPr lang="en-US" sz="3200" dirty="0"/>
              <a:t> </a:t>
            </a:r>
            <a:r>
              <a:rPr lang="en-US" sz="3200" dirty="0">
                <a:solidFill>
                  <a:srgbClr val="FFFF00"/>
                </a:solidFill>
              </a:rPr>
              <a:t>interpretation</a:t>
            </a:r>
            <a:r>
              <a:rPr lang="en-US" sz="3200" dirty="0"/>
              <a:t> (comparing the verse with other parts of Scripture for a fuller meaning)</a:t>
            </a:r>
          </a:p>
        </p:txBody>
      </p:sp>
    </p:spTree>
    <p:extLst>
      <p:ext uri="{BB962C8B-B14F-4D97-AF65-F5344CB8AC3E}">
        <p14:creationId xmlns:p14="http://schemas.microsoft.com/office/powerpoint/2010/main" val="34603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b="1"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a:t>
            </a:r>
          </a:p>
          <a:p>
            <a:pPr marL="0" indent="0">
              <a:buNone/>
            </a:pPr>
            <a:r>
              <a:rPr lang="en-US" sz="3600" dirty="0">
                <a:solidFill>
                  <a:schemeClr val="accent6">
                    <a:lumMod val="60000"/>
                    <a:lumOff val="40000"/>
                  </a:schemeClr>
                </a:solidFill>
              </a:rPr>
              <a:t>Tonight message continued: </a:t>
            </a:r>
          </a:p>
          <a:p>
            <a:pPr marL="0" indent="0">
              <a:buNone/>
            </a:pPr>
            <a:r>
              <a:rPr lang="en-US" sz="3600" dirty="0">
                <a:solidFill>
                  <a:srgbClr val="FFFF00"/>
                </a:solidFill>
              </a:rPr>
              <a:t>4. Overstressing one side of a doctrine     and ignoring the other side. </a:t>
            </a:r>
          </a:p>
          <a:p>
            <a:pPr marL="0" indent="0">
              <a:buNone/>
            </a:pPr>
            <a:r>
              <a:rPr lang="en-US" sz="3600" dirty="0">
                <a:solidFill>
                  <a:srgbClr val="FFFF00"/>
                </a:solidFill>
              </a:rPr>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9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rgbClr val="FFFF00"/>
                </a:solidFill>
              </a:rPr>
              <a:t>4. Satan perverts the Word of God by overstressing one side of a doctrine and ignoring the other side</a:t>
            </a:r>
          </a:p>
        </p:txBody>
      </p:sp>
      <p:pic>
        <p:nvPicPr>
          <p:cNvPr id="5" name="Picture 4"/>
          <p:cNvPicPr>
            <a:picLocks noChangeAspect="1"/>
          </p:cNvPicPr>
          <p:nvPr/>
        </p:nvPicPr>
        <p:blipFill>
          <a:blip r:embed="rId2"/>
          <a:stretch>
            <a:fillRect/>
          </a:stretch>
        </p:blipFill>
        <p:spPr>
          <a:xfrm>
            <a:off x="3369517" y="1868843"/>
            <a:ext cx="4906735" cy="4906735"/>
          </a:xfrm>
          <a:prstGeom prst="rect">
            <a:avLst/>
          </a:prstGeom>
        </p:spPr>
      </p:pic>
    </p:spTree>
    <p:extLst>
      <p:ext uri="{BB962C8B-B14F-4D97-AF65-F5344CB8AC3E}">
        <p14:creationId xmlns:p14="http://schemas.microsoft.com/office/powerpoint/2010/main" val="296538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 y="474182"/>
            <a:ext cx="11962701" cy="1325563"/>
          </a:xfrm>
        </p:spPr>
        <p:txBody>
          <a:bodyPr>
            <a:normAutofit/>
          </a:bodyPr>
          <a:lstStyle/>
          <a:p>
            <a:pPr algn="ctr"/>
            <a:r>
              <a:rPr lang="en-US" b="1" dirty="0"/>
              <a:t>Examples of overstressing</a:t>
            </a:r>
            <a:r>
              <a:rPr lang="en-US" b="1" dirty="0">
                <a:solidFill>
                  <a:srgbClr val="FFFF00"/>
                </a:solidFill>
              </a:rPr>
              <a:t> </a:t>
            </a:r>
            <a:r>
              <a:rPr lang="en-US" b="1" dirty="0"/>
              <a:t>one side of a </a:t>
            </a:r>
            <a:br>
              <a:rPr lang="en-US" b="1" dirty="0"/>
            </a:br>
            <a:r>
              <a:rPr lang="en-US" b="1" dirty="0"/>
              <a:t>doctrine and ignoring the other side</a:t>
            </a:r>
          </a:p>
        </p:txBody>
      </p:sp>
      <p:pic>
        <p:nvPicPr>
          <p:cNvPr id="3" name="Picture 2"/>
          <p:cNvPicPr>
            <a:picLocks noChangeAspect="1"/>
          </p:cNvPicPr>
          <p:nvPr/>
        </p:nvPicPr>
        <p:blipFill>
          <a:blip r:embed="rId2"/>
          <a:stretch>
            <a:fillRect/>
          </a:stretch>
        </p:blipFill>
        <p:spPr>
          <a:xfrm>
            <a:off x="3347208" y="2120137"/>
            <a:ext cx="5025006" cy="4737863"/>
          </a:xfrm>
          <a:prstGeom prst="rect">
            <a:avLst/>
          </a:prstGeom>
        </p:spPr>
      </p:pic>
    </p:spTree>
    <p:extLst>
      <p:ext uri="{BB962C8B-B14F-4D97-AF65-F5344CB8AC3E}">
        <p14:creationId xmlns:p14="http://schemas.microsoft.com/office/powerpoint/2010/main" val="164195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16)</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3950" y="854596"/>
            <a:ext cx="1182008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SALVATION BY FAITH VERSUS SALVATIN BY WORKS</a:t>
            </a:r>
          </a:p>
        </p:txBody>
      </p:sp>
      <p:pic>
        <p:nvPicPr>
          <p:cNvPr id="3" name="Picture 2"/>
          <p:cNvPicPr>
            <a:picLocks noChangeAspect="1"/>
          </p:cNvPicPr>
          <p:nvPr/>
        </p:nvPicPr>
        <p:blipFill rotWithShape="1">
          <a:blip r:embed="rId2"/>
          <a:srcRect b="19570"/>
          <a:stretch/>
        </p:blipFill>
        <p:spPr>
          <a:xfrm>
            <a:off x="1508181" y="2424494"/>
            <a:ext cx="8929664" cy="277265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7895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9656" y="0"/>
            <a:ext cx="9131809" cy="6858000"/>
          </a:xfrm>
          <a:prstGeom prst="rect">
            <a:avLst/>
          </a:prstGeom>
        </p:spPr>
      </p:pic>
      <p:sp>
        <p:nvSpPr>
          <p:cNvPr id="2" name="Title 1"/>
          <p:cNvSpPr>
            <a:spLocks noGrp="1"/>
          </p:cNvSpPr>
          <p:nvPr>
            <p:ph type="title"/>
          </p:nvPr>
        </p:nvSpPr>
        <p:spPr>
          <a:xfrm>
            <a:off x="7804672" y="5277307"/>
            <a:ext cx="3078760" cy="1325563"/>
          </a:xfrm>
        </p:spPr>
        <p:txBody>
          <a:bodyPr>
            <a:normAutofit/>
          </a:bodyPr>
          <a:lstStyle/>
          <a:p>
            <a:r>
              <a:rPr lang="en-US" sz="2800" i="1" dirty="0">
                <a:solidFill>
                  <a:schemeClr val="bg1"/>
                </a:solidFill>
              </a:rPr>
              <a:t>Salvation faith</a:t>
            </a:r>
          </a:p>
        </p:txBody>
      </p:sp>
      <p:sp>
        <p:nvSpPr>
          <p:cNvPr id="4" name="Rectangle 3"/>
          <p:cNvSpPr/>
          <p:nvPr/>
        </p:nvSpPr>
        <p:spPr>
          <a:xfrm>
            <a:off x="6499584" y="146319"/>
            <a:ext cx="4202627" cy="2246769"/>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“For by grace are ye saved through faith; and that not of yourselves: it is the gift of God. Not of works…” (Eph. 2:8-9) </a:t>
            </a:r>
          </a:p>
        </p:txBody>
      </p:sp>
    </p:spTree>
    <p:extLst>
      <p:ext uri="{BB962C8B-B14F-4D97-AF65-F5344CB8AC3E}">
        <p14:creationId xmlns:p14="http://schemas.microsoft.com/office/powerpoint/2010/main" val="153630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2415" y="5673028"/>
            <a:ext cx="2986480" cy="523220"/>
          </a:xfrm>
          <a:prstGeom prst="rect">
            <a:avLst/>
          </a:prstGeom>
        </p:spPr>
        <p:txBody>
          <a:bodyPr wrap="square">
            <a:spAutoFit/>
          </a:bodyPr>
          <a:lstStyle/>
          <a:p>
            <a:r>
              <a:rPr lang="en-US" sz="2800" i="1" dirty="0">
                <a:solidFill>
                  <a:schemeClr val="bg1"/>
                </a:solidFill>
                <a:effectLst>
                  <a:glow rad="101600">
                    <a:schemeClr val="tx1">
                      <a:alpha val="60000"/>
                    </a:schemeClr>
                  </a:glow>
                </a:effectLst>
              </a:rPr>
              <a:t>Salvation by works</a:t>
            </a:r>
          </a:p>
        </p:txBody>
      </p:sp>
      <p:sp>
        <p:nvSpPr>
          <p:cNvPr id="2" name="Rectangle 1"/>
          <p:cNvSpPr/>
          <p:nvPr/>
        </p:nvSpPr>
        <p:spPr>
          <a:xfrm>
            <a:off x="1617138" y="161299"/>
            <a:ext cx="4177172" cy="353943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 “What doth it profit, my brethren, though a man say he hath faith, and have not works? can faith save him? Ye see then how that by works a man is justified, and not by faith only.” </a:t>
            </a:r>
          </a:p>
          <a:p>
            <a:pPr algn="ctr"/>
            <a:r>
              <a:rPr lang="en-US" sz="2800" i="1" dirty="0">
                <a:solidFill>
                  <a:schemeClr val="bg1"/>
                </a:solidFill>
                <a:effectLst>
                  <a:glow rad="101600">
                    <a:schemeClr val="tx1">
                      <a:alpha val="60000"/>
                    </a:schemeClr>
                  </a:glow>
                </a:effectLst>
              </a:rPr>
              <a:t>(James 2:14, 24)</a:t>
            </a:r>
          </a:p>
        </p:txBody>
      </p:sp>
    </p:spTree>
    <p:extLst>
      <p:ext uri="{BB962C8B-B14F-4D97-AF65-F5344CB8AC3E}">
        <p14:creationId xmlns:p14="http://schemas.microsoft.com/office/powerpoint/2010/main" val="240090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281644" y="4607626"/>
            <a:ext cx="3305262"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Evidenced by works</a:t>
            </a:r>
          </a:p>
        </p:txBody>
      </p:sp>
      <p:sp>
        <p:nvSpPr>
          <p:cNvPr id="5" name="Rectangle 4"/>
          <p:cNvSpPr/>
          <p:nvPr/>
        </p:nvSpPr>
        <p:spPr>
          <a:xfrm>
            <a:off x="1944849" y="4607626"/>
            <a:ext cx="2701254" cy="523220"/>
          </a:xfrm>
          <a:prstGeom prst="rect">
            <a:avLst/>
          </a:prstGeom>
        </p:spPr>
        <p:txBody>
          <a:bodyPr wrap="square">
            <a:spAutoFit/>
          </a:bodyPr>
          <a:lstStyle/>
          <a:p>
            <a:r>
              <a:rPr lang="en-US" sz="2800" i="1" dirty="0">
                <a:solidFill>
                  <a:schemeClr val="bg1"/>
                </a:solidFill>
                <a:effectLst>
                  <a:glow rad="101600">
                    <a:schemeClr val="tx1">
                      <a:alpha val="60000"/>
                    </a:schemeClr>
                  </a:glow>
                </a:effectLst>
              </a:rPr>
              <a:t>Salvation by faith</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spTree>
    <p:extLst>
      <p:ext uri="{BB962C8B-B14F-4D97-AF65-F5344CB8AC3E}">
        <p14:creationId xmlns:p14="http://schemas.microsoft.com/office/powerpoint/2010/main" val="41456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941"/>
            <a:ext cx="12192000" cy="1325563"/>
          </a:xfrm>
        </p:spPr>
        <p:txBody>
          <a:bodyPr>
            <a:noAutofit/>
          </a:bodyPr>
          <a:lstStyle/>
          <a:p>
            <a:pPr algn="ctr"/>
            <a:r>
              <a:rPr lang="en-US" b="1" dirty="0"/>
              <a:t>SEPARATION FROM THE WORLD </a:t>
            </a:r>
            <a:br>
              <a:rPr lang="en-US" b="1" dirty="0"/>
            </a:br>
            <a:r>
              <a:rPr lang="en-US" b="1" dirty="0"/>
              <a:t>VERSES </a:t>
            </a:r>
            <a:br>
              <a:rPr lang="en-US" b="1" dirty="0"/>
            </a:br>
            <a:r>
              <a:rPr lang="en-US" b="1" dirty="0"/>
              <a:t>FELLOWSHIP WITH THE WORLD  </a:t>
            </a:r>
          </a:p>
        </p:txBody>
      </p:sp>
      <p:sp>
        <p:nvSpPr>
          <p:cNvPr id="3" name="Rectangle 2"/>
          <p:cNvSpPr/>
          <p:nvPr/>
        </p:nvSpPr>
        <p:spPr>
          <a:xfrm rot="21143802">
            <a:off x="11187" y="2843806"/>
            <a:ext cx="6096000" cy="3108543"/>
          </a:xfrm>
          <a:prstGeom prst="rect">
            <a:avLst/>
          </a:prstGeom>
          <a:solidFill>
            <a:schemeClr val="bg2"/>
          </a:solidFill>
          <a:ln w="28575">
            <a:solidFill>
              <a:schemeClr val="tx1"/>
            </a:solidFill>
          </a:ln>
        </p:spPr>
        <p:txBody>
          <a:bodyPr>
            <a:spAutoFit/>
          </a:bodyPr>
          <a:lstStyle/>
          <a:p>
            <a:pPr algn="ctr"/>
            <a:r>
              <a:rPr lang="en-US" sz="2800" i="1" dirty="0">
                <a:effectLst>
                  <a:glow rad="101600">
                    <a:schemeClr val="bg1">
                      <a:alpha val="60000"/>
                    </a:schemeClr>
                  </a:glow>
                </a:effectLst>
              </a:rPr>
              <a:t>(1 Corinthians 5:9-10) </a:t>
            </a:r>
          </a:p>
          <a:p>
            <a:pPr algn="ctr"/>
            <a:r>
              <a:rPr lang="en-US" sz="2800" i="1" dirty="0">
                <a:effectLst>
                  <a:glow rad="101600">
                    <a:schemeClr val="bg1">
                      <a:alpha val="60000"/>
                    </a:schemeClr>
                  </a:glow>
                </a:effectLst>
              </a:rPr>
              <a:t>“I wrote unto you in an epistle not to company with fornicators: Yet not altogether with the fornicators of this world, or with the covetous, or </a:t>
            </a:r>
            <a:r>
              <a:rPr lang="en-US" sz="2800" i="1" dirty="0" err="1">
                <a:effectLst>
                  <a:glow rad="101600">
                    <a:schemeClr val="bg1">
                      <a:alpha val="60000"/>
                    </a:schemeClr>
                  </a:glow>
                </a:effectLst>
              </a:rPr>
              <a:t>extortioners</a:t>
            </a:r>
            <a:r>
              <a:rPr lang="en-US" sz="2800" i="1" dirty="0">
                <a:effectLst>
                  <a:glow rad="101600">
                    <a:schemeClr val="bg1">
                      <a:alpha val="60000"/>
                    </a:schemeClr>
                  </a:glow>
                </a:effectLst>
              </a:rPr>
              <a:t>, or with idolaters; for then must ye needs go out of the world.”</a:t>
            </a:r>
          </a:p>
        </p:txBody>
      </p:sp>
      <p:sp>
        <p:nvSpPr>
          <p:cNvPr id="4" name="Rectangle 3"/>
          <p:cNvSpPr/>
          <p:nvPr/>
        </p:nvSpPr>
        <p:spPr>
          <a:xfrm rot="647832">
            <a:off x="6116969" y="2984705"/>
            <a:ext cx="5998447" cy="3539430"/>
          </a:xfrm>
          <a:prstGeom prst="rect">
            <a:avLst/>
          </a:prstGeom>
          <a:solidFill>
            <a:schemeClr val="accent5">
              <a:lumMod val="60000"/>
              <a:lumOff val="40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i="1" dirty="0"/>
              <a:t>(1 John 2:15-17) </a:t>
            </a:r>
          </a:p>
          <a:p>
            <a:pPr algn="ctr"/>
            <a:r>
              <a:rPr lang="en-US" sz="2800" i="1" dirty="0"/>
              <a:t>“Love not the world, neither the things that are in the world. If any man love the world, the love of the Father is not in him. For all that is in the world, the lust of the flesh, and the lust of the eyes, and the pride of life, is not of the Father, but is of the world.”</a:t>
            </a:r>
          </a:p>
        </p:txBody>
      </p:sp>
    </p:spTree>
    <p:extLst>
      <p:ext uri="{BB962C8B-B14F-4D97-AF65-F5344CB8AC3E}">
        <p14:creationId xmlns:p14="http://schemas.microsoft.com/office/powerpoint/2010/main" val="387617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802" r="9116" b="44626"/>
          <a:stretch/>
        </p:blipFill>
        <p:spPr>
          <a:xfrm>
            <a:off x="2592509" y="-22948"/>
            <a:ext cx="6860401" cy="6880948"/>
          </a:xfrm>
          <a:prstGeom prst="rect">
            <a:avLst/>
          </a:prstGeom>
        </p:spPr>
      </p:pic>
      <p:pic>
        <p:nvPicPr>
          <p:cNvPr id="4" name="Picture 3"/>
          <p:cNvPicPr>
            <a:picLocks noChangeAspect="1"/>
          </p:cNvPicPr>
          <p:nvPr/>
        </p:nvPicPr>
        <p:blipFill>
          <a:blip r:embed="rId3"/>
          <a:stretch>
            <a:fillRect/>
          </a:stretch>
        </p:blipFill>
        <p:spPr>
          <a:xfrm>
            <a:off x="2592509" y="-22948"/>
            <a:ext cx="6903827" cy="6880948"/>
          </a:xfrm>
          <a:prstGeom prst="rect">
            <a:avLst/>
          </a:prstGeom>
        </p:spPr>
      </p:pic>
    </p:spTree>
    <p:extLst>
      <p:ext uri="{BB962C8B-B14F-4D97-AF65-F5344CB8AC3E}">
        <p14:creationId xmlns:p14="http://schemas.microsoft.com/office/powerpoint/2010/main" val="242849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17204" y="4422744"/>
            <a:ext cx="2399251" cy="1815882"/>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“Come out from among them and be ye separate” </a:t>
            </a:r>
          </a:p>
        </p:txBody>
      </p:sp>
    </p:spTree>
    <p:extLst>
      <p:ext uri="{BB962C8B-B14F-4D97-AF65-F5344CB8AC3E}">
        <p14:creationId xmlns:p14="http://schemas.microsoft.com/office/powerpoint/2010/main" val="191803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759" y="0"/>
            <a:ext cx="10300482" cy="6858000"/>
          </a:xfrm>
          <a:prstGeom prst="rect">
            <a:avLst/>
          </a:prstGeom>
        </p:spPr>
      </p:pic>
    </p:spTree>
    <p:extLst>
      <p:ext uri="{BB962C8B-B14F-4D97-AF65-F5344CB8AC3E}">
        <p14:creationId xmlns:p14="http://schemas.microsoft.com/office/powerpoint/2010/main" val="3066035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9861" y="5287134"/>
            <a:ext cx="2575418"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“Go ye into all the world”</a:t>
            </a:r>
          </a:p>
        </p:txBody>
      </p:sp>
    </p:spTree>
    <p:extLst>
      <p:ext uri="{BB962C8B-B14F-4D97-AF65-F5344CB8AC3E}">
        <p14:creationId xmlns:p14="http://schemas.microsoft.com/office/powerpoint/2010/main" val="4087426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40024" y="0"/>
            <a:ext cx="9144000" cy="6858000"/>
          </a:xfrm>
          <a:prstGeom prst="rect">
            <a:avLst/>
          </a:prstGeom>
        </p:spPr>
      </p:pic>
    </p:spTree>
    <p:extLst>
      <p:ext uri="{BB962C8B-B14F-4D97-AF65-F5344CB8AC3E}">
        <p14:creationId xmlns:p14="http://schemas.microsoft.com/office/powerpoint/2010/main" val="217402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751428" y="3271522"/>
            <a:ext cx="2399251" cy="1815882"/>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“Come out from among them and be ye separate”</a:t>
            </a:r>
          </a:p>
        </p:txBody>
      </p:sp>
      <p:sp>
        <p:nvSpPr>
          <p:cNvPr id="5" name="Rectangle 4"/>
          <p:cNvSpPr/>
          <p:nvPr/>
        </p:nvSpPr>
        <p:spPr>
          <a:xfrm>
            <a:off x="1928071" y="4179463"/>
            <a:ext cx="2701254"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“Go ye into all the world”</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sp>
        <p:nvSpPr>
          <p:cNvPr id="8" name="Title 1"/>
          <p:cNvSpPr>
            <a:spLocks noGrp="1"/>
          </p:cNvSpPr>
          <p:nvPr>
            <p:ph type="title"/>
          </p:nvPr>
        </p:nvSpPr>
        <p:spPr>
          <a:xfrm>
            <a:off x="1571536" y="-52431"/>
            <a:ext cx="9166372" cy="1325563"/>
          </a:xfrm>
        </p:spPr>
        <p:txBody>
          <a:bodyPr>
            <a:normAutofit/>
          </a:bodyPr>
          <a:lstStyle/>
          <a:p>
            <a:pPr algn="ctr"/>
            <a:r>
              <a:rPr lang="en-US" sz="3600" b="1" i="1" dirty="0">
                <a:solidFill>
                  <a:schemeClr val="bg1"/>
                </a:solidFill>
              </a:rPr>
              <a:t>“In the world but not of the world” (John 17)</a:t>
            </a:r>
          </a:p>
        </p:txBody>
      </p:sp>
    </p:spTree>
    <p:extLst>
      <p:ext uri="{BB962C8B-B14F-4D97-AF65-F5344CB8AC3E}">
        <p14:creationId xmlns:p14="http://schemas.microsoft.com/office/powerpoint/2010/main" val="46883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50" b="16318"/>
          <a:stretch/>
        </p:blipFill>
        <p:spPr>
          <a:xfrm>
            <a:off x="656484" y="-58722"/>
            <a:ext cx="10752272" cy="6916722"/>
          </a:xfrm>
          <a:prstGeom prst="rect">
            <a:avLst/>
          </a:prstGeom>
        </p:spPr>
      </p:pic>
      <p:pic>
        <p:nvPicPr>
          <p:cNvPr id="3" name="Picture 2"/>
          <p:cNvPicPr>
            <a:picLocks noChangeAspect="1"/>
          </p:cNvPicPr>
          <p:nvPr/>
        </p:nvPicPr>
        <p:blipFill rotWithShape="1">
          <a:blip r:embed="rId2"/>
          <a:srcRect l="76067" t="6120" r="636" b="84815"/>
          <a:stretch/>
        </p:blipFill>
        <p:spPr>
          <a:xfrm>
            <a:off x="9243712" y="-58722"/>
            <a:ext cx="2165044" cy="638849"/>
          </a:xfrm>
          <a:prstGeom prst="rect">
            <a:avLst/>
          </a:prstGeom>
        </p:spPr>
      </p:pic>
      <p:pic>
        <p:nvPicPr>
          <p:cNvPr id="1030" name="Picture 6" descr="https://0.s3.envato.com/files/155089386/Balance%20Sc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568" y="4988543"/>
            <a:ext cx="2376755" cy="1782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7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10" y="1015068"/>
            <a:ext cx="12101120" cy="4840448"/>
          </a:xfrm>
          <a:prstGeom prst="rect">
            <a:avLst/>
          </a:prstGeom>
          <a:ln>
            <a:noFill/>
          </a:ln>
          <a:effectLst>
            <a:softEdge rad="112500"/>
          </a:effectLst>
        </p:spPr>
      </p:pic>
    </p:spTree>
    <p:extLst>
      <p:ext uri="{BB962C8B-B14F-4D97-AF65-F5344CB8AC3E}">
        <p14:creationId xmlns:p14="http://schemas.microsoft.com/office/powerpoint/2010/main" val="874789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409" y="238222"/>
            <a:ext cx="8323760" cy="2822219"/>
          </a:xfrm>
          <a:prstGeom prst="rect">
            <a:avLst/>
          </a:prstGeom>
        </p:spPr>
      </p:pic>
      <p:pic>
        <p:nvPicPr>
          <p:cNvPr id="3" name="Picture 2"/>
          <p:cNvPicPr>
            <a:picLocks noChangeAspect="1"/>
          </p:cNvPicPr>
          <p:nvPr/>
        </p:nvPicPr>
        <p:blipFill>
          <a:blip r:embed="rId3"/>
          <a:stretch>
            <a:fillRect/>
          </a:stretch>
        </p:blipFill>
        <p:spPr>
          <a:xfrm>
            <a:off x="3013788" y="3681218"/>
            <a:ext cx="8603893" cy="2917200"/>
          </a:xfrm>
          <a:prstGeom prst="rect">
            <a:avLst/>
          </a:prstGeom>
        </p:spPr>
      </p:pic>
    </p:spTree>
    <p:extLst>
      <p:ext uri="{BB962C8B-B14F-4D97-AF65-F5344CB8AC3E}">
        <p14:creationId xmlns:p14="http://schemas.microsoft.com/office/powerpoint/2010/main" val="1972195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233" y="247679"/>
            <a:ext cx="10956022" cy="1325563"/>
          </a:xfrm>
        </p:spPr>
        <p:txBody>
          <a:bodyPr>
            <a:normAutofit fontScale="90000"/>
          </a:bodyPr>
          <a:lstStyle/>
          <a:p>
            <a:pPr algn="ctr"/>
            <a:r>
              <a:rPr lang="en-US" b="1" dirty="0"/>
              <a:t>THE HUMANITY OF CHRIST </a:t>
            </a:r>
            <a:r>
              <a:rPr lang="en-US" b="1" i="1" dirty="0"/>
              <a:t>“Son of man” </a:t>
            </a:r>
            <a:br>
              <a:rPr lang="en-US" b="1" dirty="0"/>
            </a:br>
            <a:r>
              <a:rPr lang="en-US" b="1" dirty="0"/>
              <a:t>VERSUS</a:t>
            </a:r>
            <a:br>
              <a:rPr lang="en-US" b="1" dirty="0"/>
            </a:br>
            <a:r>
              <a:rPr lang="en-US" b="1" dirty="0"/>
              <a:t> THE DEITY OF CHRIST </a:t>
            </a:r>
            <a:r>
              <a:rPr lang="en-US" b="1" i="1" dirty="0"/>
              <a:t>“Son of God”</a:t>
            </a:r>
          </a:p>
        </p:txBody>
      </p:sp>
      <p:sp>
        <p:nvSpPr>
          <p:cNvPr id="3" name="Rectangle 2"/>
          <p:cNvSpPr/>
          <p:nvPr/>
        </p:nvSpPr>
        <p:spPr>
          <a:xfrm>
            <a:off x="125835" y="2224829"/>
            <a:ext cx="4194495" cy="4524315"/>
          </a:xfrm>
          <a:prstGeom prst="rect">
            <a:avLst/>
          </a:prstGeom>
        </p:spPr>
        <p:txBody>
          <a:bodyPr wrap="square">
            <a:spAutoFit/>
          </a:bodyPr>
          <a:lstStyle/>
          <a:p>
            <a:pPr algn="ctr"/>
            <a:r>
              <a:rPr lang="en-US" sz="3200" i="1" dirty="0"/>
              <a:t> (John 14:9) “Jesus </a:t>
            </a:r>
            <a:r>
              <a:rPr lang="en-US" sz="3200" i="1" dirty="0" err="1"/>
              <a:t>saith</a:t>
            </a:r>
            <a:r>
              <a:rPr lang="en-US" sz="3200" i="1" dirty="0"/>
              <a:t> unto him, Have I been so long time with you, and yet hast thou not known me, Philip? he that hath seen me hath seen the Father; and how </a:t>
            </a:r>
            <a:r>
              <a:rPr lang="en-US" sz="3200" i="1" dirty="0" err="1"/>
              <a:t>sayest</a:t>
            </a:r>
            <a:r>
              <a:rPr lang="en-US" sz="3200" i="1" dirty="0"/>
              <a:t> thou then, Shew us the Father?”</a:t>
            </a:r>
          </a:p>
        </p:txBody>
      </p:sp>
      <p:sp>
        <p:nvSpPr>
          <p:cNvPr id="4" name="Rectangle 3"/>
          <p:cNvSpPr/>
          <p:nvPr/>
        </p:nvSpPr>
        <p:spPr>
          <a:xfrm>
            <a:off x="8170877" y="2073827"/>
            <a:ext cx="3892492" cy="4524315"/>
          </a:xfrm>
          <a:prstGeom prst="rect">
            <a:avLst/>
          </a:prstGeom>
        </p:spPr>
        <p:txBody>
          <a:bodyPr wrap="square">
            <a:spAutoFit/>
          </a:bodyPr>
          <a:lstStyle/>
          <a:p>
            <a:pPr algn="ctr"/>
            <a:r>
              <a:rPr lang="en-US" sz="3200" i="1" dirty="0"/>
              <a:t>(John 10:33)</a:t>
            </a:r>
          </a:p>
          <a:p>
            <a:pPr algn="ctr"/>
            <a:r>
              <a:rPr lang="en-US" sz="3200" i="1" dirty="0"/>
              <a:t>“The Jews answered him, saying, For a good work we stone thee not; but for blasphemy; and because that thou, being a man, </a:t>
            </a:r>
            <a:r>
              <a:rPr lang="en-US" sz="3200" i="1" dirty="0" err="1"/>
              <a:t>makest</a:t>
            </a:r>
            <a:r>
              <a:rPr lang="en-US" sz="3200" i="1" dirty="0"/>
              <a:t> thyself God.”</a:t>
            </a:r>
          </a:p>
        </p:txBody>
      </p:sp>
      <p:pic>
        <p:nvPicPr>
          <p:cNvPr id="5" name="Picture 4"/>
          <p:cNvPicPr>
            <a:picLocks noChangeAspect="1"/>
          </p:cNvPicPr>
          <p:nvPr/>
        </p:nvPicPr>
        <p:blipFill>
          <a:blip r:embed="rId2"/>
          <a:stretch>
            <a:fillRect/>
          </a:stretch>
        </p:blipFill>
        <p:spPr>
          <a:xfrm>
            <a:off x="4320330" y="2011203"/>
            <a:ext cx="3927824" cy="4649561"/>
          </a:xfrm>
          <a:prstGeom prst="rect">
            <a:avLst/>
          </a:prstGeom>
        </p:spPr>
      </p:pic>
      <p:sp>
        <p:nvSpPr>
          <p:cNvPr id="6" name="Rectangle 5"/>
          <p:cNvSpPr/>
          <p:nvPr/>
        </p:nvSpPr>
        <p:spPr>
          <a:xfrm>
            <a:off x="4320331" y="2073827"/>
            <a:ext cx="3927823" cy="507831"/>
          </a:xfrm>
          <a:prstGeom prst="rect">
            <a:avLst/>
          </a:prstGeom>
        </p:spPr>
        <p:txBody>
          <a:bodyPr wrap="square">
            <a:spAutoFit/>
          </a:bodyPr>
          <a:lstStyle/>
          <a:p>
            <a:r>
              <a:rPr lang="en-US" sz="2700" i="1" dirty="0">
                <a:effectLst>
                  <a:glow rad="101600">
                    <a:schemeClr val="bg1">
                      <a:alpha val="60000"/>
                    </a:schemeClr>
                  </a:glow>
                </a:effectLst>
              </a:rPr>
              <a:t> “I and my Father are one.”</a:t>
            </a:r>
          </a:p>
        </p:txBody>
      </p:sp>
    </p:spTree>
    <p:extLst>
      <p:ext uri="{BB962C8B-B14F-4D97-AF65-F5344CB8AC3E}">
        <p14:creationId xmlns:p14="http://schemas.microsoft.com/office/powerpoint/2010/main" val="26163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I John 5:7 “For there are three that bear record in heaven, the Father, the Word, and the Holy Ghost: and these three are one.”</a:t>
            </a:r>
          </a:p>
        </p:txBody>
      </p:sp>
      <p:pic>
        <p:nvPicPr>
          <p:cNvPr id="3" name="Picture 2"/>
          <p:cNvPicPr>
            <a:picLocks noChangeAspect="1"/>
          </p:cNvPicPr>
          <p:nvPr/>
        </p:nvPicPr>
        <p:blipFill>
          <a:blip r:embed="rId2"/>
          <a:stretch>
            <a:fillRect/>
          </a:stretch>
        </p:blipFill>
        <p:spPr>
          <a:xfrm>
            <a:off x="3549513" y="2329876"/>
            <a:ext cx="4467225" cy="4286250"/>
          </a:xfrm>
          <a:prstGeom prst="rect">
            <a:avLst/>
          </a:prstGeom>
        </p:spPr>
      </p:pic>
    </p:spTree>
    <p:extLst>
      <p:ext uri="{BB962C8B-B14F-4D97-AF65-F5344CB8AC3E}">
        <p14:creationId xmlns:p14="http://schemas.microsoft.com/office/powerpoint/2010/main" val="367874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48" y="474181"/>
            <a:ext cx="11769754" cy="1325563"/>
          </a:xfrm>
        </p:spPr>
        <p:txBody>
          <a:bodyPr>
            <a:normAutofit fontScale="90000"/>
          </a:bodyPr>
          <a:lstStyle/>
          <a:p>
            <a:pPr algn="ctr"/>
            <a:r>
              <a:rPr lang="en-US" i="1" dirty="0"/>
              <a:t>(Matthew 8:20) “And Jesus </a:t>
            </a:r>
            <a:r>
              <a:rPr lang="en-US" i="1" dirty="0" err="1"/>
              <a:t>saith</a:t>
            </a:r>
            <a:r>
              <a:rPr lang="en-US" i="1" dirty="0"/>
              <a:t> unto him, The foxes have holes, and the birds of the air have nests; but the Son of man hath not where to lay his head.”</a:t>
            </a:r>
          </a:p>
        </p:txBody>
      </p:sp>
      <p:pic>
        <p:nvPicPr>
          <p:cNvPr id="3" name="Picture 2"/>
          <p:cNvPicPr>
            <a:picLocks noChangeAspect="1"/>
          </p:cNvPicPr>
          <p:nvPr/>
        </p:nvPicPr>
        <p:blipFill>
          <a:blip r:embed="rId2"/>
          <a:stretch>
            <a:fillRect/>
          </a:stretch>
        </p:blipFill>
        <p:spPr>
          <a:xfrm>
            <a:off x="2479888" y="2127282"/>
            <a:ext cx="7346874" cy="4730718"/>
          </a:xfrm>
          <a:prstGeom prst="rect">
            <a:avLst/>
          </a:prstGeom>
        </p:spPr>
      </p:pic>
    </p:spTree>
    <p:extLst>
      <p:ext uri="{BB962C8B-B14F-4D97-AF65-F5344CB8AC3E}">
        <p14:creationId xmlns:p14="http://schemas.microsoft.com/office/powerpoint/2010/main" val="3808045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4278387" y="1531194"/>
            <a:ext cx="7159304" cy="1325563"/>
          </a:xfrm>
          <a:solidFill>
            <a:schemeClr val="accent6">
              <a:lumMod val="75000"/>
            </a:schemeClr>
          </a:solidFill>
          <a:ln w="38100">
            <a:solidFill>
              <a:schemeClr val="tx1"/>
            </a:solidFill>
          </a:ln>
        </p:spPr>
        <p:txBody>
          <a:bodyPr>
            <a:noAutofit/>
          </a:bodyPr>
          <a:lstStyle/>
          <a:p>
            <a:pPr algn="ctr"/>
            <a:r>
              <a:rPr lang="en-US" sz="3200" dirty="0">
                <a:effectLst>
                  <a:glow rad="101600">
                    <a:schemeClr val="bg1">
                      <a:alpha val="60000"/>
                    </a:schemeClr>
                  </a:glow>
                </a:effectLst>
              </a:rPr>
              <a:t>85 times Jesus is called the “son of man”</a:t>
            </a:r>
            <a:br>
              <a:rPr lang="en-US" sz="3200" dirty="0">
                <a:effectLst>
                  <a:glow rad="101600">
                    <a:schemeClr val="bg1">
                      <a:alpha val="60000"/>
                    </a:schemeClr>
                  </a:glow>
                </a:effectLst>
              </a:rPr>
            </a:br>
            <a:r>
              <a:rPr lang="en-US" sz="3200" dirty="0">
                <a:effectLst>
                  <a:glow rad="101600">
                    <a:schemeClr val="bg1">
                      <a:alpha val="60000"/>
                    </a:schemeClr>
                  </a:glow>
                </a:effectLst>
              </a:rPr>
              <a:t>46 times Jesus is called the “son of God”</a:t>
            </a:r>
          </a:p>
        </p:txBody>
      </p:sp>
      <p:pic>
        <p:nvPicPr>
          <p:cNvPr id="8194" name="Picture 2" descr="http://wpmedia.o.canada.com/2014/02/songod4-e139353190381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220476" y="4250030"/>
            <a:ext cx="3851282" cy="2540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429207" y="264958"/>
            <a:ext cx="2837747" cy="3196699"/>
          </a:xfrm>
          <a:prstGeom prst="rect">
            <a:avLst/>
          </a:prstGeom>
          <a:ln>
            <a:noFill/>
          </a:ln>
          <a:effectLst>
            <a:softEdge rad="112500"/>
          </a:effectLst>
        </p:spPr>
      </p:pic>
      <p:sp>
        <p:nvSpPr>
          <p:cNvPr id="6" name="Title 1"/>
          <p:cNvSpPr txBox="1">
            <a:spLocks/>
          </p:cNvSpPr>
          <p:nvPr/>
        </p:nvSpPr>
        <p:spPr>
          <a:xfrm>
            <a:off x="897622" y="4992851"/>
            <a:ext cx="4518140" cy="1325563"/>
          </a:xfrm>
          <a:prstGeom prst="rect">
            <a:avLst/>
          </a:prstGeom>
          <a:solidFill>
            <a:schemeClr val="accent6">
              <a:lumMod val="75000"/>
            </a:schemeClr>
          </a:solidFill>
          <a:ln w="3810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effectLst>
                  <a:glow rad="101600">
                    <a:schemeClr val="bg1">
                      <a:alpha val="60000"/>
                    </a:schemeClr>
                  </a:glow>
                </a:effectLst>
              </a:rPr>
              <a:t>100% the “son of man”</a:t>
            </a:r>
            <a:br>
              <a:rPr lang="en-US" sz="3200" dirty="0">
                <a:effectLst>
                  <a:glow rad="101600">
                    <a:schemeClr val="bg1">
                      <a:alpha val="60000"/>
                    </a:schemeClr>
                  </a:glow>
                </a:effectLst>
              </a:rPr>
            </a:br>
            <a:r>
              <a:rPr lang="en-US" sz="3200" dirty="0">
                <a:effectLst>
                  <a:glow rad="101600">
                    <a:schemeClr val="bg1">
                      <a:alpha val="60000"/>
                    </a:schemeClr>
                  </a:glow>
                </a:effectLst>
              </a:rPr>
              <a:t>100% the “son of God”</a:t>
            </a:r>
          </a:p>
        </p:txBody>
      </p:sp>
    </p:spTree>
    <p:extLst>
      <p:ext uri="{BB962C8B-B14F-4D97-AF65-F5344CB8AC3E}">
        <p14:creationId xmlns:p14="http://schemas.microsoft.com/office/powerpoint/2010/main" val="180681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son of god became man so that we might become the sons of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721" y="5213"/>
            <a:ext cx="6866520" cy="685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964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22931" y="5399038"/>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“Deity of Christ” </a:t>
            </a:r>
          </a:p>
        </p:txBody>
      </p:sp>
    </p:spTree>
    <p:extLst>
      <p:ext uri="{BB962C8B-B14F-4D97-AF65-F5344CB8AC3E}">
        <p14:creationId xmlns:p14="http://schemas.microsoft.com/office/powerpoint/2010/main" val="105414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9861" y="5391306"/>
            <a:ext cx="2575418"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“Humanity of Christ”</a:t>
            </a:r>
          </a:p>
        </p:txBody>
      </p:sp>
    </p:spTree>
    <p:extLst>
      <p:ext uri="{BB962C8B-B14F-4D97-AF65-F5344CB8AC3E}">
        <p14:creationId xmlns:p14="http://schemas.microsoft.com/office/powerpoint/2010/main" val="1755469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786152" y="4093325"/>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“Deity of Christ”</a:t>
            </a:r>
          </a:p>
        </p:txBody>
      </p:sp>
      <p:sp>
        <p:nvSpPr>
          <p:cNvPr id="5" name="Rectangle 4"/>
          <p:cNvSpPr/>
          <p:nvPr/>
        </p:nvSpPr>
        <p:spPr>
          <a:xfrm>
            <a:off x="1928071" y="4179463"/>
            <a:ext cx="2701254"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“Humanity of Christ”</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pic>
        <p:nvPicPr>
          <p:cNvPr id="9" name="Picture 2" descr="http://mettahu.files.wordpress.com/2014/01/unbalanced-scales.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83" t="29162" r="44854" b="29479"/>
          <a:stretch/>
        </p:blipFill>
        <p:spPr bwMode="auto">
          <a:xfrm>
            <a:off x="5679540" y="1983654"/>
            <a:ext cx="902826" cy="267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16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9591" y="-65314"/>
            <a:ext cx="9355493" cy="7016620"/>
          </a:xfrm>
          <a:prstGeom prst="rect">
            <a:avLst/>
          </a:prstGeom>
        </p:spPr>
      </p:pic>
    </p:spTree>
    <p:extLst>
      <p:ext uri="{BB962C8B-B14F-4D97-AF65-F5344CB8AC3E}">
        <p14:creationId xmlns:p14="http://schemas.microsoft.com/office/powerpoint/2010/main" val="2309881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68" y="-166463"/>
            <a:ext cx="11820088" cy="1325563"/>
          </a:xfrm>
        </p:spPr>
        <p:txBody>
          <a:bodyPr>
            <a:normAutofit/>
          </a:bodyPr>
          <a:lstStyle/>
          <a:p>
            <a:pPr algn="ctr"/>
            <a:r>
              <a:rPr lang="en-US" sz="4000" b="1" dirty="0"/>
              <a:t>GOD'S SOVEREIGNTY VERSUS MAN'S FREE WILL</a:t>
            </a:r>
          </a:p>
        </p:txBody>
      </p:sp>
      <p:pic>
        <p:nvPicPr>
          <p:cNvPr id="4" name="Picture 3"/>
          <p:cNvPicPr>
            <a:picLocks noChangeAspect="1"/>
          </p:cNvPicPr>
          <p:nvPr/>
        </p:nvPicPr>
        <p:blipFill>
          <a:blip r:embed="rId2"/>
          <a:stretch>
            <a:fillRect/>
          </a:stretch>
        </p:blipFill>
        <p:spPr>
          <a:xfrm>
            <a:off x="1808779" y="991097"/>
            <a:ext cx="8774866" cy="5872762"/>
          </a:xfrm>
          <a:prstGeom prst="rect">
            <a:avLst/>
          </a:prstGeom>
        </p:spPr>
      </p:pic>
      <p:sp>
        <p:nvSpPr>
          <p:cNvPr id="5" name="Rectangle 4"/>
          <p:cNvSpPr/>
          <p:nvPr/>
        </p:nvSpPr>
        <p:spPr>
          <a:xfrm>
            <a:off x="2021747" y="1222263"/>
            <a:ext cx="2650921" cy="3416320"/>
          </a:xfrm>
          <a:prstGeom prst="rect">
            <a:avLst/>
          </a:prstGeom>
        </p:spPr>
        <p:txBody>
          <a:bodyPr wrap="square">
            <a:spAutoFit/>
          </a:bodyPr>
          <a:lstStyle/>
          <a:p>
            <a:pPr algn="ctr"/>
            <a:r>
              <a:rPr lang="en-US" i="1" dirty="0">
                <a:solidFill>
                  <a:schemeClr val="bg1"/>
                </a:solidFill>
                <a:effectLst>
                  <a:glow rad="101600">
                    <a:schemeClr val="tx1">
                      <a:alpha val="60000"/>
                    </a:schemeClr>
                  </a:glow>
                </a:effectLst>
              </a:rPr>
              <a:t>(Ephesians 1:4-5) “According as he hath chosen us in him before the foundation of the world, that we should be holy and without blame before him in love: Having predestinated us unto the adoption of children by Jesus Christ to himself, according to the good pleasure of his will.” </a:t>
            </a:r>
          </a:p>
        </p:txBody>
      </p:sp>
      <p:sp>
        <p:nvSpPr>
          <p:cNvPr id="6" name="Rectangle 5"/>
          <p:cNvSpPr/>
          <p:nvPr/>
        </p:nvSpPr>
        <p:spPr>
          <a:xfrm>
            <a:off x="8455874" y="1387416"/>
            <a:ext cx="2197916" cy="2308324"/>
          </a:xfrm>
          <a:prstGeom prst="rect">
            <a:avLst/>
          </a:prstGeom>
        </p:spPr>
        <p:txBody>
          <a:bodyPr wrap="square">
            <a:spAutoFit/>
          </a:bodyPr>
          <a:lstStyle/>
          <a:p>
            <a:pPr algn="ctr"/>
            <a:r>
              <a:rPr lang="en-US" i="1" dirty="0">
                <a:solidFill>
                  <a:schemeClr val="bg1"/>
                </a:solidFill>
                <a:effectLst>
                  <a:glow rad="101600">
                    <a:schemeClr val="tx1">
                      <a:alpha val="60000"/>
                    </a:schemeClr>
                  </a:glow>
                </a:effectLst>
              </a:rPr>
              <a:t>(John 1:12) </a:t>
            </a:r>
          </a:p>
          <a:p>
            <a:pPr algn="ctr"/>
            <a:r>
              <a:rPr lang="en-US" i="1" dirty="0">
                <a:solidFill>
                  <a:schemeClr val="bg1"/>
                </a:solidFill>
                <a:effectLst>
                  <a:glow rad="101600">
                    <a:schemeClr val="tx1">
                      <a:alpha val="60000"/>
                    </a:schemeClr>
                  </a:glow>
                </a:effectLst>
              </a:rPr>
              <a:t>“But as many as received him, to them gave he power to become the sons of God, even to them that believe on his name.”</a:t>
            </a:r>
          </a:p>
        </p:txBody>
      </p:sp>
      <p:sp>
        <p:nvSpPr>
          <p:cNvPr id="7" name="Rectangle 6"/>
          <p:cNvSpPr/>
          <p:nvPr/>
        </p:nvSpPr>
        <p:spPr>
          <a:xfrm>
            <a:off x="5033280" y="1125614"/>
            <a:ext cx="3061981" cy="2031325"/>
          </a:xfrm>
          <a:prstGeom prst="rect">
            <a:avLst/>
          </a:prstGeom>
        </p:spPr>
        <p:txBody>
          <a:bodyPr wrap="square">
            <a:spAutoFit/>
          </a:bodyPr>
          <a:lstStyle/>
          <a:p>
            <a:pPr algn="ctr"/>
            <a:r>
              <a:rPr lang="en-US" i="1" dirty="0">
                <a:solidFill>
                  <a:schemeClr val="bg1"/>
                </a:solidFill>
                <a:effectLst>
                  <a:glow rad="101600">
                    <a:schemeClr val="tx1">
                      <a:alpha val="60000"/>
                    </a:schemeClr>
                  </a:glow>
                </a:effectLst>
              </a:rPr>
              <a:t> (1 Peter 1:2) </a:t>
            </a:r>
          </a:p>
          <a:p>
            <a:pPr algn="ctr"/>
            <a:r>
              <a:rPr lang="en-US" i="1" dirty="0">
                <a:solidFill>
                  <a:schemeClr val="bg1"/>
                </a:solidFill>
                <a:effectLst>
                  <a:glow rad="101600">
                    <a:schemeClr val="tx1">
                      <a:alpha val="60000"/>
                    </a:schemeClr>
                  </a:glow>
                </a:effectLst>
              </a:rPr>
              <a:t>“Elect according to the foreknowledge of God the Father, through sanctification of the Spirit, unto obedience and sprinkling of the blood of Jesus Christ.”</a:t>
            </a:r>
          </a:p>
        </p:txBody>
      </p:sp>
      <p:sp>
        <p:nvSpPr>
          <p:cNvPr id="8" name="Rectangle 7"/>
          <p:cNvSpPr/>
          <p:nvPr/>
        </p:nvSpPr>
        <p:spPr>
          <a:xfrm rot="20090065">
            <a:off x="2250836" y="4608963"/>
            <a:ext cx="3394134" cy="523220"/>
          </a:xfrm>
          <a:prstGeom prst="rect">
            <a:avLst/>
          </a:prstGeom>
        </p:spPr>
        <p:txBody>
          <a:bodyPr wrap="none">
            <a:spAutoFit/>
          </a:bodyPr>
          <a:lstStyle/>
          <a:p>
            <a:r>
              <a:rPr lang="en-US" sz="2800" b="1" dirty="0">
                <a:effectLst>
                  <a:glow rad="101600">
                    <a:schemeClr val="bg1">
                      <a:alpha val="60000"/>
                    </a:schemeClr>
                  </a:glow>
                </a:effectLst>
              </a:rPr>
              <a:t>GOD'S SOVEREIGNTY </a:t>
            </a:r>
            <a:endParaRPr lang="en-US" sz="2800" dirty="0">
              <a:effectLst>
                <a:glow rad="101600">
                  <a:schemeClr val="bg1">
                    <a:alpha val="60000"/>
                  </a:schemeClr>
                </a:glow>
              </a:effectLst>
            </a:endParaRPr>
          </a:p>
        </p:txBody>
      </p:sp>
      <p:sp>
        <p:nvSpPr>
          <p:cNvPr id="9" name="Rectangle 8"/>
          <p:cNvSpPr/>
          <p:nvPr/>
        </p:nvSpPr>
        <p:spPr>
          <a:xfrm rot="1418575">
            <a:off x="7753296" y="4417591"/>
            <a:ext cx="2786599" cy="523220"/>
          </a:xfrm>
          <a:prstGeom prst="rect">
            <a:avLst/>
          </a:prstGeom>
        </p:spPr>
        <p:txBody>
          <a:bodyPr wrap="square">
            <a:spAutoFit/>
          </a:bodyPr>
          <a:lstStyle/>
          <a:p>
            <a:r>
              <a:rPr lang="en-US" sz="2800" b="1" dirty="0">
                <a:effectLst>
                  <a:glow rad="101600">
                    <a:schemeClr val="bg1">
                      <a:alpha val="60000"/>
                    </a:schemeClr>
                  </a:glow>
                </a:effectLst>
              </a:rPr>
              <a:t>MAN'S FREE WILL</a:t>
            </a:r>
            <a:endParaRPr lang="en-US" sz="2800" dirty="0">
              <a:effectLst>
                <a:glow rad="101600">
                  <a:schemeClr val="bg1">
                    <a:alpha val="60000"/>
                  </a:schemeClr>
                </a:glow>
              </a:effectLst>
            </a:endParaRPr>
          </a:p>
        </p:txBody>
      </p:sp>
      <p:sp>
        <p:nvSpPr>
          <p:cNvPr id="10" name="Rectangle 9"/>
          <p:cNvSpPr/>
          <p:nvPr/>
        </p:nvSpPr>
        <p:spPr>
          <a:xfrm>
            <a:off x="5606451" y="3265044"/>
            <a:ext cx="2326278" cy="523220"/>
          </a:xfrm>
          <a:prstGeom prst="rect">
            <a:avLst/>
          </a:prstGeom>
        </p:spPr>
        <p:txBody>
          <a:bodyPr wrap="none">
            <a:spAutoFit/>
          </a:bodyPr>
          <a:lstStyle/>
          <a:p>
            <a:r>
              <a:rPr lang="en-US" sz="2800" b="1" dirty="0">
                <a:effectLst>
                  <a:glow rad="101600">
                    <a:schemeClr val="bg1">
                      <a:alpha val="60000"/>
                    </a:schemeClr>
                  </a:glow>
                </a:effectLst>
              </a:rPr>
              <a:t>MIND OF GOD</a:t>
            </a:r>
            <a:endParaRPr lang="en-US" sz="2800" dirty="0">
              <a:effectLst>
                <a:glow rad="101600">
                  <a:schemeClr val="bg1">
                    <a:alpha val="60000"/>
                  </a:schemeClr>
                </a:glow>
              </a:effectLst>
            </a:endParaRPr>
          </a:p>
        </p:txBody>
      </p:sp>
    </p:spTree>
    <p:extLst>
      <p:ext uri="{BB962C8B-B14F-4D97-AF65-F5344CB8AC3E}">
        <p14:creationId xmlns:p14="http://schemas.microsoft.com/office/powerpoint/2010/main" val="27615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11356" y="5387463"/>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“Sovereignty  of God” </a:t>
            </a:r>
          </a:p>
        </p:txBody>
      </p:sp>
    </p:spTree>
    <p:extLst>
      <p:ext uri="{BB962C8B-B14F-4D97-AF65-F5344CB8AC3E}">
        <p14:creationId xmlns:p14="http://schemas.microsoft.com/office/powerpoint/2010/main" val="3047521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9861" y="5391306"/>
            <a:ext cx="2575418"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“Free will           of man”</a:t>
            </a:r>
          </a:p>
        </p:txBody>
      </p:sp>
    </p:spTree>
    <p:extLst>
      <p:ext uri="{BB962C8B-B14F-4D97-AF65-F5344CB8AC3E}">
        <p14:creationId xmlns:p14="http://schemas.microsoft.com/office/powerpoint/2010/main" val="4089088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786152" y="4093325"/>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“Sovereignty  of God”</a:t>
            </a:r>
          </a:p>
        </p:txBody>
      </p:sp>
      <p:sp>
        <p:nvSpPr>
          <p:cNvPr id="5" name="Rectangle 4"/>
          <p:cNvSpPr/>
          <p:nvPr/>
        </p:nvSpPr>
        <p:spPr>
          <a:xfrm>
            <a:off x="1928071" y="4179463"/>
            <a:ext cx="2701254"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“Free will            of man”</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sp>
        <p:nvSpPr>
          <p:cNvPr id="8" name="Rectangle 7"/>
          <p:cNvSpPr/>
          <p:nvPr/>
        </p:nvSpPr>
        <p:spPr>
          <a:xfrm>
            <a:off x="5120315" y="2600943"/>
            <a:ext cx="2326278" cy="523220"/>
          </a:xfrm>
          <a:prstGeom prst="rect">
            <a:avLst/>
          </a:prstGeom>
        </p:spPr>
        <p:txBody>
          <a:bodyPr wrap="none">
            <a:spAutoFit/>
          </a:bodyPr>
          <a:lstStyle/>
          <a:p>
            <a:r>
              <a:rPr lang="en-US" sz="2800" b="1" dirty="0">
                <a:effectLst>
                  <a:glow rad="101600">
                    <a:schemeClr val="bg1">
                      <a:alpha val="60000"/>
                    </a:schemeClr>
                  </a:glow>
                </a:effectLst>
              </a:rPr>
              <a:t>MIND OF GOD</a:t>
            </a:r>
            <a:endParaRPr lang="en-US" sz="2800" dirty="0">
              <a:effectLst>
                <a:glow rad="101600">
                  <a:schemeClr val="bg1">
                    <a:alpha val="60000"/>
                  </a:schemeClr>
                </a:glow>
              </a:effectLst>
            </a:endParaRPr>
          </a:p>
        </p:txBody>
      </p:sp>
    </p:spTree>
    <p:extLst>
      <p:ext uri="{BB962C8B-B14F-4D97-AF65-F5344CB8AC3E}">
        <p14:creationId xmlns:p14="http://schemas.microsoft.com/office/powerpoint/2010/main" val="277461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18" r="13556"/>
          <a:stretch/>
        </p:blipFill>
        <p:spPr>
          <a:xfrm>
            <a:off x="-1197" y="1115586"/>
            <a:ext cx="12193197" cy="4772029"/>
          </a:xfrm>
          <a:prstGeom prst="rect">
            <a:avLst/>
          </a:prstGeom>
        </p:spPr>
      </p:pic>
      <p:pic>
        <p:nvPicPr>
          <p:cNvPr id="3" name="Picture 2"/>
          <p:cNvPicPr>
            <a:picLocks noChangeAspect="1"/>
          </p:cNvPicPr>
          <p:nvPr/>
        </p:nvPicPr>
        <p:blipFill rotWithShape="1">
          <a:blip r:embed="rId2"/>
          <a:srcRect l="38966" t="77074" r="26980" b="3712"/>
          <a:stretch/>
        </p:blipFill>
        <p:spPr>
          <a:xfrm>
            <a:off x="7899919" y="4646645"/>
            <a:ext cx="4292081" cy="951722"/>
          </a:xfrm>
          <a:prstGeom prst="rect">
            <a:avLst/>
          </a:prstGeom>
        </p:spPr>
      </p:pic>
    </p:spTree>
    <p:extLst>
      <p:ext uri="{BB962C8B-B14F-4D97-AF65-F5344CB8AC3E}">
        <p14:creationId xmlns:p14="http://schemas.microsoft.com/office/powerpoint/2010/main" val="3213966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11356" y="5387463"/>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“Sovereignty  of God” </a:t>
            </a:r>
          </a:p>
        </p:txBody>
      </p:sp>
    </p:spTree>
    <p:extLst>
      <p:ext uri="{BB962C8B-B14F-4D97-AF65-F5344CB8AC3E}">
        <p14:creationId xmlns:p14="http://schemas.microsoft.com/office/powerpoint/2010/main" val="3295629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524000"/>
          </a:xfrm>
        </p:spPr>
        <p:txBody>
          <a:bodyPr>
            <a:normAutofit/>
          </a:bodyPr>
          <a:lstStyle/>
          <a:p>
            <a:pPr algn="ctr"/>
            <a:r>
              <a:rPr lang="en-US" dirty="0"/>
              <a:t>John Calvin</a:t>
            </a:r>
            <a:br>
              <a:rPr lang="en-US" dirty="0"/>
            </a:br>
            <a:r>
              <a:rPr lang="en-US" i="1" dirty="0"/>
              <a:t> </a:t>
            </a:r>
            <a:r>
              <a:rPr lang="en-US" sz="3600" i="1" dirty="0"/>
              <a:t>(July 10, 1509 – May 27, 1564) </a:t>
            </a:r>
            <a:endParaRPr lang="en-US" sz="3600" dirty="0"/>
          </a:p>
        </p:txBody>
      </p:sp>
      <p:pic>
        <p:nvPicPr>
          <p:cNvPr id="82946" name="Picture 2" descr="http://upload.wikimedia.org/wikipedia/commons/f/f4/John_Calvin_022.jpg"/>
          <p:cNvPicPr>
            <a:picLocks noChangeAspect="1" noChangeArrowheads="1"/>
          </p:cNvPicPr>
          <p:nvPr/>
        </p:nvPicPr>
        <p:blipFill>
          <a:blip r:embed="rId2" cstate="print"/>
          <a:srcRect/>
          <a:stretch>
            <a:fillRect/>
          </a:stretch>
        </p:blipFill>
        <p:spPr bwMode="auto">
          <a:xfrm>
            <a:off x="3810000" y="1752600"/>
            <a:ext cx="4419600" cy="4810790"/>
          </a:xfrm>
          <a:prstGeom prst="rect">
            <a:avLst/>
          </a:prstGeom>
          <a:noFill/>
        </p:spPr>
      </p:pic>
    </p:spTree>
    <p:extLst>
      <p:ext uri="{BB962C8B-B14F-4D97-AF65-F5344CB8AC3E}">
        <p14:creationId xmlns:p14="http://schemas.microsoft.com/office/powerpoint/2010/main" val="296069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0" y="0"/>
            <a:ext cx="12192000" cy="6858000"/>
          </a:xfrm>
        </p:spPr>
        <p:txBody>
          <a:bodyPr>
            <a:noAutofit/>
          </a:bodyPr>
          <a:lstStyle/>
          <a:p>
            <a:r>
              <a:rPr lang="en-US" dirty="0"/>
              <a:t>Born and raised Roman Catholic.</a:t>
            </a:r>
          </a:p>
          <a:p>
            <a:r>
              <a:rPr lang="en-US" dirty="0"/>
              <a:t>He was a Frenchman with a gifted intellect that his father thought would be best suited for the field of law.</a:t>
            </a:r>
          </a:p>
          <a:p>
            <a:r>
              <a:rPr lang="en-US" dirty="0"/>
              <a:t>Left law school and began to study Roman Catholic theology.</a:t>
            </a:r>
          </a:p>
          <a:p>
            <a:pPr>
              <a:buFont typeface="Arial" charset="0"/>
              <a:buChar char="•"/>
            </a:pPr>
            <a:r>
              <a:rPr lang="en-US" dirty="0"/>
              <a:t>Calvin broke with the Roman Church and was thrown in prison several times for his opposition to Roman Catholic doctrine.</a:t>
            </a:r>
          </a:p>
          <a:p>
            <a:pPr>
              <a:buFont typeface="Arial" charset="0"/>
              <a:buChar char="•"/>
            </a:pPr>
            <a:r>
              <a:rPr lang="en-US" dirty="0"/>
              <a:t>Became the head of the evangelical party in France less than a year after his professed conversion to Christ.</a:t>
            </a:r>
          </a:p>
          <a:p>
            <a:pPr>
              <a:buFont typeface="Arial" charset="0"/>
              <a:buChar char="•"/>
            </a:pPr>
            <a:r>
              <a:rPr lang="en-US" dirty="0"/>
              <a:t>Calvin witnessed his fellow evangelical's tongue cut out and men burned at the stake for their faith. </a:t>
            </a:r>
          </a:p>
          <a:p>
            <a:pPr>
              <a:buFont typeface="Arial" charset="0"/>
              <a:buChar char="•"/>
            </a:pPr>
            <a:r>
              <a:rPr lang="en-US" dirty="0"/>
              <a:t>On one occasion Calvin was rescued from hanging, by several evangelicals who dragged him away. </a:t>
            </a:r>
          </a:p>
          <a:p>
            <a:pPr>
              <a:buFont typeface="Arial" charset="0"/>
              <a:buChar char="•"/>
            </a:pPr>
            <a:r>
              <a:rPr lang="en-US" dirty="0"/>
              <a:t>In 1536, at the age of 27, he wrote the </a:t>
            </a:r>
            <a:r>
              <a:rPr lang="en-US" i="1" dirty="0">
                <a:solidFill>
                  <a:srgbClr val="FFFF00"/>
                </a:solidFill>
              </a:rPr>
              <a:t>Institutes of the Christian Religion</a:t>
            </a:r>
            <a:r>
              <a:rPr lang="en-US" dirty="0"/>
              <a:t>, the most influential book besides the Bible in the progress of the Reformation. </a:t>
            </a:r>
            <a:br>
              <a:rPr lang="en-US" dirty="0"/>
            </a:br>
            <a:endParaRPr lang="en-US" dirty="0"/>
          </a:p>
        </p:txBody>
      </p:sp>
    </p:spTree>
    <p:extLst>
      <p:ext uri="{BB962C8B-B14F-4D97-AF65-F5344CB8AC3E}">
        <p14:creationId xmlns:p14="http://schemas.microsoft.com/office/powerpoint/2010/main" val="17905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oundbymercy.files.wordpress.com/2010/08/john-calvin-441.jpg"/>
          <p:cNvPicPr>
            <a:picLocks noChangeAspect="1" noChangeArrowheads="1"/>
          </p:cNvPicPr>
          <p:nvPr/>
        </p:nvPicPr>
        <p:blipFill>
          <a:blip r:embed="rId2" cstate="print">
            <a:duotone>
              <a:prstClr val="black"/>
              <a:schemeClr val="tx2">
                <a:tint val="45000"/>
                <a:satMod val="400000"/>
              </a:schemeClr>
            </a:duotone>
          </a:blip>
          <a:srcRect b="15968"/>
          <a:stretch>
            <a:fillRect/>
          </a:stretch>
        </p:blipFill>
        <p:spPr bwMode="auto">
          <a:xfrm>
            <a:off x="8987452" y="0"/>
            <a:ext cx="3103389" cy="3907972"/>
          </a:xfrm>
          <a:prstGeom prst="rect">
            <a:avLst/>
          </a:prstGeom>
          <a:noFill/>
        </p:spPr>
      </p:pic>
      <p:sp>
        <p:nvSpPr>
          <p:cNvPr id="4" name="Title 3"/>
          <p:cNvSpPr>
            <a:spLocks noGrp="1"/>
          </p:cNvSpPr>
          <p:nvPr>
            <p:ph type="title"/>
          </p:nvPr>
        </p:nvSpPr>
        <p:spPr>
          <a:xfrm>
            <a:off x="3038622" y="0"/>
            <a:ext cx="6257778" cy="2971800"/>
          </a:xfrm>
        </p:spPr>
        <p:txBody>
          <a:bodyPr>
            <a:normAutofit/>
          </a:bodyPr>
          <a:lstStyle/>
          <a:p>
            <a:pPr algn="ctr"/>
            <a:br>
              <a:rPr lang="en-US" sz="2800" dirty="0">
                <a:solidFill>
                  <a:srgbClr val="FFFF00"/>
                </a:solidFill>
              </a:rPr>
            </a:br>
            <a:endParaRPr lang="en-US" sz="2800" dirty="0">
              <a:solidFill>
                <a:srgbClr val="FFFF00"/>
              </a:solidFill>
            </a:endParaRPr>
          </a:p>
        </p:txBody>
      </p:sp>
      <p:sp>
        <p:nvSpPr>
          <p:cNvPr id="5" name="Content Placeholder 4"/>
          <p:cNvSpPr>
            <a:spLocks noGrp="1"/>
          </p:cNvSpPr>
          <p:nvPr>
            <p:ph idx="1"/>
          </p:nvPr>
        </p:nvSpPr>
        <p:spPr>
          <a:xfrm>
            <a:off x="173619" y="76200"/>
            <a:ext cx="8709124" cy="7118252"/>
          </a:xfrm>
        </p:spPr>
        <p:txBody>
          <a:bodyPr>
            <a:noAutofit/>
          </a:bodyPr>
          <a:lstStyle/>
          <a:p>
            <a:pPr>
              <a:buFont typeface="Arial" charset="0"/>
              <a:buChar char="•"/>
            </a:pPr>
            <a:r>
              <a:rPr lang="en-US" sz="3600" dirty="0"/>
              <a:t>Calvin became a strong and out spoken opponent of Roman Catholic theology.</a:t>
            </a:r>
          </a:p>
          <a:p>
            <a:pPr>
              <a:buFont typeface="Arial" charset="0"/>
              <a:buChar char="•"/>
            </a:pPr>
            <a:r>
              <a:rPr lang="en-US" sz="3600" dirty="0"/>
              <a:t>Major leader of the Protestant Reformation.</a:t>
            </a:r>
          </a:p>
          <a:p>
            <a:pPr>
              <a:buFont typeface="Arial" charset="0"/>
              <a:buChar char="•"/>
            </a:pPr>
            <a:r>
              <a:rPr lang="en-US" sz="3600" dirty="0"/>
              <a:t>Opposed the Catholic churches teaching of “salvation through works” with his doctrine of “predestination.”</a:t>
            </a:r>
          </a:p>
          <a:p>
            <a:pPr>
              <a:buFont typeface="Arial" charset="0"/>
              <a:buChar char="•"/>
            </a:pPr>
            <a:r>
              <a:rPr lang="en-US" sz="3600" dirty="0"/>
              <a:t>Man in his fallen state can in no way merit salvation.</a:t>
            </a:r>
          </a:p>
          <a:p>
            <a:pPr>
              <a:buFont typeface="Arial" charset="0"/>
              <a:buChar char="•"/>
            </a:pPr>
            <a:r>
              <a:rPr lang="en-US" sz="3600" dirty="0"/>
              <a:t>Man is so completely and totally depraved that he possesses no ability (will) to receive the salvation of God apart from the regenerating work of the Holy Spirit.</a:t>
            </a:r>
            <a:br>
              <a:rPr lang="en-US" sz="3600" dirty="0"/>
            </a:br>
            <a:endParaRPr lang="en-US" sz="3600" dirty="0"/>
          </a:p>
        </p:txBody>
      </p:sp>
    </p:spTree>
    <p:extLst>
      <p:ext uri="{BB962C8B-B14F-4D97-AF65-F5344CB8AC3E}">
        <p14:creationId xmlns:p14="http://schemas.microsoft.com/office/powerpoint/2010/main" val="23268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http://www.mksdachurch.net/images/bible.jpg"/>
          <p:cNvPicPr>
            <a:picLocks noChangeAspect="1" noChangeArrowheads="1"/>
          </p:cNvPicPr>
          <p:nvPr/>
        </p:nvPicPr>
        <p:blipFill>
          <a:blip r:embed="rId2" cstate="print"/>
          <a:srcRect/>
          <a:stretch>
            <a:fillRect/>
          </a:stretch>
        </p:blipFill>
        <p:spPr bwMode="auto">
          <a:xfrm>
            <a:off x="135038" y="2801074"/>
            <a:ext cx="3040209" cy="2133600"/>
          </a:xfrm>
          <a:prstGeom prst="rect">
            <a:avLst/>
          </a:prstGeom>
          <a:ln>
            <a:noFill/>
          </a:ln>
          <a:effectLst>
            <a:softEdge rad="112500"/>
          </a:effectLst>
        </p:spPr>
      </p:pic>
      <p:sp>
        <p:nvSpPr>
          <p:cNvPr id="2" name="Title 1"/>
          <p:cNvSpPr>
            <a:spLocks noGrp="1"/>
          </p:cNvSpPr>
          <p:nvPr>
            <p:ph type="title"/>
          </p:nvPr>
        </p:nvSpPr>
        <p:spPr>
          <a:xfrm>
            <a:off x="3175247" y="1156504"/>
            <a:ext cx="8723528" cy="3962400"/>
          </a:xfrm>
        </p:spPr>
        <p:txBody>
          <a:bodyPr>
            <a:noAutofit/>
          </a:bodyPr>
          <a:lstStyle/>
          <a:p>
            <a:r>
              <a:rPr lang="en-US" sz="3600" i="1" dirty="0"/>
              <a:t> “Regeneration is necessary before one can believe and receive the gospel.”</a:t>
            </a:r>
            <a:br>
              <a:rPr lang="en-US" sz="3600" dirty="0"/>
            </a:br>
            <a:br>
              <a:rPr lang="en-US" sz="3600" dirty="0"/>
            </a:br>
            <a:br>
              <a:rPr lang="en-US" sz="3600" dirty="0"/>
            </a:br>
            <a:br>
              <a:rPr lang="en-US" sz="3600" dirty="0"/>
            </a:br>
            <a:r>
              <a:rPr lang="en-US" sz="3600" dirty="0"/>
              <a:t>Regeneration is a result of believing and receiving the gospel </a:t>
            </a:r>
            <a:r>
              <a:rPr lang="en-US" sz="3600" i="1" dirty="0"/>
              <a:t>– (Titus 3:5-9) </a:t>
            </a:r>
            <a:br>
              <a:rPr lang="en-US" sz="3600" dirty="0"/>
            </a:br>
            <a:br>
              <a:rPr lang="en-US" sz="3600" dirty="0"/>
            </a:br>
            <a:r>
              <a:rPr lang="en-US" sz="3600" i="1" dirty="0">
                <a:solidFill>
                  <a:srgbClr val="FFFF00"/>
                </a:solidFill>
              </a:rPr>
              <a:t> </a:t>
            </a:r>
            <a:br>
              <a:rPr lang="en-US" sz="3600" i="1" dirty="0">
                <a:solidFill>
                  <a:srgbClr val="FFFF00"/>
                </a:solidFill>
              </a:rPr>
            </a:br>
            <a:endParaRPr lang="en-US" sz="3600" i="1" dirty="0">
              <a:solidFill>
                <a:srgbClr val="FFFF00"/>
              </a:solidFill>
            </a:endParaRPr>
          </a:p>
        </p:txBody>
      </p:sp>
      <p:sp>
        <p:nvSpPr>
          <p:cNvPr id="4" name="Content Placeholder 3"/>
          <p:cNvSpPr>
            <a:spLocks noGrp="1"/>
          </p:cNvSpPr>
          <p:nvPr>
            <p:ph idx="1"/>
          </p:nvPr>
        </p:nvSpPr>
        <p:spPr>
          <a:xfrm>
            <a:off x="135038" y="5118904"/>
            <a:ext cx="11891058" cy="1828800"/>
          </a:xfrm>
        </p:spPr>
        <p:txBody>
          <a:bodyPr>
            <a:normAutofit/>
          </a:bodyPr>
          <a:lstStyle/>
          <a:p>
            <a:pPr algn="ctr">
              <a:buNone/>
            </a:pPr>
            <a:r>
              <a:rPr lang="en-US" sz="3600" i="1" dirty="0">
                <a:solidFill>
                  <a:srgbClr val="FFFF00"/>
                </a:solidFill>
              </a:rPr>
              <a:t>   “Repent, and be baptized every one of you in the name of Jesus Christ for the remission of sins, and ye shall receive the gift of the Holy Ghost.” Acts 2:38 </a:t>
            </a:r>
            <a:endParaRPr lang="en-US" sz="3600" dirty="0"/>
          </a:p>
        </p:txBody>
      </p:sp>
      <p:pic>
        <p:nvPicPr>
          <p:cNvPr id="62466" name="Picture 2" descr="http://www.calvin500.com/wp-content/uploads/2009/04/john-calvin-16.jpg"/>
          <p:cNvPicPr>
            <a:picLocks noChangeAspect="1" noChangeArrowheads="1"/>
          </p:cNvPicPr>
          <p:nvPr/>
        </p:nvPicPr>
        <p:blipFill>
          <a:blip r:embed="rId3" cstate="print"/>
          <a:srcRect r="389" b="24211"/>
          <a:stretch>
            <a:fillRect/>
          </a:stretch>
        </p:blipFill>
        <p:spPr bwMode="auto">
          <a:xfrm>
            <a:off x="135038" y="0"/>
            <a:ext cx="2209800" cy="2486025"/>
          </a:xfrm>
          <a:prstGeom prst="rect">
            <a:avLst/>
          </a:prstGeom>
          <a:ln>
            <a:noFill/>
          </a:ln>
          <a:effectLst>
            <a:softEdge rad="112500"/>
          </a:effectLst>
        </p:spPr>
      </p:pic>
    </p:spTree>
    <p:extLst>
      <p:ext uri="{BB962C8B-B14F-4D97-AF65-F5344CB8AC3E}">
        <p14:creationId xmlns:p14="http://schemas.microsoft.com/office/powerpoint/2010/main" val="13588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Autofit/>
          </a:bodyPr>
          <a:lstStyle/>
          <a:p>
            <a:r>
              <a:rPr lang="en-US" sz="3600" dirty="0"/>
              <a:t>John Calvin was a minister in France during the Protestant Reformation. Calvin was important in forming Christian theory called Calvinism during the 1500's. </a:t>
            </a:r>
            <a:br>
              <a:rPr lang="en-US" sz="3600" dirty="0"/>
            </a:br>
            <a:br>
              <a:rPr lang="en-US" sz="3600" dirty="0"/>
            </a:br>
            <a:r>
              <a:rPr lang="en-US" sz="3600" dirty="0"/>
              <a:t>Calvinism is a Protestant theological system and an approach to the Christian life. Today, it refers to the doctrines and practices of the </a:t>
            </a:r>
            <a:r>
              <a:rPr lang="en-US" sz="3600" u="sng" dirty="0">
                <a:solidFill>
                  <a:srgbClr val="FFFF00"/>
                </a:solidFill>
              </a:rPr>
              <a:t>Reformed</a:t>
            </a:r>
            <a:r>
              <a:rPr lang="en-US" sz="3600" dirty="0"/>
              <a:t> churches of which Calvin was an early leader. </a:t>
            </a:r>
            <a:br>
              <a:rPr lang="en-US" sz="3600" dirty="0"/>
            </a:br>
            <a:br>
              <a:rPr lang="en-US" sz="3600" dirty="0"/>
            </a:br>
            <a:r>
              <a:rPr lang="en-US" sz="3600" dirty="0"/>
              <a:t>It is best known for its doctrines of</a:t>
            </a:r>
            <a:r>
              <a:rPr lang="en-US" sz="3600" dirty="0">
                <a:solidFill>
                  <a:srgbClr val="FFFF00"/>
                </a:solidFill>
              </a:rPr>
              <a:t> </a:t>
            </a:r>
            <a:r>
              <a:rPr lang="en-US" sz="3600" u="sng" dirty="0">
                <a:solidFill>
                  <a:srgbClr val="FFFF00"/>
                </a:solidFill>
              </a:rPr>
              <a:t>predestination and total depravity, stressing the absolute sovereignty of God</a:t>
            </a:r>
            <a:r>
              <a:rPr lang="en-US" sz="3600" dirty="0"/>
              <a:t>. </a:t>
            </a:r>
            <a:br>
              <a:rPr lang="en-US" sz="3600" dirty="0"/>
            </a:br>
            <a:br>
              <a:rPr lang="en-US" sz="3600" dirty="0"/>
            </a:br>
            <a:r>
              <a:rPr lang="en-US" sz="3600" dirty="0"/>
              <a:t>Calvin believed that God willed eternal damnation for some people and eternal salvation for others. </a:t>
            </a:r>
            <a:r>
              <a:rPr lang="en-US" sz="3600" u="sng" dirty="0">
                <a:solidFill>
                  <a:srgbClr val="FFFF00"/>
                </a:solidFill>
              </a:rPr>
              <a:t>A person’s eternal destination is predetermined.</a:t>
            </a:r>
          </a:p>
        </p:txBody>
      </p:sp>
    </p:spTree>
    <p:extLst>
      <p:ext uri="{BB962C8B-B14F-4D97-AF65-F5344CB8AC3E}">
        <p14:creationId xmlns:p14="http://schemas.microsoft.com/office/powerpoint/2010/main" val="3362614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230" y="274638"/>
            <a:ext cx="7581418" cy="6430962"/>
          </a:xfrm>
        </p:spPr>
        <p:txBody>
          <a:bodyPr>
            <a:normAutofit/>
          </a:bodyPr>
          <a:lstStyle/>
          <a:p>
            <a:pPr algn="ctr"/>
            <a:r>
              <a:rPr lang="en-US" sz="4000" i="1" dirty="0"/>
              <a:t>"We call </a:t>
            </a:r>
            <a:r>
              <a:rPr lang="en-US" sz="4000" i="1" u="sng" dirty="0"/>
              <a:t>predestination</a:t>
            </a:r>
            <a:r>
              <a:rPr lang="en-US" sz="4000" i="1" dirty="0"/>
              <a:t> God’s eternal decree, by which He determined what He willed to become of each man. For all are not created in equal condition; rather, eternal life is ordained for some, eternal damnation for others." </a:t>
            </a:r>
          </a:p>
        </p:txBody>
      </p:sp>
      <p:pic>
        <p:nvPicPr>
          <p:cNvPr id="76802" name="Picture 2" descr="http://jamestabor.com/wp-content/uploads/2009/08/servetus.gif"/>
          <p:cNvPicPr>
            <a:picLocks noChangeAspect="1" noChangeArrowheads="1"/>
          </p:cNvPicPr>
          <p:nvPr/>
        </p:nvPicPr>
        <p:blipFill>
          <a:blip r:embed="rId2" cstate="print"/>
          <a:srcRect/>
          <a:stretch>
            <a:fillRect/>
          </a:stretch>
        </p:blipFill>
        <p:spPr bwMode="auto">
          <a:xfrm>
            <a:off x="530507" y="409937"/>
            <a:ext cx="3552825" cy="477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8887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OV641J2j9tU/TOtxxmV1bHI/AAAAAAAACJc/Aa2aNnDfbJM/s1600/burned+at+the+stake.jpg"/>
          <p:cNvPicPr>
            <a:picLocks noChangeAspect="1" noChangeArrowheads="1"/>
          </p:cNvPicPr>
          <p:nvPr/>
        </p:nvPicPr>
        <p:blipFill>
          <a:blip r:embed="rId2" cstate="print"/>
          <a:srcRect/>
          <a:stretch>
            <a:fillRect/>
          </a:stretch>
        </p:blipFill>
        <p:spPr bwMode="auto">
          <a:xfrm>
            <a:off x="3505200" y="0"/>
            <a:ext cx="5361302" cy="4114800"/>
          </a:xfrm>
          <a:prstGeom prst="rect">
            <a:avLst/>
          </a:prstGeom>
          <a:ln>
            <a:noFill/>
          </a:ln>
          <a:effectLst>
            <a:softEdge rad="112500"/>
          </a:effectLst>
        </p:spPr>
      </p:pic>
      <p:sp>
        <p:nvSpPr>
          <p:cNvPr id="3" name="Rectangle 2"/>
          <p:cNvSpPr/>
          <p:nvPr/>
        </p:nvSpPr>
        <p:spPr>
          <a:xfrm>
            <a:off x="300941" y="4343401"/>
            <a:ext cx="11771453" cy="2308324"/>
          </a:xfrm>
          <a:prstGeom prst="rect">
            <a:avLst/>
          </a:prstGeom>
        </p:spPr>
        <p:txBody>
          <a:bodyPr wrap="square">
            <a:spAutoFit/>
          </a:bodyPr>
          <a:lstStyle/>
          <a:p>
            <a:pPr algn="ctr"/>
            <a:r>
              <a:rPr lang="en-US" sz="3600" dirty="0"/>
              <a:t>On October 27, 1553 John Calvin, the founder of Calvinism, had Michael Servetus, a protestant and respected Spanish physician, burned at the stake outside of Geneva for his doctrinal disagreements with Calvin.</a:t>
            </a:r>
          </a:p>
        </p:txBody>
      </p:sp>
    </p:spTree>
    <p:extLst>
      <p:ext uri="{BB962C8B-B14F-4D97-AF65-F5344CB8AC3E}">
        <p14:creationId xmlns:p14="http://schemas.microsoft.com/office/powerpoint/2010/main" val="747708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2862322"/>
          </a:xfrm>
          <a:prstGeom prst="rect">
            <a:avLst/>
          </a:prstGeom>
        </p:spPr>
        <p:txBody>
          <a:bodyPr wrap="square">
            <a:spAutoFit/>
          </a:bodyPr>
          <a:lstStyle/>
          <a:p>
            <a:pPr algn="ctr"/>
            <a:r>
              <a:rPr lang="en-US" sz="3600" b="1" dirty="0">
                <a:solidFill>
                  <a:srgbClr val="FFFF00"/>
                </a:solidFill>
              </a:rPr>
              <a:t>From 1541 to 1546</a:t>
            </a:r>
            <a:r>
              <a:rPr lang="en-US" sz="3600" dirty="0">
                <a:solidFill>
                  <a:srgbClr val="FFFF00"/>
                </a:solidFill>
              </a:rPr>
              <a:t>, </a:t>
            </a:r>
            <a:r>
              <a:rPr lang="en-US" sz="3600" b="1" dirty="0">
                <a:solidFill>
                  <a:srgbClr val="FFFF00"/>
                </a:solidFill>
              </a:rPr>
              <a:t>John Calvin caused 58 people to be executed and seventy six exiled</a:t>
            </a:r>
            <a:r>
              <a:rPr lang="en-US" sz="3600" dirty="0">
                <a:solidFill>
                  <a:srgbClr val="FFFF00"/>
                </a:solidFill>
              </a:rPr>
              <a:t>. </a:t>
            </a:r>
            <a:r>
              <a:rPr lang="en-US" sz="3600" dirty="0"/>
              <a:t>His victims ranged in age from 16 to 80. The most common capital offense was the opposition to infant baptism.</a:t>
            </a:r>
          </a:p>
        </p:txBody>
      </p:sp>
      <p:pic>
        <p:nvPicPr>
          <p:cNvPr id="106498" name="Picture 2" descr="Drowning an Anabaptist"/>
          <p:cNvPicPr>
            <a:picLocks noChangeAspect="1" noChangeArrowheads="1"/>
          </p:cNvPicPr>
          <p:nvPr/>
        </p:nvPicPr>
        <p:blipFill>
          <a:blip r:embed="rId2" cstate="print"/>
          <a:srcRect/>
          <a:stretch>
            <a:fillRect/>
          </a:stretch>
        </p:blipFill>
        <p:spPr bwMode="auto">
          <a:xfrm>
            <a:off x="5715000" y="3124200"/>
            <a:ext cx="4750594" cy="3733800"/>
          </a:xfrm>
          <a:prstGeom prst="rect">
            <a:avLst/>
          </a:prstGeom>
          <a:noFill/>
        </p:spPr>
      </p:pic>
      <p:pic>
        <p:nvPicPr>
          <p:cNvPr id="106500" name="Picture 4" descr="Killing Tyndale for his faith"/>
          <p:cNvPicPr>
            <a:picLocks noChangeAspect="1" noChangeArrowheads="1"/>
          </p:cNvPicPr>
          <p:nvPr/>
        </p:nvPicPr>
        <p:blipFill>
          <a:blip r:embed="rId3" cstate="print"/>
          <a:srcRect t="3248"/>
          <a:stretch>
            <a:fillRect/>
          </a:stretch>
        </p:blipFill>
        <p:spPr bwMode="auto">
          <a:xfrm>
            <a:off x="1752600" y="3124200"/>
            <a:ext cx="3733800" cy="3733800"/>
          </a:xfrm>
          <a:prstGeom prst="rect">
            <a:avLst/>
          </a:prstGeom>
          <a:noFill/>
        </p:spPr>
      </p:pic>
    </p:spTree>
    <p:extLst>
      <p:ext uri="{BB962C8B-B14F-4D97-AF65-F5344CB8AC3E}">
        <p14:creationId xmlns:p14="http://schemas.microsoft.com/office/powerpoint/2010/main" val="1298550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068" y="462986"/>
            <a:ext cx="11840901" cy="1569660"/>
          </a:xfrm>
          <a:prstGeom prst="rect">
            <a:avLst/>
          </a:prstGeom>
        </p:spPr>
        <p:txBody>
          <a:bodyPr wrap="square">
            <a:spAutoFit/>
            <a:scene3d>
              <a:camera prst="orthographicFront"/>
              <a:lightRig rig="threePt" dir="t"/>
            </a:scene3d>
            <a:sp3d extrusionH="57150">
              <a:bevelT w="38100" h="38100" prst="relaxedInset"/>
            </a:sp3d>
          </a:bodyPr>
          <a:lstStyle/>
          <a:p>
            <a:pPr algn="ctr"/>
            <a:r>
              <a:rPr lang="en-US" sz="4800" i="1" dirty="0">
                <a:effectLst>
                  <a:glow rad="228600">
                    <a:schemeClr val="accent6">
                      <a:satMod val="175000"/>
                      <a:alpha val="40000"/>
                    </a:schemeClr>
                  </a:glow>
                </a:effectLst>
              </a:rPr>
              <a:t> “…ye know that no murderer hath eternal life abiding in him...” I John 3:15 </a:t>
            </a:r>
          </a:p>
        </p:txBody>
      </p:sp>
      <p:pic>
        <p:nvPicPr>
          <p:cNvPr id="13314" name="Picture 2" descr="http://www.freethechurch.org/Images/The-Lake-of-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12" y="2269827"/>
            <a:ext cx="6005597" cy="450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230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18" y="533400"/>
            <a:ext cx="9930882" cy="990600"/>
          </a:xfrm>
        </p:spPr>
        <p:txBody>
          <a:bodyPr>
            <a:normAutofit fontScale="90000"/>
          </a:bodyPr>
          <a:lstStyle/>
          <a:p>
            <a:pPr algn="ctr"/>
            <a:r>
              <a:rPr lang="en-US" dirty="0">
                <a:latin typeface="David" pitchFamily="34" charset="-79"/>
                <a:cs typeface="David" pitchFamily="34" charset="-79"/>
              </a:rPr>
              <a:t>THE WESTMINSTER</a:t>
            </a:r>
            <a:br>
              <a:rPr lang="en-US" dirty="0">
                <a:latin typeface="David" pitchFamily="34" charset="-79"/>
                <a:cs typeface="David" pitchFamily="34" charset="-79"/>
              </a:rPr>
            </a:br>
            <a:r>
              <a:rPr lang="en-US" dirty="0">
                <a:latin typeface="David" pitchFamily="34" charset="-79"/>
                <a:cs typeface="David" pitchFamily="34" charset="-79"/>
              </a:rPr>
              <a:t>CONFESSION OF FAITH</a:t>
            </a:r>
            <a:br>
              <a:rPr lang="en-US" dirty="0">
                <a:latin typeface="David" pitchFamily="34" charset="-79"/>
                <a:cs typeface="David" pitchFamily="34" charset="-79"/>
              </a:rPr>
            </a:br>
            <a:endParaRPr lang="en-US" dirty="0">
              <a:latin typeface="David" pitchFamily="34" charset="-79"/>
              <a:cs typeface="David" pitchFamily="34" charset="-79"/>
            </a:endParaRPr>
          </a:p>
        </p:txBody>
      </p:sp>
      <p:pic>
        <p:nvPicPr>
          <p:cNvPr id="54275" name="Picture 3"/>
          <p:cNvPicPr>
            <a:picLocks noChangeAspect="1" noChangeArrowheads="1"/>
          </p:cNvPicPr>
          <p:nvPr/>
        </p:nvPicPr>
        <p:blipFill>
          <a:blip r:embed="rId3" cstate="print"/>
          <a:srcRect/>
          <a:stretch>
            <a:fillRect/>
          </a:stretch>
        </p:blipFill>
        <p:spPr bwMode="auto">
          <a:xfrm>
            <a:off x="5738814" y="1524001"/>
            <a:ext cx="4929187" cy="2895117"/>
          </a:xfrm>
          <a:prstGeom prst="rect">
            <a:avLst/>
          </a:prstGeom>
          <a:ln>
            <a:noFill/>
          </a:ln>
          <a:effectLst>
            <a:softEdge rad="112500"/>
          </a:effectLst>
        </p:spPr>
      </p:pic>
      <p:pic>
        <p:nvPicPr>
          <p:cNvPr id="6" name="Picture 3"/>
          <p:cNvPicPr>
            <a:picLocks noChangeAspect="1" noChangeArrowheads="1"/>
          </p:cNvPicPr>
          <p:nvPr/>
        </p:nvPicPr>
        <p:blipFill>
          <a:blip r:embed="rId4" cstate="print"/>
          <a:srcRect/>
          <a:stretch>
            <a:fillRect/>
          </a:stretch>
        </p:blipFill>
        <p:spPr bwMode="auto">
          <a:xfrm>
            <a:off x="883299" y="3533192"/>
            <a:ext cx="4480414" cy="3240832"/>
          </a:xfrm>
          <a:prstGeom prst="rect">
            <a:avLst/>
          </a:prstGeom>
          <a:ln>
            <a:noFill/>
          </a:ln>
          <a:effectLst>
            <a:softEdge rad="112500"/>
          </a:effectLst>
        </p:spPr>
      </p:pic>
      <p:pic>
        <p:nvPicPr>
          <p:cNvPr id="5" name="Picture 2" descr="http://www.goodtheology.com/images/covers/westminster_confession_hard.jpg"/>
          <p:cNvPicPr>
            <a:picLocks noChangeAspect="1" noChangeArrowheads="1"/>
          </p:cNvPicPr>
          <p:nvPr/>
        </p:nvPicPr>
        <p:blipFill>
          <a:blip r:embed="rId5" cstate="print"/>
          <a:srcRect/>
          <a:stretch>
            <a:fillRect/>
          </a:stretch>
        </p:blipFill>
        <p:spPr bwMode="auto">
          <a:xfrm>
            <a:off x="7447383" y="4581332"/>
            <a:ext cx="1447800" cy="2092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1"/>
          <p:cNvSpPr txBox="1">
            <a:spLocks/>
          </p:cNvSpPr>
          <p:nvPr/>
        </p:nvSpPr>
        <p:spPr>
          <a:xfrm>
            <a:off x="102637" y="1752600"/>
            <a:ext cx="5612363" cy="2133600"/>
          </a:xfrm>
          <a:prstGeom prst="rect">
            <a:avLst/>
          </a:prstGeom>
        </p:spPr>
        <p:txBody>
          <a:bodyPr vert="horz" lIns="91440" tIns="45720" rIns="91440" bIns="45720" rtlCol="0" anchor="ctr">
            <a:normAutofit fontScale="97500"/>
          </a:bodyPr>
          <a:lstStyle/>
          <a:p>
            <a:pPr algn="ctr" defTabSz="914400">
              <a:spcBef>
                <a:spcPct val="0"/>
              </a:spcBef>
              <a:defRPr/>
            </a:pPr>
            <a:r>
              <a:rPr lang="en-US" sz="4400" b="1" dirty="0">
                <a:solidFill>
                  <a:srgbClr val="FFFF00"/>
                </a:solidFill>
                <a:latin typeface="+mj-lt"/>
                <a:ea typeface="+mj-ea"/>
                <a:cs typeface="+mj-cs"/>
              </a:rPr>
              <a:t>God's Eternal Decree</a:t>
            </a:r>
            <a:br>
              <a:rPr lang="en-US" sz="4400" b="1" dirty="0">
                <a:solidFill>
                  <a:srgbClr val="FFFF00"/>
                </a:solidFill>
                <a:latin typeface="+mj-lt"/>
                <a:ea typeface="+mj-ea"/>
                <a:cs typeface="+mj-cs"/>
              </a:rPr>
            </a:br>
            <a:endParaRPr lang="en-US" sz="4400" dirty="0">
              <a:latin typeface="+mj-lt"/>
              <a:ea typeface="+mj-ea"/>
              <a:cs typeface="+mj-cs"/>
            </a:endParaRPr>
          </a:p>
        </p:txBody>
      </p:sp>
      <p:sp>
        <p:nvSpPr>
          <p:cNvPr id="8" name="Rectangle 7"/>
          <p:cNvSpPr/>
          <p:nvPr/>
        </p:nvSpPr>
        <p:spPr>
          <a:xfrm>
            <a:off x="5867400" y="3276601"/>
            <a:ext cx="4648200" cy="830997"/>
          </a:xfrm>
          <a:prstGeom prst="rect">
            <a:avLst/>
          </a:prstGeom>
        </p:spPr>
        <p:txBody>
          <a:bodyPr wrap="square">
            <a:spAutoFit/>
          </a:bodyPr>
          <a:lstStyle/>
          <a:p>
            <a:pPr algn="ctr"/>
            <a:r>
              <a:rPr lang="en-US" sz="2400" dirty="0">
                <a:effectLst>
                  <a:glow rad="101600">
                    <a:schemeClr val="bg1">
                      <a:alpha val="60000"/>
                    </a:schemeClr>
                  </a:glow>
                </a:effectLst>
              </a:rPr>
              <a:t>Written in the 1646 by English </a:t>
            </a:r>
          </a:p>
          <a:p>
            <a:pPr algn="ctr"/>
            <a:r>
              <a:rPr lang="en-US" sz="2400" dirty="0">
                <a:effectLst>
                  <a:glow rad="101600">
                    <a:schemeClr val="bg1">
                      <a:alpha val="60000"/>
                    </a:schemeClr>
                  </a:glow>
                </a:effectLst>
              </a:rPr>
              <a:t>and Scottish clergymen</a:t>
            </a:r>
          </a:p>
        </p:txBody>
      </p:sp>
    </p:spTree>
    <p:extLst>
      <p:ext uri="{BB962C8B-B14F-4D97-AF65-F5344CB8AC3E}">
        <p14:creationId xmlns:p14="http://schemas.microsoft.com/office/powerpoint/2010/main" val="11913368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45" y="251927"/>
            <a:ext cx="11971176" cy="5016758"/>
          </a:xfrm>
          <a:prstGeom prst="rect">
            <a:avLst/>
          </a:prstGeom>
        </p:spPr>
        <p:txBody>
          <a:bodyPr wrap="square">
            <a:spAutoFit/>
          </a:bodyPr>
          <a:lstStyle/>
          <a:p>
            <a:r>
              <a:rPr lang="en-US" sz="4000" dirty="0"/>
              <a:t>I. God from all eternity, did, by the most wise and holy counsel of His own will, freely, and unchangeably </a:t>
            </a:r>
            <a:r>
              <a:rPr lang="en-US" sz="4000" u="sng" dirty="0"/>
              <a:t>ordain whatsoever comes to pass</a:t>
            </a:r>
            <a:r>
              <a:rPr lang="en-US" sz="4000" dirty="0"/>
              <a:t>.</a:t>
            </a:r>
          </a:p>
          <a:p>
            <a:endParaRPr lang="en-US" sz="4000" dirty="0"/>
          </a:p>
          <a:p>
            <a:r>
              <a:rPr lang="en-US" sz="4000" dirty="0"/>
              <a:t>II. Although God knows whatsoever may or can come to pass upon all supposed conditions; yet has </a:t>
            </a:r>
            <a:r>
              <a:rPr lang="en-US" sz="4000" u="sng" dirty="0"/>
              <a:t>He not decreed anything because He foresaw it as future</a:t>
            </a:r>
            <a:r>
              <a:rPr lang="en-US" sz="4000" dirty="0"/>
              <a:t>, or as that which would come to pass upon such conditions.</a:t>
            </a:r>
          </a:p>
        </p:txBody>
      </p:sp>
    </p:spTree>
    <p:extLst>
      <p:ext uri="{BB962C8B-B14F-4D97-AF65-F5344CB8AC3E}">
        <p14:creationId xmlns:p14="http://schemas.microsoft.com/office/powerpoint/2010/main" val="314065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224380"/>
            <a:ext cx="10515600" cy="1325563"/>
          </a:xfrm>
        </p:spPr>
        <p:txBody>
          <a:bodyPr>
            <a:normAutofit fontScale="90000"/>
          </a:bodyPr>
          <a:lstStyle/>
          <a:p>
            <a:pPr algn="ctr"/>
            <a:r>
              <a:rPr lang="en-US" dirty="0"/>
              <a:t>Satan perverts the Word of God</a:t>
            </a:r>
            <a:br>
              <a:rPr lang="en-US" dirty="0"/>
            </a:br>
            <a:r>
              <a:rPr lang="en-US" i="1" dirty="0"/>
              <a:t>(Part 6) </a:t>
            </a:r>
            <a:br>
              <a:rPr lang="en-US" dirty="0"/>
            </a:b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16539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 y="533401"/>
            <a:ext cx="11821886" cy="2554545"/>
          </a:xfrm>
          <a:prstGeom prst="rect">
            <a:avLst/>
          </a:prstGeom>
        </p:spPr>
        <p:txBody>
          <a:bodyPr wrap="square">
            <a:spAutoFit/>
          </a:bodyPr>
          <a:lstStyle/>
          <a:p>
            <a:r>
              <a:rPr lang="en-US" sz="4000" dirty="0"/>
              <a:t>III. </a:t>
            </a:r>
            <a:r>
              <a:rPr lang="en-US" sz="4000" u="sng" dirty="0"/>
              <a:t>By the decree of God, for the manifestation of His glory, some men and angels are predestinated unto everlasting life; and others foreordained to everlasting death</a:t>
            </a:r>
            <a:r>
              <a:rPr lang="en-US" sz="4000" dirty="0"/>
              <a:t>.</a:t>
            </a:r>
          </a:p>
        </p:txBody>
      </p:sp>
      <p:pic>
        <p:nvPicPr>
          <p:cNvPr id="55298" name="Picture 2" descr="http://reformation.edu/creeds/pix/shorter-cat-300.jpg"/>
          <p:cNvPicPr>
            <a:picLocks noChangeAspect="1" noChangeArrowheads="1"/>
          </p:cNvPicPr>
          <p:nvPr/>
        </p:nvPicPr>
        <p:blipFill>
          <a:blip r:embed="rId2" cstate="print"/>
          <a:srcRect/>
          <a:stretch>
            <a:fillRect/>
          </a:stretch>
        </p:blipFill>
        <p:spPr bwMode="auto">
          <a:xfrm>
            <a:off x="5570376" y="2886269"/>
            <a:ext cx="5305231" cy="3837450"/>
          </a:xfrm>
          <a:prstGeom prst="rect">
            <a:avLst/>
          </a:prstGeom>
          <a:noFill/>
        </p:spPr>
      </p:pic>
    </p:spTree>
    <p:extLst>
      <p:ext uri="{BB962C8B-B14F-4D97-AF65-F5344CB8AC3E}">
        <p14:creationId xmlns:p14="http://schemas.microsoft.com/office/powerpoint/2010/main" val="103185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91" y="314386"/>
            <a:ext cx="11831217" cy="3416320"/>
          </a:xfrm>
          <a:prstGeom prst="rect">
            <a:avLst/>
          </a:prstGeom>
        </p:spPr>
        <p:txBody>
          <a:bodyPr wrap="square">
            <a:spAutoFit/>
          </a:bodyPr>
          <a:lstStyle/>
          <a:p>
            <a:r>
              <a:rPr lang="en-US" sz="3600" dirty="0"/>
              <a:t>V. Those of mankind that are predestinated unto life, God, before the foundation of the world was laid, according to His eternal and immutable purpose, and the secret counsel and good pleasure of His will, has chosen, in Christ, unto everlasting glory, out of His mere free grace and love, </a:t>
            </a:r>
            <a:r>
              <a:rPr lang="en-US" sz="3600" u="sng" dirty="0"/>
              <a:t>without any foresight</a:t>
            </a:r>
            <a:r>
              <a:rPr lang="en-US" sz="3600" dirty="0"/>
              <a:t> of faith.</a:t>
            </a:r>
          </a:p>
        </p:txBody>
      </p:sp>
      <p:sp>
        <p:nvSpPr>
          <p:cNvPr id="3" name="Rectangle 2"/>
          <p:cNvSpPr/>
          <p:nvPr/>
        </p:nvSpPr>
        <p:spPr>
          <a:xfrm>
            <a:off x="1905000" y="4114801"/>
            <a:ext cx="8382000" cy="1200329"/>
          </a:xfrm>
          <a:prstGeom prst="rect">
            <a:avLst/>
          </a:prstGeom>
          <a:solidFill>
            <a:schemeClr val="accent2"/>
          </a:solidFill>
          <a:ln>
            <a:solidFill>
              <a:schemeClr val="bg1"/>
            </a:solidFill>
          </a:ln>
        </p:spPr>
        <p:txBody>
          <a:bodyPr wrap="square">
            <a:spAutoFit/>
          </a:bodyPr>
          <a:lstStyle/>
          <a:p>
            <a:pPr algn="ctr"/>
            <a:r>
              <a:rPr lang="en-US" sz="3600" i="1" dirty="0">
                <a:effectLst>
                  <a:glow rad="101600">
                    <a:schemeClr val="bg1">
                      <a:alpha val="60000"/>
                    </a:schemeClr>
                  </a:glow>
                </a:effectLst>
              </a:rPr>
              <a:t>“Elect according to the foreknowledge of God the Father.” I Peter 1:2 </a:t>
            </a:r>
          </a:p>
        </p:txBody>
      </p:sp>
      <p:sp>
        <p:nvSpPr>
          <p:cNvPr id="5" name="Rectangle 4"/>
          <p:cNvSpPr/>
          <p:nvPr/>
        </p:nvSpPr>
        <p:spPr>
          <a:xfrm>
            <a:off x="1905000" y="5562601"/>
            <a:ext cx="8382000" cy="1200329"/>
          </a:xfrm>
          <a:prstGeom prst="rect">
            <a:avLst/>
          </a:prstGeom>
          <a:solidFill>
            <a:srgbClr val="00B0F0"/>
          </a:solidFill>
        </p:spPr>
        <p:txBody>
          <a:bodyPr wrap="square">
            <a:spAutoFit/>
          </a:bodyPr>
          <a:lstStyle/>
          <a:p>
            <a:pPr algn="ctr"/>
            <a:r>
              <a:rPr lang="en-US" sz="3600" i="1" dirty="0">
                <a:solidFill>
                  <a:schemeClr val="bg1"/>
                </a:solidFill>
              </a:rPr>
              <a:t> “For whom he did foreknow, he also did predestinate…” Rom. 8:29 </a:t>
            </a:r>
          </a:p>
        </p:txBody>
      </p:sp>
    </p:spTree>
    <p:extLst>
      <p:ext uri="{BB962C8B-B14F-4D97-AF65-F5344CB8AC3E}">
        <p14:creationId xmlns:p14="http://schemas.microsoft.com/office/powerpoint/2010/main" val="25680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47354" y="74645"/>
            <a:ext cx="3771900" cy="5829300"/>
          </a:xfrm>
          <a:prstGeom prst="rect">
            <a:avLst/>
          </a:prstGeom>
        </p:spPr>
      </p:pic>
      <p:sp>
        <p:nvSpPr>
          <p:cNvPr id="2" name="Rectangle 1"/>
          <p:cNvSpPr/>
          <p:nvPr/>
        </p:nvSpPr>
        <p:spPr>
          <a:xfrm>
            <a:off x="167950" y="74645"/>
            <a:ext cx="7539135" cy="6247864"/>
          </a:xfrm>
          <a:prstGeom prst="rect">
            <a:avLst/>
          </a:prstGeom>
        </p:spPr>
        <p:txBody>
          <a:bodyPr wrap="square">
            <a:spAutoFit/>
          </a:bodyPr>
          <a:lstStyle/>
          <a:p>
            <a:r>
              <a:rPr lang="en-US" sz="4000" dirty="0"/>
              <a:t>VII. The rest of mankind God was pleased, according to the unsearchable counsel of His own will, whereby He extends or withholds mercy, as He pleases, for the glory of His sovereign power over His creatures, </a:t>
            </a:r>
            <a:r>
              <a:rPr lang="en-US" sz="4000" u="sng" dirty="0"/>
              <a:t>to pass by</a:t>
            </a:r>
            <a:r>
              <a:rPr lang="en-US" sz="4000" dirty="0"/>
              <a:t>; and to </a:t>
            </a:r>
            <a:r>
              <a:rPr lang="en-US" sz="4000" u="sng" dirty="0"/>
              <a:t>ordain</a:t>
            </a:r>
            <a:r>
              <a:rPr lang="en-US" sz="4000" dirty="0"/>
              <a:t> them to </a:t>
            </a:r>
            <a:r>
              <a:rPr lang="en-US" sz="4000" u="sng" dirty="0"/>
              <a:t>dishonor and wrath</a:t>
            </a:r>
            <a:r>
              <a:rPr lang="en-US" sz="4000" dirty="0"/>
              <a:t> for their sin, to the praise of His glorious justice.</a:t>
            </a:r>
          </a:p>
        </p:txBody>
      </p:sp>
    </p:spTree>
    <p:extLst>
      <p:ext uri="{BB962C8B-B14F-4D97-AF65-F5344CB8AC3E}">
        <p14:creationId xmlns:p14="http://schemas.microsoft.com/office/powerpoint/2010/main" val="3646797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6129" y="1644242"/>
            <a:ext cx="9638951" cy="3170099"/>
          </a:xfrm>
          <a:prstGeom prst="rect">
            <a:avLst/>
          </a:prstGeom>
          <a:solidFill>
            <a:srgbClr val="002060"/>
          </a:solidFill>
        </p:spPr>
        <p:txBody>
          <a:bodyPr wrap="square">
            <a:spAutoFit/>
          </a:bodyPr>
          <a:lstStyle/>
          <a:p>
            <a:pPr algn="ctr"/>
            <a:r>
              <a:rPr lang="en-US" sz="4000" i="1" dirty="0">
                <a:ln>
                  <a:solidFill>
                    <a:schemeClr val="bg1"/>
                  </a:solidFill>
                </a:ln>
                <a:effectLst>
                  <a:glow rad="101600">
                    <a:schemeClr val="bg1">
                      <a:alpha val="60000"/>
                    </a:schemeClr>
                  </a:glow>
                </a:effectLst>
              </a:rPr>
              <a:t>“Say unto them, As I live, </a:t>
            </a:r>
            <a:r>
              <a:rPr lang="en-US" sz="4000" i="1" dirty="0" err="1">
                <a:ln>
                  <a:solidFill>
                    <a:schemeClr val="bg1"/>
                  </a:solidFill>
                </a:ln>
                <a:effectLst>
                  <a:glow rad="101600">
                    <a:schemeClr val="bg1">
                      <a:alpha val="60000"/>
                    </a:schemeClr>
                  </a:glow>
                </a:effectLst>
              </a:rPr>
              <a:t>saith</a:t>
            </a:r>
            <a:r>
              <a:rPr lang="en-US" sz="4000" i="1" dirty="0">
                <a:ln>
                  <a:solidFill>
                    <a:schemeClr val="bg1"/>
                  </a:solidFill>
                </a:ln>
                <a:effectLst>
                  <a:glow rad="101600">
                    <a:schemeClr val="bg1">
                      <a:alpha val="60000"/>
                    </a:schemeClr>
                  </a:glow>
                </a:effectLst>
              </a:rPr>
              <a:t> the Lord GOD, I have no pleasure in the death of the wicked; but that the wicked turn from his way and live: turn ye, turn ye from your evil ways; for why will ye die.” (Ezek. 33:11) </a:t>
            </a:r>
            <a:endParaRPr lang="en-US" sz="4000" i="1" dirty="0">
              <a:ln>
                <a:solidFill>
                  <a:schemeClr val="bg1"/>
                </a:solidFill>
              </a:ln>
              <a:effectLst>
                <a:glow rad="101600">
                  <a:schemeClr val="bg1">
                    <a:alpha val="60000"/>
                  </a:schemeClr>
                </a:glow>
              </a:effectLst>
            </a:endParaRPr>
          </a:p>
        </p:txBody>
      </p:sp>
    </p:spTree>
    <p:extLst>
      <p:ext uri="{BB962C8B-B14F-4D97-AF65-F5344CB8AC3E}">
        <p14:creationId xmlns:p14="http://schemas.microsoft.com/office/powerpoint/2010/main" val="73501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239" y="1"/>
            <a:ext cx="5724935" cy="2743200"/>
          </a:xfrm>
          <a:solidFill>
            <a:schemeClr val="tx1"/>
          </a:solidFill>
        </p:spPr>
        <p:txBody>
          <a:bodyPr>
            <a:normAutofit/>
            <a:scene3d>
              <a:camera prst="orthographicFront"/>
              <a:lightRig rig="threePt" dir="t"/>
            </a:scene3d>
            <a:sp3d extrusionH="57150">
              <a:bevelT w="38100" h="38100" prst="convex"/>
            </a:sp3d>
          </a:bodyPr>
          <a:lstStyle/>
          <a:p>
            <a:r>
              <a:rPr lang="en-US" sz="6600" b="1" dirty="0">
                <a:solidFill>
                  <a:schemeClr val="bg1"/>
                </a:solidFill>
                <a:latin typeface="Adobe Heiti Std R" pitchFamily="34" charset="-128"/>
                <a:ea typeface="Adobe Heiti Std R" pitchFamily="34" charset="-128"/>
              </a:rPr>
              <a:t>Calvinism</a:t>
            </a:r>
          </a:p>
        </p:txBody>
      </p:sp>
      <p:pic>
        <p:nvPicPr>
          <p:cNvPr id="43010" name="Picture 2" descr="http://images2.wikia.nocookie.net/__cb20070416191724/uncyclopedia/images/e/ed/Nutshell.gif"/>
          <p:cNvPicPr>
            <a:picLocks noChangeAspect="1" noChangeArrowheads="1"/>
          </p:cNvPicPr>
          <p:nvPr/>
        </p:nvPicPr>
        <p:blipFill>
          <a:blip r:embed="rId2" cstate="print"/>
          <a:srcRect/>
          <a:stretch>
            <a:fillRect/>
          </a:stretch>
        </p:blipFill>
        <p:spPr bwMode="auto">
          <a:xfrm>
            <a:off x="2817240" y="2743200"/>
            <a:ext cx="5724935" cy="4114800"/>
          </a:xfrm>
          <a:prstGeom prst="rect">
            <a:avLst/>
          </a:prstGeom>
          <a:noFill/>
        </p:spPr>
      </p:pic>
    </p:spTree>
    <p:extLst>
      <p:ext uri="{BB962C8B-B14F-4D97-AF65-F5344CB8AC3E}">
        <p14:creationId xmlns:p14="http://schemas.microsoft.com/office/powerpoint/2010/main" val="766840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89" y="-74645"/>
            <a:ext cx="11812555" cy="6932645"/>
          </a:xfrm>
        </p:spPr>
        <p:txBody>
          <a:bodyPr>
            <a:normAutofit/>
          </a:bodyPr>
          <a:lstStyle/>
          <a:p>
            <a:r>
              <a:rPr lang="en-US" dirty="0"/>
              <a:t>Calvinism teaches that some men are predestinated to Heaven and others are predestinated to Hell. It is strictly God’s choice and man can not change it. In other words, the elect can not become non-elect and the non-elect can not become elect (saved). </a:t>
            </a:r>
            <a:br>
              <a:rPr lang="en-US" dirty="0"/>
            </a:br>
            <a:br>
              <a:rPr lang="en-US" dirty="0"/>
            </a:br>
            <a:r>
              <a:rPr lang="en-US" dirty="0"/>
              <a:t>The non-elect are damned to hell with no chance of escaping. It is strictly God’s sovereign choice. Man has no will in the matter.</a:t>
            </a:r>
            <a:br>
              <a:rPr lang="en-US" dirty="0"/>
            </a:br>
            <a:endParaRPr lang="en-US" dirty="0"/>
          </a:p>
        </p:txBody>
      </p:sp>
    </p:spTree>
    <p:extLst>
      <p:ext uri="{BB962C8B-B14F-4D97-AF65-F5344CB8AC3E}">
        <p14:creationId xmlns:p14="http://schemas.microsoft.com/office/powerpoint/2010/main" val="2810290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4" name="Picture 12" descr="http://gaslamppost.files.wordpress.com/2012/02/hand-of-god.jpg"/>
          <p:cNvPicPr>
            <a:picLocks noChangeAspect="1" noChangeArrowheads="1"/>
          </p:cNvPicPr>
          <p:nvPr/>
        </p:nvPicPr>
        <p:blipFill>
          <a:blip r:embed="rId2" cstate="print"/>
          <a:srcRect l="12129" t="17295" r="3093" b="3093"/>
          <a:stretch>
            <a:fillRect/>
          </a:stretch>
        </p:blipFill>
        <p:spPr bwMode="auto">
          <a:xfrm flipH="1">
            <a:off x="1524000" y="-1"/>
            <a:ext cx="4495800" cy="3333093"/>
          </a:xfrm>
          <a:prstGeom prst="rect">
            <a:avLst/>
          </a:prstGeom>
          <a:ln>
            <a:noFill/>
          </a:ln>
          <a:effectLst>
            <a:softEdge rad="112500"/>
          </a:effectLst>
        </p:spPr>
      </p:pic>
      <p:pic>
        <p:nvPicPr>
          <p:cNvPr id="105474" name="Picture 2" descr="http://divinerevelations.info/Documents/7_Jovenes/new_jerusalem.jpg"/>
          <p:cNvPicPr>
            <a:picLocks noChangeAspect="1" noChangeArrowheads="1"/>
          </p:cNvPicPr>
          <p:nvPr/>
        </p:nvPicPr>
        <p:blipFill>
          <a:blip r:embed="rId3" cstate="print"/>
          <a:srcRect r="4688"/>
          <a:stretch>
            <a:fillRect/>
          </a:stretch>
        </p:blipFill>
        <p:spPr bwMode="auto">
          <a:xfrm>
            <a:off x="1524000" y="3352800"/>
            <a:ext cx="4506684" cy="3505200"/>
          </a:xfrm>
          <a:prstGeom prst="rect">
            <a:avLst/>
          </a:prstGeom>
          <a:ln>
            <a:noFill/>
          </a:ln>
          <a:effectLst>
            <a:softEdge rad="112500"/>
          </a:effectLst>
        </p:spPr>
      </p:pic>
      <p:pic>
        <p:nvPicPr>
          <p:cNvPr id="105476" name="Picture 4" descr="http://mikeduran.com/wp-content/uploads/2012/04/hell-1.jpg"/>
          <p:cNvPicPr>
            <a:picLocks noChangeAspect="1" noChangeArrowheads="1"/>
          </p:cNvPicPr>
          <p:nvPr/>
        </p:nvPicPr>
        <p:blipFill>
          <a:blip r:embed="rId4" cstate="print"/>
          <a:srcRect l="7812" t="518" r="9093"/>
          <a:stretch>
            <a:fillRect/>
          </a:stretch>
        </p:blipFill>
        <p:spPr bwMode="auto">
          <a:xfrm>
            <a:off x="6172200" y="3332158"/>
            <a:ext cx="4495800" cy="3525843"/>
          </a:xfrm>
          <a:prstGeom prst="rect">
            <a:avLst/>
          </a:prstGeom>
          <a:ln>
            <a:noFill/>
          </a:ln>
          <a:effectLst>
            <a:softEdge rad="112500"/>
          </a:effectLst>
        </p:spPr>
      </p:pic>
      <p:pic>
        <p:nvPicPr>
          <p:cNvPr id="105482" name="Picture 10" descr="https://encrypted-tbn0.gstatic.com/images?q=tbn:ANd9GcQ2-3buPBdIviRtt1T3YTKAHpIASQBGddDBtiuPuboU1SbtKxnP"/>
          <p:cNvPicPr>
            <a:picLocks noChangeAspect="1" noChangeArrowheads="1"/>
          </p:cNvPicPr>
          <p:nvPr/>
        </p:nvPicPr>
        <p:blipFill>
          <a:blip r:embed="rId5" cstate="print"/>
          <a:srcRect l="14226" t="6227" r="415" b="10511"/>
          <a:stretch>
            <a:fillRect/>
          </a:stretch>
        </p:blipFill>
        <p:spPr bwMode="auto">
          <a:xfrm>
            <a:off x="6172200" y="0"/>
            <a:ext cx="4340794" cy="3276600"/>
          </a:xfrm>
          <a:prstGeom prst="rect">
            <a:avLst/>
          </a:prstGeom>
          <a:ln>
            <a:noFill/>
          </a:ln>
          <a:effectLst>
            <a:softEdge rad="112500"/>
          </a:effectLst>
        </p:spPr>
      </p:pic>
    </p:spTree>
    <p:extLst>
      <p:ext uri="{BB962C8B-B14F-4D97-AF65-F5344CB8AC3E}">
        <p14:creationId xmlns:p14="http://schemas.microsoft.com/office/powerpoint/2010/main" val="846871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1231641" y="466531"/>
            <a:ext cx="5245359" cy="2429069"/>
          </a:xfrm>
          <a:prstGeom prst="clou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048" name="Picture 8" descr="http://www.nocleansinging.com/wp-content/uploads/2012/04/wrath-of-god.jpg"/>
          <p:cNvPicPr>
            <a:picLocks noChangeAspect="1" noChangeArrowheads="1"/>
          </p:cNvPicPr>
          <p:nvPr/>
        </p:nvPicPr>
        <p:blipFill>
          <a:blip r:embed="rId2" cstate="print"/>
          <a:srcRect/>
          <a:stretch>
            <a:fillRect/>
          </a:stretch>
        </p:blipFill>
        <p:spPr bwMode="auto">
          <a:xfrm>
            <a:off x="6840983" y="679204"/>
            <a:ext cx="3578452"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8"/>
          <p:cNvSpPr>
            <a:spLocks noGrp="1"/>
          </p:cNvSpPr>
          <p:nvPr>
            <p:ph type="title"/>
          </p:nvPr>
        </p:nvSpPr>
        <p:spPr>
          <a:xfrm>
            <a:off x="1981200" y="990600"/>
            <a:ext cx="4267200" cy="1371600"/>
          </a:xfrm>
        </p:spPr>
        <p:txBody>
          <a:bodyPr>
            <a:noAutofit/>
          </a:bodyPr>
          <a:lstStyle/>
          <a:p>
            <a:r>
              <a:rPr lang="en-US" sz="3200" i="1" dirty="0">
                <a:solidFill>
                  <a:schemeClr val="bg1"/>
                </a:solidFill>
              </a:rPr>
              <a:t>You are non-elect, doomed to hell with no choice on your part.</a:t>
            </a:r>
          </a:p>
        </p:txBody>
      </p:sp>
      <p:sp>
        <p:nvSpPr>
          <p:cNvPr id="10" name="Content Placeholder 9"/>
          <p:cNvSpPr>
            <a:spLocks noGrp="1"/>
          </p:cNvSpPr>
          <p:nvPr>
            <p:ph sz="half" idx="1"/>
          </p:nvPr>
        </p:nvSpPr>
        <p:spPr>
          <a:xfrm>
            <a:off x="6324600" y="4191001"/>
            <a:ext cx="4038600" cy="1752600"/>
          </a:xfrm>
        </p:spPr>
        <p:txBody>
          <a:bodyPr/>
          <a:lstStyle/>
          <a:p>
            <a:endParaRPr lang="en-US" dirty="0"/>
          </a:p>
        </p:txBody>
      </p:sp>
      <p:sp>
        <p:nvSpPr>
          <p:cNvPr id="12" name="Rounded Rectangle 11"/>
          <p:cNvSpPr/>
          <p:nvPr/>
        </p:nvSpPr>
        <p:spPr>
          <a:xfrm>
            <a:off x="6092889" y="4040155"/>
            <a:ext cx="4326545" cy="1996751"/>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rPr>
              <a:t>Is this the mercifully gracious God of the Bible or is this the false god of John Calvin?</a:t>
            </a:r>
          </a:p>
        </p:txBody>
      </p:sp>
      <p:pic>
        <p:nvPicPr>
          <p:cNvPr id="87052" name="Picture 12" descr="http://b.vimeocdn.com/ts/144/785/144785095_640.jpg"/>
          <p:cNvPicPr>
            <a:picLocks noChangeAspect="1" noChangeArrowheads="1"/>
          </p:cNvPicPr>
          <p:nvPr/>
        </p:nvPicPr>
        <p:blipFill>
          <a:blip r:embed="rId3" cstate="print"/>
          <a:srcRect t="1667" r="27500"/>
          <a:stretch>
            <a:fillRect/>
          </a:stretch>
        </p:blipFill>
        <p:spPr bwMode="auto">
          <a:xfrm>
            <a:off x="2209800" y="3429000"/>
            <a:ext cx="3124200" cy="3178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77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lvinism some lives matter shi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023"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47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6345" y="326571"/>
            <a:ext cx="10170369" cy="6102221"/>
          </a:xfrm>
          <a:prstGeom prst="rect">
            <a:avLst/>
          </a:prstGeom>
        </p:spPr>
      </p:pic>
    </p:spTree>
    <p:extLst>
      <p:ext uri="{BB962C8B-B14F-4D97-AF65-F5344CB8AC3E}">
        <p14:creationId xmlns:p14="http://schemas.microsoft.com/office/powerpoint/2010/main" val="424405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b="1" dirty="0">
                <a:solidFill>
                  <a:srgbClr val="FFFF00"/>
                </a:solidFill>
              </a:rPr>
              <a:t>Why Satan hates the Word of God</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a:t>1. Because GOD wrote it </a:t>
            </a:r>
            <a:r>
              <a:rPr lang="en-US" sz="3600" i="1" dirty="0"/>
              <a:t>“All Scripture is given by inspiration of God”</a:t>
            </a:r>
          </a:p>
          <a:p>
            <a:pPr marL="0" indent="0">
              <a:buNone/>
            </a:pPr>
            <a:r>
              <a:rPr lang="en-US" sz="3600" dirty="0"/>
              <a:t>2. Because it is true </a:t>
            </a:r>
            <a:r>
              <a:rPr lang="en-US" sz="3600" i="1" dirty="0"/>
              <a:t>“Thy Word is Truth”</a:t>
            </a:r>
          </a:p>
          <a:p>
            <a:pPr marL="0" indent="0">
              <a:buNone/>
            </a:pPr>
            <a:r>
              <a:rPr lang="en-US" sz="3600" dirty="0"/>
              <a:t>3. Because it saves souls </a:t>
            </a:r>
            <a:r>
              <a:rPr lang="en-US" sz="3600" i="1" dirty="0"/>
              <a:t>(1 Peter 1:23)</a:t>
            </a:r>
          </a:p>
          <a:p>
            <a:pPr marL="0" indent="0">
              <a:buNone/>
            </a:pPr>
            <a:r>
              <a:rPr lang="en-US" sz="3600" dirty="0"/>
              <a:t>4. Because it changes lives </a:t>
            </a:r>
            <a:r>
              <a:rPr lang="en-US" sz="3600" i="1" dirty="0"/>
              <a:t>(John 8:32)</a:t>
            </a:r>
          </a:p>
          <a:p>
            <a:pPr marL="0" indent="0">
              <a:buNone/>
            </a:pPr>
            <a:r>
              <a:rPr lang="en-US" sz="3600" dirty="0"/>
              <a:t>5. Satan is a LIAR and the father of lies </a:t>
            </a:r>
            <a:r>
              <a:rPr lang="en-US" sz="3600" i="1" dirty="0"/>
              <a:t>(John 8:44)</a:t>
            </a:r>
          </a:p>
          <a:p>
            <a:pPr marL="0" indent="0">
              <a:buNone/>
            </a:pPr>
            <a:r>
              <a:rPr lang="en-US" sz="3600" dirty="0"/>
              <a:t>6. Satan can’t stand the truth, because everything he does is based upon deception </a:t>
            </a:r>
            <a:r>
              <a:rPr lang="en-US" sz="3600" i="1" dirty="0"/>
              <a:t>(2 Thess. 2:8-11)</a:t>
            </a:r>
          </a:p>
          <a:p>
            <a:pPr marL="0" indent="0">
              <a:buNone/>
            </a:pPr>
            <a:r>
              <a:rPr lang="en-US" sz="3600" dirty="0"/>
              <a:t>7. And the truth of the Bible exposes him for who he is and     how he operates   </a:t>
            </a:r>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394568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613" y="381000"/>
            <a:ext cx="7324987" cy="6477000"/>
          </a:xfrm>
        </p:spPr>
        <p:txBody>
          <a:bodyPr>
            <a:noAutofit/>
          </a:bodyPr>
          <a:lstStyle/>
          <a:p>
            <a:pPr algn="ctr">
              <a:buNone/>
            </a:pPr>
            <a:r>
              <a:rPr lang="en-US" sz="3600" i="1" dirty="0"/>
              <a:t>    John Calvin, a great theologian, was right in saying that people are saved by grace alone and kept by grace alone. But the teaching that some people, by the foreordained plan of God, are predestined to be saved and some are predestined to be lost, and that their destinies were settled before they were born, is a </a:t>
            </a:r>
            <a:r>
              <a:rPr lang="en-US" sz="3600" i="1" u="sng" dirty="0"/>
              <a:t>wicked heresy</a:t>
            </a:r>
            <a:r>
              <a:rPr lang="en-US" sz="3600" i="1" dirty="0"/>
              <a:t> contrary to the Bible, that dishonors God and has done incalculable harm.</a:t>
            </a:r>
          </a:p>
        </p:txBody>
      </p:sp>
      <p:pic>
        <p:nvPicPr>
          <p:cNvPr id="9218" name="Picture 2" descr="http://swordofthelordbook.com/sites/default/files/images/Sword_book/JRR%2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81000"/>
            <a:ext cx="4486275"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33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11"/>
            <a:ext cx="10515600" cy="1325563"/>
          </a:xfrm>
        </p:spPr>
        <p:txBody>
          <a:bodyPr>
            <a:normAutofit/>
          </a:bodyPr>
          <a:lstStyle/>
          <a:p>
            <a:pPr algn="ctr"/>
            <a:r>
              <a:rPr lang="en-US" sz="4000" b="1" dirty="0">
                <a:solidFill>
                  <a:srgbClr val="FFFF00"/>
                </a:solidFill>
              </a:rPr>
              <a:t>5. Satan perverts the Word of God by                           under stressing certain doctrines</a:t>
            </a:r>
          </a:p>
        </p:txBody>
      </p:sp>
      <p:pic>
        <p:nvPicPr>
          <p:cNvPr id="3" name="Picture 2"/>
          <p:cNvPicPr>
            <a:picLocks noChangeAspect="1"/>
          </p:cNvPicPr>
          <p:nvPr/>
        </p:nvPicPr>
        <p:blipFill>
          <a:blip r:embed="rId2"/>
          <a:stretch>
            <a:fillRect/>
          </a:stretch>
        </p:blipFill>
        <p:spPr>
          <a:xfrm>
            <a:off x="2787504" y="1654066"/>
            <a:ext cx="6473942" cy="5203934"/>
          </a:xfrm>
          <a:prstGeom prst="rect">
            <a:avLst/>
          </a:prstGeom>
          <a:ln>
            <a:noFill/>
          </a:ln>
          <a:effectLst>
            <a:softEdge rad="112500"/>
          </a:effectLst>
        </p:spPr>
      </p:pic>
    </p:spTree>
    <p:extLst>
      <p:ext uri="{BB962C8B-B14F-4D97-AF65-F5344CB8AC3E}">
        <p14:creationId xmlns:p14="http://schemas.microsoft.com/office/powerpoint/2010/main" val="1580129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976"/>
            <a:ext cx="12192000" cy="6774024"/>
          </a:xfrm>
        </p:spPr>
        <p:txBody>
          <a:bodyPr>
            <a:normAutofit fontScale="62500" lnSpcReduction="20000"/>
          </a:bodyPr>
          <a:lstStyle/>
          <a:p>
            <a:r>
              <a:rPr lang="en-US" sz="3600" dirty="0"/>
              <a:t>Inspiration and Preservation of the Holy Scriptures </a:t>
            </a:r>
          </a:p>
          <a:p>
            <a:r>
              <a:rPr lang="en-US" sz="3600" dirty="0"/>
              <a:t>Deity of Christ </a:t>
            </a:r>
          </a:p>
          <a:p>
            <a:r>
              <a:rPr lang="en-US" sz="3600" dirty="0"/>
              <a:t>Justification by Grace through Faith </a:t>
            </a:r>
          </a:p>
          <a:p>
            <a:r>
              <a:rPr lang="en-US" sz="3600" dirty="0"/>
              <a:t>Ministry of the Holy Spirit </a:t>
            </a:r>
          </a:p>
          <a:p>
            <a:r>
              <a:rPr lang="en-US" sz="3600" dirty="0"/>
              <a:t>Holy living </a:t>
            </a:r>
          </a:p>
          <a:p>
            <a:r>
              <a:rPr lang="en-US" sz="3600" dirty="0"/>
              <a:t>Obedience to God’s commandments</a:t>
            </a:r>
          </a:p>
          <a:p>
            <a:r>
              <a:rPr lang="en-US" sz="3600" dirty="0"/>
              <a:t>Separation from worldliness </a:t>
            </a:r>
          </a:p>
          <a:p>
            <a:r>
              <a:rPr lang="en-US" sz="3600" dirty="0"/>
              <a:t>Bible study</a:t>
            </a:r>
          </a:p>
          <a:p>
            <a:r>
              <a:rPr lang="en-US" sz="3600" dirty="0"/>
              <a:t>Prayer and meditation</a:t>
            </a:r>
          </a:p>
          <a:p>
            <a:r>
              <a:rPr lang="en-US" sz="3600" dirty="0"/>
              <a:t>Reality of Hell - Literal eternal Lake of Fire </a:t>
            </a:r>
          </a:p>
          <a:p>
            <a:r>
              <a:rPr lang="en-US" sz="3600" dirty="0"/>
              <a:t>The importance of the Local Church </a:t>
            </a:r>
          </a:p>
          <a:p>
            <a:r>
              <a:rPr lang="en-US" sz="3600" dirty="0"/>
              <a:t>God’s design for marriage  </a:t>
            </a:r>
          </a:p>
          <a:p>
            <a:r>
              <a:rPr lang="en-US" sz="3600" dirty="0"/>
              <a:t>Permanency of marriage </a:t>
            </a:r>
          </a:p>
          <a:p>
            <a:r>
              <a:rPr lang="en-US" sz="3600" dirty="0"/>
              <a:t>God’s design for the family</a:t>
            </a:r>
          </a:p>
          <a:p>
            <a:r>
              <a:rPr lang="en-US" sz="3600" dirty="0"/>
              <a:t>Evangelism of the lost</a:t>
            </a:r>
          </a:p>
          <a:p>
            <a:r>
              <a:rPr lang="en-US" sz="3600" dirty="0"/>
              <a:t>Missions</a:t>
            </a:r>
          </a:p>
          <a:p>
            <a:r>
              <a:rPr lang="en-US" sz="3600" dirty="0"/>
              <a:t>Eternal focus in life vs. Temporal focus </a:t>
            </a:r>
          </a:p>
          <a:p>
            <a:r>
              <a:rPr lang="en-US" sz="3600" dirty="0"/>
              <a:t>Sin – Unchanging moral absolutes </a:t>
            </a:r>
          </a:p>
        </p:txBody>
      </p:sp>
      <p:pic>
        <p:nvPicPr>
          <p:cNvPr id="10242" name="Picture 2" descr="http://media-cache-ec0.pinimg.com/736x/06/a5/4c/06a54c343f3be37087bc38041e59ac3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740" y="644343"/>
            <a:ext cx="4075714" cy="602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242"/>
                                        </p:tgtEl>
                                        <p:attrNameLst>
                                          <p:attrName>style.visibility</p:attrName>
                                        </p:attrNameLst>
                                      </p:cBhvr>
                                      <p:to>
                                        <p:strVal val="visible"/>
                                      </p:to>
                                    </p:set>
                                    <p:animEffect transition="in" filter="fade">
                                      <p:cBhvr>
                                        <p:cTn id="9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9857"/>
            <a:ext cx="10515600" cy="1325563"/>
          </a:xfrm>
        </p:spPr>
        <p:txBody>
          <a:bodyPr>
            <a:normAutofit/>
          </a:bodyPr>
          <a:lstStyle/>
          <a:p>
            <a:pPr algn="ctr"/>
            <a:r>
              <a:rPr lang="en-US" sz="3600" b="1" dirty="0">
                <a:solidFill>
                  <a:srgbClr val="FFFF00"/>
                </a:solidFill>
              </a:rPr>
              <a:t>25 Historical Fundamentals of the Faith</a:t>
            </a:r>
          </a:p>
        </p:txBody>
      </p:sp>
      <p:sp>
        <p:nvSpPr>
          <p:cNvPr id="3" name="Content Placeholder 2"/>
          <p:cNvSpPr>
            <a:spLocks noGrp="1"/>
          </p:cNvSpPr>
          <p:nvPr>
            <p:ph sz="half" idx="1"/>
          </p:nvPr>
        </p:nvSpPr>
        <p:spPr>
          <a:xfrm>
            <a:off x="0" y="828413"/>
            <a:ext cx="6019800" cy="5977156"/>
          </a:xfrm>
        </p:spPr>
        <p:txBody>
          <a:bodyPr>
            <a:noAutofit/>
          </a:bodyPr>
          <a:lstStyle/>
          <a:p>
            <a:pPr marL="0" indent="0">
              <a:buNone/>
            </a:pPr>
            <a:r>
              <a:rPr lang="en-US" sz="2000" dirty="0"/>
              <a:t>1. The inspiration and preservation of the Bible</a:t>
            </a:r>
          </a:p>
          <a:p>
            <a:pPr marL="0" indent="0">
              <a:buNone/>
            </a:pPr>
            <a:r>
              <a:rPr lang="en-US" sz="2000" dirty="0"/>
              <a:t>2. The Trinity</a:t>
            </a:r>
          </a:p>
          <a:p>
            <a:pPr marL="0" indent="0">
              <a:buNone/>
            </a:pPr>
            <a:r>
              <a:rPr lang="en-US" sz="2000" dirty="0"/>
              <a:t>3. The attributes of God – omniscience, omnipotence, omnipresent, eternal, immutable, sovereign, holy, righteous, loving, gracious, just and truth.</a:t>
            </a:r>
          </a:p>
          <a:p>
            <a:pPr marL="0" indent="0">
              <a:buNone/>
            </a:pPr>
            <a:r>
              <a:rPr lang="en-US" sz="2000" dirty="0"/>
              <a:t>4. The virgin birth</a:t>
            </a:r>
          </a:p>
          <a:p>
            <a:pPr marL="0" indent="0">
              <a:buNone/>
            </a:pPr>
            <a:r>
              <a:rPr lang="en-US" sz="2000" dirty="0"/>
              <a:t>5. The deity of Christ</a:t>
            </a:r>
          </a:p>
          <a:p>
            <a:pPr marL="0" indent="0">
              <a:buNone/>
            </a:pPr>
            <a:r>
              <a:rPr lang="en-US" sz="2000" dirty="0"/>
              <a:t>6. The resurrection of Jesus Christ</a:t>
            </a:r>
          </a:p>
          <a:p>
            <a:pPr marL="0" indent="0">
              <a:buNone/>
            </a:pPr>
            <a:r>
              <a:rPr lang="en-US" sz="2000" dirty="0"/>
              <a:t>7. The existence of angels </a:t>
            </a:r>
          </a:p>
          <a:p>
            <a:pPr marL="0" indent="0">
              <a:buNone/>
            </a:pPr>
            <a:r>
              <a:rPr lang="en-US" sz="2000" dirty="0"/>
              <a:t>8. The existence of demons</a:t>
            </a:r>
          </a:p>
          <a:p>
            <a:pPr marL="0" indent="0">
              <a:buNone/>
            </a:pPr>
            <a:r>
              <a:rPr lang="en-US" sz="2000" dirty="0"/>
              <a:t>9.  The existence of Satan</a:t>
            </a:r>
          </a:p>
          <a:p>
            <a:pPr marL="0" indent="0">
              <a:buNone/>
            </a:pPr>
            <a:r>
              <a:rPr lang="en-US" sz="2000" dirty="0"/>
              <a:t>10.  A literal heaven</a:t>
            </a:r>
          </a:p>
          <a:p>
            <a:pPr marL="0" indent="0">
              <a:buNone/>
            </a:pPr>
            <a:r>
              <a:rPr lang="en-US" sz="2000" dirty="0"/>
              <a:t>11.  A literal hell</a:t>
            </a:r>
          </a:p>
          <a:p>
            <a:pPr marL="0" indent="0">
              <a:buNone/>
            </a:pPr>
            <a:r>
              <a:rPr lang="en-US" sz="2000" dirty="0"/>
              <a:t>12. The depravity of man</a:t>
            </a:r>
          </a:p>
          <a:p>
            <a:pPr marL="0" indent="0">
              <a:buNone/>
            </a:pPr>
            <a:r>
              <a:rPr lang="en-US" sz="2000" dirty="0"/>
              <a:t>13. Salvation by grace through</a:t>
            </a:r>
          </a:p>
          <a:p>
            <a:pPr marL="0" indent="0">
              <a:buNone/>
            </a:pPr>
            <a:endParaRPr lang="en-US" sz="2000" dirty="0"/>
          </a:p>
          <a:p>
            <a:endParaRPr lang="en-US" sz="2000" dirty="0"/>
          </a:p>
        </p:txBody>
      </p:sp>
      <p:sp>
        <p:nvSpPr>
          <p:cNvPr id="4" name="Content Placeholder 3"/>
          <p:cNvSpPr>
            <a:spLocks noGrp="1"/>
          </p:cNvSpPr>
          <p:nvPr>
            <p:ph sz="half" idx="2"/>
          </p:nvPr>
        </p:nvSpPr>
        <p:spPr>
          <a:xfrm>
            <a:off x="6019800" y="828413"/>
            <a:ext cx="6172200" cy="5767431"/>
          </a:xfrm>
        </p:spPr>
        <p:txBody>
          <a:bodyPr>
            <a:noAutofit/>
          </a:bodyPr>
          <a:lstStyle/>
          <a:p>
            <a:pPr marL="0" indent="0">
              <a:buNone/>
            </a:pPr>
            <a:r>
              <a:rPr lang="en-US" sz="2000" dirty="0"/>
              <a:t>14.  Ordinances of Baptism and the Lord’s Table</a:t>
            </a:r>
          </a:p>
          <a:p>
            <a:pPr marL="0" indent="0">
              <a:buNone/>
            </a:pPr>
            <a:r>
              <a:rPr lang="en-US" sz="2000" dirty="0"/>
              <a:t>15.  Separation from worldliness</a:t>
            </a:r>
          </a:p>
          <a:p>
            <a:pPr marL="0" indent="0">
              <a:buNone/>
            </a:pPr>
            <a:r>
              <a:rPr lang="en-US" sz="2000" dirty="0"/>
              <a:t>16.  Separation from religious apostasy</a:t>
            </a:r>
          </a:p>
          <a:p>
            <a:pPr marL="0" indent="0">
              <a:buNone/>
            </a:pPr>
            <a:r>
              <a:rPr lang="en-US" sz="2000" dirty="0"/>
              <a:t>17.  Autonomy of the local church – </a:t>
            </a:r>
          </a:p>
          <a:p>
            <a:pPr marL="0" indent="0">
              <a:buNone/>
            </a:pPr>
            <a:r>
              <a:rPr lang="en-US" sz="2000" dirty="0"/>
              <a:t>The church as the absolute right of self-government free from any interference of any hierarchy, individuals, or organization. The one and only head being the Lord Jesus Christ.</a:t>
            </a:r>
          </a:p>
          <a:p>
            <a:pPr marL="0" indent="0">
              <a:buNone/>
            </a:pPr>
            <a:r>
              <a:rPr lang="en-US" sz="2000" dirty="0"/>
              <a:t>18.  Separation of church and state</a:t>
            </a:r>
          </a:p>
          <a:p>
            <a:pPr marL="0" indent="0">
              <a:buNone/>
            </a:pPr>
            <a:r>
              <a:rPr lang="en-US" sz="2000" dirty="0"/>
              <a:t>19.  Priesthood of the believer</a:t>
            </a:r>
          </a:p>
          <a:p>
            <a:pPr marL="0" indent="0">
              <a:buNone/>
            </a:pPr>
            <a:r>
              <a:rPr lang="en-US" sz="2000" dirty="0"/>
              <a:t>20.  Soul liberty</a:t>
            </a:r>
          </a:p>
          <a:p>
            <a:pPr marL="0" indent="0">
              <a:buNone/>
            </a:pPr>
            <a:r>
              <a:rPr lang="en-US" sz="2000" dirty="0"/>
              <a:t>21. The sovereignty of God </a:t>
            </a:r>
          </a:p>
          <a:p>
            <a:pPr marL="0" indent="0">
              <a:buNone/>
            </a:pPr>
            <a:r>
              <a:rPr lang="en-US" sz="2000" dirty="0"/>
              <a:t>22. The free will of man</a:t>
            </a:r>
          </a:p>
          <a:p>
            <a:pPr marL="0" indent="0">
              <a:buNone/>
            </a:pPr>
            <a:r>
              <a:rPr lang="en-US" sz="2000" dirty="0"/>
              <a:t>23. The pre-millennial rapture of the church</a:t>
            </a:r>
          </a:p>
          <a:p>
            <a:pPr marL="0" indent="0">
              <a:buNone/>
            </a:pPr>
            <a:r>
              <a:rPr lang="en-US" sz="2000" dirty="0"/>
              <a:t>24. The Second Advent of Jesus Christ</a:t>
            </a:r>
          </a:p>
          <a:p>
            <a:pPr marL="0" indent="0">
              <a:buNone/>
            </a:pPr>
            <a:r>
              <a:rPr lang="en-US" sz="2000" dirty="0"/>
              <a:t>25. The millennial reign of Jesus Christ</a:t>
            </a:r>
          </a:p>
          <a:p>
            <a:endParaRPr lang="en-US" sz="2000" dirty="0"/>
          </a:p>
        </p:txBody>
      </p:sp>
    </p:spTree>
    <p:extLst>
      <p:ext uri="{BB962C8B-B14F-4D97-AF65-F5344CB8AC3E}">
        <p14:creationId xmlns:p14="http://schemas.microsoft.com/office/powerpoint/2010/main" val="4240586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58212" y="0"/>
            <a:ext cx="9134669" cy="6858000"/>
          </a:xfrm>
          <a:prstGeom prst="rect">
            <a:avLst/>
          </a:prstGeom>
        </p:spPr>
      </p:pic>
      <p:sp>
        <p:nvSpPr>
          <p:cNvPr id="3" name="Rectangle 2"/>
          <p:cNvSpPr/>
          <p:nvPr/>
        </p:nvSpPr>
        <p:spPr>
          <a:xfrm>
            <a:off x="7622931" y="5352739"/>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“Biblical Doctrine” </a:t>
            </a:r>
          </a:p>
        </p:txBody>
      </p:sp>
    </p:spTree>
    <p:extLst>
      <p:ext uri="{BB962C8B-B14F-4D97-AF65-F5344CB8AC3E}">
        <p14:creationId xmlns:p14="http://schemas.microsoft.com/office/powerpoint/2010/main" val="3759783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1988" y="5773271"/>
            <a:ext cx="2575418"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“Exhortation”</a:t>
            </a:r>
          </a:p>
        </p:txBody>
      </p:sp>
    </p:spTree>
    <p:extLst>
      <p:ext uri="{BB962C8B-B14F-4D97-AF65-F5344CB8AC3E}">
        <p14:creationId xmlns:p14="http://schemas.microsoft.com/office/powerpoint/2010/main" val="881591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786152" y="4093325"/>
            <a:ext cx="2399251" cy="954107"/>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“Biblical Doctrine”</a:t>
            </a:r>
          </a:p>
        </p:txBody>
      </p:sp>
      <p:sp>
        <p:nvSpPr>
          <p:cNvPr id="5" name="Rectangle 4"/>
          <p:cNvSpPr/>
          <p:nvPr/>
        </p:nvSpPr>
        <p:spPr>
          <a:xfrm>
            <a:off x="1870198" y="4473800"/>
            <a:ext cx="2701254"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“Exhortation”</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pic>
        <p:nvPicPr>
          <p:cNvPr id="8" name="Picture 2" descr="http://mettahu.files.wordpress.com/2014/01/unbalanced-scales.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83" t="29162" r="44854" b="29479"/>
          <a:stretch/>
        </p:blipFill>
        <p:spPr bwMode="auto">
          <a:xfrm>
            <a:off x="5679540" y="1997613"/>
            <a:ext cx="902826" cy="267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5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698" y="730886"/>
            <a:ext cx="10515600" cy="1325563"/>
          </a:xfrm>
        </p:spPr>
        <p:txBody>
          <a:bodyPr>
            <a:normAutofit fontScale="90000"/>
          </a:bodyPr>
          <a:lstStyle/>
          <a:p>
            <a:pPr algn="ctr"/>
            <a:r>
              <a:rPr lang="en-US" i="1" dirty="0"/>
              <a:t> “Whom we </a:t>
            </a:r>
            <a:r>
              <a:rPr lang="en-US" i="1" dirty="0">
                <a:solidFill>
                  <a:srgbClr val="FFFF00"/>
                </a:solidFill>
              </a:rPr>
              <a:t>preach</a:t>
            </a:r>
            <a:r>
              <a:rPr lang="en-US" i="1" dirty="0"/>
              <a:t>, warning every man, and </a:t>
            </a:r>
            <a:r>
              <a:rPr lang="en-US" i="1" dirty="0">
                <a:solidFill>
                  <a:srgbClr val="FFFF00"/>
                </a:solidFill>
              </a:rPr>
              <a:t>teaching</a:t>
            </a:r>
            <a:r>
              <a:rPr lang="en-US" i="1" dirty="0"/>
              <a:t> every man in all wisdom; that we may present every man </a:t>
            </a:r>
            <a:r>
              <a:rPr lang="en-US" i="1" dirty="0">
                <a:solidFill>
                  <a:srgbClr val="FFFF00"/>
                </a:solidFill>
              </a:rPr>
              <a:t>perfect</a:t>
            </a:r>
            <a:r>
              <a:rPr lang="en-US" i="1" dirty="0"/>
              <a:t> in Christ Jesus.”</a:t>
            </a:r>
            <a:br>
              <a:rPr lang="en-US" i="1" dirty="0"/>
            </a:br>
            <a:r>
              <a:rPr lang="en-US" i="1" dirty="0"/>
              <a:t> (Col. 1:28)</a:t>
            </a:r>
            <a:endParaRPr lang="en-US" i="1" dirty="0"/>
          </a:p>
        </p:txBody>
      </p:sp>
      <p:pic>
        <p:nvPicPr>
          <p:cNvPr id="5" name="Picture 4"/>
          <p:cNvPicPr>
            <a:picLocks noChangeAspect="1"/>
          </p:cNvPicPr>
          <p:nvPr/>
        </p:nvPicPr>
        <p:blipFill>
          <a:blip r:embed="rId2"/>
          <a:stretch>
            <a:fillRect/>
          </a:stretch>
        </p:blipFill>
        <p:spPr>
          <a:xfrm>
            <a:off x="204537" y="2919169"/>
            <a:ext cx="5968721" cy="2916147"/>
          </a:xfrm>
          <a:prstGeom prst="rect">
            <a:avLst/>
          </a:prstGeom>
        </p:spPr>
      </p:pic>
      <p:pic>
        <p:nvPicPr>
          <p:cNvPr id="6" name="Picture 5"/>
          <p:cNvPicPr>
            <a:picLocks noChangeAspect="1"/>
          </p:cNvPicPr>
          <p:nvPr/>
        </p:nvPicPr>
        <p:blipFill>
          <a:blip r:embed="rId3"/>
          <a:stretch>
            <a:fillRect/>
          </a:stretch>
        </p:blipFill>
        <p:spPr>
          <a:xfrm>
            <a:off x="6857184" y="3453063"/>
            <a:ext cx="5226532" cy="3266583"/>
          </a:xfrm>
          <a:prstGeom prst="rect">
            <a:avLst/>
          </a:prstGeom>
        </p:spPr>
      </p:pic>
    </p:spTree>
    <p:extLst>
      <p:ext uri="{BB962C8B-B14F-4D97-AF65-F5344CB8AC3E}">
        <p14:creationId xmlns:p14="http://schemas.microsoft.com/office/powerpoint/2010/main" val="619266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tahu.files.wordpress.com/2014/01/unbalanced-sc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38" y="0"/>
            <a:ext cx="9153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1988" y="5773271"/>
            <a:ext cx="2575418"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“Teaching”</a:t>
            </a:r>
          </a:p>
        </p:txBody>
      </p:sp>
    </p:spTree>
    <p:extLst>
      <p:ext uri="{BB962C8B-B14F-4D97-AF65-F5344CB8AC3E}">
        <p14:creationId xmlns:p14="http://schemas.microsoft.com/office/powerpoint/2010/main" val="1217787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1596713" y="0"/>
            <a:ext cx="9134669" cy="6858000"/>
          </a:xfrm>
          <a:prstGeom prst="rect">
            <a:avLst/>
          </a:prstGeom>
        </p:spPr>
      </p:pic>
      <p:sp>
        <p:nvSpPr>
          <p:cNvPr id="3" name="Rectangle 2"/>
          <p:cNvSpPr/>
          <p:nvPr/>
        </p:nvSpPr>
        <p:spPr>
          <a:xfrm>
            <a:off x="7671057" y="5776251"/>
            <a:ext cx="2399251"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“Preaching” </a:t>
            </a:r>
          </a:p>
        </p:txBody>
      </p:sp>
    </p:spTree>
    <p:extLst>
      <p:ext uri="{BB962C8B-B14F-4D97-AF65-F5344CB8AC3E}">
        <p14:creationId xmlns:p14="http://schemas.microsoft.com/office/powerpoint/2010/main" val="405682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38622"/>
            <a:ext cx="10515600" cy="1325563"/>
          </a:xfrm>
        </p:spPr>
        <p:txBody>
          <a:bodyPr/>
          <a:lstStyle/>
          <a:p>
            <a:pPr algn="ctr"/>
            <a:r>
              <a:rPr lang="en-US" dirty="0">
                <a:solidFill>
                  <a:srgbClr val="FFFF00"/>
                </a:solidFill>
              </a:rPr>
              <a:t>Satan twist and corrupts the Word of God</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226503" y="1124125"/>
            <a:ext cx="11965497" cy="5524150"/>
          </a:xfrm>
        </p:spPr>
        <p:txBody>
          <a:bodyPr>
            <a:normAutofit/>
          </a:bodyPr>
          <a:lstStyle/>
          <a:p>
            <a:pPr marL="0" indent="0">
              <a:buNone/>
            </a:pPr>
            <a:r>
              <a:rPr lang="en-US" sz="3200" i="1" dirty="0"/>
              <a:t>(2 Peter 3:16-18) “As also in all his epistles, speaking in them of these things; in which are some things hard to be understood, which they that are unlearned and unstable </a:t>
            </a:r>
            <a:r>
              <a:rPr lang="en-US" sz="3200" i="1" u="sng" dirty="0"/>
              <a:t>wrest</a:t>
            </a:r>
            <a:r>
              <a:rPr lang="en-US" sz="3200" i="1" dirty="0"/>
              <a:t>, as they do also the other </a:t>
            </a:r>
            <a:r>
              <a:rPr lang="en-US" sz="3200" i="1" u="sng" dirty="0"/>
              <a:t>scriptures</a:t>
            </a:r>
            <a:r>
              <a:rPr lang="en-US" sz="3200" i="1" dirty="0"/>
              <a:t>, unto their own destruction. Ye therefore, beloved, seeing ye know these things before, beware lest ye also, being led away with the error of the wicked, fall from your own </a:t>
            </a:r>
            <a:r>
              <a:rPr lang="en-US" sz="3200" i="1" dirty="0" err="1"/>
              <a:t>stedfastness</a:t>
            </a:r>
            <a:r>
              <a:rPr lang="en-US" sz="3200" i="1" dirty="0"/>
              <a:t>. But grow in grace, and in the knowledge of our Lord and </a:t>
            </a:r>
            <a:r>
              <a:rPr lang="en-US" sz="3200" i="1" dirty="0" err="1"/>
              <a:t>Saviour</a:t>
            </a:r>
            <a:r>
              <a:rPr lang="en-US" sz="3200" i="1" dirty="0"/>
              <a:t> Jesus Christ. To him be glory both now and for ever. Amen”</a:t>
            </a:r>
          </a:p>
          <a:p>
            <a:pPr marL="0" indent="0">
              <a:buNone/>
            </a:pPr>
            <a:r>
              <a:rPr lang="en-US" sz="3200" i="1" dirty="0"/>
              <a:t>(2 Corinthians 2:17) “For we are not as </a:t>
            </a:r>
            <a:r>
              <a:rPr lang="en-US" sz="3200" i="1" u="sng" dirty="0"/>
              <a:t>many</a:t>
            </a:r>
            <a:r>
              <a:rPr lang="en-US" sz="3200" i="1" dirty="0"/>
              <a:t>, which </a:t>
            </a:r>
            <a:r>
              <a:rPr lang="en-US" sz="3200" i="1" u="sng" dirty="0"/>
              <a:t>corrupt the word of God</a:t>
            </a:r>
            <a:r>
              <a:rPr lang="en-US" sz="3200" i="1" dirty="0"/>
              <a:t>: but as of sincerity, but as of God, in the sight of God speak we in Christ.”</a:t>
            </a:r>
            <a:endParaRPr lang="en-US" sz="3200" i="1" dirty="0"/>
          </a:p>
        </p:txBody>
      </p:sp>
    </p:spTree>
    <p:extLst>
      <p:ext uri="{BB962C8B-B14F-4D97-AF65-F5344CB8AC3E}">
        <p14:creationId xmlns:p14="http://schemas.microsoft.com/office/powerpoint/2010/main" val="2103359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9" y="-52431"/>
            <a:ext cx="9213909" cy="6910431"/>
          </a:xfrm>
          <a:prstGeom prst="rect">
            <a:avLst/>
          </a:prstGeom>
        </p:spPr>
      </p:pic>
      <p:sp>
        <p:nvSpPr>
          <p:cNvPr id="4" name="Rectangle 3"/>
          <p:cNvSpPr/>
          <p:nvPr/>
        </p:nvSpPr>
        <p:spPr>
          <a:xfrm>
            <a:off x="7805402" y="4545712"/>
            <a:ext cx="2399251"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“Preaching”</a:t>
            </a:r>
          </a:p>
        </p:txBody>
      </p:sp>
      <p:sp>
        <p:nvSpPr>
          <p:cNvPr id="5" name="Rectangle 4"/>
          <p:cNvSpPr/>
          <p:nvPr/>
        </p:nvSpPr>
        <p:spPr>
          <a:xfrm>
            <a:off x="1860573" y="4545712"/>
            <a:ext cx="2701254" cy="523220"/>
          </a:xfrm>
          <a:prstGeom prst="rect">
            <a:avLst/>
          </a:prstGeom>
        </p:spPr>
        <p:txBody>
          <a:bodyPr wrap="square">
            <a:spAutoFit/>
          </a:bodyPr>
          <a:lstStyle/>
          <a:p>
            <a:pPr algn="ctr"/>
            <a:r>
              <a:rPr lang="en-US" sz="2800" i="1" dirty="0">
                <a:solidFill>
                  <a:schemeClr val="bg1"/>
                </a:solidFill>
                <a:effectLst>
                  <a:glow rad="101600">
                    <a:schemeClr val="tx1">
                      <a:alpha val="60000"/>
                    </a:schemeClr>
                  </a:glow>
                </a:effectLst>
              </a:rPr>
              <a:t>“Teaching”</a:t>
            </a:r>
          </a:p>
        </p:txBody>
      </p:sp>
      <p:pic>
        <p:nvPicPr>
          <p:cNvPr id="7" name="Picture 6"/>
          <p:cNvPicPr>
            <a:picLocks noChangeAspect="1"/>
          </p:cNvPicPr>
          <p:nvPr/>
        </p:nvPicPr>
        <p:blipFill rotWithShape="1">
          <a:blip r:embed="rId2"/>
          <a:srcRect l="44810" t="32422" r="46085" b="44513"/>
          <a:stretch/>
        </p:blipFill>
        <p:spPr>
          <a:xfrm>
            <a:off x="5645791" y="2862553"/>
            <a:ext cx="847288" cy="1593909"/>
          </a:xfrm>
          <a:prstGeom prst="rect">
            <a:avLst/>
          </a:prstGeom>
        </p:spPr>
      </p:pic>
      <p:pic>
        <p:nvPicPr>
          <p:cNvPr id="8" name="Picture 2" descr="http://mettahu.files.wordpress.com/2014/01/unbalanced-scales.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83" t="29162" r="44854" b="29479"/>
          <a:stretch/>
        </p:blipFill>
        <p:spPr bwMode="auto">
          <a:xfrm>
            <a:off x="5679540" y="1997613"/>
            <a:ext cx="902826" cy="267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166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5199" y="0"/>
            <a:ext cx="10281600" cy="6858000"/>
          </a:xfrm>
          <a:prstGeom prst="rect">
            <a:avLst/>
          </a:prstGeom>
        </p:spPr>
      </p:pic>
    </p:spTree>
    <p:extLst>
      <p:ext uri="{BB962C8B-B14F-4D97-AF65-F5344CB8AC3E}">
        <p14:creationId xmlns:p14="http://schemas.microsoft.com/office/powerpoint/2010/main" val="76581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0848" y="0"/>
            <a:ext cx="8833449" cy="6858000"/>
          </a:xfrm>
          <a:prstGeom prst="rect">
            <a:avLst/>
          </a:prstGeom>
        </p:spPr>
      </p:pic>
      <p:sp>
        <p:nvSpPr>
          <p:cNvPr id="2" name="Rectangle 1"/>
          <p:cNvSpPr/>
          <p:nvPr/>
        </p:nvSpPr>
        <p:spPr>
          <a:xfrm>
            <a:off x="4727978" y="129371"/>
            <a:ext cx="5635690" cy="1938992"/>
          </a:xfrm>
          <a:prstGeom prst="rect">
            <a:avLst/>
          </a:prstGeom>
        </p:spPr>
        <p:txBody>
          <a:bodyPr wrap="square">
            <a:spAutoFit/>
          </a:bodyPr>
          <a:lstStyle/>
          <a:p>
            <a:pPr algn="ctr"/>
            <a:r>
              <a:rPr lang="en-US" sz="4000" i="1" dirty="0">
                <a:effectLst>
                  <a:glow rad="101600">
                    <a:schemeClr val="bg1">
                      <a:alpha val="60000"/>
                    </a:schemeClr>
                  </a:glow>
                </a:effectLst>
              </a:rPr>
              <a:t>  “For I have not shunned to declare unto you all the counsel of God.”</a:t>
            </a:r>
          </a:p>
        </p:txBody>
      </p:sp>
    </p:spTree>
    <p:extLst>
      <p:ext uri="{BB962C8B-B14F-4D97-AF65-F5344CB8AC3E}">
        <p14:creationId xmlns:p14="http://schemas.microsoft.com/office/powerpoint/2010/main" val="1201424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b="1"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Causing it to be taken out of context </a:t>
            </a:r>
          </a:p>
          <a:p>
            <a:pPr marL="0" indent="0">
              <a:buNone/>
            </a:pPr>
            <a:r>
              <a:rPr lang="en-US" sz="3600" dirty="0"/>
              <a:t>4. Overstressing one side of a doctrine     and ignoring the other side. </a:t>
            </a:r>
          </a:p>
          <a:p>
            <a:pPr marL="0" indent="0">
              <a:buNone/>
            </a:pPr>
            <a:r>
              <a:rPr lang="en-US" sz="3600" dirty="0"/>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8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2"/>
            <a:ext cx="7772400" cy="1981199"/>
          </a:xfrm>
        </p:spPr>
        <p:txBody>
          <a:bodyPr>
            <a:normAutofit/>
          </a:bodyPr>
          <a:lstStyle/>
          <a:p>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536959" y="0"/>
            <a:ext cx="9144000" cy="6858000"/>
          </a:xfrm>
          <a:prstGeom prst="rect">
            <a:avLst/>
          </a:prstGeom>
          <a:ln>
            <a:noFill/>
          </a:ln>
          <a:effectLst>
            <a:softEdge rad="112500"/>
          </a:effectLst>
        </p:spPr>
      </p:pic>
    </p:spTree>
    <p:extLst>
      <p:ext uri="{BB962C8B-B14F-4D97-AF65-F5344CB8AC3E}">
        <p14:creationId xmlns:p14="http://schemas.microsoft.com/office/powerpoint/2010/main" val="35887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b="1" dirty="0">
                <a:solidFill>
                  <a:srgbClr val="FFFF00"/>
                </a:solidFill>
              </a:rPr>
              <a:t>Satan does not want you to believe in </a:t>
            </a:r>
            <a:br>
              <a:rPr lang="en-US" sz="4000" b="1" dirty="0">
                <a:solidFill>
                  <a:srgbClr val="FFFF00"/>
                </a:solidFill>
              </a:rPr>
            </a:br>
            <a:r>
              <a:rPr lang="en-US" sz="4000" b="1" dirty="0">
                <a:solidFill>
                  <a:srgbClr val="FFFF00"/>
                </a:solidFill>
              </a:rPr>
              <a:t>the perseveration of the inspired Scriptures</a:t>
            </a:r>
          </a:p>
        </p:txBody>
      </p:sp>
      <p:sp>
        <p:nvSpPr>
          <p:cNvPr id="3" name="Content Placeholder 2"/>
          <p:cNvSpPr>
            <a:spLocks noGrp="1"/>
          </p:cNvSpPr>
          <p:nvPr>
            <p:ph idx="1"/>
          </p:nvPr>
        </p:nvSpPr>
        <p:spPr>
          <a:xfrm>
            <a:off x="326571" y="1697731"/>
            <a:ext cx="11588621" cy="5532437"/>
          </a:xfrm>
        </p:spPr>
        <p:txBody>
          <a:bodyPr>
            <a:normAutofit/>
          </a:bodyPr>
          <a:lstStyle/>
          <a:p>
            <a:pPr marL="0" indent="0" algn="ctr">
              <a:buNone/>
            </a:pPr>
            <a:r>
              <a:rPr lang="en-US" sz="3600" i="1" dirty="0"/>
              <a:t>“The words of the Lord are pure words: as silver tried in a furnace of earth, purified seven times. Thou shalt keep them, </a:t>
            </a:r>
            <a:r>
              <a:rPr lang="en-US" sz="3600" i="1" u="sng" dirty="0"/>
              <a:t>O Lord, thou shalt preserve them from this generation forever…The </a:t>
            </a:r>
            <a:r>
              <a:rPr lang="en-US" sz="3600" i="1" dirty="0"/>
              <a:t>counsel of the Lord standeth forever, the thoughts of his heart to all generations…His truth endureth to all generations…forever, O Lord, thy word is settled in heaven, thy faithfulness is unto all generations…The grass withereth, the flower fadeth, but the word of our God shall stand forever…</a:t>
            </a:r>
            <a:r>
              <a:rPr lang="en-US" sz="3600" i="1" u="sng" dirty="0"/>
              <a:t>but the word of the Lord endureth forever</a:t>
            </a:r>
            <a:r>
              <a:rPr lang="en-US" sz="3600" i="1" dirty="0"/>
              <a:t>…”</a:t>
            </a:r>
            <a:endParaRPr lang="en-US" sz="3600" dirty="0"/>
          </a:p>
          <a:p>
            <a:pPr marL="0" indent="0">
              <a:buNone/>
            </a:pPr>
            <a:endParaRPr lang="en-US" sz="3600" i="1" dirty="0"/>
          </a:p>
        </p:txBody>
      </p:sp>
    </p:spTree>
    <p:extLst>
      <p:ext uri="{BB962C8B-B14F-4D97-AF65-F5344CB8AC3E}">
        <p14:creationId xmlns:p14="http://schemas.microsoft.com/office/powerpoint/2010/main" val="10797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495</TotalTime>
  <Words>2920</Words>
  <Application>Microsoft Office PowerPoint</Application>
  <PresentationFormat>Widescreen</PresentationFormat>
  <Paragraphs>203</Paragraphs>
  <Slides>84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Adobe Heiti Std R</vt:lpstr>
      <vt:lpstr>Arial</vt:lpstr>
      <vt:lpstr>Calibri</vt:lpstr>
      <vt:lpstr>Calibri Light</vt:lpstr>
      <vt:lpstr>David</vt:lpstr>
      <vt:lpstr>Office Theme</vt:lpstr>
      <vt:lpstr>PowerPoint Presentation</vt:lpstr>
      <vt:lpstr>Topics to be studied</vt:lpstr>
      <vt:lpstr>PowerPoint Presentation</vt:lpstr>
      <vt:lpstr>Satan imitates God?  </vt:lpstr>
      <vt:lpstr>Matthew 13:24-42</vt:lpstr>
      <vt:lpstr>Satan perverts the Word of God (Part 6)  </vt:lpstr>
      <vt:lpstr>Why Satan hates the Word of God </vt:lpstr>
      <vt:lpstr>Satan twist and corrupts the Word of God </vt:lpstr>
      <vt:lpstr>Satan does not want you to believe in  the perseveration of the inspired Scriptures</vt:lpstr>
      <vt:lpstr>1. Satan causes God’s Word to be mistranslated</vt:lpstr>
      <vt:lpstr>2. Satan causes God’s Word to be misinterpreted (2 Peter 1:15-21)   </vt:lpstr>
      <vt:lpstr>PowerPoint Presentation</vt:lpstr>
      <vt:lpstr>PowerPoint Presentation</vt:lpstr>
      <vt:lpstr>“Knowing this first, that no prophecy of the scripture is of any private interpretation.”</vt:lpstr>
      <vt:lpstr>3. Satan causes God’s Word to be taken out of Context</vt:lpstr>
      <vt:lpstr>Understanding context begins five  basic principles of interpretation</vt:lpstr>
      <vt:lpstr>How Satan perverts the Word of God</vt:lpstr>
      <vt:lpstr>4. Satan perverts the Word of God by overstressing one side of a doctrine and ignoring the other side</vt:lpstr>
      <vt:lpstr>Examples of overstressing one side of a  doctrine and ignoring the other side</vt:lpstr>
      <vt:lpstr>PowerPoint Presentation</vt:lpstr>
      <vt:lpstr>Salvation faith</vt:lpstr>
      <vt:lpstr>PowerPoint Presentation</vt:lpstr>
      <vt:lpstr>PowerPoint Presentation</vt:lpstr>
      <vt:lpstr>SEPARATION FROM THE WORLD  VERSES  FELLOWSHIP WITH THE WORLD  </vt:lpstr>
      <vt:lpstr>PowerPoint Presentation</vt:lpstr>
      <vt:lpstr>PowerPoint Presentation</vt:lpstr>
      <vt:lpstr>PowerPoint Presentation</vt:lpstr>
      <vt:lpstr>PowerPoint Presentation</vt:lpstr>
      <vt:lpstr>PowerPoint Presentation</vt:lpstr>
      <vt:lpstr>“In the world but not of the world” (John 17)</vt:lpstr>
      <vt:lpstr>PowerPoint Presentation</vt:lpstr>
      <vt:lpstr>PowerPoint Presentation</vt:lpstr>
      <vt:lpstr>PowerPoint Presentation</vt:lpstr>
      <vt:lpstr>THE HUMANITY OF CHRIST “Son of man”  VERSUS  THE DEITY OF CHRIST “Son of God”</vt:lpstr>
      <vt:lpstr>I John 5:7 “For there are three that bear record in heaven, the Father, the Word, and the Holy Ghost: and these three are one.”</vt:lpstr>
      <vt:lpstr>(Matthew 8:20) “And Jesus saith unto him, The foxes have holes, and the birds of the air have nests; but the Son of man hath not where to lay his head.”</vt:lpstr>
      <vt:lpstr>85 times Jesus is called the “son of man” 46 times Jesus is called the “son of God”</vt:lpstr>
      <vt:lpstr>PowerPoint Presentation</vt:lpstr>
      <vt:lpstr>PowerPoint Presentation</vt:lpstr>
      <vt:lpstr>PowerPoint Presentation</vt:lpstr>
      <vt:lpstr>PowerPoint Presentation</vt:lpstr>
      <vt:lpstr>PowerPoint Presentation</vt:lpstr>
      <vt:lpstr>GOD'S SOVEREIGNTY VERSUS MAN'S FREE WILL</vt:lpstr>
      <vt:lpstr>PowerPoint Presentation</vt:lpstr>
      <vt:lpstr>PowerPoint Presentation</vt:lpstr>
      <vt:lpstr>PowerPoint Presentation</vt:lpstr>
      <vt:lpstr>PowerPoint Presentation</vt:lpstr>
      <vt:lpstr>PowerPoint Presentation</vt:lpstr>
      <vt:lpstr>John Calvin  (July 10, 1509 – May 27, 1564) </vt:lpstr>
      <vt:lpstr>PowerPoint Presentation</vt:lpstr>
      <vt:lpstr> </vt:lpstr>
      <vt:lpstr> “Regeneration is necessary before one can believe and receive the gospel.”    Regeneration is a result of believing and receiving the gospel – (Titus 3:5-9)     </vt:lpstr>
      <vt:lpstr>John Calvin was a minister in France during the Protestant Reformation. Calvin was important in forming Christian theory called Calvinism during the 1500's.   Calvinism is a Protestant theological system and an approach to the Christian life. Today, it refers to the doctrines and practices of the Reformed churches of which Calvin was an early leader.   It is best known for its doctrines of predestination and total depravity, stressing the absolute sovereignty of God.   Calvin believed that God willed eternal damnation for some people and eternal salvation for others. A person’s eternal destination is predetermined.</vt:lpstr>
      <vt:lpstr>"We call predestination God’s eternal decree, by which He determined what He willed to become of each man. For all are not created in equal condition; rather, eternal life is ordained for some, eternal damnation for others." </vt:lpstr>
      <vt:lpstr>PowerPoint Presentation</vt:lpstr>
      <vt:lpstr>PowerPoint Presentation</vt:lpstr>
      <vt:lpstr>PowerPoint Presentation</vt:lpstr>
      <vt:lpstr>THE WESTMINSTER CONFESSION OF FAITH </vt:lpstr>
      <vt:lpstr>PowerPoint Presentation</vt:lpstr>
      <vt:lpstr>PowerPoint Presentation</vt:lpstr>
      <vt:lpstr>PowerPoint Presentation</vt:lpstr>
      <vt:lpstr>PowerPoint Presentation</vt:lpstr>
      <vt:lpstr>PowerPoint Presentation</vt:lpstr>
      <vt:lpstr>Calvinism</vt:lpstr>
      <vt:lpstr>Calvinism teaches that some men are predestinated to Heaven and others are predestinated to Hell. It is strictly God’s choice and man can not change it. In other words, the elect can not become non-elect and the non-elect can not become elect (saved).   The non-elect are damned to hell with no chance of escaping. It is strictly God’s sovereign choice. Man has no will in the matter. </vt:lpstr>
      <vt:lpstr>PowerPoint Presentation</vt:lpstr>
      <vt:lpstr>You are non-elect, doomed to hell with no choice on your part.</vt:lpstr>
      <vt:lpstr>PowerPoint Presentation</vt:lpstr>
      <vt:lpstr>PowerPoint Presentation</vt:lpstr>
      <vt:lpstr>PowerPoint Presentation</vt:lpstr>
      <vt:lpstr>5. Satan perverts the Word of God by                           under stressing certain doctrines</vt:lpstr>
      <vt:lpstr>PowerPoint Presentation</vt:lpstr>
      <vt:lpstr>25 Historical Fundamentals of the Faith</vt:lpstr>
      <vt:lpstr>PowerPoint Presentation</vt:lpstr>
      <vt:lpstr>PowerPoint Presentation</vt:lpstr>
      <vt:lpstr>PowerPoint Presentation</vt:lpstr>
      <vt:lpstr> “Whom we preach, warning every man, and teaching every man in all wisdom; that we may present every man perfect in Christ Jesus.”  (Col. 1:28)</vt:lpstr>
      <vt:lpstr>PowerPoint Presentation</vt:lpstr>
      <vt:lpstr>PowerPoint Presentation</vt:lpstr>
      <vt:lpstr>PowerPoint Presentation</vt:lpstr>
      <vt:lpstr>PowerPoint Presentation</vt:lpstr>
      <vt:lpstr>PowerPoint Presentation</vt:lpstr>
      <vt:lpstr>How Satan perverts the Word of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22</cp:revision>
  <dcterms:created xsi:type="dcterms:W3CDTF">2016-11-28T11:45:22Z</dcterms:created>
  <dcterms:modified xsi:type="dcterms:W3CDTF">2016-11-30T21:33:33Z</dcterms:modified>
</cp:coreProperties>
</file>