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60" r:id="rId5"/>
    <p:sldId id="261" r:id="rId6"/>
    <p:sldId id="262" r:id="rId7"/>
    <p:sldId id="263" r:id="rId8"/>
    <p:sldId id="264" r:id="rId9"/>
    <p:sldId id="268" r:id="rId10"/>
    <p:sldId id="299" r:id="rId11"/>
    <p:sldId id="300" r:id="rId12"/>
    <p:sldId id="302" r:id="rId13"/>
    <p:sldId id="296" r:id="rId14"/>
    <p:sldId id="297" r:id="rId15"/>
    <p:sldId id="269" r:id="rId16"/>
    <p:sldId id="301" r:id="rId17"/>
    <p:sldId id="265" r:id="rId18"/>
    <p:sldId id="266" r:id="rId19"/>
    <p:sldId id="271" r:id="rId20"/>
    <p:sldId id="281" r:id="rId21"/>
    <p:sldId id="273" r:id="rId22"/>
    <p:sldId id="272" r:id="rId23"/>
    <p:sldId id="293" r:id="rId24"/>
    <p:sldId id="295" r:id="rId25"/>
    <p:sldId id="267" r:id="rId26"/>
    <p:sldId id="270" r:id="rId27"/>
    <p:sldId id="274" r:id="rId28"/>
    <p:sldId id="275" r:id="rId29"/>
    <p:sldId id="277" r:id="rId30"/>
    <p:sldId id="278" r:id="rId31"/>
    <p:sldId id="282" r:id="rId32"/>
    <p:sldId id="280" r:id="rId33"/>
    <p:sldId id="284" r:id="rId34"/>
    <p:sldId id="279" r:id="rId35"/>
    <p:sldId id="303" r:id="rId36"/>
    <p:sldId id="304" r:id="rId37"/>
    <p:sldId id="283" r:id="rId38"/>
    <p:sldId id="285" r:id="rId39"/>
    <p:sldId id="286" r:id="rId40"/>
    <p:sldId id="292" r:id="rId41"/>
    <p:sldId id="287" r:id="rId42"/>
    <p:sldId id="288" r:id="rId43"/>
    <p:sldId id="289" r:id="rId44"/>
    <p:sldId id="2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4" autoAdjust="0"/>
    <p:restoredTop sz="94660"/>
  </p:normalViewPr>
  <p:slideViewPr>
    <p:cSldViewPr snapToGrid="0">
      <p:cViewPr varScale="1">
        <p:scale>
          <a:sx n="112" d="100"/>
          <a:sy n="112" d="100"/>
        </p:scale>
        <p:origin x="19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63FB0-E828-4D45-AECB-78A7EE876423}" type="datetimeFigureOut">
              <a:rPr lang="en-US" smtClean="0"/>
              <a:t>12/21/2016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D1137-EA7D-40E4-86C3-778A91CFC0BF}" type="slidenum">
              <a:rPr lang="en-US" smtClean="0"/>
              <a:t>‹#›</a:t>
            </a:fld>
            <a:endParaRPr lang="en-US" dirty="0"/>
          </a:p>
        </p:txBody>
      </p:sp>
    </p:spTree>
    <p:extLst>
      <p:ext uri="{BB962C8B-B14F-4D97-AF65-F5344CB8AC3E}">
        <p14:creationId xmlns:p14="http://schemas.microsoft.com/office/powerpoint/2010/main" val="2953811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327162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3842376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2636269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3630581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3341796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4065921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1644049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3142609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2487270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4246115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3149084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51E0B7-C9AD-4E63-B260-D0D0B7C72DD8}" type="datetimeFigureOut">
              <a:rPr lang="en-US" smtClean="0"/>
              <a:t>12/21/2016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643F3-8966-4075-8235-2950CAB97AF3}" type="slidenum">
              <a:rPr lang="en-US" smtClean="0"/>
              <a:t>‹#›</a:t>
            </a:fld>
            <a:endParaRPr lang="en-US" dirty="0"/>
          </a:p>
        </p:txBody>
      </p:sp>
    </p:spTree>
    <p:extLst>
      <p:ext uri="{BB962C8B-B14F-4D97-AF65-F5344CB8AC3E}">
        <p14:creationId xmlns:p14="http://schemas.microsoft.com/office/powerpoint/2010/main" val="2185634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1E0B7-C9AD-4E63-B260-D0D0B7C72DD8}" type="datetimeFigureOut">
              <a:rPr lang="en-US" smtClean="0"/>
              <a:t>12/21/2016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643F3-8966-4075-8235-2950CAB97AF3}" type="slidenum">
              <a:rPr lang="en-US" smtClean="0"/>
              <a:t>‹#›</a:t>
            </a:fld>
            <a:endParaRPr lang="en-US" dirty="0"/>
          </a:p>
        </p:txBody>
      </p:sp>
    </p:spTree>
    <p:extLst>
      <p:ext uri="{BB962C8B-B14F-4D97-AF65-F5344CB8AC3E}">
        <p14:creationId xmlns:p14="http://schemas.microsoft.com/office/powerpoint/2010/main" val="474729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233" y="0"/>
            <a:ext cx="8991600" cy="1143000"/>
          </a:xfrm>
        </p:spPr>
        <p:txBody>
          <a:bodyPr>
            <a:normAutofit/>
          </a:bodyPr>
          <a:lstStyle/>
          <a:p>
            <a:pPr algn="ctr"/>
            <a:r>
              <a:rPr lang="en-US" b="1" dirty="0">
                <a:solidFill>
                  <a:srgbClr val="FFFF00"/>
                </a:solidFill>
              </a:rPr>
              <a:t>The Ministry of the Pastor</a:t>
            </a:r>
          </a:p>
        </p:txBody>
      </p:sp>
      <p:pic>
        <p:nvPicPr>
          <p:cNvPr id="4" name="Picture 3"/>
          <p:cNvPicPr>
            <a:picLocks noChangeAspect="1"/>
          </p:cNvPicPr>
          <p:nvPr/>
        </p:nvPicPr>
        <p:blipFill>
          <a:blip r:embed="rId2"/>
          <a:stretch>
            <a:fillRect/>
          </a:stretch>
        </p:blipFill>
        <p:spPr>
          <a:xfrm flipH="1">
            <a:off x="4127384" y="1317766"/>
            <a:ext cx="3398716" cy="5396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3295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3646"/>
            <a:ext cx="10668000" cy="6781800"/>
          </a:xfrm>
        </p:spPr>
        <p:txBody>
          <a:bodyPr>
            <a:normAutofit fontScale="85000" lnSpcReduction="20000"/>
          </a:bodyPr>
          <a:lstStyle/>
          <a:p>
            <a:pPr hangingPunct="0">
              <a:buNone/>
            </a:pPr>
            <a:r>
              <a:rPr lang="en-US" sz="3600" b="1" dirty="0"/>
              <a:t>[ 1 ]</a:t>
            </a:r>
            <a:r>
              <a:rPr lang="en-US" sz="3600" dirty="0"/>
              <a:t> </a:t>
            </a:r>
            <a:r>
              <a:rPr lang="en-US" sz="3600" cap="all" dirty="0"/>
              <a:t>Admonish</a:t>
            </a:r>
            <a:r>
              <a:rPr lang="en-US" sz="3600" dirty="0"/>
              <a:t>  -  </a:t>
            </a:r>
            <a:r>
              <a:rPr lang="en-US" sz="3600" i="1" dirty="0"/>
              <a:t>I Thessalonians 5:12</a:t>
            </a:r>
          </a:p>
          <a:p>
            <a:pPr hangingPunct="0">
              <a:buNone/>
            </a:pPr>
            <a:r>
              <a:rPr lang="en-US" sz="3600" b="1" dirty="0"/>
              <a:t>[ 2 ]</a:t>
            </a:r>
            <a:r>
              <a:rPr lang="en-US" sz="3600" dirty="0"/>
              <a:t> EDIFY -  </a:t>
            </a:r>
            <a:r>
              <a:rPr lang="en-US" sz="3600" i="1" dirty="0"/>
              <a:t>I Corinthians 14:3</a:t>
            </a:r>
          </a:p>
          <a:p>
            <a:pPr hangingPunct="0">
              <a:buNone/>
            </a:pPr>
            <a:r>
              <a:rPr lang="en-US" sz="3600" b="1" dirty="0"/>
              <a:t>[ 3 ]</a:t>
            </a:r>
            <a:r>
              <a:rPr lang="en-US" sz="3600" dirty="0"/>
              <a:t> EXHORT </a:t>
            </a:r>
            <a:r>
              <a:rPr lang="en-US" sz="3600" i="1" dirty="0"/>
              <a:t>-  I Corinthians 14:3</a:t>
            </a:r>
          </a:p>
          <a:p>
            <a:pPr hangingPunct="0">
              <a:buNone/>
            </a:pPr>
            <a:r>
              <a:rPr lang="en-US" sz="3600" b="1" dirty="0"/>
              <a:t>[ 4 ]</a:t>
            </a:r>
            <a:r>
              <a:rPr lang="en-US" sz="3600" dirty="0"/>
              <a:t> </a:t>
            </a:r>
            <a:r>
              <a:rPr lang="en-US" sz="3600" cap="all" dirty="0"/>
              <a:t>Comfort</a:t>
            </a:r>
            <a:r>
              <a:rPr lang="en-US" sz="3600" dirty="0"/>
              <a:t> -  </a:t>
            </a:r>
            <a:r>
              <a:rPr lang="en-US" sz="3600" i="1" dirty="0"/>
              <a:t>I Corinthians 14:3</a:t>
            </a:r>
          </a:p>
          <a:p>
            <a:pPr hangingPunct="0">
              <a:buNone/>
            </a:pPr>
            <a:r>
              <a:rPr lang="en-US" sz="3600" b="1" dirty="0"/>
              <a:t>[ 5 ]</a:t>
            </a:r>
            <a:r>
              <a:rPr lang="en-US" sz="3600" dirty="0"/>
              <a:t> </a:t>
            </a:r>
            <a:r>
              <a:rPr lang="en-US" sz="3600" cap="all" dirty="0"/>
              <a:t>preach</a:t>
            </a:r>
            <a:r>
              <a:rPr lang="en-US" sz="3600" dirty="0"/>
              <a:t> -  </a:t>
            </a:r>
            <a:r>
              <a:rPr lang="en-US" sz="3600" i="1" dirty="0"/>
              <a:t>Colossians 1:28</a:t>
            </a:r>
          </a:p>
          <a:p>
            <a:pPr hangingPunct="0">
              <a:buNone/>
            </a:pPr>
            <a:r>
              <a:rPr lang="en-US" sz="3600" b="1" dirty="0"/>
              <a:t>[ 6 ] </a:t>
            </a:r>
            <a:r>
              <a:rPr lang="en-US" sz="3600" cap="all" dirty="0"/>
              <a:t>warn</a:t>
            </a:r>
            <a:r>
              <a:rPr lang="en-US" sz="3600" dirty="0"/>
              <a:t>-  </a:t>
            </a:r>
            <a:r>
              <a:rPr lang="en-US" sz="3600" i="1" dirty="0"/>
              <a:t>Colossians 1:28</a:t>
            </a:r>
          </a:p>
          <a:p>
            <a:pPr hangingPunct="0">
              <a:buNone/>
            </a:pPr>
            <a:r>
              <a:rPr lang="en-US" sz="3600" b="1" dirty="0"/>
              <a:t>[ 7 ]</a:t>
            </a:r>
            <a:r>
              <a:rPr lang="en-US" sz="3600" dirty="0"/>
              <a:t> </a:t>
            </a:r>
            <a:r>
              <a:rPr lang="en-US" sz="3600" cap="all" dirty="0"/>
              <a:t>teach</a:t>
            </a:r>
            <a:r>
              <a:rPr lang="en-US" sz="3600" dirty="0"/>
              <a:t>  -  </a:t>
            </a:r>
            <a:r>
              <a:rPr lang="en-US" sz="3600" i="1" dirty="0"/>
              <a:t>Colossians 1:28</a:t>
            </a:r>
          </a:p>
          <a:p>
            <a:pPr hangingPunct="0">
              <a:buNone/>
            </a:pPr>
            <a:r>
              <a:rPr lang="en-US" sz="3600" b="1" dirty="0"/>
              <a:t>[ 8 ] </a:t>
            </a:r>
            <a:r>
              <a:rPr lang="en-US" sz="3600" cap="all" dirty="0"/>
              <a:t>reprove</a:t>
            </a:r>
            <a:r>
              <a:rPr lang="en-US" sz="3600" dirty="0"/>
              <a:t> -  </a:t>
            </a:r>
            <a:r>
              <a:rPr lang="en-US" sz="3600" i="1" dirty="0"/>
              <a:t>II Timothy 4:2</a:t>
            </a:r>
          </a:p>
          <a:p>
            <a:pPr hangingPunct="0">
              <a:buNone/>
            </a:pPr>
            <a:r>
              <a:rPr lang="en-US" sz="3600" b="1" dirty="0"/>
              <a:t>[ 9 ]</a:t>
            </a:r>
            <a:r>
              <a:rPr lang="en-US" sz="3600" dirty="0"/>
              <a:t> </a:t>
            </a:r>
            <a:r>
              <a:rPr lang="en-US" sz="3600" cap="all" dirty="0"/>
              <a:t>Rebuke </a:t>
            </a:r>
            <a:r>
              <a:rPr lang="en-US" sz="3600" i="1" dirty="0"/>
              <a:t>-  II Timothy 4:2</a:t>
            </a:r>
          </a:p>
          <a:p>
            <a:pPr hangingPunct="0">
              <a:buNone/>
            </a:pPr>
            <a:r>
              <a:rPr lang="en-US" sz="3600" b="1" dirty="0"/>
              <a:t>[10] </a:t>
            </a:r>
            <a:r>
              <a:rPr lang="en-US" sz="3600" cap="all" dirty="0"/>
              <a:t>charge </a:t>
            </a:r>
            <a:r>
              <a:rPr lang="en-US" sz="3600" dirty="0"/>
              <a:t>-  </a:t>
            </a:r>
            <a:r>
              <a:rPr lang="en-US" sz="3600" i="1" dirty="0"/>
              <a:t>I Timothy 1:3</a:t>
            </a:r>
          </a:p>
          <a:p>
            <a:pPr hangingPunct="0">
              <a:buNone/>
            </a:pPr>
            <a:r>
              <a:rPr lang="en-US" sz="3600" b="1" dirty="0"/>
              <a:t>[11] </a:t>
            </a:r>
            <a:r>
              <a:rPr lang="en-US" sz="3600" cap="all" dirty="0"/>
              <a:t>counsel </a:t>
            </a:r>
            <a:r>
              <a:rPr lang="en-US" sz="3600" dirty="0"/>
              <a:t>- </a:t>
            </a:r>
            <a:r>
              <a:rPr lang="en-US" sz="3600" i="1" dirty="0"/>
              <a:t>Proverbs 11:14</a:t>
            </a:r>
          </a:p>
          <a:p>
            <a:pPr hangingPunct="0">
              <a:buNone/>
            </a:pPr>
            <a:r>
              <a:rPr lang="en-US" sz="3600" b="1" dirty="0"/>
              <a:t>[12] </a:t>
            </a:r>
            <a:r>
              <a:rPr lang="en-US" sz="3600" cap="all" dirty="0"/>
              <a:t>doctrine </a:t>
            </a:r>
            <a:r>
              <a:rPr lang="en-US" sz="3600" dirty="0"/>
              <a:t>-  </a:t>
            </a:r>
            <a:r>
              <a:rPr lang="en-US" sz="3600" i="1" dirty="0"/>
              <a:t>Titus 1:9</a:t>
            </a:r>
          </a:p>
          <a:p>
            <a:pPr hangingPunct="0">
              <a:buNone/>
            </a:pPr>
            <a:r>
              <a:rPr lang="en-US" sz="3600" b="1" dirty="0"/>
              <a:t>[13] </a:t>
            </a:r>
            <a:r>
              <a:rPr lang="en-US" sz="3600" cap="all" dirty="0"/>
              <a:t>correction</a:t>
            </a:r>
            <a:r>
              <a:rPr lang="en-US" sz="3600" dirty="0"/>
              <a:t> -  </a:t>
            </a:r>
            <a:r>
              <a:rPr lang="en-US" sz="3600" i="1" dirty="0"/>
              <a:t>II Timothy 3:16</a:t>
            </a:r>
          </a:p>
          <a:p>
            <a:pPr hangingPunct="0">
              <a:buNone/>
            </a:pPr>
            <a:r>
              <a:rPr lang="en-US" sz="3600" b="1" dirty="0"/>
              <a:t>[14]</a:t>
            </a:r>
            <a:r>
              <a:rPr lang="en-US" sz="3600" dirty="0"/>
              <a:t> </a:t>
            </a:r>
            <a:r>
              <a:rPr lang="en-US" sz="3600" cap="all" dirty="0"/>
              <a:t>instruction</a:t>
            </a:r>
            <a:r>
              <a:rPr lang="en-US" sz="3600" dirty="0"/>
              <a:t> -  </a:t>
            </a:r>
            <a:r>
              <a:rPr lang="en-US" sz="3600" i="1" dirty="0"/>
              <a:t>II Timothy 3:16</a:t>
            </a:r>
          </a:p>
          <a:p>
            <a:pPr hangingPunct="0">
              <a:buNone/>
            </a:pPr>
            <a:endParaRPr lang="en-US" sz="3600" dirty="0"/>
          </a:p>
        </p:txBody>
      </p:sp>
      <p:pic>
        <p:nvPicPr>
          <p:cNvPr id="2" name="Picture 1"/>
          <p:cNvPicPr>
            <a:picLocks noChangeAspect="1"/>
          </p:cNvPicPr>
          <p:nvPr/>
        </p:nvPicPr>
        <p:blipFill>
          <a:blip r:embed="rId2"/>
          <a:stretch>
            <a:fillRect/>
          </a:stretch>
        </p:blipFill>
        <p:spPr>
          <a:xfrm flipH="1">
            <a:off x="7375490" y="469934"/>
            <a:ext cx="3732708" cy="592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4380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to="" calcmode="lin" valueType="num">
                                      <p:cBhvr>
                                        <p:cTn id="42" dur="1" fill="hold"/>
                                        <p:tgtEl>
                                          <p:spTgt spid="3">
                                            <p:txEl>
                                              <p:pRg st="8" end="8"/>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to="" calcmode="lin" valueType="num">
                                      <p:cBhvr>
                                        <p:cTn id="47" dur="1" fill="hold"/>
                                        <p:tgtEl>
                                          <p:spTgt spid="3">
                                            <p:txEl>
                                              <p:pRg st="9" end="9"/>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 to="" calcmode="lin" valueType="num">
                                      <p:cBhvr>
                                        <p:cTn id="52" dur="1" fill="hold"/>
                                        <p:tgtEl>
                                          <p:spTgt spid="3">
                                            <p:txEl>
                                              <p:pRg st="10" end="10"/>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to="" calcmode="lin" valueType="num">
                                      <p:cBhvr>
                                        <p:cTn id="57" dur="1" fill="hold"/>
                                        <p:tgtEl>
                                          <p:spTgt spid="3">
                                            <p:txEl>
                                              <p:pRg st="11" end="11"/>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 to="" calcmode="lin" valueType="num">
                                      <p:cBhvr>
                                        <p:cTn id="62" dur="1" fill="hold"/>
                                        <p:tgtEl>
                                          <p:spTgt spid="3">
                                            <p:txEl>
                                              <p:pRg st="12" end="12"/>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to="" calcmode="lin" valueType="num">
                                      <p:cBhvr>
                                        <p:cTn id="67" dur="1" fill="hold"/>
                                        <p:tgtEl>
                                          <p:spTgt spid="3">
                                            <p:txEl>
                                              <p:pRg st="13" end="1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3646"/>
            <a:ext cx="10668000" cy="6781800"/>
          </a:xfrm>
        </p:spPr>
        <p:txBody>
          <a:bodyPr>
            <a:normAutofit fontScale="85000" lnSpcReduction="20000"/>
          </a:bodyPr>
          <a:lstStyle/>
          <a:p>
            <a:pPr hangingPunct="0">
              <a:buNone/>
            </a:pPr>
            <a:r>
              <a:rPr lang="en-US" sz="3600" b="1" dirty="0"/>
              <a:t>[ 1 ]</a:t>
            </a:r>
            <a:r>
              <a:rPr lang="en-US" sz="3600" dirty="0"/>
              <a:t> </a:t>
            </a:r>
            <a:r>
              <a:rPr lang="en-US" sz="3600" cap="all" dirty="0">
                <a:solidFill>
                  <a:srgbClr val="FFFF00"/>
                </a:solidFill>
              </a:rPr>
              <a:t>Admonish</a:t>
            </a:r>
            <a:r>
              <a:rPr lang="en-US" sz="3600" dirty="0"/>
              <a:t>  -  </a:t>
            </a:r>
            <a:r>
              <a:rPr lang="en-US" sz="3600" i="1" dirty="0"/>
              <a:t>I Thessalonians 5:12</a:t>
            </a:r>
          </a:p>
          <a:p>
            <a:pPr hangingPunct="0">
              <a:buNone/>
            </a:pPr>
            <a:r>
              <a:rPr lang="en-US" sz="3600" b="1" dirty="0"/>
              <a:t>[ 2 ]</a:t>
            </a:r>
            <a:r>
              <a:rPr lang="en-US" sz="3600" dirty="0"/>
              <a:t> EDIFY -  </a:t>
            </a:r>
            <a:r>
              <a:rPr lang="en-US" sz="3600" i="1" dirty="0"/>
              <a:t>I Corinthians 14:3</a:t>
            </a:r>
          </a:p>
          <a:p>
            <a:pPr hangingPunct="0">
              <a:buNone/>
            </a:pPr>
            <a:r>
              <a:rPr lang="en-US" sz="3600" b="1" dirty="0"/>
              <a:t>[ 3 ]</a:t>
            </a:r>
            <a:r>
              <a:rPr lang="en-US" sz="3600" dirty="0"/>
              <a:t> </a:t>
            </a:r>
            <a:r>
              <a:rPr lang="en-US" sz="3600" dirty="0">
                <a:solidFill>
                  <a:srgbClr val="FFFF00"/>
                </a:solidFill>
              </a:rPr>
              <a:t>EXHORT</a:t>
            </a:r>
            <a:r>
              <a:rPr lang="en-US" sz="3600" dirty="0"/>
              <a:t> </a:t>
            </a:r>
            <a:r>
              <a:rPr lang="en-US" sz="3600" i="1" dirty="0"/>
              <a:t>-  I Corinthians 14:3</a:t>
            </a:r>
          </a:p>
          <a:p>
            <a:pPr hangingPunct="0">
              <a:buNone/>
            </a:pPr>
            <a:r>
              <a:rPr lang="en-US" sz="3600" b="1" dirty="0"/>
              <a:t>[ 4 ]</a:t>
            </a:r>
            <a:r>
              <a:rPr lang="en-US" sz="3600" dirty="0"/>
              <a:t> </a:t>
            </a:r>
            <a:r>
              <a:rPr lang="en-US" sz="3600" cap="all" dirty="0"/>
              <a:t>Comfort</a:t>
            </a:r>
            <a:r>
              <a:rPr lang="en-US" sz="3600" dirty="0"/>
              <a:t> </a:t>
            </a:r>
            <a:r>
              <a:rPr lang="en-US" sz="3600" dirty="0"/>
              <a:t>-  </a:t>
            </a:r>
            <a:r>
              <a:rPr lang="en-US" sz="3600" i="1" dirty="0"/>
              <a:t>I Corinthians 14:3</a:t>
            </a:r>
          </a:p>
          <a:p>
            <a:pPr hangingPunct="0">
              <a:buNone/>
            </a:pPr>
            <a:r>
              <a:rPr lang="en-US" sz="3600" b="1" dirty="0"/>
              <a:t>[ 5 ]</a:t>
            </a:r>
            <a:r>
              <a:rPr lang="en-US" sz="3600" dirty="0"/>
              <a:t> </a:t>
            </a:r>
            <a:r>
              <a:rPr lang="en-US" sz="3600" cap="all" dirty="0">
                <a:solidFill>
                  <a:srgbClr val="FFFF00"/>
                </a:solidFill>
              </a:rPr>
              <a:t>preach</a:t>
            </a:r>
            <a:r>
              <a:rPr lang="en-US" sz="3600" dirty="0"/>
              <a:t> -  </a:t>
            </a:r>
            <a:r>
              <a:rPr lang="en-US" sz="3600" i="1" dirty="0"/>
              <a:t>Colossians 1:28</a:t>
            </a:r>
          </a:p>
          <a:p>
            <a:pPr hangingPunct="0">
              <a:buNone/>
            </a:pPr>
            <a:r>
              <a:rPr lang="en-US" sz="3600" b="1" dirty="0"/>
              <a:t>[ 6 ] </a:t>
            </a:r>
            <a:r>
              <a:rPr lang="en-US" sz="3600" cap="all" dirty="0">
                <a:solidFill>
                  <a:srgbClr val="FFFF00"/>
                </a:solidFill>
              </a:rPr>
              <a:t>warn</a:t>
            </a:r>
            <a:r>
              <a:rPr lang="en-US" sz="3600" dirty="0"/>
              <a:t>-  </a:t>
            </a:r>
            <a:r>
              <a:rPr lang="en-US" sz="3600" i="1" dirty="0"/>
              <a:t>Colossians 1:28</a:t>
            </a:r>
          </a:p>
          <a:p>
            <a:pPr hangingPunct="0">
              <a:buNone/>
            </a:pPr>
            <a:r>
              <a:rPr lang="en-US" sz="3600" b="1" dirty="0"/>
              <a:t>[ 7 ]</a:t>
            </a:r>
            <a:r>
              <a:rPr lang="en-US" sz="3600" dirty="0"/>
              <a:t> </a:t>
            </a:r>
            <a:r>
              <a:rPr lang="en-US" sz="3600" cap="all" dirty="0"/>
              <a:t>teach</a:t>
            </a:r>
            <a:r>
              <a:rPr lang="en-US" sz="3600" dirty="0"/>
              <a:t>  -  </a:t>
            </a:r>
            <a:r>
              <a:rPr lang="en-US" sz="3600" i="1" dirty="0"/>
              <a:t>Colossians 1:28</a:t>
            </a:r>
          </a:p>
          <a:p>
            <a:pPr hangingPunct="0">
              <a:buNone/>
            </a:pPr>
            <a:r>
              <a:rPr lang="en-US" sz="3600" b="1" dirty="0"/>
              <a:t>[ 8 ] </a:t>
            </a:r>
            <a:r>
              <a:rPr lang="en-US" sz="3600" cap="all" dirty="0">
                <a:solidFill>
                  <a:srgbClr val="FFFF00"/>
                </a:solidFill>
              </a:rPr>
              <a:t>reprove</a:t>
            </a:r>
            <a:r>
              <a:rPr lang="en-US" sz="3600" dirty="0"/>
              <a:t> -  </a:t>
            </a:r>
            <a:r>
              <a:rPr lang="en-US" sz="3600" i="1" dirty="0"/>
              <a:t>II Timothy 4:2</a:t>
            </a:r>
          </a:p>
          <a:p>
            <a:pPr hangingPunct="0">
              <a:buNone/>
            </a:pPr>
            <a:r>
              <a:rPr lang="en-US" sz="3600" b="1" dirty="0"/>
              <a:t>[ 9 ]</a:t>
            </a:r>
            <a:r>
              <a:rPr lang="en-US" sz="3600" dirty="0"/>
              <a:t> </a:t>
            </a:r>
            <a:r>
              <a:rPr lang="en-US" sz="3600" cap="all" dirty="0">
                <a:solidFill>
                  <a:srgbClr val="FFFF00"/>
                </a:solidFill>
              </a:rPr>
              <a:t>Rebuke</a:t>
            </a:r>
            <a:r>
              <a:rPr lang="en-US" sz="3600" cap="all" dirty="0"/>
              <a:t> </a:t>
            </a:r>
            <a:r>
              <a:rPr lang="en-US" sz="3600" i="1" dirty="0"/>
              <a:t>-  II Timothy 4:2</a:t>
            </a:r>
          </a:p>
          <a:p>
            <a:pPr hangingPunct="0">
              <a:buNone/>
            </a:pPr>
            <a:r>
              <a:rPr lang="en-US" sz="3600" b="1" dirty="0"/>
              <a:t>[10] </a:t>
            </a:r>
            <a:r>
              <a:rPr lang="en-US" sz="3600" cap="all" dirty="0">
                <a:solidFill>
                  <a:srgbClr val="FFFF00"/>
                </a:solidFill>
              </a:rPr>
              <a:t>charge</a:t>
            </a:r>
            <a:r>
              <a:rPr lang="en-US" sz="3600" cap="all" dirty="0"/>
              <a:t> </a:t>
            </a:r>
            <a:r>
              <a:rPr lang="en-US" sz="3600" dirty="0"/>
              <a:t>-  </a:t>
            </a:r>
            <a:r>
              <a:rPr lang="en-US" sz="3600" i="1" dirty="0"/>
              <a:t>I Timothy 1:3</a:t>
            </a:r>
          </a:p>
          <a:p>
            <a:pPr hangingPunct="0">
              <a:buNone/>
            </a:pPr>
            <a:r>
              <a:rPr lang="en-US" sz="3600" b="1" dirty="0"/>
              <a:t>[11] </a:t>
            </a:r>
            <a:r>
              <a:rPr lang="en-US" sz="3600" cap="all" dirty="0">
                <a:solidFill>
                  <a:srgbClr val="FFFF00"/>
                </a:solidFill>
              </a:rPr>
              <a:t>counsel</a:t>
            </a:r>
            <a:r>
              <a:rPr lang="en-US" sz="3600" cap="all" dirty="0"/>
              <a:t> </a:t>
            </a:r>
            <a:r>
              <a:rPr lang="en-US" sz="3600" dirty="0"/>
              <a:t>- </a:t>
            </a:r>
            <a:r>
              <a:rPr lang="en-US" sz="3600" i="1" dirty="0"/>
              <a:t>Proverbs 11:14</a:t>
            </a:r>
          </a:p>
          <a:p>
            <a:pPr hangingPunct="0">
              <a:buNone/>
            </a:pPr>
            <a:r>
              <a:rPr lang="en-US" sz="3600" b="1" dirty="0"/>
              <a:t>[12] </a:t>
            </a:r>
            <a:r>
              <a:rPr lang="en-US" sz="3600" cap="all" dirty="0">
                <a:solidFill>
                  <a:srgbClr val="FFFF00"/>
                </a:solidFill>
              </a:rPr>
              <a:t>doctrine</a:t>
            </a:r>
            <a:r>
              <a:rPr lang="en-US" sz="3600" cap="all" dirty="0"/>
              <a:t> </a:t>
            </a:r>
            <a:r>
              <a:rPr lang="en-US" sz="3600" dirty="0"/>
              <a:t>-  </a:t>
            </a:r>
            <a:r>
              <a:rPr lang="en-US" sz="3600" i="1" dirty="0"/>
              <a:t>Titus 1:9</a:t>
            </a:r>
          </a:p>
          <a:p>
            <a:pPr hangingPunct="0">
              <a:buNone/>
            </a:pPr>
            <a:r>
              <a:rPr lang="en-US" sz="3600" b="1" dirty="0"/>
              <a:t>[13] </a:t>
            </a:r>
            <a:r>
              <a:rPr lang="en-US" sz="3600" cap="all" dirty="0">
                <a:solidFill>
                  <a:srgbClr val="FFFF00"/>
                </a:solidFill>
              </a:rPr>
              <a:t>correction</a:t>
            </a:r>
            <a:r>
              <a:rPr lang="en-US" sz="3600" dirty="0"/>
              <a:t> -  </a:t>
            </a:r>
            <a:r>
              <a:rPr lang="en-US" sz="3600" i="1" dirty="0"/>
              <a:t>II Timothy 3:16</a:t>
            </a:r>
          </a:p>
          <a:p>
            <a:pPr hangingPunct="0">
              <a:buNone/>
            </a:pPr>
            <a:r>
              <a:rPr lang="en-US" sz="3600" b="1" dirty="0"/>
              <a:t>[14]</a:t>
            </a:r>
            <a:r>
              <a:rPr lang="en-US" sz="3600" dirty="0"/>
              <a:t> </a:t>
            </a:r>
            <a:r>
              <a:rPr lang="en-US" sz="3600" cap="all" dirty="0">
                <a:solidFill>
                  <a:srgbClr val="FFFF00"/>
                </a:solidFill>
              </a:rPr>
              <a:t>instruction</a:t>
            </a:r>
            <a:r>
              <a:rPr lang="en-US" sz="3600" dirty="0"/>
              <a:t> -  </a:t>
            </a:r>
            <a:r>
              <a:rPr lang="en-US" sz="3600" i="1" dirty="0"/>
              <a:t>II Timothy 3:16</a:t>
            </a:r>
          </a:p>
          <a:p>
            <a:pPr hangingPunct="0">
              <a:buNone/>
            </a:pPr>
            <a:endParaRPr lang="en-US" sz="3600" dirty="0"/>
          </a:p>
        </p:txBody>
      </p:sp>
      <p:pic>
        <p:nvPicPr>
          <p:cNvPr id="2" name="Picture 1"/>
          <p:cNvPicPr>
            <a:picLocks noChangeAspect="1"/>
          </p:cNvPicPr>
          <p:nvPr/>
        </p:nvPicPr>
        <p:blipFill>
          <a:blip r:embed="rId2"/>
          <a:stretch>
            <a:fillRect/>
          </a:stretch>
        </p:blipFill>
        <p:spPr>
          <a:xfrm flipH="1">
            <a:off x="7375490" y="469934"/>
            <a:ext cx="3732708" cy="592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3352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jesus-is-savior.com/Great%20Men%20of%20God/sunday-firing_lin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87197" y="89300"/>
            <a:ext cx="2097562" cy="3154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p:cNvPicPr>
            <a:picLocks noChangeAspect="1"/>
          </p:cNvPicPr>
          <p:nvPr/>
        </p:nvPicPr>
        <p:blipFill>
          <a:blip r:embed="rId4"/>
          <a:stretch>
            <a:fillRect/>
          </a:stretch>
        </p:blipFill>
        <p:spPr>
          <a:xfrm>
            <a:off x="8911925" y="4724377"/>
            <a:ext cx="3146101" cy="2047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Image result for praying at the al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18" y="4739353"/>
            <a:ext cx="3077301" cy="2051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p:cNvPicPr>
          <p:nvPr/>
        </p:nvPicPr>
        <p:blipFill>
          <a:blip r:embed="rId6"/>
          <a:stretch>
            <a:fillRect/>
          </a:stretch>
        </p:blipFill>
        <p:spPr>
          <a:xfrm>
            <a:off x="231183" y="4722341"/>
            <a:ext cx="3025629" cy="2051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18782" y="400080"/>
            <a:ext cx="2651469" cy="2651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a:duotone>
              <a:prstClr val="black"/>
              <a:srgbClr val="D9C3A5">
                <a:tint val="50000"/>
                <a:satMod val="180000"/>
              </a:srgbClr>
            </a:duotone>
          </a:blip>
          <a:stretch>
            <a:fillRect/>
          </a:stretch>
        </p:blipFill>
        <p:spPr>
          <a:xfrm>
            <a:off x="4294534" y="89300"/>
            <a:ext cx="3579668" cy="1789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Arrow: Right 8"/>
          <p:cNvSpPr/>
          <p:nvPr/>
        </p:nvSpPr>
        <p:spPr>
          <a:xfrm rot="1539247">
            <a:off x="8165994" y="1551963"/>
            <a:ext cx="978408" cy="484632"/>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p:cNvSpPr/>
          <p:nvPr/>
        </p:nvSpPr>
        <p:spPr>
          <a:xfrm rot="5400000">
            <a:off x="9927791" y="3741718"/>
            <a:ext cx="978408" cy="484632"/>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p:cNvSpPr/>
          <p:nvPr/>
        </p:nvSpPr>
        <p:spPr>
          <a:xfrm rot="10800000">
            <a:off x="7802173" y="5505792"/>
            <a:ext cx="978408" cy="484632"/>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p:cNvSpPr/>
          <p:nvPr/>
        </p:nvSpPr>
        <p:spPr>
          <a:xfrm rot="10800000">
            <a:off x="3388156" y="5531646"/>
            <a:ext cx="978408" cy="484632"/>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p:cNvSpPr/>
          <p:nvPr/>
        </p:nvSpPr>
        <p:spPr>
          <a:xfrm rot="16200000">
            <a:off x="1088200" y="3644629"/>
            <a:ext cx="978408" cy="484632"/>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p:cNvSpPr/>
          <p:nvPr/>
        </p:nvSpPr>
        <p:spPr>
          <a:xfrm rot="1805550">
            <a:off x="3312372" y="2198828"/>
            <a:ext cx="978408" cy="484632"/>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10"/>
          <a:stretch>
            <a:fillRect/>
          </a:stretch>
        </p:blipFill>
        <p:spPr>
          <a:xfrm>
            <a:off x="4613376" y="2441144"/>
            <a:ext cx="2941983" cy="1784152"/>
          </a:xfrm>
          <a:prstGeom prst="rect">
            <a:avLst/>
          </a:prstGeom>
        </p:spPr>
      </p:pic>
    </p:spTree>
    <p:extLst>
      <p:ext uri="{BB962C8B-B14F-4D97-AF65-F5344CB8AC3E}">
        <p14:creationId xmlns:p14="http://schemas.microsoft.com/office/powerpoint/2010/main" val="3369571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rot="21059460">
            <a:off x="320896" y="1221638"/>
            <a:ext cx="4937297" cy="3814062"/>
          </a:xfrm>
          <a:prstGeom prst="rect">
            <a:avLst/>
          </a:prstGeom>
        </p:spPr>
      </p:pic>
      <p:sp>
        <p:nvSpPr>
          <p:cNvPr id="2" name="Title 1"/>
          <p:cNvSpPr>
            <a:spLocks noGrp="1"/>
          </p:cNvSpPr>
          <p:nvPr>
            <p:ph type="title"/>
          </p:nvPr>
        </p:nvSpPr>
        <p:spPr>
          <a:xfrm rot="423111">
            <a:off x="5805180" y="772805"/>
            <a:ext cx="6171391" cy="1325563"/>
          </a:xfrm>
        </p:spPr>
        <p:style>
          <a:lnRef idx="2">
            <a:schemeClr val="accent6"/>
          </a:lnRef>
          <a:fillRef idx="1">
            <a:schemeClr val="lt1"/>
          </a:fillRef>
          <a:effectRef idx="0">
            <a:schemeClr val="accent6"/>
          </a:effectRef>
          <a:fontRef idx="minor">
            <a:schemeClr val="dk1"/>
          </a:fontRef>
        </p:style>
        <p:txBody>
          <a:bodyPr/>
          <a:lstStyle/>
          <a:p>
            <a:pPr algn="ctr"/>
            <a:r>
              <a:rPr lang="en-US" b="1" dirty="0"/>
              <a:t>Those who do the least </a:t>
            </a:r>
            <a:br>
              <a:rPr lang="en-US" b="1" dirty="0"/>
            </a:br>
            <a:r>
              <a:rPr lang="en-US" b="1" dirty="0"/>
              <a:t>usually criticize the most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rot="421256">
            <a:off x="6377672" y="3354712"/>
            <a:ext cx="5026406" cy="313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9325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lumMod val="20000"/>
                    <a:lumOff val="80000"/>
                  </a:schemeClr>
                </a:solidFill>
              </a:rPr>
              <a:t>Every believer is to be involved </a:t>
            </a:r>
            <a:br>
              <a:rPr lang="en-US" b="1" dirty="0">
                <a:solidFill>
                  <a:schemeClr val="accent1">
                    <a:lumMod val="20000"/>
                    <a:lumOff val="80000"/>
                  </a:schemeClr>
                </a:solidFill>
              </a:rPr>
            </a:br>
            <a:r>
              <a:rPr lang="en-US" b="1" dirty="0">
                <a:solidFill>
                  <a:schemeClr val="accent1">
                    <a:lumMod val="20000"/>
                    <a:lumOff val="80000"/>
                  </a:schemeClr>
                </a:solidFill>
              </a:rPr>
              <a:t>the work of the ministry</a:t>
            </a:r>
          </a:p>
        </p:txBody>
      </p:sp>
      <p:sp>
        <p:nvSpPr>
          <p:cNvPr id="3" name="Rectangle 2"/>
          <p:cNvSpPr/>
          <p:nvPr/>
        </p:nvSpPr>
        <p:spPr>
          <a:xfrm>
            <a:off x="206347" y="2158503"/>
            <a:ext cx="5778272" cy="2554545"/>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i="1" dirty="0"/>
              <a:t> (1 Peter 4:10)</a:t>
            </a:r>
          </a:p>
          <a:p>
            <a:pPr algn="ctr"/>
            <a:r>
              <a:rPr lang="en-US" sz="3200" i="1" dirty="0"/>
              <a:t> “As every man hath received the gift, even so </a:t>
            </a:r>
            <a:r>
              <a:rPr lang="en-US" sz="3200" i="1" u="sng" dirty="0">
                <a:solidFill>
                  <a:schemeClr val="bg1"/>
                </a:solidFill>
              </a:rPr>
              <a:t>minister</a:t>
            </a:r>
            <a:r>
              <a:rPr lang="en-US" sz="3200" i="1" dirty="0"/>
              <a:t> the same one to another, as good stewards of the manifold grace of God.”</a:t>
            </a:r>
          </a:p>
        </p:txBody>
      </p:sp>
      <p:sp>
        <p:nvSpPr>
          <p:cNvPr id="4" name="Rectangle 3"/>
          <p:cNvSpPr/>
          <p:nvPr/>
        </p:nvSpPr>
        <p:spPr>
          <a:xfrm>
            <a:off x="6631965" y="2943333"/>
            <a:ext cx="5192227" cy="3539430"/>
          </a:xfrm>
          <a:prstGeom prst="rect">
            <a:avLst/>
          </a:prstGeom>
          <a:solidFill>
            <a:schemeClr val="accent1"/>
          </a:solidFill>
        </p:spPr>
        <p:txBody>
          <a:bodyPr wrap="square">
            <a:spAutoFit/>
          </a:bodyPr>
          <a:lstStyle/>
          <a:p>
            <a:pPr algn="ctr"/>
            <a:r>
              <a:rPr lang="en-US" sz="3200" i="1" dirty="0">
                <a:solidFill>
                  <a:schemeClr val="bg1"/>
                </a:solidFill>
                <a:effectLst/>
              </a:rPr>
              <a:t>(1 Corinthians 4:1-2) </a:t>
            </a:r>
          </a:p>
          <a:p>
            <a:pPr algn="ctr"/>
            <a:r>
              <a:rPr lang="en-US" sz="3200" i="1" dirty="0">
                <a:solidFill>
                  <a:schemeClr val="bg1"/>
                </a:solidFill>
                <a:effectLst/>
              </a:rPr>
              <a:t>“Let a man so account of us, as of the </a:t>
            </a:r>
            <a:r>
              <a:rPr lang="en-US" sz="3200" i="1" u="sng" dirty="0">
                <a:solidFill>
                  <a:schemeClr val="bg1"/>
                </a:solidFill>
                <a:effectLst/>
              </a:rPr>
              <a:t>ministers of Christ</a:t>
            </a:r>
            <a:r>
              <a:rPr lang="en-US" sz="3200" i="1" dirty="0">
                <a:solidFill>
                  <a:schemeClr val="bg1"/>
                </a:solidFill>
                <a:effectLst/>
              </a:rPr>
              <a:t>, and stewards of the mysteries of God. Moreover it is required in stewards, that a man be found faithful.”</a:t>
            </a:r>
          </a:p>
        </p:txBody>
      </p:sp>
    </p:spTree>
    <p:extLst>
      <p:ext uri="{BB962C8B-B14F-4D97-AF65-F5344CB8AC3E}">
        <p14:creationId xmlns:p14="http://schemas.microsoft.com/office/powerpoint/2010/main" val="2231981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224" y="-12290"/>
            <a:ext cx="12057775" cy="6806808"/>
          </a:xfrm>
          <a:prstGeom prst="rect">
            <a:avLst/>
          </a:prstGeom>
        </p:spPr>
      </p:pic>
    </p:spTree>
    <p:extLst>
      <p:ext uri="{BB962C8B-B14F-4D97-AF65-F5344CB8AC3E}">
        <p14:creationId xmlns:p14="http://schemas.microsoft.com/office/powerpoint/2010/main" val="1988781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834"/>
            <a:ext cx="12192000" cy="6732165"/>
          </a:xfrm>
        </p:spPr>
        <p:txBody>
          <a:bodyPr>
            <a:normAutofit/>
          </a:bodyPr>
          <a:lstStyle/>
          <a:p>
            <a:r>
              <a:rPr lang="en-US" sz="3600" dirty="0"/>
              <a:t>Though Satan is in principle defeated </a:t>
            </a:r>
            <a:r>
              <a:rPr lang="en-US" sz="3600" i="1" dirty="0"/>
              <a:t>(1 John 4:4), </a:t>
            </a:r>
            <a:r>
              <a:rPr lang="en-US" sz="3600" dirty="0"/>
              <a:t>we still need to be delivered from this present evil world which is controlled by the </a:t>
            </a:r>
            <a:r>
              <a:rPr lang="en-US" sz="3600" i="1" dirty="0"/>
              <a:t>“god of this world” </a:t>
            </a:r>
            <a:r>
              <a:rPr lang="en-US" sz="3600" dirty="0"/>
              <a:t>(Satan) –</a:t>
            </a:r>
          </a:p>
          <a:p>
            <a:r>
              <a:rPr lang="en-US" sz="3600" dirty="0"/>
              <a:t> </a:t>
            </a:r>
            <a:r>
              <a:rPr lang="en-US" sz="3600" i="1" dirty="0"/>
              <a:t>“Who gave himself for our sins, that he might deliver us from this present evil world, according to the will of God and our Father: To whom be glory for ever and ever. Amen.” (Gal 1:4)</a:t>
            </a:r>
            <a:r>
              <a:rPr lang="en-US" sz="3600" dirty="0"/>
              <a:t> </a:t>
            </a:r>
          </a:p>
          <a:p>
            <a:r>
              <a:rPr lang="en-US" sz="3600" dirty="0"/>
              <a:t>We must “fight” … “</a:t>
            </a:r>
            <a:r>
              <a:rPr lang="en-US" sz="3600" i="1" dirty="0"/>
              <a:t>For we wrestle not against flesh and blood, but against principalities, against powers, against the rulers of the darkness of this world, against spiritual wickedness in high places. Wherefore take unto you the whole armor of God, that ye may be able to withstand in the evil day, and having done all, to stand. Stand therefore” (Eph. 6:12-14)</a:t>
            </a:r>
          </a:p>
          <a:p>
            <a:endParaRPr lang="en-US" sz="3600" dirty="0"/>
          </a:p>
        </p:txBody>
      </p:sp>
    </p:spTree>
    <p:extLst>
      <p:ext uri="{BB962C8B-B14F-4D97-AF65-F5344CB8AC3E}">
        <p14:creationId xmlns:p14="http://schemas.microsoft.com/office/powerpoint/2010/main" val="337449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4557"/>
            <a:ext cx="12192000" cy="6799277"/>
          </a:xfrm>
        </p:spPr>
        <p:txBody>
          <a:bodyPr>
            <a:normAutofit/>
          </a:bodyPr>
          <a:lstStyle/>
          <a:p>
            <a:r>
              <a:rPr lang="en-US" sz="3400" dirty="0"/>
              <a:t>Just as in the days of Jesus, the kingdom of Satan focuses most of its activity on hindering the advancement of the kingdom of God – </a:t>
            </a:r>
            <a:r>
              <a:rPr lang="en-US" sz="3400" i="1" dirty="0"/>
              <a:t>Matt. 4 “The temptation of Christ” </a:t>
            </a:r>
          </a:p>
          <a:p>
            <a:pPr marL="0" indent="0">
              <a:buNone/>
            </a:pPr>
            <a:endParaRPr lang="en-US" sz="3400" dirty="0"/>
          </a:p>
        </p:txBody>
      </p:sp>
      <p:pic>
        <p:nvPicPr>
          <p:cNvPr id="4" name="Picture 3"/>
          <p:cNvPicPr>
            <a:picLocks noChangeAspect="1"/>
          </p:cNvPicPr>
          <p:nvPr/>
        </p:nvPicPr>
        <p:blipFill>
          <a:blip r:embed="rId2"/>
          <a:stretch>
            <a:fillRect/>
          </a:stretch>
        </p:blipFill>
        <p:spPr>
          <a:xfrm>
            <a:off x="2140112" y="1894697"/>
            <a:ext cx="8098387" cy="4552756"/>
          </a:xfrm>
          <a:prstGeom prst="rect">
            <a:avLst/>
          </a:prstGeom>
        </p:spPr>
      </p:pic>
    </p:spTree>
    <p:extLst>
      <p:ext uri="{BB962C8B-B14F-4D97-AF65-F5344CB8AC3E}">
        <p14:creationId xmlns:p14="http://schemas.microsoft.com/office/powerpoint/2010/main" val="452469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805" y="2806322"/>
            <a:ext cx="6862195" cy="1325563"/>
          </a:xfrm>
        </p:spPr>
        <p:txBody>
          <a:bodyPr>
            <a:normAutofit fontScale="90000"/>
          </a:bodyPr>
          <a:lstStyle/>
          <a:p>
            <a:pPr algn="ctr"/>
            <a:r>
              <a:rPr lang="en-US" dirty="0"/>
              <a:t>When the church is advancing God’s kingdom, the kingdom of darkness will be at work and on the attack against such a church: </a:t>
            </a:r>
            <a:br>
              <a:rPr lang="en-US" dirty="0"/>
            </a:br>
            <a:br>
              <a:rPr lang="en-US" dirty="0"/>
            </a:br>
            <a:r>
              <a:rPr lang="en-US" i="1" dirty="0">
                <a:solidFill>
                  <a:srgbClr val="FFFF00"/>
                </a:solidFill>
              </a:rPr>
              <a:t>Zechariah 3:1 “And he shewed me Joshua the high priest standing before the angel of the LORD, and Satan standing at his right hand to resist him.”</a:t>
            </a:r>
            <a:br>
              <a:rPr lang="en-US" dirty="0"/>
            </a:br>
            <a:endParaRPr lang="en-US" dirty="0"/>
          </a:p>
        </p:txBody>
      </p:sp>
      <p:pic>
        <p:nvPicPr>
          <p:cNvPr id="3" name="Picture 2"/>
          <p:cNvPicPr>
            <a:picLocks noChangeAspect="1"/>
          </p:cNvPicPr>
          <p:nvPr/>
        </p:nvPicPr>
        <p:blipFill>
          <a:blip r:embed="rId2"/>
          <a:stretch>
            <a:fillRect/>
          </a:stretch>
        </p:blipFill>
        <p:spPr>
          <a:xfrm>
            <a:off x="262811" y="532293"/>
            <a:ext cx="4894683" cy="5873620"/>
          </a:xfrm>
          <a:prstGeom prst="rect">
            <a:avLst/>
          </a:prstGeom>
        </p:spPr>
      </p:pic>
    </p:spTree>
    <p:extLst>
      <p:ext uri="{BB962C8B-B14F-4D97-AF65-F5344CB8AC3E}">
        <p14:creationId xmlns:p14="http://schemas.microsoft.com/office/powerpoint/2010/main" val="429072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18)</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150" y="365125"/>
            <a:ext cx="9832649" cy="1325563"/>
          </a:xfrm>
        </p:spPr>
        <p:txBody>
          <a:bodyPr/>
          <a:lstStyle/>
          <a:p>
            <a:r>
              <a:rPr lang="en-US" b="1" dirty="0">
                <a:solidFill>
                  <a:srgbClr val="FFFF00"/>
                </a:solidFill>
              </a:rPr>
              <a:t>God’s Promise</a:t>
            </a:r>
          </a:p>
        </p:txBody>
      </p:sp>
      <p:pic>
        <p:nvPicPr>
          <p:cNvPr id="4" name="Picture 3"/>
          <p:cNvPicPr>
            <a:picLocks noChangeAspect="1"/>
          </p:cNvPicPr>
          <p:nvPr/>
        </p:nvPicPr>
        <p:blipFill>
          <a:blip r:embed="rId2"/>
          <a:stretch>
            <a:fillRect/>
          </a:stretch>
        </p:blipFill>
        <p:spPr>
          <a:xfrm>
            <a:off x="6112979" y="202755"/>
            <a:ext cx="6079021" cy="6079021"/>
          </a:xfrm>
          <a:prstGeom prst="rect">
            <a:avLst/>
          </a:prstGeom>
        </p:spPr>
      </p:pic>
      <p:sp>
        <p:nvSpPr>
          <p:cNvPr id="3" name="Content Placeholder 2"/>
          <p:cNvSpPr>
            <a:spLocks noGrp="1"/>
          </p:cNvSpPr>
          <p:nvPr>
            <p:ph idx="1"/>
          </p:nvPr>
        </p:nvSpPr>
        <p:spPr>
          <a:xfrm>
            <a:off x="162369" y="2229073"/>
            <a:ext cx="6195701" cy="4486275"/>
          </a:xfrm>
        </p:spPr>
        <p:txBody>
          <a:bodyPr>
            <a:normAutofit/>
          </a:bodyPr>
          <a:lstStyle/>
          <a:p>
            <a:pPr marL="0" indent="0" algn="ctr">
              <a:buNone/>
            </a:pPr>
            <a:r>
              <a:rPr lang="en-US" sz="4400" dirty="0"/>
              <a:t>Remember Jesus’ promise in </a:t>
            </a:r>
            <a:r>
              <a:rPr lang="en-US" sz="4400" i="1" dirty="0"/>
              <a:t>Matthew 16:18 “I will build my church, and the gates of hell shall not prevail against it.”</a:t>
            </a:r>
          </a:p>
        </p:txBody>
      </p:sp>
    </p:spTree>
    <p:extLst>
      <p:ext uri="{BB962C8B-B14F-4D97-AF65-F5344CB8AC3E}">
        <p14:creationId xmlns:p14="http://schemas.microsoft.com/office/powerpoint/2010/main" val="1165785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817" y="1977888"/>
            <a:ext cx="6218247" cy="2355848"/>
          </a:xfrm>
        </p:spPr>
        <p:txBody>
          <a:bodyPr>
            <a:noAutofit/>
          </a:bodyPr>
          <a:lstStyle/>
          <a:p>
            <a:pPr algn="ctr"/>
            <a:br>
              <a:rPr lang="en-US" sz="3600" b="1" i="1" dirty="0">
                <a:solidFill>
                  <a:srgbClr val="FFFF00"/>
                </a:solidFill>
              </a:rPr>
            </a:br>
            <a:r>
              <a:rPr lang="en-US" sz="3600" b="1" dirty="0">
                <a:solidFill>
                  <a:srgbClr val="FFFF00"/>
                </a:solidFill>
              </a:rPr>
              <a:t>The church at Smyrna</a:t>
            </a:r>
            <a:br>
              <a:rPr lang="en-US" sz="3600" b="1" i="1" dirty="0">
                <a:solidFill>
                  <a:srgbClr val="FFFF00"/>
                </a:solidFill>
              </a:rPr>
            </a:br>
            <a:r>
              <a:rPr lang="en-US" sz="3600" b="1" i="1" dirty="0">
                <a:solidFill>
                  <a:srgbClr val="FFFF00"/>
                </a:solidFill>
              </a:rPr>
              <a:t>(Revelation 2:10)</a:t>
            </a:r>
            <a:br>
              <a:rPr lang="en-US" sz="3600" i="1" dirty="0"/>
            </a:br>
            <a:br>
              <a:rPr lang="en-US" sz="3600" i="1" dirty="0"/>
            </a:br>
            <a:r>
              <a:rPr lang="en-US" sz="3600" i="1" dirty="0"/>
              <a:t>“Fear none of those things which thou shalt suffer: behold, </a:t>
            </a:r>
            <a:r>
              <a:rPr lang="en-US" sz="3600" i="1" u="sng" dirty="0"/>
              <a:t>the devil</a:t>
            </a:r>
            <a:r>
              <a:rPr lang="en-US" sz="3600" i="1" dirty="0"/>
              <a:t> shall cast some of you into prison, that ye may be tried; and ye shall have tribulation ten days: be thou faithful unto death, and I will give thee a crown of life.”</a:t>
            </a:r>
            <a:br>
              <a:rPr lang="en-US" sz="3600" i="1" dirty="0"/>
            </a:br>
            <a:endParaRPr lang="en-US" sz="3600" i="1" dirty="0"/>
          </a:p>
        </p:txBody>
      </p:sp>
      <p:pic>
        <p:nvPicPr>
          <p:cNvPr id="3" name="Picture 2"/>
          <p:cNvPicPr>
            <a:picLocks noChangeAspect="1"/>
          </p:cNvPicPr>
          <p:nvPr/>
        </p:nvPicPr>
        <p:blipFill>
          <a:blip r:embed="rId2"/>
          <a:stretch>
            <a:fillRect/>
          </a:stretch>
        </p:blipFill>
        <p:spPr>
          <a:xfrm>
            <a:off x="276219" y="157850"/>
            <a:ext cx="5077246" cy="6541124"/>
          </a:xfrm>
          <a:prstGeom prst="rect">
            <a:avLst/>
          </a:prstGeom>
        </p:spPr>
      </p:pic>
    </p:spTree>
    <p:extLst>
      <p:ext uri="{BB962C8B-B14F-4D97-AF65-F5344CB8AC3E}">
        <p14:creationId xmlns:p14="http://schemas.microsoft.com/office/powerpoint/2010/main" val="3453676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3206"/>
            <a:ext cx="4460905" cy="1325563"/>
          </a:xfrm>
        </p:spPr>
        <p:txBody>
          <a:bodyPr>
            <a:noAutofit/>
          </a:bodyPr>
          <a:lstStyle/>
          <a:p>
            <a:pPr algn="ctr"/>
            <a:r>
              <a:rPr lang="en-US" sz="3200" b="1" dirty="0"/>
              <a:t>So many Christians are totally ignorant of how Satan operates in the world, their own personal lives, their families and the church:</a:t>
            </a:r>
            <a:br>
              <a:rPr lang="en-US" sz="3200" dirty="0"/>
            </a:br>
            <a:r>
              <a:rPr lang="en-US" sz="3200" dirty="0"/>
              <a:t> </a:t>
            </a:r>
            <a:br>
              <a:rPr lang="en-US" sz="3200" dirty="0"/>
            </a:br>
            <a:r>
              <a:rPr lang="en-US" sz="3200" i="1" dirty="0"/>
              <a:t>“But he turned, and said unto Peter, Get thee behind me, Satan: thou art an offence unto me: for thou </a:t>
            </a:r>
            <a:r>
              <a:rPr lang="en-US" sz="3200" i="1" u="sng" dirty="0"/>
              <a:t>savourest</a:t>
            </a:r>
            <a:r>
              <a:rPr lang="en-US" sz="3200" i="1" dirty="0"/>
              <a:t> not the things that be of God, but those that be of men.” (Matthew 16:23)</a:t>
            </a:r>
            <a:br>
              <a:rPr lang="en-US" sz="3200" dirty="0"/>
            </a:br>
            <a:endParaRPr lang="en-US" sz="3200" dirty="0"/>
          </a:p>
        </p:txBody>
      </p:sp>
      <p:sp>
        <p:nvSpPr>
          <p:cNvPr id="4" name="Rectangle 3"/>
          <p:cNvSpPr/>
          <p:nvPr/>
        </p:nvSpPr>
        <p:spPr>
          <a:xfrm>
            <a:off x="6564623" y="4184216"/>
            <a:ext cx="5047857" cy="523220"/>
          </a:xfrm>
          <a:prstGeom prst="rect">
            <a:avLst/>
          </a:prstGeom>
        </p:spPr>
        <p:txBody>
          <a:bodyPr wrap="none">
            <a:spAutoFit/>
          </a:bodyPr>
          <a:lstStyle/>
          <a:p>
            <a:r>
              <a:rPr lang="en-US" sz="2800" i="1" dirty="0"/>
              <a:t>“But, beloved, be not </a:t>
            </a:r>
            <a:r>
              <a:rPr lang="en-US" sz="2800" i="1" dirty="0">
                <a:solidFill>
                  <a:srgbClr val="FFFF00"/>
                </a:solidFill>
              </a:rPr>
              <a:t>ignorant</a:t>
            </a:r>
            <a:r>
              <a:rPr lang="en-US" sz="2800" i="1" dirty="0"/>
              <a:t>…” </a:t>
            </a:r>
          </a:p>
        </p:txBody>
      </p:sp>
      <p:sp>
        <p:nvSpPr>
          <p:cNvPr id="5" name="Rectangle 4"/>
          <p:cNvSpPr/>
          <p:nvPr/>
        </p:nvSpPr>
        <p:spPr>
          <a:xfrm>
            <a:off x="4375447" y="4893126"/>
            <a:ext cx="8587392" cy="523220"/>
          </a:xfrm>
          <a:prstGeom prst="rect">
            <a:avLst/>
          </a:prstGeom>
        </p:spPr>
        <p:txBody>
          <a:bodyPr wrap="square">
            <a:spAutoFit/>
          </a:bodyPr>
          <a:lstStyle/>
          <a:p>
            <a:r>
              <a:rPr lang="en-US" sz="2800" i="1" dirty="0"/>
              <a:t>“But I would not have you to be </a:t>
            </a:r>
            <a:r>
              <a:rPr lang="en-US" sz="2800" i="1" dirty="0">
                <a:solidFill>
                  <a:srgbClr val="FFFF00"/>
                </a:solidFill>
              </a:rPr>
              <a:t>ignorant</a:t>
            </a:r>
            <a:r>
              <a:rPr lang="en-US" sz="2800" i="1" dirty="0"/>
              <a:t>, brethren…”</a:t>
            </a:r>
          </a:p>
        </p:txBody>
      </p:sp>
      <p:sp>
        <p:nvSpPr>
          <p:cNvPr id="6" name="Rectangle 5"/>
          <p:cNvSpPr/>
          <p:nvPr/>
        </p:nvSpPr>
        <p:spPr>
          <a:xfrm>
            <a:off x="5102094" y="5633275"/>
            <a:ext cx="6631282" cy="954107"/>
          </a:xfrm>
          <a:prstGeom prst="rect">
            <a:avLst/>
          </a:prstGeom>
        </p:spPr>
        <p:txBody>
          <a:bodyPr wrap="square">
            <a:spAutoFit/>
          </a:bodyPr>
          <a:lstStyle/>
          <a:p>
            <a:pPr algn="ctr"/>
            <a:r>
              <a:rPr lang="en-US" sz="2800" i="1" dirty="0"/>
              <a:t>“Lest Satan should get an advantage of us: for we are not </a:t>
            </a:r>
            <a:r>
              <a:rPr lang="en-US" sz="2800" i="1" dirty="0">
                <a:solidFill>
                  <a:srgbClr val="FFFF00"/>
                </a:solidFill>
              </a:rPr>
              <a:t>ignorant</a:t>
            </a:r>
            <a:r>
              <a:rPr lang="en-US" sz="2800" i="1" dirty="0"/>
              <a:t> of his devices.”</a:t>
            </a:r>
          </a:p>
        </p:txBody>
      </p:sp>
      <p:sp>
        <p:nvSpPr>
          <p:cNvPr id="7" name="Rectangle 6"/>
          <p:cNvSpPr/>
          <p:nvPr/>
        </p:nvSpPr>
        <p:spPr>
          <a:xfrm>
            <a:off x="4563453" y="2812575"/>
            <a:ext cx="7270773" cy="523220"/>
          </a:xfrm>
          <a:prstGeom prst="rect">
            <a:avLst/>
          </a:prstGeom>
        </p:spPr>
        <p:txBody>
          <a:bodyPr wrap="none">
            <a:spAutoFit/>
          </a:bodyPr>
          <a:lstStyle/>
          <a:p>
            <a:r>
              <a:rPr lang="en-US" sz="2800" i="1" dirty="0"/>
              <a:t>“Now I would not have you </a:t>
            </a:r>
            <a:r>
              <a:rPr lang="en-US" sz="2800" i="1" dirty="0">
                <a:solidFill>
                  <a:srgbClr val="FFFF00"/>
                </a:solidFill>
              </a:rPr>
              <a:t>ignorant</a:t>
            </a:r>
            <a:r>
              <a:rPr lang="en-US" sz="2800" i="1" dirty="0"/>
              <a:t>, brethren…”</a:t>
            </a:r>
          </a:p>
        </p:txBody>
      </p:sp>
      <p:sp>
        <p:nvSpPr>
          <p:cNvPr id="8" name="Rectangle 7"/>
          <p:cNvSpPr/>
          <p:nvPr/>
        </p:nvSpPr>
        <p:spPr>
          <a:xfrm>
            <a:off x="5102094" y="3487062"/>
            <a:ext cx="4902945" cy="523220"/>
          </a:xfrm>
          <a:prstGeom prst="rect">
            <a:avLst/>
          </a:prstGeom>
        </p:spPr>
        <p:txBody>
          <a:bodyPr wrap="none">
            <a:spAutoFit/>
          </a:bodyPr>
          <a:lstStyle/>
          <a:p>
            <a:r>
              <a:rPr lang="en-US" sz="2800" i="1" dirty="0"/>
              <a:t>“I would not have you </a:t>
            </a:r>
            <a:r>
              <a:rPr lang="en-US" sz="2800" i="1" dirty="0">
                <a:solidFill>
                  <a:srgbClr val="FFFF00"/>
                </a:solidFill>
              </a:rPr>
              <a:t>ignorant</a:t>
            </a:r>
            <a:r>
              <a:rPr lang="en-US" sz="2800" i="1" dirty="0"/>
              <a:t>.”</a:t>
            </a:r>
          </a:p>
        </p:txBody>
      </p:sp>
      <p:pic>
        <p:nvPicPr>
          <p:cNvPr id="9" name="Picture 8"/>
          <p:cNvPicPr>
            <a:picLocks noChangeAspect="1"/>
          </p:cNvPicPr>
          <p:nvPr/>
        </p:nvPicPr>
        <p:blipFill>
          <a:blip r:embed="rId2"/>
          <a:stretch>
            <a:fillRect/>
          </a:stretch>
        </p:blipFill>
        <p:spPr>
          <a:xfrm>
            <a:off x="6293839" y="275235"/>
            <a:ext cx="3810000" cy="2428875"/>
          </a:xfrm>
          <a:prstGeom prst="rect">
            <a:avLst/>
          </a:prstGeom>
        </p:spPr>
      </p:pic>
    </p:spTree>
    <p:extLst>
      <p:ext uri="{BB962C8B-B14F-4D97-AF65-F5344CB8AC3E}">
        <p14:creationId xmlns:p14="http://schemas.microsoft.com/office/powerpoint/2010/main" val="244776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a:bodyPr>
          <a:lstStyle/>
          <a:p>
            <a:pPr algn="ctr"/>
            <a:r>
              <a:rPr lang="en-US" sz="4800" i="1" dirty="0"/>
              <a:t>(2 Corinthians 6:1-2, 4) </a:t>
            </a:r>
            <a:br>
              <a:rPr lang="en-US" sz="4800" i="1" dirty="0"/>
            </a:br>
            <a:r>
              <a:rPr lang="en-US" sz="4800" i="1" dirty="0"/>
              <a:t>“We then, as workers together with him, beseech you also that ye receive not the grace of God in vain…Giving no offence in any thing, </a:t>
            </a:r>
            <a:r>
              <a:rPr lang="en-US" sz="4800" i="1" u="sng" dirty="0">
                <a:solidFill>
                  <a:srgbClr val="FFFF00"/>
                </a:solidFill>
              </a:rPr>
              <a:t>that the ministry be not blamed</a:t>
            </a:r>
            <a:r>
              <a:rPr lang="en-US" sz="4800" i="1" dirty="0"/>
              <a:t>: But in all things approving ourselves as the ministers of God.”</a:t>
            </a:r>
          </a:p>
        </p:txBody>
      </p:sp>
    </p:spTree>
    <p:extLst>
      <p:ext uri="{BB962C8B-B14F-4D97-AF65-F5344CB8AC3E}">
        <p14:creationId xmlns:p14="http://schemas.microsoft.com/office/powerpoint/2010/main" val="2915618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356" y="239290"/>
            <a:ext cx="8145710" cy="1325563"/>
          </a:xfrm>
        </p:spPr>
        <p:txBody>
          <a:bodyPr>
            <a:noAutofit/>
          </a:bodyPr>
          <a:lstStyle/>
          <a:p>
            <a:pPr algn="ctr"/>
            <a:r>
              <a:rPr lang="en-US" sz="4800" b="1" dirty="0"/>
              <a:t>Has Satan used you to hinder the work of the ministry?</a:t>
            </a:r>
          </a:p>
        </p:txBody>
      </p:sp>
      <p:pic>
        <p:nvPicPr>
          <p:cNvPr id="3" name="Picture 2"/>
          <p:cNvPicPr>
            <a:picLocks noChangeAspect="1"/>
          </p:cNvPicPr>
          <p:nvPr/>
        </p:nvPicPr>
        <p:blipFill>
          <a:blip r:embed="rId2"/>
          <a:stretch>
            <a:fillRect/>
          </a:stretch>
        </p:blipFill>
        <p:spPr>
          <a:xfrm>
            <a:off x="2640959" y="2012177"/>
            <a:ext cx="5924201" cy="4443151"/>
          </a:xfrm>
          <a:prstGeom prst="rect">
            <a:avLst/>
          </a:prstGeom>
        </p:spPr>
      </p:pic>
      <p:pic>
        <p:nvPicPr>
          <p:cNvPr id="4" name="Picture 3"/>
          <p:cNvPicPr>
            <a:picLocks noChangeAspect="1"/>
          </p:cNvPicPr>
          <p:nvPr/>
        </p:nvPicPr>
        <p:blipFill>
          <a:blip r:embed="rId3"/>
          <a:stretch>
            <a:fillRect/>
          </a:stretch>
        </p:blipFill>
        <p:spPr>
          <a:xfrm>
            <a:off x="2554356" y="1947225"/>
            <a:ext cx="6010804" cy="4508103"/>
          </a:xfrm>
          <a:prstGeom prst="rect">
            <a:avLst/>
          </a:prstGeom>
        </p:spPr>
      </p:pic>
      <p:pic>
        <p:nvPicPr>
          <p:cNvPr id="1026" name="Picture 2" descr="Image result for judgment seat of christ"/>
          <p:cNvPicPr>
            <a:picLocks noChangeAspect="1" noChangeArrowheads="1"/>
          </p:cNvPicPr>
          <p:nvPr/>
        </p:nvPicPr>
        <p:blipFill rotWithShape="1">
          <a:blip r:embed="rId4">
            <a:extLst>
              <a:ext uri="{28A0092B-C50C-407E-A947-70E740481C1C}">
                <a14:useLocalDpi xmlns:a14="http://schemas.microsoft.com/office/drawing/2010/main" val="0"/>
              </a:ext>
            </a:extLst>
          </a:blip>
          <a:srcRect t="25570" r="-138" b="33192"/>
          <a:stretch/>
        </p:blipFill>
        <p:spPr bwMode="auto">
          <a:xfrm>
            <a:off x="3721129" y="1564853"/>
            <a:ext cx="3881306" cy="998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770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11" y="0"/>
            <a:ext cx="10515600" cy="1325563"/>
          </a:xfrm>
        </p:spPr>
        <p:txBody>
          <a:bodyPr/>
          <a:lstStyle/>
          <a:p>
            <a:pPr algn="ctr"/>
            <a:r>
              <a:rPr lang="en-US" b="1" dirty="0"/>
              <a:t>How Satan hinders the work of the ministry</a:t>
            </a:r>
          </a:p>
        </p:txBody>
      </p:sp>
      <p:pic>
        <p:nvPicPr>
          <p:cNvPr id="4" name="Picture 3"/>
          <p:cNvPicPr>
            <a:picLocks noChangeAspect="1"/>
          </p:cNvPicPr>
          <p:nvPr/>
        </p:nvPicPr>
        <p:blipFill>
          <a:blip r:embed="rId2"/>
          <a:stretch>
            <a:fillRect/>
          </a:stretch>
        </p:blipFill>
        <p:spPr>
          <a:xfrm>
            <a:off x="2503429" y="1463099"/>
            <a:ext cx="6908489" cy="5244755"/>
          </a:xfrm>
          <a:prstGeom prst="rect">
            <a:avLst/>
          </a:prstGeom>
        </p:spPr>
      </p:pic>
    </p:spTree>
    <p:extLst>
      <p:ext uri="{BB962C8B-B14F-4D97-AF65-F5344CB8AC3E}">
        <p14:creationId xmlns:p14="http://schemas.microsoft.com/office/powerpoint/2010/main" val="3148613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6346"/>
            <a:ext cx="6671388" cy="1325563"/>
          </a:xfrm>
        </p:spPr>
        <p:txBody>
          <a:bodyPr>
            <a:noAutofit/>
          </a:bodyPr>
          <a:lstStyle/>
          <a:p>
            <a:pPr algn="ctr"/>
            <a:r>
              <a:rPr lang="en-US" sz="4000" i="1" dirty="0"/>
              <a:t>(1 Thessalonians 2:17-18) </a:t>
            </a:r>
            <a:br>
              <a:rPr lang="en-US" sz="4000" i="1" dirty="0"/>
            </a:br>
            <a:r>
              <a:rPr lang="en-US" sz="4000" i="1" dirty="0"/>
              <a:t>“But we, brethren, being taken from you for a short time in presence, not in heart, endeavored the more abundantly to see your face with great desire. Wherefore we would have come unto you, even I Paul, once and again; but </a:t>
            </a:r>
            <a:r>
              <a:rPr lang="en-US" sz="4000" i="1" u="sng" dirty="0"/>
              <a:t>Satan hindered us</a:t>
            </a:r>
            <a:r>
              <a:rPr lang="en-US" sz="4000" i="1" dirty="0"/>
              <a:t>.”</a:t>
            </a:r>
          </a:p>
        </p:txBody>
      </p:sp>
      <p:pic>
        <p:nvPicPr>
          <p:cNvPr id="3" name="Picture 2"/>
          <p:cNvPicPr>
            <a:picLocks noChangeAspect="1"/>
          </p:cNvPicPr>
          <p:nvPr/>
        </p:nvPicPr>
        <p:blipFill>
          <a:blip r:embed="rId2"/>
          <a:stretch>
            <a:fillRect/>
          </a:stretch>
        </p:blipFill>
        <p:spPr>
          <a:xfrm>
            <a:off x="7109927" y="74988"/>
            <a:ext cx="5082073" cy="6783012"/>
          </a:xfrm>
          <a:prstGeom prst="rect">
            <a:avLst/>
          </a:prstGeom>
        </p:spPr>
      </p:pic>
    </p:spTree>
    <p:extLst>
      <p:ext uri="{BB962C8B-B14F-4D97-AF65-F5344CB8AC3E}">
        <p14:creationId xmlns:p14="http://schemas.microsoft.com/office/powerpoint/2010/main" val="885853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90" y="58722"/>
            <a:ext cx="12108110" cy="6799277"/>
          </a:xfrm>
        </p:spPr>
        <p:txBody>
          <a:bodyPr>
            <a:normAutofit/>
          </a:bodyPr>
          <a:lstStyle/>
          <a:p>
            <a:pPr marL="0" indent="0">
              <a:buNone/>
            </a:pPr>
            <a:r>
              <a:rPr lang="en-US" sz="3600" dirty="0"/>
              <a:t>The inability of Paul to visit the new Church at Thessalonica was not because of a lack of desire. He prayed hard to visit them - </a:t>
            </a:r>
            <a:r>
              <a:rPr lang="en-US" sz="3600" i="1" dirty="0"/>
              <a:t>“For your sakes, before our God, night and day, praying exceedingly that we might see your face.”                                        [1 Thessalonians 3:9-10].</a:t>
            </a:r>
            <a:r>
              <a:rPr lang="en-US" sz="3600" dirty="0"/>
              <a:t>  </a:t>
            </a:r>
          </a:p>
          <a:p>
            <a:pPr marL="0" indent="0">
              <a:buNone/>
            </a:pPr>
            <a:r>
              <a:rPr lang="en-US" sz="3600" dirty="0"/>
              <a:t>He wanted, he wished, he longed to visit them but Satan hindered him from going.</a:t>
            </a:r>
          </a:p>
          <a:p>
            <a:pPr marL="0" indent="0">
              <a:buNone/>
            </a:pPr>
            <a:r>
              <a:rPr lang="en-US" sz="3600" dirty="0"/>
              <a:t>We do not know what the hindrance was but whatever it was it was effective in keeping Paul from visiting these new believers who were in great need of discipleship. </a:t>
            </a:r>
          </a:p>
          <a:p>
            <a:pPr marL="0" indent="0">
              <a:buNone/>
            </a:pPr>
            <a:r>
              <a:rPr lang="en-US" sz="3600" dirty="0"/>
              <a:t>Satan the master of all evil was watching intently the ministry of the Apostle seeking and succeeding in hindering him.</a:t>
            </a:r>
          </a:p>
        </p:txBody>
      </p:sp>
    </p:spTree>
    <p:extLst>
      <p:ext uri="{BB962C8B-B14F-4D97-AF65-F5344CB8AC3E}">
        <p14:creationId xmlns:p14="http://schemas.microsoft.com/office/powerpoint/2010/main" val="55327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37" y="0"/>
            <a:ext cx="5897460" cy="1325563"/>
          </a:xfrm>
        </p:spPr>
        <p:txBody>
          <a:bodyPr>
            <a:normAutofit/>
          </a:bodyPr>
          <a:lstStyle/>
          <a:p>
            <a:pPr algn="ctr"/>
            <a:r>
              <a:rPr lang="en-US" sz="4800" b="1" dirty="0">
                <a:solidFill>
                  <a:srgbClr val="FFFF00"/>
                </a:solidFill>
              </a:rPr>
              <a:t>Job</a:t>
            </a:r>
          </a:p>
        </p:txBody>
      </p:sp>
      <p:sp>
        <p:nvSpPr>
          <p:cNvPr id="3" name="Content Placeholder 2"/>
          <p:cNvSpPr>
            <a:spLocks noGrp="1"/>
          </p:cNvSpPr>
          <p:nvPr>
            <p:ph idx="1"/>
          </p:nvPr>
        </p:nvSpPr>
        <p:spPr>
          <a:xfrm>
            <a:off x="90582" y="1665639"/>
            <a:ext cx="6513816" cy="4676936"/>
          </a:xfrm>
        </p:spPr>
        <p:txBody>
          <a:bodyPr>
            <a:noAutofit/>
          </a:bodyPr>
          <a:lstStyle/>
          <a:p>
            <a:pPr marL="0" indent="0" algn="ctr">
              <a:buNone/>
            </a:pPr>
            <a:r>
              <a:rPr lang="en-US" sz="4000" dirty="0"/>
              <a:t>Job was buffeted, and beat, and bruised, hurt, and ruined by Satan </a:t>
            </a:r>
            <a:r>
              <a:rPr lang="en-US" sz="4000" i="1" dirty="0"/>
              <a:t>[Job 1:13-19].  </a:t>
            </a:r>
          </a:p>
          <a:p>
            <a:pPr marL="0" indent="0" algn="ctr">
              <a:buNone/>
            </a:pPr>
            <a:r>
              <a:rPr lang="en-US" sz="4000" dirty="0"/>
              <a:t>His sorrows did not end until he was cast in the ash heap, deprived of health, children,  home, and property.  </a:t>
            </a:r>
          </a:p>
          <a:p>
            <a:pPr marL="0" indent="0" algn="ctr">
              <a:buNone/>
            </a:pPr>
            <a:r>
              <a:rPr lang="en-US" sz="4000" dirty="0"/>
              <a:t>Satan did it </a:t>
            </a:r>
            <a:r>
              <a:rPr lang="en-US" sz="4000" i="1" dirty="0"/>
              <a:t>[Job 1:6-12, 2:1-7] </a:t>
            </a:r>
          </a:p>
        </p:txBody>
      </p:sp>
      <p:pic>
        <p:nvPicPr>
          <p:cNvPr id="4" name="Picture 3"/>
          <p:cNvPicPr>
            <a:picLocks noChangeAspect="1"/>
          </p:cNvPicPr>
          <p:nvPr/>
        </p:nvPicPr>
        <p:blipFill>
          <a:blip r:embed="rId2"/>
          <a:stretch>
            <a:fillRect/>
          </a:stretch>
        </p:blipFill>
        <p:spPr>
          <a:xfrm>
            <a:off x="6895752" y="314495"/>
            <a:ext cx="5107539" cy="3832225"/>
          </a:xfrm>
          <a:prstGeom prst="rect">
            <a:avLst/>
          </a:prstGeom>
          <a:effectLst>
            <a:reflection blurRad="6350" stA="50000" endA="300" endPos="90000" dist="50800" dir="5400000" sy="-100000" algn="bl" rotWithShape="0"/>
          </a:effectLst>
        </p:spPr>
      </p:pic>
    </p:spTree>
    <p:extLst>
      <p:ext uri="{BB962C8B-B14F-4D97-AF65-F5344CB8AC3E}">
        <p14:creationId xmlns:p14="http://schemas.microsoft.com/office/powerpoint/2010/main" val="2011533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365125"/>
            <a:ext cx="4521667" cy="1325563"/>
          </a:xfrm>
        </p:spPr>
        <p:txBody>
          <a:bodyPr>
            <a:normAutofit/>
          </a:bodyPr>
          <a:lstStyle/>
          <a:p>
            <a:pPr algn="ctr"/>
            <a:r>
              <a:rPr lang="en-US" sz="4800" b="1" dirty="0">
                <a:solidFill>
                  <a:srgbClr val="FFFF00"/>
                </a:solidFill>
              </a:rPr>
              <a:t>Moses</a:t>
            </a:r>
          </a:p>
        </p:txBody>
      </p:sp>
      <p:sp>
        <p:nvSpPr>
          <p:cNvPr id="3" name="Content Placeholder 2"/>
          <p:cNvSpPr>
            <a:spLocks noGrp="1"/>
          </p:cNvSpPr>
          <p:nvPr>
            <p:ph idx="1"/>
          </p:nvPr>
        </p:nvSpPr>
        <p:spPr>
          <a:xfrm>
            <a:off x="234893" y="1976627"/>
            <a:ext cx="4437776" cy="4351338"/>
          </a:xfrm>
        </p:spPr>
        <p:txBody>
          <a:bodyPr>
            <a:noAutofit/>
          </a:bodyPr>
          <a:lstStyle/>
          <a:p>
            <a:pPr marL="0" indent="0" algn="ctr">
              <a:buNone/>
            </a:pPr>
            <a:r>
              <a:rPr lang="en-US" sz="3600" dirty="0"/>
              <a:t>When Moses stood to lead God’s people, Jannes and Jambres stood up to oppose him: They were the messengers of Satan. </a:t>
            </a:r>
            <a:r>
              <a:rPr lang="en-US" sz="3600" i="1" dirty="0"/>
              <a:t>[Exodus 7:11; 2 Timothy 3:8] </a:t>
            </a:r>
          </a:p>
        </p:txBody>
      </p:sp>
      <p:pic>
        <p:nvPicPr>
          <p:cNvPr id="4" name="Picture 3"/>
          <p:cNvPicPr>
            <a:picLocks noChangeAspect="1"/>
          </p:cNvPicPr>
          <p:nvPr/>
        </p:nvPicPr>
        <p:blipFill>
          <a:blip r:embed="rId2"/>
          <a:stretch>
            <a:fillRect/>
          </a:stretch>
        </p:blipFill>
        <p:spPr>
          <a:xfrm>
            <a:off x="5136475" y="781361"/>
            <a:ext cx="6599115" cy="4646316"/>
          </a:xfrm>
          <a:prstGeom prst="rect">
            <a:avLst/>
          </a:prstGeom>
        </p:spPr>
      </p:pic>
    </p:spTree>
    <p:extLst>
      <p:ext uri="{BB962C8B-B14F-4D97-AF65-F5344CB8AC3E}">
        <p14:creationId xmlns:p14="http://schemas.microsoft.com/office/powerpoint/2010/main" val="604624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0885" y="0"/>
            <a:ext cx="10470229"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649" y="155400"/>
            <a:ext cx="10515600" cy="1325563"/>
          </a:xfrm>
        </p:spPr>
        <p:txBody>
          <a:bodyPr/>
          <a:lstStyle/>
          <a:p>
            <a:r>
              <a:rPr lang="en-US" b="1" dirty="0">
                <a:solidFill>
                  <a:srgbClr val="FFFF00"/>
                </a:solidFill>
              </a:rPr>
              <a:t>Nehemiah</a:t>
            </a:r>
          </a:p>
        </p:txBody>
      </p:sp>
      <p:sp>
        <p:nvSpPr>
          <p:cNvPr id="3" name="Content Placeholder 2"/>
          <p:cNvSpPr>
            <a:spLocks noGrp="1"/>
          </p:cNvSpPr>
          <p:nvPr>
            <p:ph idx="1"/>
          </p:nvPr>
        </p:nvSpPr>
        <p:spPr>
          <a:xfrm>
            <a:off x="109057" y="1632678"/>
            <a:ext cx="5295150" cy="4351338"/>
          </a:xfrm>
        </p:spPr>
        <p:txBody>
          <a:bodyPr>
            <a:noAutofit/>
          </a:bodyPr>
          <a:lstStyle/>
          <a:p>
            <a:pPr marL="0" indent="0" algn="ctr">
              <a:buNone/>
            </a:pPr>
            <a:r>
              <a:rPr lang="en-US" sz="3600" dirty="0"/>
              <a:t>When Nehemiah put his hand to the work of building up the wall of Jerusalem laboring and toiling to restore the city of God, there was Sanballat and </a:t>
            </a:r>
            <a:r>
              <a:rPr lang="en-US" sz="3600" dirty="0" err="1"/>
              <a:t>Tobiah</a:t>
            </a:r>
            <a:r>
              <a:rPr lang="en-US" sz="3600" dirty="0"/>
              <a:t> who sought to hinder him: They were the messengers of Satan. </a:t>
            </a:r>
            <a:r>
              <a:rPr lang="en-US" sz="3600" i="1" dirty="0"/>
              <a:t>[Nehemiah 4:7-8]</a:t>
            </a:r>
          </a:p>
        </p:txBody>
      </p:sp>
      <p:pic>
        <p:nvPicPr>
          <p:cNvPr id="4" name="Picture 3"/>
          <p:cNvPicPr>
            <a:picLocks noChangeAspect="1"/>
          </p:cNvPicPr>
          <p:nvPr/>
        </p:nvPicPr>
        <p:blipFill>
          <a:blip r:embed="rId2"/>
          <a:stretch>
            <a:fillRect/>
          </a:stretch>
        </p:blipFill>
        <p:spPr>
          <a:xfrm>
            <a:off x="5837548" y="1049771"/>
            <a:ext cx="6151458" cy="31177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5571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6495" y="18774"/>
            <a:ext cx="10094844" cy="6729896"/>
          </a:xfrm>
          <a:prstGeom prst="rect">
            <a:avLst/>
          </a:prstGeom>
        </p:spPr>
      </p:pic>
    </p:spTree>
    <p:extLst>
      <p:ext uri="{BB962C8B-B14F-4D97-AF65-F5344CB8AC3E}">
        <p14:creationId xmlns:p14="http://schemas.microsoft.com/office/powerpoint/2010/main" val="3143146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616" y="625450"/>
            <a:ext cx="11966197" cy="4351338"/>
          </a:xfrm>
        </p:spPr>
        <p:txBody>
          <a:bodyPr>
            <a:noAutofit/>
          </a:bodyPr>
          <a:lstStyle/>
          <a:p>
            <a:pPr marL="0" indent="0" algn="ctr">
              <a:buNone/>
            </a:pPr>
            <a:r>
              <a:rPr lang="en-US" sz="3600" i="1" dirty="0"/>
              <a:t>“And lest I should be exalted above measure through the abundance of the revelations, there was given to me a thorn in the flesh, the </a:t>
            </a:r>
            <a:r>
              <a:rPr lang="en-US" sz="3600" i="1" dirty="0">
                <a:solidFill>
                  <a:srgbClr val="FFFF00"/>
                </a:solidFill>
              </a:rPr>
              <a:t>messenger of Satan </a:t>
            </a:r>
            <a:r>
              <a:rPr lang="en-US" sz="3600" i="1" dirty="0"/>
              <a:t>to buffet me, lest I should be exalted above measure. For this thing I besought the Lord thrice, that it might depart from me. And he said unto me, My grace is sufficient for thee: for my strength is made perfect in weakness. Most gladly therefore will I rather glory in my infirmities, that the power of Christ may rest upon me. Therefore I take pleasure in infirmities, in reproaches, in necessities, in persecutions, in distresses for Christ's sake: for when I am weak, then am I strong.”</a:t>
            </a:r>
            <a:r>
              <a:rPr lang="en-US" sz="3600" i="1" dirty="0"/>
              <a:t> (2 Corinthians 12:7-10) </a:t>
            </a:r>
            <a:endParaRPr lang="en-US" sz="3600" i="1" dirty="0"/>
          </a:p>
        </p:txBody>
      </p:sp>
    </p:spTree>
    <p:extLst>
      <p:ext uri="{BB962C8B-B14F-4D97-AF65-F5344CB8AC3E}">
        <p14:creationId xmlns:p14="http://schemas.microsoft.com/office/powerpoint/2010/main" val="2860242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51"/>
            <a:ext cx="7332292" cy="1325563"/>
          </a:xfrm>
        </p:spPr>
        <p:txBody>
          <a:bodyPr/>
          <a:lstStyle/>
          <a:p>
            <a:pPr algn="ctr"/>
            <a:r>
              <a:rPr lang="en-US" b="1" dirty="0">
                <a:solidFill>
                  <a:srgbClr val="FFFF00"/>
                </a:solidFill>
              </a:rPr>
              <a:t>Michael the archangel </a:t>
            </a:r>
          </a:p>
        </p:txBody>
      </p:sp>
      <p:sp>
        <p:nvSpPr>
          <p:cNvPr id="3" name="Content Placeholder 2"/>
          <p:cNvSpPr>
            <a:spLocks noGrp="1"/>
          </p:cNvSpPr>
          <p:nvPr>
            <p:ph idx="1"/>
          </p:nvPr>
        </p:nvSpPr>
        <p:spPr>
          <a:xfrm>
            <a:off x="838200" y="1825625"/>
            <a:ext cx="5451505" cy="4351338"/>
          </a:xfrm>
        </p:spPr>
        <p:txBody>
          <a:bodyPr>
            <a:normAutofit/>
          </a:bodyPr>
          <a:lstStyle/>
          <a:p>
            <a:pPr marL="0" indent="0" algn="ctr">
              <a:buNone/>
            </a:pPr>
            <a:r>
              <a:rPr lang="en-US" sz="3600" i="1" dirty="0"/>
              <a:t>“</a:t>
            </a:r>
            <a:r>
              <a:rPr lang="en-US" sz="3600" i="1" dirty="0"/>
              <a:t>Yet Michael the archangel, when </a:t>
            </a:r>
            <a:r>
              <a:rPr lang="en-US" sz="3600" i="1" u="sng" dirty="0"/>
              <a:t>contending with the devil</a:t>
            </a:r>
            <a:r>
              <a:rPr lang="en-US" sz="3600" i="1" dirty="0"/>
              <a:t> he disputed about the body of Moses, durst not bring against him a railing accusation, but said, The Lord rebuke thee</a:t>
            </a:r>
            <a:r>
              <a:rPr lang="en-US" sz="3600" i="1" dirty="0"/>
              <a:t>.” </a:t>
            </a:r>
          </a:p>
          <a:p>
            <a:pPr marL="0" indent="0" algn="ctr">
              <a:buNone/>
            </a:pPr>
            <a:r>
              <a:rPr lang="en-US" sz="3600" i="1" dirty="0"/>
              <a:t>[Jude 1:9]</a:t>
            </a:r>
          </a:p>
          <a:p>
            <a:pPr marL="0" indent="0" algn="ctr">
              <a:buNone/>
            </a:pPr>
            <a:endParaRPr lang="en-US" sz="3600" i="1" dirty="0"/>
          </a:p>
        </p:txBody>
      </p:sp>
      <p:pic>
        <p:nvPicPr>
          <p:cNvPr id="4" name="Picture 3"/>
          <p:cNvPicPr>
            <a:picLocks noChangeAspect="1"/>
          </p:cNvPicPr>
          <p:nvPr/>
        </p:nvPicPr>
        <p:blipFill>
          <a:blip r:embed="rId2"/>
          <a:stretch>
            <a:fillRect/>
          </a:stretch>
        </p:blipFill>
        <p:spPr>
          <a:xfrm>
            <a:off x="6763301" y="0"/>
            <a:ext cx="5289233" cy="6858000"/>
          </a:xfrm>
          <a:prstGeom prst="rect">
            <a:avLst/>
          </a:prstGeom>
        </p:spPr>
      </p:pic>
    </p:spTree>
    <p:extLst>
      <p:ext uri="{BB962C8B-B14F-4D97-AF65-F5344CB8AC3E}">
        <p14:creationId xmlns:p14="http://schemas.microsoft.com/office/powerpoint/2010/main" val="256266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8" y="713005"/>
            <a:ext cx="8092867" cy="1325563"/>
          </a:xfrm>
        </p:spPr>
        <p:txBody>
          <a:bodyPr>
            <a:noAutofit/>
          </a:bodyPr>
          <a:lstStyle/>
          <a:p>
            <a:pPr algn="ctr"/>
            <a:r>
              <a:rPr lang="en-US" b="1" dirty="0">
                <a:solidFill>
                  <a:srgbClr val="FFFF00"/>
                </a:solidFill>
              </a:rPr>
              <a:t>Jesus</a:t>
            </a:r>
            <a:r>
              <a:rPr lang="en-US" sz="4000" b="1" dirty="0">
                <a:solidFill>
                  <a:srgbClr val="FFFF00"/>
                </a:solidFill>
              </a:rPr>
              <a:t> </a:t>
            </a:r>
            <a:br>
              <a:rPr lang="en-US" sz="4000" b="1" dirty="0">
                <a:solidFill>
                  <a:srgbClr val="FFFF00"/>
                </a:solidFill>
              </a:rPr>
            </a:br>
            <a:r>
              <a:rPr lang="en-US" sz="3200" i="1" dirty="0"/>
              <a:t>Satan the fierce adversary of Christ </a:t>
            </a:r>
            <a:br>
              <a:rPr lang="en-US" sz="3200" i="1" dirty="0"/>
            </a:br>
            <a:r>
              <a:rPr lang="en-US" sz="3200" i="1" dirty="0"/>
              <a:t>opposed the ministry of the Lord Jesus</a:t>
            </a:r>
            <a:br>
              <a:rPr lang="en-US" sz="4000" dirty="0"/>
            </a:br>
            <a:endParaRPr lang="en-US" sz="4000" b="1" dirty="0">
              <a:solidFill>
                <a:srgbClr val="FFFF00"/>
              </a:solidFill>
            </a:endParaRPr>
          </a:p>
        </p:txBody>
      </p:sp>
      <p:sp>
        <p:nvSpPr>
          <p:cNvPr id="3" name="Content Placeholder 2"/>
          <p:cNvSpPr>
            <a:spLocks noGrp="1"/>
          </p:cNvSpPr>
          <p:nvPr>
            <p:ph idx="1"/>
          </p:nvPr>
        </p:nvSpPr>
        <p:spPr>
          <a:xfrm>
            <a:off x="104278" y="2184267"/>
            <a:ext cx="8092867" cy="4595991"/>
          </a:xfrm>
        </p:spPr>
        <p:txBody>
          <a:bodyPr>
            <a:noAutofit/>
          </a:bodyPr>
          <a:lstStyle/>
          <a:p>
            <a:pPr marL="0" indent="0" algn="ctr">
              <a:buNone/>
            </a:pPr>
            <a:r>
              <a:rPr lang="en-US" dirty="0"/>
              <a:t>He stood over His manger with a bloody sword.</a:t>
            </a:r>
          </a:p>
          <a:p>
            <a:pPr marL="0" indent="0" algn="ctr">
              <a:buNone/>
            </a:pPr>
            <a:r>
              <a:rPr lang="en-US" dirty="0"/>
              <a:t> When Jesus entered into His ministry, there in the wilderness Satan sought to tempt Him away </a:t>
            </a:r>
          </a:p>
          <a:p>
            <a:pPr marL="0" indent="0" algn="ctr">
              <a:buNone/>
            </a:pPr>
            <a:r>
              <a:rPr lang="en-US" dirty="0"/>
              <a:t>from His mission  </a:t>
            </a:r>
            <a:r>
              <a:rPr lang="en-US" i="1" dirty="0"/>
              <a:t>[Luke 4:1-12].  </a:t>
            </a:r>
          </a:p>
          <a:p>
            <a:pPr marL="0" indent="0" algn="ctr">
              <a:buNone/>
            </a:pPr>
            <a:r>
              <a:rPr lang="en-US" dirty="0"/>
              <a:t>Then it says: </a:t>
            </a:r>
            <a:r>
              <a:rPr lang="en-US" i="1" dirty="0"/>
              <a:t>“And Satan left Him for a season”             [Luke 4:13].  </a:t>
            </a:r>
          </a:p>
          <a:p>
            <a:pPr marL="0" indent="0" algn="ctr">
              <a:buNone/>
            </a:pPr>
            <a:r>
              <a:rPr lang="en-US" dirty="0"/>
              <a:t>Throughout Jesus ministry, He was attacked over and over again by the Sadducee, and Pharisee,                         and Herodian, and Zealot.</a:t>
            </a:r>
          </a:p>
          <a:p>
            <a:pPr marL="0" indent="0" algn="ctr">
              <a:buNone/>
            </a:pPr>
            <a:r>
              <a:rPr lang="en-US" dirty="0"/>
              <a:t>Finally he was forsaken by His own Disciples.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50691" y="115493"/>
            <a:ext cx="3390678" cy="3349159"/>
          </a:xfrm>
          <a:prstGeom prst="rect">
            <a:avLst/>
          </a:prstGeom>
        </p:spPr>
      </p:pic>
      <p:pic>
        <p:nvPicPr>
          <p:cNvPr id="5" name="Picture 4"/>
          <p:cNvPicPr>
            <a:picLocks noChangeAspect="1"/>
          </p:cNvPicPr>
          <p:nvPr/>
        </p:nvPicPr>
        <p:blipFill>
          <a:blip r:embed="rId4"/>
          <a:stretch>
            <a:fillRect/>
          </a:stretch>
        </p:blipFill>
        <p:spPr>
          <a:xfrm>
            <a:off x="8350691" y="1211960"/>
            <a:ext cx="3408785" cy="5092612"/>
          </a:xfrm>
          <a:prstGeom prst="rect">
            <a:avLst/>
          </a:prstGeom>
        </p:spPr>
      </p:pic>
      <p:pic>
        <p:nvPicPr>
          <p:cNvPr id="6" name="Picture 5"/>
          <p:cNvPicPr>
            <a:picLocks noChangeAspect="1"/>
          </p:cNvPicPr>
          <p:nvPr/>
        </p:nvPicPr>
        <p:blipFill rotWithShape="1">
          <a:blip r:embed="rId5"/>
          <a:srcRect l="11087" r="14053" b="1344"/>
          <a:stretch/>
        </p:blipFill>
        <p:spPr>
          <a:xfrm>
            <a:off x="8285491" y="3758266"/>
            <a:ext cx="3473985" cy="2575266"/>
          </a:xfrm>
          <a:prstGeom prst="rect">
            <a:avLst/>
          </a:prstGeom>
        </p:spPr>
      </p:pic>
      <p:pic>
        <p:nvPicPr>
          <p:cNvPr id="7" name="Picture 6"/>
          <p:cNvPicPr>
            <a:picLocks noChangeAspect="1"/>
          </p:cNvPicPr>
          <p:nvPr/>
        </p:nvPicPr>
        <p:blipFill>
          <a:blip r:embed="rId6"/>
          <a:stretch>
            <a:fillRect/>
          </a:stretch>
        </p:blipFill>
        <p:spPr>
          <a:xfrm>
            <a:off x="8312364" y="1183000"/>
            <a:ext cx="3485438" cy="4377219"/>
          </a:xfrm>
          <a:prstGeom prst="rect">
            <a:avLst/>
          </a:prstGeom>
        </p:spPr>
      </p:pic>
    </p:spTree>
    <p:extLst>
      <p:ext uri="{BB962C8B-B14F-4D97-AF65-F5344CB8AC3E}">
        <p14:creationId xmlns:p14="http://schemas.microsoft.com/office/powerpoint/2010/main" val="1296224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226" y="58724"/>
            <a:ext cx="6576968" cy="6799276"/>
          </a:xfrm>
        </p:spPr>
        <p:txBody>
          <a:bodyPr>
            <a:normAutofit/>
          </a:bodyPr>
          <a:lstStyle/>
          <a:p>
            <a:pPr marL="0" indent="0">
              <a:buNone/>
            </a:pPr>
            <a:r>
              <a:rPr lang="en-US" sz="3600" i="1" dirty="0"/>
              <a:t>(Luke 6:26) “Woe unto you, when all men shall speak well of you! for so did their fathers to the false prophets.”</a:t>
            </a:r>
          </a:p>
          <a:p>
            <a:pPr marL="0" indent="0">
              <a:buNone/>
            </a:pPr>
            <a:r>
              <a:rPr lang="en-US" sz="3600" i="1" dirty="0"/>
              <a:t>(John 15:18-19) “If the world hate you, ye know that it hated me before it hated you. If ye were of the world, the world would love his own: but because ye are not of the world, but I have chosen you out of the world, therefore the world </a:t>
            </a:r>
            <a:r>
              <a:rPr lang="en-US" sz="3600" i="1" dirty="0" err="1"/>
              <a:t>hateth</a:t>
            </a:r>
            <a:r>
              <a:rPr lang="en-US" sz="3600" i="1" dirty="0"/>
              <a:t> you.”</a:t>
            </a:r>
            <a:endParaRPr lang="en-US" sz="3600"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207907">
            <a:off x="6970471" y="1057268"/>
            <a:ext cx="5110156" cy="3839917"/>
          </a:xfrm>
          <a:prstGeom prst="rect">
            <a:avLst/>
          </a:prstGeom>
        </p:spPr>
      </p:pic>
    </p:spTree>
    <p:extLst>
      <p:ext uri="{BB962C8B-B14F-4D97-AF65-F5344CB8AC3E}">
        <p14:creationId xmlns:p14="http://schemas.microsoft.com/office/powerpoint/2010/main" val="427556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005" y="1348260"/>
            <a:ext cx="6031685" cy="4401205"/>
          </a:xfrm>
          <a:prstGeom prst="rect">
            <a:avLst/>
          </a:prstGeom>
        </p:spPr>
        <p:txBody>
          <a:bodyPr wrap="square">
            <a:spAutoFit/>
          </a:bodyPr>
          <a:lstStyle/>
          <a:p>
            <a:pPr algn="ctr"/>
            <a:r>
              <a:rPr lang="en-US" sz="4000" i="1" dirty="0"/>
              <a:t>“Having a good conscience; that, whereas they speak evil of you, as of evildoers, they may be ashamed that falsely accuse your good conversation in Christ.”       (1 Peter 3:16) </a:t>
            </a:r>
            <a:endParaRPr lang="en-US" sz="4000" i="1" dirty="0"/>
          </a:p>
        </p:txBody>
      </p:sp>
      <p:pic>
        <p:nvPicPr>
          <p:cNvPr id="3" name="Picture 2"/>
          <p:cNvPicPr>
            <a:picLocks noChangeAspect="1"/>
          </p:cNvPicPr>
          <p:nvPr/>
        </p:nvPicPr>
        <p:blipFill rotWithShape="1">
          <a:blip r:embed="rId2"/>
          <a:srcRect r="336" b="3206"/>
          <a:stretch/>
        </p:blipFill>
        <p:spPr>
          <a:xfrm>
            <a:off x="6993668" y="248729"/>
            <a:ext cx="4784475" cy="6084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5979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11" y="0"/>
            <a:ext cx="6233719" cy="1325563"/>
          </a:xfrm>
        </p:spPr>
        <p:txBody>
          <a:bodyPr/>
          <a:lstStyle/>
          <a:p>
            <a:pPr algn="ctr"/>
            <a:r>
              <a:rPr lang="en-US" b="1" dirty="0">
                <a:solidFill>
                  <a:srgbClr val="FFFF00"/>
                </a:solidFill>
              </a:rPr>
              <a:t>The early Church</a:t>
            </a:r>
          </a:p>
        </p:txBody>
      </p:sp>
      <p:sp>
        <p:nvSpPr>
          <p:cNvPr id="3" name="Content Placeholder 2"/>
          <p:cNvSpPr>
            <a:spLocks noGrp="1"/>
          </p:cNvSpPr>
          <p:nvPr>
            <p:ph idx="1"/>
          </p:nvPr>
        </p:nvSpPr>
        <p:spPr>
          <a:xfrm>
            <a:off x="-1" y="1464185"/>
            <a:ext cx="7692705" cy="5314120"/>
          </a:xfrm>
        </p:spPr>
        <p:txBody>
          <a:bodyPr>
            <a:normAutofit/>
          </a:bodyPr>
          <a:lstStyle/>
          <a:p>
            <a:pPr marL="0" indent="0" algn="ctr">
              <a:buNone/>
            </a:pPr>
            <a:r>
              <a:rPr lang="en-US" sz="3200" dirty="0"/>
              <a:t>The account of the early (infant) Church in the book of Acts records Satan hindering it, fighting and warring against it by persecution which begin with the stoning of Stephen –</a:t>
            </a:r>
          </a:p>
          <a:p>
            <a:pPr marL="0" indent="0" algn="ctr">
              <a:buNone/>
            </a:pPr>
            <a:r>
              <a:rPr lang="en-US" sz="3200" i="1" dirty="0"/>
              <a:t> (see Acts chapter 7)</a:t>
            </a:r>
          </a:p>
          <a:p>
            <a:pPr marL="0" indent="0" algn="ctr">
              <a:buNone/>
            </a:pPr>
            <a:endParaRPr lang="en-US" sz="3200" dirty="0"/>
          </a:p>
          <a:p>
            <a:pPr marL="0" indent="0" algn="ctr">
              <a:buNone/>
            </a:pPr>
            <a:r>
              <a:rPr lang="en-US" sz="3200" dirty="0"/>
              <a:t>When persecution failed, Satan attacked          the early church through heresy, false teachers, false doctrine and divisions.</a:t>
            </a:r>
          </a:p>
          <a:p>
            <a:pPr marL="0" indent="0" algn="ctr">
              <a:buNone/>
            </a:pPr>
            <a:r>
              <a:rPr lang="en-US" sz="3200" i="1" dirty="0"/>
              <a:t>[1 Corinthians 1:10-12; Galatians 1:6-9]</a:t>
            </a:r>
          </a:p>
        </p:txBody>
      </p:sp>
      <p:pic>
        <p:nvPicPr>
          <p:cNvPr id="4" name="Picture 3"/>
          <p:cNvPicPr>
            <a:picLocks noChangeAspect="1"/>
          </p:cNvPicPr>
          <p:nvPr/>
        </p:nvPicPr>
        <p:blipFill>
          <a:blip r:embed="rId2"/>
          <a:stretch>
            <a:fillRect/>
          </a:stretch>
        </p:blipFill>
        <p:spPr>
          <a:xfrm>
            <a:off x="8112250" y="109331"/>
            <a:ext cx="3934803" cy="3225248"/>
          </a:xfrm>
          <a:prstGeom prst="rect">
            <a:avLst/>
          </a:prstGeom>
        </p:spPr>
      </p:pic>
      <p:pic>
        <p:nvPicPr>
          <p:cNvPr id="5" name="Picture 4"/>
          <p:cNvPicPr>
            <a:picLocks noChangeAspect="1"/>
          </p:cNvPicPr>
          <p:nvPr/>
        </p:nvPicPr>
        <p:blipFill>
          <a:blip r:embed="rId3"/>
          <a:stretch>
            <a:fillRect/>
          </a:stretch>
        </p:blipFill>
        <p:spPr>
          <a:xfrm>
            <a:off x="8112250" y="3472361"/>
            <a:ext cx="3934803" cy="3365137"/>
          </a:xfrm>
          <a:prstGeom prst="rect">
            <a:avLst/>
          </a:prstGeom>
        </p:spPr>
      </p:pic>
    </p:spTree>
    <p:extLst>
      <p:ext uri="{BB962C8B-B14F-4D97-AF65-F5344CB8AC3E}">
        <p14:creationId xmlns:p14="http://schemas.microsoft.com/office/powerpoint/2010/main" val="1036621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366"/>
            <a:ext cx="12192000" cy="6789634"/>
          </a:xfrm>
        </p:spPr>
        <p:txBody>
          <a:bodyPr>
            <a:normAutofit fontScale="85000" lnSpcReduction="20000"/>
          </a:bodyPr>
          <a:lstStyle/>
          <a:p>
            <a:pPr marL="0" indent="0" algn="ctr">
              <a:buNone/>
            </a:pPr>
            <a:r>
              <a:rPr lang="en-US" sz="4100" dirty="0">
                <a:solidFill>
                  <a:srgbClr val="FFFF00"/>
                </a:solidFill>
              </a:rPr>
              <a:t>Satan also sought to hinder the work of the ministry in the Church at Corinth through encouraging the toleration of sin </a:t>
            </a:r>
          </a:p>
          <a:p>
            <a:pPr marL="0" indent="0" algn="ctr">
              <a:buNone/>
            </a:pPr>
            <a:r>
              <a:rPr lang="en-US" sz="4100" dirty="0">
                <a:solidFill>
                  <a:srgbClr val="FFFF00"/>
                </a:solidFill>
              </a:rPr>
              <a:t>within the Church body</a:t>
            </a:r>
            <a:r>
              <a:rPr lang="en-US" sz="4100" i="1" dirty="0">
                <a:solidFill>
                  <a:srgbClr val="FFFF00"/>
                </a:solidFill>
              </a:rPr>
              <a:t>.</a:t>
            </a:r>
          </a:p>
          <a:p>
            <a:pPr marL="0" indent="0" algn="ctr">
              <a:buNone/>
            </a:pPr>
            <a:endParaRPr lang="en-US" sz="3600" i="1" dirty="0">
              <a:solidFill>
                <a:srgbClr val="FFFF00"/>
              </a:solidFill>
            </a:endParaRPr>
          </a:p>
          <a:p>
            <a:pPr marL="0" indent="0" algn="ctr">
              <a:buNone/>
            </a:pPr>
            <a:r>
              <a:rPr lang="en-US" sz="4100" i="1" dirty="0"/>
              <a:t>“It is reported commonly that there is fornication among you, and such fornication as is not so much as named among the Gentiles, that one should have his father's wife. And ye are puffed up, and have not rather mourned, that he that hath done this deed might be taken away from among you. For I verily, as absent in body, but present in spirit, have judged already, as though I were present, concerning him that hath so done this deed, In the name of our Lord Jesus Christ, when ye are gathered together, and my spirit, with the power of our Lord Jesus Christ, To deliver such an one unto Satan for the destruction of the flesh, that the spirit may be saved in the day of the Lord Jesus. Your glorying is not good. Know ye not that a little leaven leaveneth the whole lump? </a:t>
            </a:r>
          </a:p>
        </p:txBody>
      </p:sp>
    </p:spTree>
    <p:extLst>
      <p:ext uri="{BB962C8B-B14F-4D97-AF65-F5344CB8AC3E}">
        <p14:creationId xmlns:p14="http://schemas.microsoft.com/office/powerpoint/2010/main" val="499470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85361"/>
          </a:xfrm>
        </p:spPr>
        <p:txBody>
          <a:bodyPr>
            <a:noAutofit/>
          </a:bodyPr>
          <a:lstStyle/>
          <a:p>
            <a:pPr algn="ctr"/>
            <a:r>
              <a:rPr lang="en-US" sz="3400" i="1" dirty="0"/>
              <a:t>Purge out therefore the old leaven, that ye may be a new lump, as ye are unleavened. For even Christ our Passover is sacrificed for us: </a:t>
            </a:r>
            <a:r>
              <a:rPr lang="en-US" sz="3400" i="1" dirty="0"/>
              <a:t>Therefore let us keep the feast, not with old leaven, neither with the leaven of malice and wickedness; but with the unleavened bread of sincerity and truth. I wrote unto you in an epistle not to company with fornicators: Yet not altogether with the fornicators of this world, or with the covetous, or extortioners, or with idolaters; for then must ye needs go out of the world. But now I have written unto you not to keep company, if any man that is called a brother be a fornicator, or covetous, or an idolater, or a railer, or a drunkard, or an extortioner; with such an one no not to eat. For what have I to do to judge them also that are without? do not ye judge them that are within? But them that are without God judgeth. Therefore put away from among yourselves that wicked person.”</a:t>
            </a:r>
          </a:p>
        </p:txBody>
      </p:sp>
    </p:spTree>
    <p:extLst>
      <p:ext uri="{BB962C8B-B14F-4D97-AF65-F5344CB8AC3E}">
        <p14:creationId xmlns:p14="http://schemas.microsoft.com/office/powerpoint/2010/main" val="2578317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3999" y="17393"/>
            <a:ext cx="9120809" cy="6840607"/>
          </a:xfrm>
          <a:prstGeom prst="rect">
            <a:avLst/>
          </a:prstGeom>
        </p:spPr>
      </p:pic>
      <p:sp>
        <p:nvSpPr>
          <p:cNvPr id="2" name="Title 1"/>
          <p:cNvSpPr>
            <a:spLocks noGrp="1"/>
          </p:cNvSpPr>
          <p:nvPr>
            <p:ph type="title"/>
          </p:nvPr>
        </p:nvSpPr>
        <p:spPr>
          <a:xfrm>
            <a:off x="1523999" y="786213"/>
            <a:ext cx="6375634" cy="2162824"/>
          </a:xfrm>
        </p:spPr>
        <p:txBody>
          <a:bodyPr>
            <a:normAutofit/>
          </a:bodyPr>
          <a:lstStyle/>
          <a:p>
            <a:pPr algn="ctr"/>
            <a:r>
              <a:rPr lang="en-US" sz="4800" i="1" dirty="0">
                <a:effectLst>
                  <a:glow rad="101600">
                    <a:schemeClr val="bg1">
                      <a:alpha val="60000"/>
                    </a:schemeClr>
                  </a:glow>
                </a:effectLst>
                <a:latin typeface="Blackadder ITC" panose="04020505051007020D02" pitchFamily="82" charset="0"/>
              </a:rPr>
              <a:t>Examples of how Satan hinders the work of the ministry</a:t>
            </a:r>
          </a:p>
        </p:txBody>
      </p:sp>
    </p:spTree>
    <p:extLst>
      <p:ext uri="{BB962C8B-B14F-4D97-AF65-F5344CB8AC3E}">
        <p14:creationId xmlns:p14="http://schemas.microsoft.com/office/powerpoint/2010/main" val="2597262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2010"/>
            <a:ext cx="12192000" cy="6858000"/>
          </a:xfrm>
        </p:spPr>
        <p:txBody>
          <a:bodyPr>
            <a:normAutofit/>
          </a:bodyPr>
          <a:lstStyle/>
          <a:p>
            <a:r>
              <a:rPr lang="en-US" sz="3600" i="1" dirty="0"/>
              <a:t>Pride – I Tim. 3:7</a:t>
            </a:r>
          </a:p>
          <a:p>
            <a:r>
              <a:rPr lang="en-US" sz="3600" i="1" dirty="0"/>
              <a:t>Bad Spirit / Disgruntled / Dissatisfied / Discontented – Col. 3:8</a:t>
            </a:r>
          </a:p>
          <a:p>
            <a:r>
              <a:rPr lang="en-US" sz="3600" i="1" dirty="0"/>
              <a:t>Complaints – Phil. 2:14</a:t>
            </a:r>
          </a:p>
          <a:p>
            <a:r>
              <a:rPr lang="en-US" sz="3600" i="1" dirty="0"/>
              <a:t>Gossip / Slander / Spreading evil reports – 2 Cor. 6:8</a:t>
            </a:r>
          </a:p>
          <a:p>
            <a:r>
              <a:rPr lang="en-US" sz="3600" i="1" dirty="0"/>
              <a:t>Division – Rom. 16:17-20</a:t>
            </a:r>
          </a:p>
          <a:p>
            <a:r>
              <a:rPr lang="en-US" sz="3600" i="1" dirty="0"/>
              <a:t>Wolves – Acts 20:29</a:t>
            </a:r>
          </a:p>
          <a:p>
            <a:r>
              <a:rPr lang="en-US" sz="3600" i="1" dirty="0"/>
              <a:t>Tares - Matt. 13:25</a:t>
            </a:r>
          </a:p>
          <a:p>
            <a:r>
              <a:rPr lang="en-US" sz="3600" i="1" dirty="0"/>
              <a:t>Lack of vision – Acts 16:10</a:t>
            </a:r>
          </a:p>
          <a:p>
            <a:r>
              <a:rPr lang="en-US" sz="3600" i="1" dirty="0"/>
              <a:t>Lack of burden – Gal. 6:20</a:t>
            </a:r>
          </a:p>
          <a:p>
            <a:r>
              <a:rPr lang="en-US" sz="3600" i="1" dirty="0"/>
              <a:t>Lack of service – Col. 3:20</a:t>
            </a:r>
          </a:p>
          <a:p>
            <a:pPr marL="0" indent="0">
              <a:buNone/>
            </a:pPr>
            <a:endParaRPr lang="en-US" sz="3600" i="1" dirty="0"/>
          </a:p>
          <a:p>
            <a:endParaRPr lang="en-US" sz="3600" i="1" dirty="0"/>
          </a:p>
          <a:p>
            <a:endParaRPr lang="en-US" sz="3600" i="1" dirty="0"/>
          </a:p>
        </p:txBody>
      </p:sp>
      <p:pic>
        <p:nvPicPr>
          <p:cNvPr id="7" name="Picture 6"/>
          <p:cNvPicPr>
            <a:picLocks noChangeAspect="1"/>
          </p:cNvPicPr>
          <p:nvPr/>
        </p:nvPicPr>
        <p:blipFill>
          <a:blip r:embed="rId2"/>
          <a:stretch>
            <a:fillRect/>
          </a:stretch>
        </p:blipFill>
        <p:spPr>
          <a:xfrm>
            <a:off x="6759993" y="3822106"/>
            <a:ext cx="5432007" cy="3048264"/>
          </a:xfrm>
          <a:prstGeom prst="rect">
            <a:avLst/>
          </a:prstGeom>
        </p:spPr>
      </p:pic>
    </p:spTree>
    <p:extLst>
      <p:ext uri="{BB962C8B-B14F-4D97-AF65-F5344CB8AC3E}">
        <p14:creationId xmlns:p14="http://schemas.microsoft.com/office/powerpoint/2010/main" val="2991479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62750" y="3810000"/>
            <a:ext cx="5429250" cy="3048000"/>
          </a:xfrm>
          <a:prstGeom prst="rect">
            <a:avLst/>
          </a:prstGeom>
        </p:spPr>
      </p:pic>
      <p:sp>
        <p:nvSpPr>
          <p:cNvPr id="3" name="Content Placeholder 2"/>
          <p:cNvSpPr>
            <a:spLocks noGrp="1"/>
          </p:cNvSpPr>
          <p:nvPr>
            <p:ph idx="1"/>
          </p:nvPr>
        </p:nvSpPr>
        <p:spPr>
          <a:xfrm>
            <a:off x="0" y="84307"/>
            <a:ext cx="12192000" cy="7302382"/>
          </a:xfrm>
        </p:spPr>
        <p:txBody>
          <a:bodyPr/>
          <a:lstStyle/>
          <a:p>
            <a:r>
              <a:rPr lang="en-US" sz="3600" i="1" dirty="0"/>
              <a:t>Lack of faithfulness – 1 Cor. 4:2</a:t>
            </a:r>
          </a:p>
          <a:p>
            <a:r>
              <a:rPr lang="en-US" sz="3600" i="1" dirty="0"/>
              <a:t>Lack of giving – 2 Cor. 8-10</a:t>
            </a:r>
          </a:p>
          <a:p>
            <a:r>
              <a:rPr lang="en-US" sz="3600" i="1" dirty="0"/>
              <a:t>Lack of prayer – Dan. 10:13</a:t>
            </a:r>
          </a:p>
          <a:p>
            <a:r>
              <a:rPr lang="en-US" sz="3600" i="1" dirty="0"/>
              <a:t>Lack of love / compassion / mercy – Eph. 4:32</a:t>
            </a:r>
          </a:p>
          <a:p>
            <a:r>
              <a:rPr lang="en-US" sz="3600" i="1" dirty="0"/>
              <a:t>Worldliness / Carnality – 1 Cor. 3:1-10</a:t>
            </a:r>
          </a:p>
          <a:p>
            <a:r>
              <a:rPr lang="en-US" sz="3600" i="1" dirty="0"/>
              <a:t>Immorality – 1 Cor. 5:1-11</a:t>
            </a:r>
          </a:p>
          <a:p>
            <a:r>
              <a:rPr lang="en-US" sz="3600" i="1" dirty="0"/>
              <a:t>False teaching – 2 Peter 2:1-22</a:t>
            </a:r>
          </a:p>
          <a:p>
            <a:r>
              <a:rPr lang="en-US" sz="3600" i="1" dirty="0"/>
              <a:t>Compromise – 2 Thess. 2:15</a:t>
            </a:r>
          </a:p>
          <a:p>
            <a:r>
              <a:rPr lang="en-US" sz="3600" i="1" dirty="0"/>
              <a:t>Confusion – James 3:16</a:t>
            </a:r>
          </a:p>
          <a:p>
            <a:r>
              <a:rPr lang="en-US" sz="3600" i="1" dirty="0"/>
              <a:t>Jealousy – Prov. 6:34</a:t>
            </a:r>
          </a:p>
          <a:p>
            <a:r>
              <a:rPr lang="en-US" sz="3600" i="1" dirty="0"/>
              <a:t>Bitterness – Heb. 12:15</a:t>
            </a:r>
          </a:p>
          <a:p>
            <a:pPr marL="0" indent="0">
              <a:buNone/>
            </a:pPr>
            <a:endParaRPr lang="en-US" sz="3600" i="1" dirty="0"/>
          </a:p>
        </p:txBody>
      </p:sp>
    </p:spTree>
    <p:extLst>
      <p:ext uri="{BB962C8B-B14F-4D97-AF65-F5344CB8AC3E}">
        <p14:creationId xmlns:p14="http://schemas.microsoft.com/office/powerpoint/2010/main" val="3638680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59993" y="3809736"/>
            <a:ext cx="5432007" cy="3048264"/>
          </a:xfrm>
          <a:prstGeom prst="rect">
            <a:avLst/>
          </a:prstGeom>
        </p:spPr>
      </p:pic>
      <p:sp>
        <p:nvSpPr>
          <p:cNvPr id="3" name="Content Placeholder 2"/>
          <p:cNvSpPr>
            <a:spLocks noGrp="1"/>
          </p:cNvSpPr>
          <p:nvPr>
            <p:ph idx="1"/>
          </p:nvPr>
        </p:nvSpPr>
        <p:spPr>
          <a:xfrm>
            <a:off x="0" y="0"/>
            <a:ext cx="12192000" cy="6858000"/>
          </a:xfrm>
        </p:spPr>
        <p:txBody>
          <a:bodyPr>
            <a:normAutofit/>
          </a:bodyPr>
          <a:lstStyle/>
          <a:p>
            <a:r>
              <a:rPr lang="en-US" sz="3600" i="1" dirty="0"/>
              <a:t>Lack of commitment  – Luke 9:62</a:t>
            </a:r>
          </a:p>
          <a:p>
            <a:r>
              <a:rPr lang="fr-FR" sz="3600" i="1" dirty="0"/>
              <a:t>Corruption – Gal. 6:8</a:t>
            </a:r>
          </a:p>
          <a:p>
            <a:r>
              <a:rPr lang="en-US" sz="3600" i="1" dirty="0"/>
              <a:t>Distraction – 2 Tim. 2:4</a:t>
            </a:r>
          </a:p>
          <a:p>
            <a:r>
              <a:rPr lang="en-US" sz="3600" i="1" dirty="0"/>
              <a:t>Discouragement - 1 Thess. 3:5</a:t>
            </a:r>
          </a:p>
          <a:p>
            <a:r>
              <a:rPr lang="en-US" sz="3600" i="1" dirty="0"/>
              <a:t>Sin in the body – Gal. 5:9</a:t>
            </a:r>
          </a:p>
          <a:p>
            <a:r>
              <a:rPr lang="en-US" sz="3600" i="1" dirty="0"/>
              <a:t>Toleration of sin in the body – 2 Thess. 2:14</a:t>
            </a:r>
          </a:p>
          <a:p>
            <a:r>
              <a:rPr lang="en-US" sz="3600" i="1" dirty="0"/>
              <a:t>Opposition to preaching – Matt. 13:19</a:t>
            </a:r>
          </a:p>
          <a:p>
            <a:r>
              <a:rPr lang="en-US" sz="3600" i="1" dirty="0"/>
              <a:t>False accusation against the pastor –                                                   1 Tim 3:7, 1 Thess. 5:13-14</a:t>
            </a:r>
          </a:p>
          <a:p>
            <a:r>
              <a:rPr lang="en-US" sz="3600" i="1" dirty="0"/>
              <a:t>Etc.</a:t>
            </a:r>
          </a:p>
          <a:p>
            <a:endParaRPr lang="en-US" sz="3600" i="1" dirty="0"/>
          </a:p>
          <a:p>
            <a:pPr marL="0" indent="0">
              <a:buNone/>
            </a:pPr>
            <a:endParaRPr lang="en-US" sz="3600" i="1" dirty="0"/>
          </a:p>
          <a:p>
            <a:endParaRPr lang="en-US" sz="3600" dirty="0"/>
          </a:p>
        </p:txBody>
      </p:sp>
    </p:spTree>
    <p:extLst>
      <p:ext uri="{BB962C8B-B14F-4D97-AF65-F5344CB8AC3E}">
        <p14:creationId xmlns:p14="http://schemas.microsoft.com/office/powerpoint/2010/main" val="2190035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816" y="138622"/>
            <a:ext cx="10515600" cy="1325563"/>
          </a:xfrm>
        </p:spPr>
        <p:txBody>
          <a:bodyPr/>
          <a:lstStyle/>
          <a:p>
            <a:pPr algn="ctr"/>
            <a:r>
              <a:rPr lang="en-US" b="1" dirty="0">
                <a:solidFill>
                  <a:srgbClr val="FFFF00"/>
                </a:solidFill>
              </a:rPr>
              <a:t>We must stand in opposition </a:t>
            </a:r>
            <a:br>
              <a:rPr lang="en-US" b="1" dirty="0">
                <a:solidFill>
                  <a:srgbClr val="FFFF00"/>
                </a:solidFill>
              </a:rPr>
            </a:br>
            <a:r>
              <a:rPr lang="en-US" b="1" dirty="0">
                <a:solidFill>
                  <a:srgbClr val="FFFF00"/>
                </a:solidFill>
              </a:rPr>
              <a:t>to Satan’s hindrances</a:t>
            </a:r>
          </a:p>
        </p:txBody>
      </p:sp>
      <p:sp>
        <p:nvSpPr>
          <p:cNvPr id="3" name="Content Placeholder 2"/>
          <p:cNvSpPr>
            <a:spLocks noGrp="1"/>
          </p:cNvSpPr>
          <p:nvPr>
            <p:ph idx="1"/>
          </p:nvPr>
        </p:nvSpPr>
        <p:spPr>
          <a:xfrm>
            <a:off x="1" y="1557124"/>
            <a:ext cx="12113230" cy="5300876"/>
          </a:xfrm>
        </p:spPr>
        <p:txBody>
          <a:bodyPr>
            <a:normAutofit fontScale="85000" lnSpcReduction="20000"/>
          </a:bodyPr>
          <a:lstStyle/>
          <a:p>
            <a:r>
              <a:rPr lang="en-US" sz="3600" dirty="0"/>
              <a:t>Resist the Devil – </a:t>
            </a:r>
            <a:r>
              <a:rPr lang="en-US" sz="3600" i="1" dirty="0"/>
              <a:t>James 4:7</a:t>
            </a:r>
          </a:p>
          <a:p>
            <a:r>
              <a:rPr lang="en-US" sz="3600" dirty="0"/>
              <a:t>Confront those who sow discord – </a:t>
            </a:r>
            <a:r>
              <a:rPr lang="en-US" sz="3600" i="1" dirty="0"/>
              <a:t>Prov. 6:14-16</a:t>
            </a:r>
          </a:p>
          <a:p>
            <a:r>
              <a:rPr lang="en-US" sz="3600" dirty="0"/>
              <a:t>Put on the whole Armor of God – </a:t>
            </a:r>
            <a:r>
              <a:rPr lang="en-US" sz="3600" i="1" dirty="0"/>
              <a:t>Eph. 6:10-18</a:t>
            </a:r>
          </a:p>
          <a:p>
            <a:r>
              <a:rPr lang="en-US" sz="3600" dirty="0"/>
              <a:t>Walk in obedience – </a:t>
            </a:r>
            <a:r>
              <a:rPr lang="en-US" sz="3600" i="1" dirty="0"/>
              <a:t>2 Cor. 10:6</a:t>
            </a:r>
          </a:p>
          <a:p>
            <a:r>
              <a:rPr lang="en-US" sz="3600" dirty="0"/>
              <a:t>Live out our Faith – </a:t>
            </a:r>
            <a:r>
              <a:rPr lang="en-US" sz="3600" i="1" dirty="0"/>
              <a:t>Gal. 2:20</a:t>
            </a:r>
          </a:p>
          <a:p>
            <a:r>
              <a:rPr lang="en-US" sz="3600" dirty="0"/>
              <a:t>Stay in the Word </a:t>
            </a:r>
            <a:r>
              <a:rPr lang="en-US" sz="3600" i="1" dirty="0"/>
              <a:t>– Psalm 119</a:t>
            </a:r>
          </a:p>
          <a:p>
            <a:r>
              <a:rPr lang="en-US" sz="3600" dirty="0"/>
              <a:t>Meditate on Scripture </a:t>
            </a:r>
            <a:r>
              <a:rPr lang="en-US" sz="3600" i="1" dirty="0"/>
              <a:t>– Psalm 119</a:t>
            </a:r>
          </a:p>
          <a:p>
            <a:r>
              <a:rPr lang="en-US" sz="3600" dirty="0"/>
              <a:t>Be fervent Prayer – </a:t>
            </a:r>
            <a:r>
              <a:rPr lang="en-US" sz="3600" i="1" dirty="0"/>
              <a:t>James 5:16</a:t>
            </a:r>
          </a:p>
          <a:p>
            <a:r>
              <a:rPr lang="en-US" sz="3600" dirty="0"/>
              <a:t>Fast – </a:t>
            </a:r>
            <a:r>
              <a:rPr lang="en-US" sz="3600" i="1" dirty="0"/>
              <a:t>Isa. 58:6</a:t>
            </a:r>
          </a:p>
          <a:p>
            <a:r>
              <a:rPr lang="en-US" sz="3600" dirty="0"/>
              <a:t>Mutual edification and encouragement – </a:t>
            </a:r>
            <a:r>
              <a:rPr lang="en-US" sz="3600" i="1" dirty="0"/>
              <a:t>1 Thess. 5:11</a:t>
            </a:r>
          </a:p>
          <a:p>
            <a:r>
              <a:rPr lang="en-US" sz="3600" dirty="0"/>
              <a:t>Stay faithful to God and His Church – </a:t>
            </a:r>
            <a:r>
              <a:rPr lang="en-US" sz="3600" i="1" dirty="0"/>
              <a:t>Heb. 10:23</a:t>
            </a:r>
          </a:p>
          <a:p>
            <a:endParaRPr lang="en-US" sz="3600" dirty="0"/>
          </a:p>
          <a:p>
            <a:endParaRPr lang="en-US" sz="3600" dirty="0"/>
          </a:p>
        </p:txBody>
      </p:sp>
      <p:pic>
        <p:nvPicPr>
          <p:cNvPr id="4" name="Picture 3"/>
          <p:cNvPicPr>
            <a:picLocks noChangeAspect="1"/>
          </p:cNvPicPr>
          <p:nvPr/>
        </p:nvPicPr>
        <p:blipFill>
          <a:blip r:embed="rId2"/>
          <a:stretch>
            <a:fillRect/>
          </a:stretch>
        </p:blipFill>
        <p:spPr>
          <a:xfrm>
            <a:off x="8925886" y="1557123"/>
            <a:ext cx="3088069" cy="4012057"/>
          </a:xfrm>
          <a:prstGeom prst="rect">
            <a:avLst/>
          </a:prstGeom>
        </p:spPr>
      </p:pic>
    </p:spTree>
    <p:extLst>
      <p:ext uri="{BB962C8B-B14F-4D97-AF65-F5344CB8AC3E}">
        <p14:creationId xmlns:p14="http://schemas.microsoft.com/office/powerpoint/2010/main" val="351654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69" y="501216"/>
            <a:ext cx="10515600" cy="1325563"/>
          </a:xfrm>
        </p:spPr>
        <p:txBody>
          <a:bodyPr>
            <a:normAutofit fontScale="90000"/>
          </a:bodyPr>
          <a:lstStyle/>
          <a:p>
            <a:pPr algn="ctr"/>
            <a:r>
              <a:rPr lang="en-US" dirty="0"/>
              <a:t>Satan perverts the Word of God</a:t>
            </a:r>
            <a:br>
              <a:rPr lang="en-US" dirty="0"/>
            </a:br>
            <a:r>
              <a:rPr lang="en-US" i="1" dirty="0"/>
              <a:t> </a:t>
            </a:r>
            <a:br>
              <a:rPr lang="en-US" dirty="0"/>
            </a:br>
            <a:endParaRPr lang="en-US" i="1" dirty="0"/>
          </a:p>
        </p:txBody>
      </p:sp>
      <p:pic>
        <p:nvPicPr>
          <p:cNvPr id="7" name="Picture 6"/>
          <p:cNvPicPr>
            <a:picLocks noChangeAspect="1"/>
          </p:cNvPicPr>
          <p:nvPr/>
        </p:nvPicPr>
        <p:blipFill>
          <a:blip r:embed="rId2"/>
          <a:stretch>
            <a:fillRect/>
          </a:stretch>
        </p:blipFill>
        <p:spPr>
          <a:xfrm>
            <a:off x="1558581" y="1492919"/>
            <a:ext cx="8905907" cy="5006175"/>
          </a:xfrm>
          <a:prstGeom prst="rect">
            <a:avLst/>
          </a:prstGeom>
        </p:spPr>
      </p:pic>
    </p:spTree>
    <p:extLst>
      <p:ext uri="{BB962C8B-B14F-4D97-AF65-F5344CB8AC3E}">
        <p14:creationId xmlns:p14="http://schemas.microsoft.com/office/powerpoint/2010/main" val="1653957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endeavored the more abundantly to see your face with great desire. Wherefore we would have come unto you, even I Paul, once and again; but </a:t>
            </a:r>
            <a:r>
              <a:rPr lang="en-US" sz="3600" b="1" i="1" u="sng" dirty="0"/>
              <a:t>Satan hindered us</a:t>
            </a:r>
            <a:r>
              <a:rPr lang="en-US" sz="3600" i="1" dirty="0"/>
              <a:t>.”</a:t>
            </a:r>
          </a:p>
        </p:txBody>
      </p:sp>
    </p:spTree>
    <p:extLst>
      <p:ext uri="{BB962C8B-B14F-4D97-AF65-F5344CB8AC3E}">
        <p14:creationId xmlns:p14="http://schemas.microsoft.com/office/powerpoint/2010/main" val="1448300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0097"/>
            <a:ext cx="10515600" cy="1325563"/>
          </a:xfrm>
        </p:spPr>
        <p:txBody>
          <a:bodyPr>
            <a:normAutofit fontScale="90000"/>
          </a:bodyPr>
          <a:lstStyle/>
          <a:p>
            <a:pPr algn="ctr"/>
            <a:r>
              <a:rPr lang="en-US" i="1" dirty="0"/>
              <a:t>(Ephesians 4:11-13) </a:t>
            </a:r>
            <a:br>
              <a:rPr lang="en-US" i="1" dirty="0"/>
            </a:br>
            <a:r>
              <a:rPr lang="en-US" i="1" dirty="0"/>
              <a:t>“And he gave some, apostles; and some, prophets; and some, evangelists; and some, pastors and teachers; For the perfecting of the saints, for the </a:t>
            </a:r>
            <a:r>
              <a:rPr lang="en-US" i="1" dirty="0">
                <a:solidFill>
                  <a:srgbClr val="FFFF00"/>
                </a:solidFill>
              </a:rPr>
              <a:t>work of the ministry</a:t>
            </a:r>
            <a:r>
              <a:rPr lang="en-US" i="1" dirty="0"/>
              <a:t>, for the edifying of the body of Christ: Till we all come in the unity of the faith, and of the knowledge of the Son of God, unto a perfect man, unto the measure of the stature of the fullness of Christ.”</a:t>
            </a:r>
          </a:p>
        </p:txBody>
      </p:sp>
      <p:pic>
        <p:nvPicPr>
          <p:cNvPr id="3" name="Picture 2"/>
          <p:cNvPicPr>
            <a:picLocks noChangeAspect="1"/>
          </p:cNvPicPr>
          <p:nvPr/>
        </p:nvPicPr>
        <p:blipFill>
          <a:blip r:embed="rId2"/>
          <a:stretch>
            <a:fillRect/>
          </a:stretch>
        </p:blipFill>
        <p:spPr>
          <a:xfrm>
            <a:off x="9052608" y="4767119"/>
            <a:ext cx="1938696" cy="1975275"/>
          </a:xfrm>
          <a:prstGeom prst="rect">
            <a:avLst/>
          </a:prstGeom>
        </p:spPr>
      </p:pic>
    </p:spTree>
    <p:extLst>
      <p:ext uri="{BB962C8B-B14F-4D97-AF65-F5344CB8AC3E}">
        <p14:creationId xmlns:p14="http://schemas.microsoft.com/office/powerpoint/2010/main" val="671961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2547</TotalTime>
  <Words>2202</Words>
  <Application>Microsoft Office PowerPoint</Application>
  <PresentationFormat>Widescreen</PresentationFormat>
  <Paragraphs>155</Paragraphs>
  <Slides>44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Blackadder ITC</vt:lpstr>
      <vt:lpstr>Calibri</vt:lpstr>
      <vt:lpstr>Calibri Light</vt:lpstr>
      <vt:lpstr>1_Office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(Ephesians 4:11-13)  “And he gave some, apostles; and some, prophets; and some, evangelists; and some, pastors and teachers; For the perfecting of the saints, for the work of the ministry, for the edifying of the body of Christ: Till we all come in the unity of the faith, and of the knowledge of the Son of God, unto a perfect man, unto the measure of the stature of the fullness of Christ.”</vt:lpstr>
      <vt:lpstr>The Ministry of the Pastor</vt:lpstr>
      <vt:lpstr>PowerPoint Presentation</vt:lpstr>
      <vt:lpstr>PowerPoint Presentation</vt:lpstr>
      <vt:lpstr>PowerPoint Presentation</vt:lpstr>
      <vt:lpstr>Those who do the least  usually criticize the most</vt:lpstr>
      <vt:lpstr>Every believer is to be involved  the work of the ministry</vt:lpstr>
      <vt:lpstr>PowerPoint Presentation</vt:lpstr>
      <vt:lpstr>PowerPoint Presentation</vt:lpstr>
      <vt:lpstr>PowerPoint Presentation</vt:lpstr>
      <vt:lpstr>When the church is advancing God’s kingdom, the kingdom of darkness will be at work and on the attack against such a church:   Zechariah 3:1 “And he shewed me Joshua the high priest standing before the angel of the LORD, and Satan standing at his right hand to resist him.” </vt:lpstr>
      <vt:lpstr>God’s Promise</vt:lpstr>
      <vt:lpstr> The church at Smyrna (Revelation 2:10)  “Fear none of those things which thou shalt suffer: behold, the devil shall cast some of you into prison, that ye may be tried; and ye shall have tribulation ten days: be thou faithful unto death, and I will give thee a crown of life.” </vt:lpstr>
      <vt:lpstr>So many Christians are totally ignorant of how Satan operates in the world, their own personal lives, their families and the church:   “But he turned, and said unto Peter, Get thee behind me, Satan: thou art an offence unto me: for thou savourest not the things that be of God, but those that be of men.” (Matthew 16:23) </vt:lpstr>
      <vt:lpstr>(2 Corinthians 6:1-2, 4)  “We then, as workers together with him, beseech you also that ye receive not the grace of God in vain…Giving no offence in any thing, that the ministry be not blamed: But in all things approving ourselves as the ministers of God.”</vt:lpstr>
      <vt:lpstr>Has Satan used you to hinder the work of the ministry?</vt:lpstr>
      <vt:lpstr>How Satan hinders the work of the ministry</vt:lpstr>
      <vt:lpstr>(1 Thessalonians 2:17-18)  “But we, brethren, being taken from you for a short time in presence, not in heart, endeavored the more abundantly to see your face with great desire. Wherefore we would have come unto you, even I Paul, once and again; but Satan hindered us.”</vt:lpstr>
      <vt:lpstr>PowerPoint Presentation</vt:lpstr>
      <vt:lpstr>Job</vt:lpstr>
      <vt:lpstr>Moses</vt:lpstr>
      <vt:lpstr>Nehemiah</vt:lpstr>
      <vt:lpstr>PowerPoint Presentation</vt:lpstr>
      <vt:lpstr>PowerPoint Presentation</vt:lpstr>
      <vt:lpstr>Michael the archangel </vt:lpstr>
      <vt:lpstr>Jesus  Satan the fierce adversary of Christ  opposed the ministry of the Lord Jesus </vt:lpstr>
      <vt:lpstr>PowerPoint Presentation</vt:lpstr>
      <vt:lpstr>PowerPoint Presentation</vt:lpstr>
      <vt:lpstr>The early Church</vt:lpstr>
      <vt:lpstr>PowerPoint Presentation</vt:lpstr>
      <vt:lpstr>Purge out therefore the old leaven, that ye may be a new lump, as ye are unleavened. For even Christ our Passover is sacrificed for us: Therefore let us keep the feast, not with old leaven, neither with the leaven of malice and wickedness; but with the unleavened bread of sincerity and truth. I wrote unto you in an epistle not to company with fornicators: Yet not altogether with the fornicators of this world, or with the covetous, or extortioners, or with idolaters; for then must ye needs go out of the world. But now I have written unto you not to keep company, if any man that is called a brother be a fornicator, or covetous, or an idolater, or a railer, or a drunkard, or an extortioner; with such an one no not to eat. For what have I to do to judge them also that are without? do not ye judge them that are within? But them that are without God judgeth. Therefore put away from among yourselves that wicked person.”</vt:lpstr>
      <vt:lpstr>Examples of how Satan hinders the work of the ministry</vt:lpstr>
      <vt:lpstr>PowerPoint Presentation</vt:lpstr>
      <vt:lpstr>PowerPoint Presentation</vt:lpstr>
      <vt:lpstr>PowerPoint Presentation</vt:lpstr>
      <vt:lpstr>We must stand in opposition  to Satan’s hindrances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85</cp:revision>
  <dcterms:created xsi:type="dcterms:W3CDTF">2016-12-01T21:32:30Z</dcterms:created>
  <dcterms:modified xsi:type="dcterms:W3CDTF">2016-12-21T19:34:32Z</dcterms:modified>
</cp:coreProperties>
</file>