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1" r:id="rId14"/>
    <p:sldId id="275" r:id="rId15"/>
    <p:sldId id="303" r:id="rId16"/>
    <p:sldId id="304" r:id="rId17"/>
    <p:sldId id="305" r:id="rId18"/>
    <p:sldId id="306" r:id="rId19"/>
    <p:sldId id="333" r:id="rId20"/>
    <p:sldId id="334" r:id="rId21"/>
    <p:sldId id="341" r:id="rId22"/>
    <p:sldId id="302" r:id="rId23"/>
    <p:sldId id="338" r:id="rId24"/>
    <p:sldId id="307" r:id="rId25"/>
    <p:sldId id="308" r:id="rId26"/>
    <p:sldId id="339" r:id="rId27"/>
    <p:sldId id="342" r:id="rId28"/>
    <p:sldId id="349" r:id="rId29"/>
    <p:sldId id="309" r:id="rId30"/>
    <p:sldId id="310" r:id="rId31"/>
    <p:sldId id="343" r:id="rId32"/>
    <p:sldId id="311" r:id="rId33"/>
    <p:sldId id="312" r:id="rId34"/>
    <p:sldId id="345" r:id="rId35"/>
    <p:sldId id="313" r:id="rId36"/>
    <p:sldId id="320" r:id="rId37"/>
    <p:sldId id="346" r:id="rId38"/>
    <p:sldId id="348" r:id="rId39"/>
    <p:sldId id="314" r:id="rId40"/>
    <p:sldId id="315" r:id="rId41"/>
    <p:sldId id="316" r:id="rId42"/>
    <p:sldId id="317" r:id="rId43"/>
    <p:sldId id="318" r:id="rId44"/>
    <p:sldId id="319" r:id="rId45"/>
    <p:sldId id="335" r:id="rId46"/>
    <p:sldId id="321" r:id="rId47"/>
    <p:sldId id="344" r:id="rId48"/>
    <p:sldId id="322" r:id="rId49"/>
    <p:sldId id="336" r:id="rId50"/>
    <p:sldId id="323" r:id="rId51"/>
    <p:sldId id="324" r:id="rId52"/>
    <p:sldId id="325" r:id="rId53"/>
    <p:sldId id="326" r:id="rId54"/>
    <p:sldId id="327" r:id="rId55"/>
    <p:sldId id="340" r:id="rId56"/>
    <p:sldId id="328" r:id="rId57"/>
    <p:sldId id="329" r:id="rId58"/>
    <p:sldId id="330" r:id="rId59"/>
    <p:sldId id="331" r:id="rId60"/>
    <p:sldId id="33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03" d="100"/>
          <a:sy n="103" d="100"/>
        </p:scale>
        <p:origin x="12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8E7F8-4EC7-4AC7-8BAD-EEE7E5101E6F}" type="datetimeFigureOut">
              <a:rPr lang="en-US" smtClean="0"/>
              <a:t>2/16/2017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B8DF9-2291-47F8-A625-BEFC7FD6BE64}" type="slidenum">
              <a:rPr lang="en-US" smtClean="0"/>
              <a:t>‹#›</a:t>
            </a:fld>
            <a:endParaRPr lang="en-US"/>
          </a:p>
        </p:txBody>
      </p:sp>
    </p:spTree>
    <p:extLst>
      <p:ext uri="{BB962C8B-B14F-4D97-AF65-F5344CB8AC3E}">
        <p14:creationId xmlns:p14="http://schemas.microsoft.com/office/powerpoint/2010/main" val="330511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a:t>
            </a:fld>
            <a:endParaRPr lang="en-US" dirty="0"/>
          </a:p>
        </p:txBody>
      </p:sp>
    </p:spTree>
    <p:extLst>
      <p:ext uri="{BB962C8B-B14F-4D97-AF65-F5344CB8AC3E}">
        <p14:creationId xmlns:p14="http://schemas.microsoft.com/office/powerpoint/2010/main" val="391698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982D28-6A10-4BCD-949B-E95465C017A8}"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303899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82D28-6A10-4BCD-949B-E95465C017A8}"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35864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82D28-6A10-4BCD-949B-E95465C017A8}"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122780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982D28-6A10-4BCD-949B-E95465C017A8}"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23232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982D28-6A10-4BCD-949B-E95465C017A8}" type="datetimeFigureOut">
              <a:rPr lang="en-US" smtClean="0"/>
              <a:t>2/16/2017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23076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982D28-6A10-4BCD-949B-E95465C017A8}"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124678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982D28-6A10-4BCD-949B-E95465C017A8}" type="datetimeFigureOut">
              <a:rPr lang="en-US" smtClean="0"/>
              <a:t>2/16/2017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105158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982D28-6A10-4BCD-949B-E95465C017A8}" type="datetimeFigureOut">
              <a:rPr lang="en-US" smtClean="0"/>
              <a:t>2/16/2017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96845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82D28-6A10-4BCD-949B-E95465C017A8}" type="datetimeFigureOut">
              <a:rPr lang="en-US" smtClean="0"/>
              <a:t>2/16/2017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3599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982D28-6A10-4BCD-949B-E95465C017A8}"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48270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982D28-6A10-4BCD-949B-E95465C017A8}" type="datetimeFigureOut">
              <a:rPr lang="en-US" smtClean="0"/>
              <a:t>2/16/2017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390113-32C5-42FC-9317-DCD025B23060}" type="slidenum">
              <a:rPr lang="en-US" smtClean="0"/>
              <a:t>‹#›</a:t>
            </a:fld>
            <a:endParaRPr lang="en-US"/>
          </a:p>
        </p:txBody>
      </p:sp>
    </p:spTree>
    <p:extLst>
      <p:ext uri="{BB962C8B-B14F-4D97-AF65-F5344CB8AC3E}">
        <p14:creationId xmlns:p14="http://schemas.microsoft.com/office/powerpoint/2010/main" val="13580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82D28-6A10-4BCD-949B-E95465C017A8}" type="datetimeFigureOut">
              <a:rPr lang="en-US" smtClean="0"/>
              <a:t>2/16/2017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90113-32C5-42FC-9317-DCD025B23060}" type="slidenum">
              <a:rPr lang="en-US" smtClean="0"/>
              <a:t>‹#›</a:t>
            </a:fld>
            <a:endParaRPr lang="en-US"/>
          </a:p>
        </p:txBody>
      </p:sp>
    </p:spTree>
    <p:extLst>
      <p:ext uri="{BB962C8B-B14F-4D97-AF65-F5344CB8AC3E}">
        <p14:creationId xmlns:p14="http://schemas.microsoft.com/office/powerpoint/2010/main" val="19866712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282" y="76200"/>
            <a:ext cx="51435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557471"/>
            <a:ext cx="3657600"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50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367" y="-182752"/>
            <a:ext cx="10515600" cy="1325563"/>
          </a:xfrm>
        </p:spPr>
        <p:txBody>
          <a:bodyPr/>
          <a:lstStyle/>
          <a:p>
            <a:pPr algn="ctr"/>
            <a:r>
              <a:rPr lang="en-US" b="1" dirty="0">
                <a:solidFill>
                  <a:srgbClr val="FFFF00"/>
                </a:solidFill>
              </a:rPr>
              <a:t>Satan blinds men from the truth of God’s Word</a:t>
            </a:r>
          </a:p>
        </p:txBody>
      </p:sp>
      <p:sp>
        <p:nvSpPr>
          <p:cNvPr id="5" name="Rectangle 4"/>
          <p:cNvSpPr/>
          <p:nvPr/>
        </p:nvSpPr>
        <p:spPr>
          <a:xfrm>
            <a:off x="4580389" y="1142811"/>
            <a:ext cx="7541703" cy="553998"/>
          </a:xfrm>
          <a:prstGeom prst="rect">
            <a:avLst/>
          </a:prstGeom>
        </p:spPr>
        <p:txBody>
          <a:bodyPr wrap="square">
            <a:spAutoFit/>
          </a:bodyPr>
          <a:lstStyle/>
          <a:p>
            <a:endParaRPr lang="en-US" sz="3000" dirty="0"/>
          </a:p>
        </p:txBody>
      </p:sp>
      <p:pic>
        <p:nvPicPr>
          <p:cNvPr id="3" name="Picture 2"/>
          <p:cNvPicPr>
            <a:picLocks noChangeAspect="1"/>
          </p:cNvPicPr>
          <p:nvPr/>
        </p:nvPicPr>
        <p:blipFill>
          <a:blip r:embed="rId2"/>
          <a:stretch>
            <a:fillRect/>
          </a:stretch>
        </p:blipFill>
        <p:spPr>
          <a:xfrm rot="20889441">
            <a:off x="128109" y="2028052"/>
            <a:ext cx="4286250" cy="2695575"/>
          </a:xfrm>
          <a:prstGeom prst="rect">
            <a:avLst/>
          </a:prstGeom>
        </p:spPr>
      </p:pic>
      <p:sp>
        <p:nvSpPr>
          <p:cNvPr id="4" name="Rectangle 3"/>
          <p:cNvSpPr/>
          <p:nvPr/>
        </p:nvSpPr>
        <p:spPr>
          <a:xfrm>
            <a:off x="5115707" y="1616917"/>
            <a:ext cx="6471065" cy="4401205"/>
          </a:xfrm>
          <a:prstGeom prst="rect">
            <a:avLst/>
          </a:prstGeom>
        </p:spPr>
        <p:txBody>
          <a:bodyPr wrap="square">
            <a:spAutoFit/>
          </a:bodyPr>
          <a:lstStyle/>
          <a:p>
            <a:pPr algn="ctr"/>
            <a:r>
              <a:rPr lang="en-US" sz="4000" i="1" dirty="0"/>
              <a:t>“Having the understanding darkened, being alienated from the life of God through the ignorance that is in them, because of the </a:t>
            </a:r>
            <a:r>
              <a:rPr lang="en-US" sz="4000" i="1" u="sng" dirty="0"/>
              <a:t>blindness</a:t>
            </a:r>
            <a:r>
              <a:rPr lang="en-US" sz="4000" i="1" dirty="0"/>
              <a:t> </a:t>
            </a:r>
          </a:p>
          <a:p>
            <a:pPr algn="ctr"/>
            <a:r>
              <a:rPr lang="en-US" sz="4000" i="1" dirty="0"/>
              <a:t>of their heart.” </a:t>
            </a:r>
          </a:p>
          <a:p>
            <a:pPr algn="ctr"/>
            <a:r>
              <a:rPr lang="en-US" sz="4000" i="1" dirty="0"/>
              <a:t> (Eph. 4:18) </a:t>
            </a:r>
            <a:endParaRPr lang="en-US" sz="4000" dirty="0"/>
          </a:p>
        </p:txBody>
      </p:sp>
    </p:spTree>
    <p:extLst>
      <p:ext uri="{BB962C8B-B14F-4D97-AF65-F5344CB8AC3E}">
        <p14:creationId xmlns:p14="http://schemas.microsoft.com/office/powerpoint/2010/main" val="15295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967"/>
          <a:stretch/>
        </p:blipFill>
        <p:spPr>
          <a:xfrm>
            <a:off x="0" y="0"/>
            <a:ext cx="12254669" cy="6858000"/>
          </a:xfrm>
          <a:prstGeom prst="rect">
            <a:avLst/>
          </a:prstGeom>
        </p:spPr>
      </p:pic>
      <p:sp>
        <p:nvSpPr>
          <p:cNvPr id="2" name="Title 1"/>
          <p:cNvSpPr>
            <a:spLocks noGrp="1"/>
          </p:cNvSpPr>
          <p:nvPr>
            <p:ph type="title"/>
          </p:nvPr>
        </p:nvSpPr>
        <p:spPr>
          <a:xfrm>
            <a:off x="0" y="0"/>
            <a:ext cx="12192000" cy="1325563"/>
          </a:xfrm>
        </p:spPr>
        <p:txBody>
          <a:bodyPr/>
          <a:lstStyle/>
          <a:p>
            <a:pPr algn="ctr"/>
            <a:r>
              <a:rPr lang="en-US" b="1" dirty="0">
                <a:solidFill>
                  <a:srgbClr val="FFFF00"/>
                </a:solidFill>
                <a:effectLst>
                  <a:glow rad="101600">
                    <a:schemeClr val="bg1">
                      <a:alpha val="60000"/>
                    </a:schemeClr>
                  </a:glow>
                </a:effectLst>
              </a:rPr>
              <a:t>Satan steals the Word of God from human hearts</a:t>
            </a:r>
          </a:p>
        </p:txBody>
      </p:sp>
      <p:sp>
        <p:nvSpPr>
          <p:cNvPr id="3" name="Content Placeholder 2"/>
          <p:cNvSpPr>
            <a:spLocks noGrp="1"/>
          </p:cNvSpPr>
          <p:nvPr>
            <p:ph idx="1"/>
          </p:nvPr>
        </p:nvSpPr>
        <p:spPr>
          <a:xfrm>
            <a:off x="539097" y="1697438"/>
            <a:ext cx="4908259" cy="4351338"/>
          </a:xfrm>
        </p:spPr>
        <p:txBody>
          <a:bodyPr>
            <a:normAutofit lnSpcReduction="10000"/>
          </a:bodyPr>
          <a:lstStyle/>
          <a:p>
            <a:pPr marL="0" indent="0" algn="ctr">
              <a:buNone/>
            </a:pPr>
            <a:r>
              <a:rPr lang="en-US" sz="3600" i="1" dirty="0"/>
              <a:t>"When any one heareth the word of the kingdom, and understandeth it not, then cometh the wicked one, and </a:t>
            </a:r>
            <a:r>
              <a:rPr lang="en-US" sz="3600" i="1" u="sng" dirty="0"/>
              <a:t>catcheth away </a:t>
            </a:r>
            <a:r>
              <a:rPr lang="en-US" sz="3600" i="1" dirty="0"/>
              <a:t>that which was sown in his heart. This is he which received seed by the way side." (Matt. 13:19)</a:t>
            </a:r>
          </a:p>
        </p:txBody>
      </p:sp>
      <p:pic>
        <p:nvPicPr>
          <p:cNvPr id="5" name="Picture 4"/>
          <p:cNvPicPr>
            <a:picLocks noChangeAspect="1"/>
          </p:cNvPicPr>
          <p:nvPr/>
        </p:nvPicPr>
        <p:blipFill rotWithShape="1">
          <a:blip r:embed="rId3"/>
          <a:srcRect l="9789" t="662" r="8941" b="1"/>
          <a:stretch/>
        </p:blipFill>
        <p:spPr>
          <a:xfrm rot="690712">
            <a:off x="6914215" y="1022403"/>
            <a:ext cx="2796586" cy="2818671"/>
          </a:xfrm>
          <a:prstGeom prst="ellipse">
            <a:avLst/>
          </a:prstGeom>
          <a:ln>
            <a:noFill/>
          </a:ln>
          <a:effectLst>
            <a:softEdge rad="112500"/>
          </a:effectLst>
        </p:spPr>
      </p:pic>
      <p:sp>
        <p:nvSpPr>
          <p:cNvPr id="6" name="Rectangle 5"/>
          <p:cNvSpPr/>
          <p:nvPr/>
        </p:nvSpPr>
        <p:spPr>
          <a:xfrm>
            <a:off x="5986453" y="4863477"/>
            <a:ext cx="5307435" cy="1754326"/>
          </a:xfrm>
          <a:prstGeom prst="rect">
            <a:avLst/>
          </a:prstGeom>
        </p:spPr>
        <p:txBody>
          <a:bodyPr wrap="square">
            <a:spAutoFit/>
          </a:bodyPr>
          <a:lstStyle/>
          <a:p>
            <a:pPr algn="ctr"/>
            <a:r>
              <a:rPr lang="en-US" sz="3600" i="1" dirty="0">
                <a:effectLst>
                  <a:glow rad="101600">
                    <a:schemeClr val="bg1">
                      <a:alpha val="60000"/>
                    </a:schemeClr>
                  </a:glow>
                </a:effectLst>
              </a:rPr>
              <a:t>“The thief cometh not, but for to </a:t>
            </a:r>
            <a:r>
              <a:rPr lang="en-US" sz="3600" i="1" u="sng" dirty="0">
                <a:effectLst>
                  <a:glow rad="101600">
                    <a:schemeClr val="bg1">
                      <a:alpha val="60000"/>
                    </a:schemeClr>
                  </a:glow>
                </a:effectLst>
              </a:rPr>
              <a:t>steal</a:t>
            </a:r>
            <a:r>
              <a:rPr lang="en-US" sz="3600" i="1" dirty="0">
                <a:effectLst>
                  <a:glow rad="101600">
                    <a:schemeClr val="bg1">
                      <a:alpha val="60000"/>
                    </a:schemeClr>
                  </a:glow>
                </a:effectLst>
              </a:rPr>
              <a:t>, and to kill, and to destroy.”</a:t>
            </a:r>
          </a:p>
        </p:txBody>
      </p:sp>
    </p:spTree>
    <p:extLst>
      <p:ext uri="{BB962C8B-B14F-4D97-AF65-F5344CB8AC3E}">
        <p14:creationId xmlns:p14="http://schemas.microsoft.com/office/powerpoint/2010/main" val="5510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pPr algn="ctr"/>
            <a:r>
              <a:rPr lang="en-US" b="1" dirty="0">
                <a:solidFill>
                  <a:srgbClr val="FFFF00"/>
                </a:solidFill>
              </a:rPr>
              <a:t>Satan afflicts men with physical and mental illness</a:t>
            </a:r>
          </a:p>
        </p:txBody>
      </p:sp>
      <p:sp>
        <p:nvSpPr>
          <p:cNvPr id="3" name="Content Placeholder 2"/>
          <p:cNvSpPr>
            <a:spLocks noGrp="1"/>
          </p:cNvSpPr>
          <p:nvPr>
            <p:ph idx="1"/>
          </p:nvPr>
        </p:nvSpPr>
        <p:spPr>
          <a:xfrm>
            <a:off x="6065240" y="1825624"/>
            <a:ext cx="5889072" cy="5032375"/>
          </a:xfrm>
        </p:spPr>
        <p:txBody>
          <a:bodyPr>
            <a:normAutofit/>
          </a:bodyPr>
          <a:lstStyle/>
          <a:p>
            <a:pPr marL="0" indent="0" algn="ctr">
              <a:buNone/>
            </a:pPr>
            <a:r>
              <a:rPr lang="en-US" sz="4000" i="1" dirty="0"/>
              <a:t>“How God anointed Jesus of Nazareth with the Holy Ghost and with power: who went about doing good, and </a:t>
            </a:r>
            <a:r>
              <a:rPr lang="en-US" sz="4000" i="1" u="sng" dirty="0"/>
              <a:t>healing all that were oppressed of the devil</a:t>
            </a:r>
            <a:r>
              <a:rPr lang="en-US" sz="4000" i="1" dirty="0"/>
              <a:t>; for God was with him.”</a:t>
            </a:r>
          </a:p>
          <a:p>
            <a:pPr marL="0" indent="0" algn="ctr">
              <a:buNone/>
            </a:pPr>
            <a:r>
              <a:rPr lang="en-US" sz="4000" i="1" dirty="0"/>
              <a:t>(Acts 10:38).</a:t>
            </a:r>
          </a:p>
        </p:txBody>
      </p:sp>
      <p:pic>
        <p:nvPicPr>
          <p:cNvPr id="4" name="Picture 3"/>
          <p:cNvPicPr>
            <a:picLocks noChangeAspect="1"/>
          </p:cNvPicPr>
          <p:nvPr/>
        </p:nvPicPr>
        <p:blipFill>
          <a:blip r:embed="rId2"/>
          <a:stretch>
            <a:fillRect/>
          </a:stretch>
        </p:blipFill>
        <p:spPr>
          <a:xfrm>
            <a:off x="0" y="1431329"/>
            <a:ext cx="5901050" cy="4862465"/>
          </a:xfrm>
          <a:prstGeom prst="rect">
            <a:avLst/>
          </a:prstGeom>
        </p:spPr>
      </p:pic>
    </p:spTree>
    <p:extLst>
      <p:ext uri="{BB962C8B-B14F-4D97-AF65-F5344CB8AC3E}">
        <p14:creationId xmlns:p14="http://schemas.microsoft.com/office/powerpoint/2010/main" val="16058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78" y="155400"/>
            <a:ext cx="10515600" cy="1325563"/>
          </a:xfrm>
        </p:spPr>
        <p:txBody>
          <a:bodyPr/>
          <a:lstStyle/>
          <a:p>
            <a:pPr algn="ctr"/>
            <a:r>
              <a:rPr lang="en-US" b="1" dirty="0">
                <a:solidFill>
                  <a:srgbClr val="FFFF00"/>
                </a:solidFill>
              </a:rPr>
              <a:t>Satan deceives men</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224" r="28380"/>
          <a:stretch/>
        </p:blipFill>
        <p:spPr>
          <a:xfrm>
            <a:off x="226435" y="1622697"/>
            <a:ext cx="4320211" cy="4545463"/>
          </a:xfrm>
          <a:prstGeom prst="rect">
            <a:avLst/>
          </a:prstGeom>
        </p:spPr>
      </p:pic>
      <p:sp>
        <p:nvSpPr>
          <p:cNvPr id="5" name="Rectangle 4"/>
          <p:cNvSpPr/>
          <p:nvPr/>
        </p:nvSpPr>
        <p:spPr>
          <a:xfrm>
            <a:off x="5274578" y="2135056"/>
            <a:ext cx="6096000" cy="3785652"/>
          </a:xfrm>
          <a:prstGeom prst="rect">
            <a:avLst/>
          </a:prstGeom>
        </p:spPr>
        <p:txBody>
          <a:bodyPr>
            <a:spAutoFit/>
          </a:bodyPr>
          <a:lstStyle/>
          <a:p>
            <a:pPr algn="ctr"/>
            <a:r>
              <a:rPr lang="en-US" sz="4000" i="1" dirty="0"/>
              <a:t>1 Timothy 2:13-14 “For Adam was first formed, then Eve. And Adam was not deceived, but the woman being </a:t>
            </a:r>
            <a:r>
              <a:rPr lang="en-US" sz="4000" i="1" dirty="0">
                <a:solidFill>
                  <a:srgbClr val="FFFF00"/>
                </a:solidFill>
              </a:rPr>
              <a:t>deceived</a:t>
            </a:r>
            <a:r>
              <a:rPr lang="en-US" sz="4000" i="1" dirty="0"/>
              <a:t> was in the transgression.”</a:t>
            </a:r>
          </a:p>
        </p:txBody>
      </p:sp>
      <p:pic>
        <p:nvPicPr>
          <p:cNvPr id="4" name="Picture 3"/>
          <p:cNvPicPr>
            <a:picLocks noChangeAspect="1"/>
          </p:cNvPicPr>
          <p:nvPr/>
        </p:nvPicPr>
        <p:blipFill rotWithShape="1">
          <a:blip r:embed="rId4"/>
          <a:srcRect t="4518" b="1682"/>
          <a:stretch/>
        </p:blipFill>
        <p:spPr>
          <a:xfrm>
            <a:off x="226435" y="1622697"/>
            <a:ext cx="4320211" cy="4687198"/>
          </a:xfrm>
          <a:prstGeom prst="rect">
            <a:avLst/>
          </a:prstGeom>
        </p:spPr>
      </p:pic>
    </p:spTree>
    <p:extLst>
      <p:ext uri="{BB962C8B-B14F-4D97-AF65-F5344CB8AC3E}">
        <p14:creationId xmlns:p14="http://schemas.microsoft.com/office/powerpoint/2010/main" val="137063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909" y="191666"/>
            <a:ext cx="10515600" cy="1325563"/>
          </a:xfrm>
        </p:spPr>
        <p:txBody>
          <a:bodyPr>
            <a:noAutofit/>
          </a:bodyPr>
          <a:lstStyle/>
          <a:p>
            <a:pPr algn="ctr"/>
            <a:r>
              <a:rPr lang="en-US" sz="4800" b="1" dirty="0">
                <a:solidFill>
                  <a:schemeClr val="accent6"/>
                </a:solidFill>
                <a:effectLst>
                  <a:reflection blurRad="6350" stA="60000" endA="900" endPos="58000" dir="5400000" sy="-100000" algn="bl" rotWithShape="0"/>
                </a:effectLst>
              </a:rPr>
              <a:t>Satan’s two greatest weapons </a:t>
            </a:r>
            <a:br>
              <a:rPr lang="en-US" sz="4800" b="1" dirty="0">
                <a:solidFill>
                  <a:schemeClr val="accent6"/>
                </a:solidFill>
                <a:effectLst>
                  <a:reflection blurRad="6350" stA="60000" endA="900" endPos="58000" dir="5400000" sy="-100000" algn="bl" rotWithShape="0"/>
                </a:effectLst>
              </a:rPr>
            </a:br>
            <a:endParaRPr lang="en-US" sz="4800" b="1" dirty="0">
              <a:solidFill>
                <a:schemeClr val="accent6"/>
              </a:solidFill>
              <a:effectLst>
                <a:reflection blurRad="6350" stA="60000" endA="900" endPos="58000" dir="5400000" sy="-100000" algn="bl" rotWithShape="0"/>
              </a:effectLs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1691379">
            <a:off x="7002146" y="2867438"/>
            <a:ext cx="4919199" cy="2381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Layer>
                </a14:imgProps>
              </a:ext>
            </a:extLst>
          </a:blip>
          <a:srcRect l="9818" t="9936" r="9762" b="12148"/>
          <a:stretch/>
        </p:blipFill>
        <p:spPr>
          <a:xfrm rot="20021258">
            <a:off x="312540" y="2778829"/>
            <a:ext cx="4857624" cy="2545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6"/>
          <a:srcRect l="979" t="9725" r="31767" b="367"/>
          <a:stretch/>
        </p:blipFill>
        <p:spPr>
          <a:xfrm>
            <a:off x="4868062" y="4429388"/>
            <a:ext cx="2635581" cy="23489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7"/>
          <a:srcRect l="27056" t="-1102" r="21010"/>
          <a:stretch/>
        </p:blipFill>
        <p:spPr>
          <a:xfrm>
            <a:off x="4728485" y="1089934"/>
            <a:ext cx="2757225" cy="17040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50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91068" y="0"/>
            <a:ext cx="5887617" cy="4386965"/>
          </a:xfrm>
          <a:prstGeom prst="rect">
            <a:avLst/>
          </a:prstGeom>
        </p:spPr>
      </p:pic>
      <p:sp>
        <p:nvSpPr>
          <p:cNvPr id="3" name="Rectangle 2"/>
          <p:cNvSpPr/>
          <p:nvPr/>
        </p:nvSpPr>
        <p:spPr>
          <a:xfrm>
            <a:off x="38876" y="4664047"/>
            <a:ext cx="12192000" cy="1938992"/>
          </a:xfrm>
          <a:prstGeom prst="rect">
            <a:avLst/>
          </a:prstGeom>
        </p:spPr>
        <p:txBody>
          <a:bodyPr wrap="square">
            <a:spAutoFit/>
          </a:bodyPr>
          <a:lstStyle/>
          <a:p>
            <a:pPr algn="ctr"/>
            <a:r>
              <a:rPr lang="en-US" sz="4000" i="1" dirty="0"/>
              <a:t>“Above all, taking the shield of faith, wherewith ye shall be able to quench all the fiery darts of the wicked.”  </a:t>
            </a:r>
          </a:p>
          <a:p>
            <a:pPr algn="ctr"/>
            <a:r>
              <a:rPr lang="en-US" sz="4000" i="1" dirty="0"/>
              <a:t>(Eph. 6:16)</a:t>
            </a:r>
          </a:p>
        </p:txBody>
      </p:sp>
    </p:spTree>
    <p:extLst>
      <p:ext uri="{BB962C8B-B14F-4D97-AF65-F5344CB8AC3E}">
        <p14:creationId xmlns:p14="http://schemas.microsoft.com/office/powerpoint/2010/main" val="20029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655" y="0"/>
            <a:ext cx="10194654" cy="6784078"/>
          </a:xfrm>
          <a:prstGeom prst="rect">
            <a:avLst/>
          </a:prstGeom>
        </p:spPr>
      </p:pic>
      <p:sp>
        <p:nvSpPr>
          <p:cNvPr id="3" name="Rectangle 2"/>
          <p:cNvSpPr/>
          <p:nvPr/>
        </p:nvSpPr>
        <p:spPr>
          <a:xfrm>
            <a:off x="3872203" y="2969023"/>
            <a:ext cx="6139543" cy="707886"/>
          </a:xfrm>
          <a:prstGeom prst="rect">
            <a:avLst/>
          </a:prstGeom>
        </p:spPr>
        <p:txBody>
          <a:bodyPr wrap="square">
            <a:spAutoFit/>
          </a:bodyPr>
          <a:lstStyle/>
          <a:p>
            <a:pPr algn="ctr"/>
            <a:r>
              <a:rPr lang="en-US" sz="4000" dirty="0">
                <a:effectLst>
                  <a:glow rad="101600">
                    <a:schemeClr val="bg1">
                      <a:alpha val="60000"/>
                    </a:schemeClr>
                  </a:glow>
                </a:effectLst>
              </a:rPr>
              <a:t>Deception</a:t>
            </a:r>
          </a:p>
        </p:txBody>
      </p:sp>
    </p:spTree>
    <p:extLst>
      <p:ext uri="{BB962C8B-B14F-4D97-AF65-F5344CB8AC3E}">
        <p14:creationId xmlns:p14="http://schemas.microsoft.com/office/powerpoint/2010/main" val="288181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4655" y="0"/>
            <a:ext cx="10194654" cy="6784078"/>
          </a:xfrm>
          <a:prstGeom prst="rect">
            <a:avLst/>
          </a:prstGeom>
        </p:spPr>
      </p:pic>
      <p:sp>
        <p:nvSpPr>
          <p:cNvPr id="3" name="Rectangle 2"/>
          <p:cNvSpPr/>
          <p:nvPr/>
        </p:nvSpPr>
        <p:spPr>
          <a:xfrm>
            <a:off x="3872203" y="2969023"/>
            <a:ext cx="6139543" cy="707886"/>
          </a:xfrm>
          <a:prstGeom prst="rect">
            <a:avLst/>
          </a:prstGeom>
        </p:spPr>
        <p:txBody>
          <a:bodyPr wrap="square">
            <a:spAutoFit/>
          </a:bodyPr>
          <a:lstStyle/>
          <a:p>
            <a:pPr algn="ctr"/>
            <a:r>
              <a:rPr lang="en-US" sz="4000" dirty="0">
                <a:effectLst>
                  <a:glow rad="101600">
                    <a:schemeClr val="bg1">
                      <a:alpha val="60000"/>
                    </a:schemeClr>
                  </a:glow>
                </a:effectLst>
              </a:rPr>
              <a:t>Temptation</a:t>
            </a:r>
          </a:p>
        </p:txBody>
      </p:sp>
    </p:spTree>
    <p:extLst>
      <p:ext uri="{BB962C8B-B14F-4D97-AF65-F5344CB8AC3E}">
        <p14:creationId xmlns:p14="http://schemas.microsoft.com/office/powerpoint/2010/main" val="195512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59" y="2324554"/>
            <a:ext cx="10515600" cy="1325563"/>
          </a:xfrm>
        </p:spPr>
        <p:txBody>
          <a:bodyPr>
            <a:noAutofit/>
            <a:scene3d>
              <a:camera prst="orthographicFront"/>
              <a:lightRig rig="threePt" dir="t"/>
            </a:scene3d>
            <a:sp3d extrusionH="57150">
              <a:bevelT w="38100" h="38100" prst="relaxedInset"/>
            </a:sp3d>
          </a:bodyPr>
          <a:lstStyle/>
          <a:p>
            <a:pPr algn="ctr"/>
            <a:r>
              <a:rPr lang="en-US" sz="6000" b="1" dirty="0">
                <a:solidFill>
                  <a:srgbClr val="FFFF00"/>
                </a:solidFill>
                <a:effectLst>
                  <a:glow rad="101600">
                    <a:schemeClr val="accent2">
                      <a:satMod val="175000"/>
                      <a:alpha val="40000"/>
                    </a:schemeClr>
                  </a:glow>
                  <a:reflection blurRad="6350" stA="55000" endA="300" endPos="45500" dir="5400000" sy="-100000" algn="bl" rotWithShape="0"/>
                </a:effectLst>
              </a:rPr>
              <a:t>The best way to avoid temptation is not to be deceived</a:t>
            </a:r>
          </a:p>
        </p:txBody>
      </p:sp>
    </p:spTree>
    <p:extLst>
      <p:ext uri="{BB962C8B-B14F-4D97-AF65-F5344CB8AC3E}">
        <p14:creationId xmlns:p14="http://schemas.microsoft.com/office/powerpoint/2010/main" val="197113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40000" contrast="40000"/>
                    </a14:imgEffect>
                  </a14:imgLayer>
                </a14:imgProps>
              </a:ext>
            </a:extLst>
          </a:blip>
          <a:stretch>
            <a:fillRect/>
          </a:stretch>
        </p:blipFill>
        <p:spPr>
          <a:xfrm>
            <a:off x="102637" y="0"/>
            <a:ext cx="12192000" cy="6858000"/>
          </a:xfrm>
          <a:prstGeom prst="rect">
            <a:avLst/>
          </a:prstGeom>
        </p:spPr>
      </p:pic>
      <p:sp>
        <p:nvSpPr>
          <p:cNvPr id="3" name="Content Placeholder 2"/>
          <p:cNvSpPr>
            <a:spLocks noGrp="1"/>
          </p:cNvSpPr>
          <p:nvPr>
            <p:ph idx="1"/>
          </p:nvPr>
        </p:nvSpPr>
        <p:spPr>
          <a:xfrm>
            <a:off x="471774" y="617097"/>
            <a:ext cx="11453726" cy="4351338"/>
          </a:xfrm>
        </p:spPr>
        <p:txBody>
          <a:bodyPr>
            <a:noAutofit/>
          </a:bodyPr>
          <a:lstStyle/>
          <a:p>
            <a:pPr marL="0" indent="0">
              <a:buNone/>
            </a:pPr>
            <a:r>
              <a:rPr lang="en-US" sz="5400" i="1" dirty="0">
                <a:effectLst>
                  <a:glow rad="101600">
                    <a:schemeClr val="bg1">
                      <a:alpha val="60000"/>
                    </a:schemeClr>
                  </a:glow>
                </a:effectLst>
              </a:rPr>
              <a:t>Deut. 11:16 “Take heed to yourselves, that your heart be not deceived.”</a:t>
            </a:r>
          </a:p>
          <a:p>
            <a:pPr marL="0" indent="0">
              <a:buNone/>
            </a:pPr>
            <a:r>
              <a:rPr lang="en-US" sz="5400" i="1" dirty="0">
                <a:effectLst>
                  <a:glow rad="101600">
                    <a:schemeClr val="bg1">
                      <a:alpha val="60000"/>
                    </a:schemeClr>
                  </a:glow>
                </a:effectLst>
              </a:rPr>
              <a:t>Luke 21:8 “And he said, Take heed that ye be not deceived.”</a:t>
            </a:r>
          </a:p>
          <a:p>
            <a:pPr marL="0" indent="0">
              <a:buNone/>
            </a:pPr>
            <a:r>
              <a:rPr lang="en-US" sz="5400" i="1" dirty="0">
                <a:effectLst>
                  <a:glow rad="101600">
                    <a:schemeClr val="bg1">
                      <a:alpha val="60000"/>
                    </a:schemeClr>
                  </a:glow>
                </a:effectLst>
              </a:rPr>
              <a:t>1 Cor. 6:9 “Be not deceived.”</a:t>
            </a:r>
          </a:p>
          <a:p>
            <a:pPr marL="0" indent="0">
              <a:buNone/>
            </a:pPr>
            <a:r>
              <a:rPr lang="en-US" sz="5400" i="1" dirty="0">
                <a:effectLst>
                  <a:glow rad="101600">
                    <a:schemeClr val="bg1">
                      <a:alpha val="60000"/>
                    </a:schemeClr>
                  </a:glow>
                </a:effectLst>
              </a:rPr>
              <a:t>1 Cor. 15:33 “Be not deceived.” </a:t>
            </a:r>
          </a:p>
          <a:p>
            <a:pPr marL="0" indent="0">
              <a:buNone/>
            </a:pPr>
            <a:r>
              <a:rPr lang="en-US" sz="5400" i="1" dirty="0">
                <a:effectLst>
                  <a:glow rad="101600">
                    <a:schemeClr val="bg1">
                      <a:alpha val="60000"/>
                    </a:schemeClr>
                  </a:glow>
                </a:effectLst>
              </a:rPr>
              <a:t>Gal. 6:7 “Be not deceived.”</a:t>
            </a:r>
          </a:p>
          <a:p>
            <a:pPr marL="0" indent="0">
              <a:buNone/>
            </a:pPr>
            <a:endParaRPr lang="en-US" sz="5400" dirty="0"/>
          </a:p>
        </p:txBody>
      </p:sp>
    </p:spTree>
    <p:extLst>
      <p:ext uri="{BB962C8B-B14F-4D97-AF65-F5344CB8AC3E}">
        <p14:creationId xmlns:p14="http://schemas.microsoft.com/office/powerpoint/2010/main" val="14171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pPr algn="ctr"/>
            <a:r>
              <a:rPr lang="en-US" dirty="0">
                <a:solidFill>
                  <a:srgbClr val="FFFF00"/>
                </a:solidFill>
              </a:rPr>
              <a:t>Topics to be studied</a:t>
            </a:r>
          </a:p>
        </p:txBody>
      </p:sp>
      <p:sp>
        <p:nvSpPr>
          <p:cNvPr id="3" name="Content Placeholder 2"/>
          <p:cNvSpPr>
            <a:spLocks noGrp="1"/>
          </p:cNvSpPr>
          <p:nvPr>
            <p:ph idx="1"/>
          </p:nvPr>
        </p:nvSpPr>
        <p:spPr>
          <a:xfrm>
            <a:off x="256478" y="1219200"/>
            <a:ext cx="6655324" cy="5257800"/>
          </a:xfrm>
        </p:spPr>
        <p:txBody>
          <a:bodyPr>
            <a:noAutofit/>
          </a:bodyPr>
          <a:lstStyle/>
          <a:p>
            <a:r>
              <a:rPr lang="en-US" sz="3600" dirty="0"/>
              <a:t>His existence</a:t>
            </a:r>
          </a:p>
          <a:p>
            <a:r>
              <a:rPr lang="en-US" sz="3600" dirty="0"/>
              <a:t>His origin</a:t>
            </a:r>
          </a:p>
          <a:p>
            <a:r>
              <a:rPr lang="en-US" sz="3600" dirty="0"/>
              <a:t>His fall</a:t>
            </a:r>
          </a:p>
          <a:p>
            <a:r>
              <a:rPr lang="en-US" sz="3600" dirty="0"/>
              <a:t>His personality</a:t>
            </a:r>
          </a:p>
          <a:p>
            <a:r>
              <a:rPr lang="en-US" sz="3600" dirty="0"/>
              <a:t>His names</a:t>
            </a:r>
          </a:p>
          <a:p>
            <a:r>
              <a:rPr lang="en-US" sz="3600" dirty="0">
                <a:solidFill>
                  <a:srgbClr val="FFFF00"/>
                </a:solidFill>
              </a:rPr>
              <a:t>His activities (Part 24)</a:t>
            </a:r>
          </a:p>
          <a:p>
            <a:r>
              <a:rPr lang="en-US" sz="3600" dirty="0"/>
              <a:t>His location – present and future</a:t>
            </a:r>
          </a:p>
          <a:p>
            <a:r>
              <a:rPr lang="en-US" sz="3600" dirty="0"/>
              <a:t>Our victory over him</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485" y="1302327"/>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868"/>
            <a:ext cx="10515600" cy="1325563"/>
          </a:xfrm>
        </p:spPr>
        <p:txBody>
          <a:bodyPr/>
          <a:lstStyle/>
          <a:p>
            <a:pPr algn="ctr"/>
            <a:r>
              <a:rPr lang="en-US" b="1" dirty="0">
                <a:solidFill>
                  <a:srgbClr val="FFFF00"/>
                </a:solidFill>
              </a:rPr>
              <a:t>How to guard against Satan’s Deceptions</a:t>
            </a:r>
          </a:p>
        </p:txBody>
      </p:sp>
      <p:sp>
        <p:nvSpPr>
          <p:cNvPr id="3" name="Content Placeholder 2"/>
          <p:cNvSpPr>
            <a:spLocks noGrp="1"/>
          </p:cNvSpPr>
          <p:nvPr>
            <p:ph idx="1"/>
          </p:nvPr>
        </p:nvSpPr>
        <p:spPr>
          <a:xfrm>
            <a:off x="115503" y="1309036"/>
            <a:ext cx="12076497" cy="5548964"/>
          </a:xfrm>
        </p:spPr>
        <p:txBody>
          <a:bodyPr>
            <a:normAutofit lnSpcReduction="10000"/>
          </a:bodyPr>
          <a:lstStyle/>
          <a:p>
            <a:r>
              <a:rPr lang="en-US" sz="3200" dirty="0"/>
              <a:t>Attending a Fundamental Bible preaching church – </a:t>
            </a:r>
            <a:r>
              <a:rPr lang="en-US" sz="3200" i="1" dirty="0"/>
              <a:t>Jude 3-4</a:t>
            </a:r>
          </a:p>
          <a:p>
            <a:r>
              <a:rPr lang="en-US" sz="3200" dirty="0"/>
              <a:t>Read, Study, Memorize and Meditate on Scripture – </a:t>
            </a:r>
            <a:r>
              <a:rPr lang="en-US" sz="3200" i="1" dirty="0"/>
              <a:t>2 Tim. 2:15</a:t>
            </a:r>
          </a:p>
          <a:p>
            <a:r>
              <a:rPr lang="en-US" sz="3200" dirty="0"/>
              <a:t>Reject false teaching </a:t>
            </a:r>
            <a:r>
              <a:rPr lang="en-US" sz="3200" i="1" dirty="0"/>
              <a:t>“Try the spirits” </a:t>
            </a:r>
            <a:r>
              <a:rPr lang="en-US" sz="3200" dirty="0"/>
              <a:t>– </a:t>
            </a:r>
            <a:r>
              <a:rPr lang="en-US" sz="3200" i="1" dirty="0"/>
              <a:t>1 John 4:1 </a:t>
            </a:r>
          </a:p>
          <a:p>
            <a:r>
              <a:rPr lang="en-US" sz="3200" dirty="0"/>
              <a:t>Get a Biblical education – </a:t>
            </a:r>
            <a:r>
              <a:rPr lang="en-US" sz="3200" i="1" dirty="0"/>
              <a:t>Jer. 10:2</a:t>
            </a:r>
          </a:p>
          <a:p>
            <a:r>
              <a:rPr lang="en-US" sz="3200" dirty="0"/>
              <a:t>Adopt the wisdom of God / Biblical world view – </a:t>
            </a:r>
            <a:r>
              <a:rPr lang="en-US" sz="3200" i="1" dirty="0"/>
              <a:t>Jam. 3:13-18</a:t>
            </a:r>
          </a:p>
          <a:p>
            <a:r>
              <a:rPr lang="en-US" sz="3200" dirty="0"/>
              <a:t>Develop godly friendships – </a:t>
            </a:r>
            <a:r>
              <a:rPr lang="en-US" sz="3200" i="1" dirty="0"/>
              <a:t>Prov. 17:17</a:t>
            </a:r>
          </a:p>
          <a:p>
            <a:r>
              <a:rPr lang="en-US" sz="3200" dirty="0"/>
              <a:t>Do not follow the crowd – </a:t>
            </a:r>
            <a:r>
              <a:rPr lang="en-US" sz="3200" i="1" dirty="0"/>
              <a:t>Prov. 1:7-33</a:t>
            </a:r>
          </a:p>
          <a:p>
            <a:r>
              <a:rPr lang="en-US" sz="3200" dirty="0"/>
              <a:t>Recognize Satanic blessing – </a:t>
            </a:r>
            <a:r>
              <a:rPr lang="en-US" sz="3200" i="1" dirty="0"/>
              <a:t>Ps. 73:1-28 </a:t>
            </a:r>
          </a:p>
          <a:p>
            <a:r>
              <a:rPr lang="en-US" sz="3200" dirty="0"/>
              <a:t>Refuse to fulfill the desires of the flesh and of the mind – </a:t>
            </a:r>
            <a:r>
              <a:rPr lang="en-US" sz="3200" i="1" dirty="0"/>
              <a:t>I Cor. 15:31</a:t>
            </a:r>
          </a:p>
          <a:p>
            <a:r>
              <a:rPr lang="en-US" sz="3200" dirty="0"/>
              <a:t>Spiritually minded – </a:t>
            </a:r>
            <a:r>
              <a:rPr lang="en-US" sz="3200" i="1" dirty="0"/>
              <a:t>Rom. 8:6</a:t>
            </a:r>
          </a:p>
        </p:txBody>
      </p:sp>
    </p:spTree>
    <p:extLst>
      <p:ext uri="{BB962C8B-B14F-4D97-AF65-F5344CB8AC3E}">
        <p14:creationId xmlns:p14="http://schemas.microsoft.com/office/powerpoint/2010/main" val="387315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70536" y="0"/>
            <a:ext cx="4850928" cy="6858000"/>
          </a:xfrm>
          <a:prstGeom prst="rect">
            <a:avLst/>
          </a:prstGeom>
        </p:spPr>
      </p:pic>
    </p:spTree>
    <p:extLst>
      <p:ext uri="{BB962C8B-B14F-4D97-AF65-F5344CB8AC3E}">
        <p14:creationId xmlns:p14="http://schemas.microsoft.com/office/powerpoint/2010/main" val="72619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9895391">
            <a:off x="2770826" y="601582"/>
            <a:ext cx="6994850" cy="5793235"/>
          </a:xfrm>
          <a:prstGeom prst="rect">
            <a:avLst/>
          </a:prstGeom>
        </p:spPr>
      </p:pic>
    </p:spTree>
    <p:extLst>
      <p:ext uri="{BB962C8B-B14F-4D97-AF65-F5344CB8AC3E}">
        <p14:creationId xmlns:p14="http://schemas.microsoft.com/office/powerpoint/2010/main" val="28322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75389" y="0"/>
            <a:ext cx="6858000" cy="6858000"/>
          </a:xfrm>
          <a:prstGeom prst="rect">
            <a:avLst/>
          </a:prstGeom>
        </p:spPr>
      </p:pic>
    </p:spTree>
    <p:extLst>
      <p:ext uri="{BB962C8B-B14F-4D97-AF65-F5344CB8AC3E}">
        <p14:creationId xmlns:p14="http://schemas.microsoft.com/office/powerpoint/2010/main" val="413247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5125"/>
            <a:ext cx="12055151" cy="6427561"/>
          </a:xfrm>
        </p:spPr>
        <p:txBody>
          <a:bodyPr>
            <a:normAutofit/>
          </a:bodyPr>
          <a:lstStyle/>
          <a:p>
            <a:r>
              <a:rPr lang="en-US" dirty="0"/>
              <a:t>Because we live in a fallen world and have a fleshly nature, temptations are an unavoidable part of life – </a:t>
            </a:r>
            <a:r>
              <a:rPr lang="en-US" i="1" dirty="0"/>
              <a:t>Romans 7:14-25</a:t>
            </a:r>
            <a:br>
              <a:rPr lang="en-US" dirty="0"/>
            </a:br>
            <a:br>
              <a:rPr lang="en-US" dirty="0"/>
            </a:br>
            <a:r>
              <a:rPr lang="en-US" dirty="0"/>
              <a:t>Satan along with his principalities and powers are extremely skilled at presenting temptation to us in such a way that we are become deceived concerning the consequences of not resisting temptation –     </a:t>
            </a:r>
            <a:r>
              <a:rPr lang="en-US" i="1" dirty="0"/>
              <a:t>“Be not deceived.”</a:t>
            </a:r>
            <a:br>
              <a:rPr lang="en-US" i="1" dirty="0"/>
            </a:br>
            <a:endParaRPr lang="en-US" i="1" dirty="0"/>
          </a:p>
        </p:txBody>
      </p:sp>
      <p:sp>
        <p:nvSpPr>
          <p:cNvPr id="3" name="Rectangle 2"/>
          <p:cNvSpPr/>
          <p:nvPr/>
        </p:nvSpPr>
        <p:spPr>
          <a:xfrm>
            <a:off x="0" y="2369976"/>
            <a:ext cx="12335069" cy="4488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69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7681"/>
            <a:ext cx="7856376" cy="6492875"/>
          </a:xfrm>
        </p:spPr>
        <p:txBody>
          <a:bodyPr>
            <a:noAutofit/>
          </a:bodyPr>
          <a:lstStyle/>
          <a:p>
            <a:pPr algn="ctr"/>
            <a:r>
              <a:rPr lang="en-US" sz="3600" dirty="0"/>
              <a:t>Satan is trying his best to defeat us through temptation – But within the Word of God are powerful promises which will assure us victory over </a:t>
            </a:r>
            <a:br>
              <a:rPr lang="en-US" sz="3600" dirty="0"/>
            </a:br>
            <a:r>
              <a:rPr lang="en-US" sz="3600" dirty="0"/>
              <a:t>every temptation. </a:t>
            </a:r>
            <a:br>
              <a:rPr lang="en-US" sz="3600" dirty="0"/>
            </a:br>
            <a:br>
              <a:rPr lang="en-US" sz="3600" dirty="0"/>
            </a:br>
            <a:r>
              <a:rPr lang="en-US" sz="3600" i="1" dirty="0">
                <a:solidFill>
                  <a:srgbClr val="FFFF00"/>
                </a:solidFill>
              </a:rPr>
              <a:t>“There hath no temptation taken you but such as is common to man: but God is faithful, who will not suffer you to be tempted above that ye are able; but will with the temptation also make a way to escape, that ye may be able to bear it.”    (1 Cor. 10:13) </a:t>
            </a:r>
            <a:br>
              <a:rPr lang="en-US" sz="3600" i="1" dirty="0">
                <a:solidFill>
                  <a:srgbClr val="FFFF00"/>
                </a:solidFill>
              </a:rPr>
            </a:br>
            <a:br>
              <a:rPr lang="en-US" sz="3600" dirty="0"/>
            </a:br>
            <a:endParaRPr lang="en-US" sz="3600" dirty="0"/>
          </a:p>
        </p:txBody>
      </p:sp>
      <p:pic>
        <p:nvPicPr>
          <p:cNvPr id="3" name="Picture 2"/>
          <p:cNvPicPr>
            <a:picLocks noChangeAspect="1"/>
          </p:cNvPicPr>
          <p:nvPr/>
        </p:nvPicPr>
        <p:blipFill>
          <a:blip r:embed="rId2"/>
          <a:stretch>
            <a:fillRect/>
          </a:stretch>
        </p:blipFill>
        <p:spPr>
          <a:xfrm>
            <a:off x="8000297" y="0"/>
            <a:ext cx="3602983" cy="3602983"/>
          </a:xfrm>
          <a:prstGeom prst="rect">
            <a:avLst/>
          </a:prstGeom>
          <a:ln>
            <a:noFill/>
          </a:ln>
          <a:effectLst>
            <a:softEdge rad="112500"/>
          </a:effectLst>
        </p:spPr>
      </p:pic>
      <p:pic>
        <p:nvPicPr>
          <p:cNvPr id="4" name="Picture 3"/>
          <p:cNvPicPr>
            <a:picLocks noChangeAspect="1"/>
          </p:cNvPicPr>
          <p:nvPr/>
        </p:nvPicPr>
        <p:blipFill rotWithShape="1">
          <a:blip r:embed="rId3"/>
          <a:srcRect l="24719" t="5306" r="24006"/>
          <a:stretch/>
        </p:blipFill>
        <p:spPr>
          <a:xfrm>
            <a:off x="8332238" y="3844829"/>
            <a:ext cx="2685634" cy="2789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2283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5" y="365125"/>
            <a:ext cx="12036490" cy="1325563"/>
          </a:xfrm>
        </p:spPr>
        <p:txBody>
          <a:bodyPr>
            <a:normAutofit fontScale="90000"/>
          </a:bodyPr>
          <a:lstStyle/>
          <a:p>
            <a:pPr algn="ctr"/>
            <a:br>
              <a:rPr lang="en-US" i="1" dirty="0"/>
            </a:br>
            <a:r>
              <a:rPr lang="en-US" i="1" dirty="0"/>
              <a:t>“Blessed [is] the man that </a:t>
            </a:r>
            <a:r>
              <a:rPr lang="en-US" i="1" dirty="0" err="1"/>
              <a:t>endureth</a:t>
            </a:r>
            <a:r>
              <a:rPr lang="en-US" i="1" dirty="0"/>
              <a:t> temptation: for when he is tried, he shall receive the crown of life, which the Lord hath promised to them that love him.” (James 1:12) </a:t>
            </a:r>
          </a:p>
        </p:txBody>
      </p:sp>
      <p:pic>
        <p:nvPicPr>
          <p:cNvPr id="3" name="Picture 2"/>
          <p:cNvPicPr>
            <a:picLocks noChangeAspect="1"/>
          </p:cNvPicPr>
          <p:nvPr/>
        </p:nvPicPr>
        <p:blipFill>
          <a:blip r:embed="rId2"/>
          <a:stretch>
            <a:fillRect/>
          </a:stretch>
        </p:blipFill>
        <p:spPr>
          <a:xfrm>
            <a:off x="2202024" y="2538800"/>
            <a:ext cx="7565081" cy="4169909"/>
          </a:xfrm>
          <a:prstGeom prst="rect">
            <a:avLst/>
          </a:prstGeom>
        </p:spPr>
      </p:pic>
    </p:spTree>
    <p:extLst>
      <p:ext uri="{BB962C8B-B14F-4D97-AF65-F5344CB8AC3E}">
        <p14:creationId xmlns:p14="http://schemas.microsoft.com/office/powerpoint/2010/main" val="121297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5996473" y="2220886"/>
            <a:ext cx="6096000" cy="3970318"/>
          </a:xfrm>
          <a:prstGeom prst="rect">
            <a:avLst/>
          </a:prstGeom>
        </p:spPr>
        <p:txBody>
          <a:bodyPr>
            <a:spAutoFit/>
          </a:bodyPr>
          <a:lstStyle/>
          <a:p>
            <a:pPr algn="ctr"/>
            <a:r>
              <a:rPr lang="en-US" sz="3600" i="1" dirty="0">
                <a:solidFill>
                  <a:schemeClr val="bg1"/>
                </a:solidFill>
                <a:effectLst>
                  <a:glow rad="101600">
                    <a:schemeClr val="tx1">
                      <a:alpha val="60000"/>
                    </a:schemeClr>
                  </a:glow>
                </a:effectLst>
              </a:rPr>
              <a:t>“While we look not at the things which are seen, but at the things which are not seen: for the things which are seen are temporal; but the things which are not seen are eternal.”            (2 Cor. 4:18)</a:t>
            </a:r>
          </a:p>
        </p:txBody>
      </p:sp>
    </p:spTree>
    <p:extLst>
      <p:ext uri="{BB962C8B-B14F-4D97-AF65-F5344CB8AC3E}">
        <p14:creationId xmlns:p14="http://schemas.microsoft.com/office/powerpoint/2010/main" val="258870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608"/>
            <a:ext cx="12192000" cy="1325563"/>
          </a:xfrm>
        </p:spPr>
        <p:txBody>
          <a:bodyPr>
            <a:normAutofit/>
          </a:bodyPr>
          <a:lstStyle/>
          <a:p>
            <a:pPr algn="ctr"/>
            <a:r>
              <a:rPr lang="en-US" b="1" dirty="0">
                <a:solidFill>
                  <a:srgbClr val="FFFF00"/>
                </a:solidFill>
              </a:rPr>
              <a:t>Don’t forfeit eternal rewards for temporal pleasure</a:t>
            </a:r>
            <a:br>
              <a:rPr lang="en-US" b="1" dirty="0">
                <a:solidFill>
                  <a:srgbClr val="FFFF00"/>
                </a:solidFill>
              </a:rPr>
            </a:br>
            <a:r>
              <a:rPr lang="en-US" b="1" dirty="0">
                <a:solidFill>
                  <a:srgbClr val="FFFF00"/>
                </a:solidFill>
              </a:rPr>
              <a:t> </a:t>
            </a:r>
          </a:p>
        </p:txBody>
      </p:sp>
      <p:pic>
        <p:nvPicPr>
          <p:cNvPr id="5" name="Picture 4"/>
          <p:cNvPicPr>
            <a:picLocks noChangeAspect="1"/>
          </p:cNvPicPr>
          <p:nvPr/>
        </p:nvPicPr>
        <p:blipFill>
          <a:blip r:embed="rId2"/>
          <a:stretch>
            <a:fillRect/>
          </a:stretch>
        </p:blipFill>
        <p:spPr>
          <a:xfrm>
            <a:off x="838200" y="1194666"/>
            <a:ext cx="10516511" cy="4352921"/>
          </a:xfrm>
          <a:prstGeom prst="rect">
            <a:avLst/>
          </a:prstGeom>
        </p:spPr>
      </p:pic>
      <p:sp>
        <p:nvSpPr>
          <p:cNvPr id="7" name="Rectangle 6"/>
          <p:cNvSpPr/>
          <p:nvPr/>
        </p:nvSpPr>
        <p:spPr>
          <a:xfrm>
            <a:off x="68581" y="1998142"/>
            <a:ext cx="6027419" cy="584775"/>
          </a:xfrm>
          <a:prstGeom prst="rect">
            <a:avLst/>
          </a:prstGeom>
        </p:spPr>
        <p:txBody>
          <a:bodyPr wrap="none">
            <a:spAutoFit/>
          </a:bodyPr>
          <a:lstStyle/>
          <a:p>
            <a:r>
              <a:rPr lang="en-US" sz="3200" i="1" dirty="0"/>
              <a:t>“The pleasures of sin for a season.”</a:t>
            </a:r>
          </a:p>
        </p:txBody>
      </p:sp>
      <p:sp>
        <p:nvSpPr>
          <p:cNvPr id="8" name="Rectangle 7"/>
          <p:cNvSpPr/>
          <p:nvPr/>
        </p:nvSpPr>
        <p:spPr>
          <a:xfrm>
            <a:off x="6292934" y="1998143"/>
            <a:ext cx="5737853" cy="584775"/>
          </a:xfrm>
          <a:prstGeom prst="rect">
            <a:avLst/>
          </a:prstGeom>
        </p:spPr>
        <p:txBody>
          <a:bodyPr wrap="none">
            <a:spAutoFit/>
          </a:bodyPr>
          <a:lstStyle/>
          <a:p>
            <a:r>
              <a:rPr lang="en-US" sz="3200" i="1" dirty="0"/>
              <a:t>“Great is your reward in heaven.”</a:t>
            </a:r>
          </a:p>
        </p:txBody>
      </p:sp>
      <p:pic>
        <p:nvPicPr>
          <p:cNvPr id="9" name="Picture 8"/>
          <p:cNvPicPr>
            <a:picLocks noChangeAspect="1"/>
          </p:cNvPicPr>
          <p:nvPr/>
        </p:nvPicPr>
        <p:blipFill>
          <a:blip r:embed="rId3"/>
          <a:stretch>
            <a:fillRect/>
          </a:stretch>
        </p:blipFill>
        <p:spPr>
          <a:xfrm>
            <a:off x="367665" y="3100859"/>
            <a:ext cx="5429250" cy="2619375"/>
          </a:xfrm>
          <a:prstGeom prst="rect">
            <a:avLst/>
          </a:prstGeom>
        </p:spPr>
      </p:pic>
      <p:pic>
        <p:nvPicPr>
          <p:cNvPr id="10" name="Picture 9"/>
          <p:cNvPicPr>
            <a:picLocks noChangeAspect="1"/>
          </p:cNvPicPr>
          <p:nvPr/>
        </p:nvPicPr>
        <p:blipFill>
          <a:blip r:embed="rId4"/>
          <a:stretch>
            <a:fillRect/>
          </a:stretch>
        </p:blipFill>
        <p:spPr>
          <a:xfrm>
            <a:off x="6552423" y="3099787"/>
            <a:ext cx="5218873" cy="2621517"/>
          </a:xfrm>
          <a:prstGeom prst="rect">
            <a:avLst/>
          </a:prstGeom>
        </p:spPr>
      </p:pic>
    </p:spTree>
    <p:extLst>
      <p:ext uri="{BB962C8B-B14F-4D97-AF65-F5344CB8AC3E}">
        <p14:creationId xmlns:p14="http://schemas.microsoft.com/office/powerpoint/2010/main" val="231033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242"/>
            <a:ext cx="5934269" cy="6858000"/>
          </a:xfrm>
        </p:spPr>
        <p:txBody>
          <a:bodyPr>
            <a:normAutofit fontScale="90000"/>
          </a:bodyPr>
          <a:lstStyle/>
          <a:p>
            <a:pPr algn="ctr"/>
            <a:r>
              <a:rPr lang="en-US" dirty="0"/>
              <a:t>With each temptation we need to find the particular verses which apply to our individual temptation –</a:t>
            </a:r>
            <a:r>
              <a:rPr lang="en-US" i="1" dirty="0"/>
              <a:t> </a:t>
            </a:r>
            <a:br>
              <a:rPr lang="en-US" i="1" dirty="0"/>
            </a:br>
            <a:br>
              <a:rPr lang="en-US" i="1" dirty="0"/>
            </a:br>
            <a:r>
              <a:rPr lang="en-US" i="1" dirty="0"/>
              <a:t>“Lust, anger, bitterness, dishonesty, impatience, fear, worry, anxiety, immorality covetousness, pride, hardness, laziness, selfishness, etc.”</a:t>
            </a:r>
            <a:br>
              <a:rPr lang="en-US" i="1" dirty="0"/>
            </a:br>
            <a:br>
              <a:rPr lang="en-US" i="1" dirty="0"/>
            </a:br>
            <a:endParaRPr lang="en-US" i="1" dirty="0"/>
          </a:p>
        </p:txBody>
      </p:sp>
      <p:sp>
        <p:nvSpPr>
          <p:cNvPr id="3" name="Rectangle 2"/>
          <p:cNvSpPr/>
          <p:nvPr/>
        </p:nvSpPr>
        <p:spPr>
          <a:xfrm>
            <a:off x="5934269" y="149291"/>
            <a:ext cx="6096000" cy="2554545"/>
          </a:xfrm>
          <a:prstGeom prst="rect">
            <a:avLst/>
          </a:prstGeom>
          <a:solidFill>
            <a:schemeClr val="accent6"/>
          </a:solidFill>
        </p:spPr>
        <p:txBody>
          <a:bodyPr>
            <a:spAutoFit/>
          </a:bodyPr>
          <a:lstStyle/>
          <a:p>
            <a:pPr algn="ctr"/>
            <a:r>
              <a:rPr lang="en-US" sz="4000" i="1" dirty="0">
                <a:effectLst>
                  <a:glow rad="101600">
                    <a:schemeClr val="bg1">
                      <a:alpha val="60000"/>
                    </a:schemeClr>
                  </a:glow>
                </a:effectLst>
              </a:rPr>
              <a:t> James 1:21 </a:t>
            </a:r>
          </a:p>
          <a:p>
            <a:pPr algn="ctr"/>
            <a:r>
              <a:rPr lang="en-US" sz="4000" i="1" dirty="0">
                <a:effectLst>
                  <a:glow rad="101600">
                    <a:schemeClr val="bg1">
                      <a:alpha val="60000"/>
                    </a:schemeClr>
                  </a:glow>
                </a:effectLst>
              </a:rPr>
              <a:t>“Receive with meekness the engrafted word, which is able to save your souls.”</a:t>
            </a:r>
          </a:p>
        </p:txBody>
      </p:sp>
      <p:pic>
        <p:nvPicPr>
          <p:cNvPr id="4" name="Picture 3"/>
          <p:cNvPicPr>
            <a:picLocks noChangeAspect="1"/>
          </p:cNvPicPr>
          <p:nvPr/>
        </p:nvPicPr>
        <p:blipFill rotWithShape="1">
          <a:blip r:embed="rId2"/>
          <a:srcRect r="1542" b="13247"/>
          <a:stretch/>
        </p:blipFill>
        <p:spPr>
          <a:xfrm>
            <a:off x="7419002" y="2937101"/>
            <a:ext cx="3049944" cy="3762279"/>
          </a:xfrm>
          <a:prstGeom prst="rect">
            <a:avLst/>
          </a:prstGeom>
        </p:spPr>
      </p:pic>
    </p:spTree>
    <p:extLst>
      <p:ext uri="{BB962C8B-B14F-4D97-AF65-F5344CB8AC3E}">
        <p14:creationId xmlns:p14="http://schemas.microsoft.com/office/powerpoint/2010/main" val="146903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3566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6" y="2735100"/>
            <a:ext cx="6046236" cy="1325563"/>
          </a:xfrm>
        </p:spPr>
        <p:txBody>
          <a:bodyPr>
            <a:noAutofit/>
          </a:bodyPr>
          <a:lstStyle/>
          <a:p>
            <a:pPr algn="ctr"/>
            <a:r>
              <a:rPr lang="en-US" sz="3600" i="1" dirty="0"/>
              <a:t>“For though we walk in the flesh, we do not war after the flesh: For the weapons of our warfare are not carnal, but mighty through God to the pulling down of strong holds. </a:t>
            </a:r>
            <a:r>
              <a:rPr lang="en-US" sz="3600" i="1" dirty="0">
                <a:solidFill>
                  <a:srgbClr val="FFFF00"/>
                </a:solidFill>
              </a:rPr>
              <a:t>Casting down imaginations</a:t>
            </a:r>
            <a:r>
              <a:rPr lang="en-US" sz="3600" i="1" dirty="0"/>
              <a:t>, and every high thing that </a:t>
            </a:r>
            <a:r>
              <a:rPr lang="en-US" sz="3600" i="1" dirty="0" err="1"/>
              <a:t>exalteth</a:t>
            </a:r>
            <a:r>
              <a:rPr lang="en-US" sz="3600" i="1" dirty="0"/>
              <a:t> itself against the knowledge of God, and bringing into captivity </a:t>
            </a:r>
            <a:r>
              <a:rPr lang="en-US" sz="3600" i="1" dirty="0">
                <a:solidFill>
                  <a:srgbClr val="FFFF00"/>
                </a:solidFill>
              </a:rPr>
              <a:t>every thought </a:t>
            </a:r>
            <a:r>
              <a:rPr lang="en-US" sz="3600" i="1" dirty="0"/>
              <a:t>to the </a:t>
            </a:r>
            <a:r>
              <a:rPr lang="en-US" sz="3600" i="1" dirty="0">
                <a:solidFill>
                  <a:srgbClr val="FFFF00"/>
                </a:solidFill>
              </a:rPr>
              <a:t>obedience of Christ.</a:t>
            </a:r>
            <a:r>
              <a:rPr lang="en-US" sz="3600" i="1" dirty="0"/>
              <a:t>” </a:t>
            </a:r>
            <a:br>
              <a:rPr lang="en-US" sz="3600" i="1" dirty="0"/>
            </a:br>
            <a:r>
              <a:rPr lang="en-US" sz="3600" i="1" dirty="0"/>
              <a:t>(2 Cor. 10:3-5)</a:t>
            </a:r>
          </a:p>
        </p:txBody>
      </p:sp>
      <p:pic>
        <p:nvPicPr>
          <p:cNvPr id="4" name="Picture 3"/>
          <p:cNvPicPr>
            <a:picLocks noChangeAspect="1"/>
          </p:cNvPicPr>
          <p:nvPr/>
        </p:nvPicPr>
        <p:blipFill>
          <a:blip r:embed="rId2"/>
          <a:stretch>
            <a:fillRect/>
          </a:stretch>
        </p:blipFill>
        <p:spPr>
          <a:xfrm rot="495211">
            <a:off x="6693714" y="61874"/>
            <a:ext cx="5133975" cy="2247900"/>
          </a:xfrm>
          <a:prstGeom prst="rect">
            <a:avLst/>
          </a:prstGeom>
        </p:spPr>
      </p:pic>
      <p:pic>
        <p:nvPicPr>
          <p:cNvPr id="6" name="Picture 5"/>
          <p:cNvPicPr>
            <a:picLocks noChangeAspect="1"/>
          </p:cNvPicPr>
          <p:nvPr/>
        </p:nvPicPr>
        <p:blipFill rotWithShape="1">
          <a:blip r:embed="rId3"/>
          <a:srcRect l="-1" r="159" b="9569"/>
          <a:stretch/>
        </p:blipFill>
        <p:spPr>
          <a:xfrm rot="21284225">
            <a:off x="6713860" y="2528383"/>
            <a:ext cx="4664940" cy="4265260"/>
          </a:xfrm>
          <a:prstGeom prst="rect">
            <a:avLst/>
          </a:prstGeom>
        </p:spPr>
      </p:pic>
    </p:spTree>
    <p:extLst>
      <p:ext uri="{BB962C8B-B14F-4D97-AF65-F5344CB8AC3E}">
        <p14:creationId xmlns:p14="http://schemas.microsoft.com/office/powerpoint/2010/main" val="41851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35" y="710358"/>
            <a:ext cx="12120465" cy="1325563"/>
          </a:xfrm>
        </p:spPr>
        <p:txBody>
          <a:bodyPr>
            <a:normAutofit fontScale="90000"/>
          </a:bodyPr>
          <a:lstStyle/>
          <a:p>
            <a:r>
              <a:rPr lang="en-US" dirty="0"/>
              <a:t>Satan doesn’t use the same enticements (temptations) on all of us, but instead, he </a:t>
            </a:r>
            <a:r>
              <a:rPr lang="en-US" u="sng" dirty="0"/>
              <a:t>customizes</a:t>
            </a:r>
            <a:r>
              <a:rPr lang="en-US" dirty="0"/>
              <a:t> his temptations in order to appeal to our individual weaknesses – </a:t>
            </a:r>
            <a:r>
              <a:rPr lang="en-US" i="1" dirty="0"/>
              <a:t>2 Cor. 12:9</a:t>
            </a:r>
            <a:br>
              <a:rPr lang="en-US" dirty="0"/>
            </a:br>
            <a:endParaRPr lang="en-US" dirty="0"/>
          </a:p>
        </p:txBody>
      </p:sp>
      <p:pic>
        <p:nvPicPr>
          <p:cNvPr id="3" name="Picture 2"/>
          <p:cNvPicPr>
            <a:picLocks noChangeAspect="1"/>
          </p:cNvPicPr>
          <p:nvPr/>
        </p:nvPicPr>
        <p:blipFill>
          <a:blip r:embed="rId2"/>
          <a:stretch>
            <a:fillRect/>
          </a:stretch>
        </p:blipFill>
        <p:spPr>
          <a:xfrm>
            <a:off x="2209855" y="2570045"/>
            <a:ext cx="7406862" cy="3924061"/>
          </a:xfrm>
          <a:prstGeom prst="rect">
            <a:avLst/>
          </a:prstGeom>
        </p:spPr>
      </p:pic>
    </p:spTree>
    <p:extLst>
      <p:ext uri="{BB962C8B-B14F-4D97-AF65-F5344CB8AC3E}">
        <p14:creationId xmlns:p14="http://schemas.microsoft.com/office/powerpoint/2010/main" val="409335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976"/>
            <a:ext cx="12192000" cy="6774024"/>
          </a:xfrm>
        </p:spPr>
        <p:txBody>
          <a:bodyPr>
            <a:noAutofit/>
          </a:bodyPr>
          <a:lstStyle/>
          <a:p>
            <a:r>
              <a:rPr lang="en-US" sz="3600" dirty="0"/>
              <a:t>We will all face varied temptations throughout our lives –           </a:t>
            </a:r>
            <a:r>
              <a:rPr lang="en-US" sz="3600" i="1" dirty="0"/>
              <a:t>1 Cor. 10:13</a:t>
            </a:r>
          </a:p>
          <a:p>
            <a:r>
              <a:rPr lang="en-US" sz="3600" dirty="0"/>
              <a:t>We may overcome some of them, but the devil is always ready with new ones -  </a:t>
            </a:r>
          </a:p>
          <a:p>
            <a:r>
              <a:rPr lang="en-US" sz="3600" dirty="0"/>
              <a:t>In order to consistently live in                                                                              victory, we need to build a wall                                                                           of truth around ourselves to                                                                            protect us from those temptations.</a:t>
            </a:r>
          </a:p>
          <a:p>
            <a:pPr marL="0" indent="0">
              <a:buNone/>
            </a:pPr>
            <a:endParaRPr lang="en-US" sz="3600" dirty="0"/>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226972" y="2136710"/>
            <a:ext cx="4572797" cy="4572797"/>
          </a:xfrm>
          <a:prstGeom prst="rect">
            <a:avLst/>
          </a:prstGeom>
        </p:spPr>
      </p:pic>
      <p:pic>
        <p:nvPicPr>
          <p:cNvPr id="4" name="Picture 3"/>
          <p:cNvPicPr>
            <a:picLocks noChangeAspect="1"/>
          </p:cNvPicPr>
          <p:nvPr/>
        </p:nvPicPr>
        <p:blipFill>
          <a:blip r:embed="rId4"/>
          <a:stretch>
            <a:fillRect/>
          </a:stretch>
        </p:blipFill>
        <p:spPr>
          <a:xfrm>
            <a:off x="1838132" y="4422710"/>
            <a:ext cx="3247054" cy="24352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4449">
            <a:off x="6746783" y="4663811"/>
            <a:ext cx="1905000" cy="1905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2494">
            <a:off x="7999903" y="4789668"/>
            <a:ext cx="1905000" cy="1905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2235">
            <a:off x="9246475" y="4803807"/>
            <a:ext cx="1905000" cy="1905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92194">
            <a:off x="10506817" y="4635161"/>
            <a:ext cx="1905000" cy="1905000"/>
          </a:xfrm>
          <a:prstGeom prst="rect">
            <a:avLst/>
          </a:prstGeom>
        </p:spPr>
      </p:pic>
    </p:spTree>
    <p:extLst>
      <p:ext uri="{BB962C8B-B14F-4D97-AF65-F5344CB8AC3E}">
        <p14:creationId xmlns:p14="http://schemas.microsoft.com/office/powerpoint/2010/main" val="29753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604"/>
            <a:ext cx="12192000" cy="6858000"/>
          </a:xfrm>
        </p:spPr>
        <p:txBody>
          <a:bodyPr>
            <a:noAutofit/>
          </a:bodyPr>
          <a:lstStyle/>
          <a:p>
            <a:r>
              <a:rPr lang="en-US" sz="3600" dirty="0"/>
              <a:t>When our minds are filled with Scripture, </a:t>
            </a:r>
            <a:r>
              <a:rPr lang="en-US" sz="3600" i="1" dirty="0"/>
              <a:t>“Let the word of Christ dwell in you richly in all wisdom.”</a:t>
            </a:r>
            <a:r>
              <a:rPr lang="en-US" sz="3600" dirty="0"/>
              <a:t> We will have the power to respond as God would have us to respond to temptation.</a:t>
            </a:r>
          </a:p>
          <a:p>
            <a:endParaRPr lang="en-US" sz="3600" dirty="0"/>
          </a:p>
          <a:p>
            <a:endParaRPr lang="en-US" sz="3600" dirty="0"/>
          </a:p>
          <a:p>
            <a:endParaRPr lang="en-US" sz="3600" dirty="0"/>
          </a:p>
          <a:p>
            <a:endParaRPr lang="en-US" sz="3600" dirty="0"/>
          </a:p>
          <a:p>
            <a:pPr marL="0" indent="0">
              <a:buNone/>
            </a:pPr>
            <a:endParaRPr lang="en-US" sz="3600" dirty="0"/>
          </a:p>
          <a:p>
            <a:r>
              <a:rPr lang="en-US" sz="3600" dirty="0"/>
              <a:t>Each time we successfully fend off a temptation with God’s Word, our faith is strengthened and we become stronger because of God faithfulness –</a:t>
            </a:r>
            <a:r>
              <a:rPr lang="en-US" sz="3600" i="1" dirty="0"/>
              <a:t> 1 Cor. 10:13 </a:t>
            </a:r>
          </a:p>
          <a:p>
            <a:pPr marL="0" indent="0">
              <a:buNone/>
            </a:pPr>
            <a:endParaRPr lang="en-US" sz="3600" dirty="0"/>
          </a:p>
        </p:txBody>
      </p:sp>
      <p:pic>
        <p:nvPicPr>
          <p:cNvPr id="6" name="Picture 5"/>
          <p:cNvPicPr>
            <a:picLocks noChangeAspect="1"/>
          </p:cNvPicPr>
          <p:nvPr/>
        </p:nvPicPr>
        <p:blipFill>
          <a:blip r:embed="rId2"/>
          <a:stretch>
            <a:fillRect/>
          </a:stretch>
        </p:blipFill>
        <p:spPr>
          <a:xfrm rot="449999">
            <a:off x="3511939" y="2163767"/>
            <a:ext cx="1859125" cy="2248941"/>
          </a:xfrm>
          <a:prstGeom prst="rect">
            <a:avLst/>
          </a:prstGeom>
        </p:spPr>
      </p:pic>
      <p:pic>
        <p:nvPicPr>
          <p:cNvPr id="7" name="Picture 6"/>
          <p:cNvPicPr>
            <a:picLocks noChangeAspect="1"/>
          </p:cNvPicPr>
          <p:nvPr/>
        </p:nvPicPr>
        <p:blipFill>
          <a:blip r:embed="rId3"/>
          <a:stretch>
            <a:fillRect/>
          </a:stretch>
        </p:blipFill>
        <p:spPr>
          <a:xfrm rot="284830">
            <a:off x="10151706" y="2002811"/>
            <a:ext cx="1698601" cy="2570855"/>
          </a:xfrm>
          <a:prstGeom prst="rect">
            <a:avLst/>
          </a:prstGeom>
        </p:spPr>
      </p:pic>
      <p:pic>
        <p:nvPicPr>
          <p:cNvPr id="8" name="Picture 7"/>
          <p:cNvPicPr>
            <a:picLocks noChangeAspect="1"/>
          </p:cNvPicPr>
          <p:nvPr/>
        </p:nvPicPr>
        <p:blipFill>
          <a:blip r:embed="rId4"/>
          <a:stretch>
            <a:fillRect/>
          </a:stretch>
        </p:blipFill>
        <p:spPr>
          <a:xfrm rot="21193541">
            <a:off x="6260839" y="2187352"/>
            <a:ext cx="3188737" cy="2126888"/>
          </a:xfrm>
          <a:prstGeom prst="rect">
            <a:avLst/>
          </a:prstGeom>
        </p:spPr>
      </p:pic>
      <p:pic>
        <p:nvPicPr>
          <p:cNvPr id="9" name="Picture 8"/>
          <p:cNvPicPr>
            <a:picLocks noChangeAspect="1"/>
          </p:cNvPicPr>
          <p:nvPr/>
        </p:nvPicPr>
        <p:blipFill rotWithShape="1">
          <a:blip r:embed="rId5"/>
          <a:srcRect t="-813" r="28295"/>
          <a:stretch/>
        </p:blipFill>
        <p:spPr>
          <a:xfrm rot="20920245">
            <a:off x="212257" y="2323323"/>
            <a:ext cx="2764017" cy="1895641"/>
          </a:xfrm>
          <a:prstGeom prst="rect">
            <a:avLst/>
          </a:prstGeom>
        </p:spPr>
      </p:pic>
      <p:sp>
        <p:nvSpPr>
          <p:cNvPr id="10" name="Rectangle 9"/>
          <p:cNvSpPr/>
          <p:nvPr/>
        </p:nvSpPr>
        <p:spPr>
          <a:xfrm>
            <a:off x="52989" y="1847462"/>
            <a:ext cx="12048815" cy="2873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5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83976"/>
            <a:ext cx="10412964" cy="6941976"/>
          </a:xfrm>
          <a:prstGeom prst="rect">
            <a:avLst/>
          </a:prstGeom>
        </p:spPr>
      </p:pic>
    </p:spTree>
    <p:extLst>
      <p:ext uri="{BB962C8B-B14F-4D97-AF65-F5344CB8AC3E}">
        <p14:creationId xmlns:p14="http://schemas.microsoft.com/office/powerpoint/2010/main" val="12034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951"/>
            <a:ext cx="6242180" cy="6176963"/>
          </a:xfrm>
        </p:spPr>
        <p:txBody>
          <a:bodyPr>
            <a:normAutofit/>
          </a:bodyPr>
          <a:lstStyle/>
          <a:p>
            <a:r>
              <a:rPr lang="en-US" sz="3600" dirty="0"/>
              <a:t>We never walk through temptations alone because the Lord lives inside us – </a:t>
            </a:r>
            <a:r>
              <a:rPr lang="en-US" sz="3600" i="1" dirty="0"/>
              <a:t>“I will dwell in them…I will never leave you…” </a:t>
            </a:r>
          </a:p>
          <a:p>
            <a:r>
              <a:rPr lang="en-US" sz="3600" dirty="0"/>
              <a:t>God will give us the strength to resist temptations when we cling to His Word and use it to defeat the tempter – </a:t>
            </a:r>
            <a:r>
              <a:rPr lang="en-US" sz="3600" i="1" dirty="0"/>
              <a:t>“…strengthen with might by his Spirit in the inner man.”</a:t>
            </a:r>
          </a:p>
          <a:p>
            <a:endParaRPr lang="en-US" sz="3600" dirty="0"/>
          </a:p>
        </p:txBody>
      </p:sp>
      <p:pic>
        <p:nvPicPr>
          <p:cNvPr id="4" name="Picture 3"/>
          <p:cNvPicPr>
            <a:picLocks noChangeAspect="1"/>
          </p:cNvPicPr>
          <p:nvPr/>
        </p:nvPicPr>
        <p:blipFill>
          <a:blip r:embed="rId2"/>
          <a:stretch>
            <a:fillRect/>
          </a:stretch>
        </p:blipFill>
        <p:spPr>
          <a:xfrm>
            <a:off x="6545696" y="149338"/>
            <a:ext cx="5538762" cy="4900266"/>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42764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31082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136" y="239853"/>
            <a:ext cx="5621188" cy="6399232"/>
          </a:xfrm>
        </p:spPr>
        <p:txBody>
          <a:bodyPr/>
          <a:lstStyle/>
          <a:p>
            <a:pPr algn="ctr"/>
            <a:r>
              <a:rPr lang="en-US" i="1" dirty="0"/>
              <a:t>(1 Peter 2:21) </a:t>
            </a:r>
            <a:br>
              <a:rPr lang="en-US" i="1" dirty="0"/>
            </a:br>
            <a:r>
              <a:rPr lang="en-US" i="1" dirty="0"/>
              <a:t>“For even hereunto were ye called: because Christ also suffered for us, leaving us an example, that ye should follow his steps.”</a:t>
            </a:r>
          </a:p>
        </p:txBody>
      </p:sp>
      <p:pic>
        <p:nvPicPr>
          <p:cNvPr id="3" name="Picture 2"/>
          <p:cNvPicPr>
            <a:picLocks noChangeAspect="1"/>
          </p:cNvPicPr>
          <p:nvPr/>
        </p:nvPicPr>
        <p:blipFill>
          <a:blip r:embed="rId2"/>
          <a:stretch>
            <a:fillRect/>
          </a:stretch>
        </p:blipFill>
        <p:spPr>
          <a:xfrm>
            <a:off x="6885542" y="20939"/>
            <a:ext cx="4871406" cy="6837061"/>
          </a:xfrm>
          <a:prstGeom prst="rect">
            <a:avLst/>
          </a:prstGeom>
        </p:spPr>
      </p:pic>
    </p:spTree>
    <p:extLst>
      <p:ext uri="{BB962C8B-B14F-4D97-AF65-F5344CB8AC3E}">
        <p14:creationId xmlns:p14="http://schemas.microsoft.com/office/powerpoint/2010/main" val="6646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9"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71650" y="5254391"/>
            <a:ext cx="8867012" cy="774934"/>
          </a:xfrm>
          <a:noFill/>
        </p:spPr>
        <p:txBody>
          <a:bodyPr>
            <a:normAutofit/>
          </a:bodyPr>
          <a:lstStyle/>
          <a:p>
            <a:pPr algn="ctr"/>
            <a:r>
              <a:rPr lang="en-US" sz="4000" b="1" dirty="0">
                <a:solidFill>
                  <a:schemeClr val="bg1"/>
                </a:solidFill>
              </a:rPr>
              <a:t>How did Jesus deal with temptation?</a:t>
            </a:r>
          </a:p>
        </p:txBody>
      </p:sp>
    </p:spTree>
    <p:extLst>
      <p:ext uri="{BB962C8B-B14F-4D97-AF65-F5344CB8AC3E}">
        <p14:creationId xmlns:p14="http://schemas.microsoft.com/office/powerpoint/2010/main" val="256295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916" y="-130326"/>
            <a:ext cx="14946019" cy="6988325"/>
          </a:xfrm>
          <a:prstGeom prst="rect">
            <a:avLst/>
          </a:prstGeom>
        </p:spPr>
      </p:pic>
      <p:sp>
        <p:nvSpPr>
          <p:cNvPr id="5" name="Rectangle 4"/>
          <p:cNvSpPr/>
          <p:nvPr/>
        </p:nvSpPr>
        <p:spPr>
          <a:xfrm>
            <a:off x="447870" y="1231350"/>
            <a:ext cx="5122506" cy="1938992"/>
          </a:xfrm>
          <a:prstGeom prst="rect">
            <a:avLst/>
          </a:prstGeom>
        </p:spPr>
        <p:txBody>
          <a:bodyPr wrap="square">
            <a:spAutoFit/>
          </a:bodyPr>
          <a:lstStyle/>
          <a:p>
            <a:pPr algn="ctr"/>
            <a:r>
              <a:rPr lang="en-US" sz="3000" i="1" dirty="0">
                <a:solidFill>
                  <a:schemeClr val="bg1"/>
                </a:solidFill>
              </a:rPr>
              <a:t> “And when the tempter came to him, he said, If thou be the Son of God, command that these stones be made bread.”</a:t>
            </a:r>
          </a:p>
        </p:txBody>
      </p:sp>
    </p:spTree>
    <p:extLst>
      <p:ext uri="{BB962C8B-B14F-4D97-AF65-F5344CB8AC3E}">
        <p14:creationId xmlns:p14="http://schemas.microsoft.com/office/powerpoint/2010/main" val="4845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232121"/>
            <a:ext cx="10515600" cy="1325563"/>
          </a:xfrm>
        </p:spPr>
        <p:txBody>
          <a:bodyPr/>
          <a:lstStyle/>
          <a:p>
            <a:pPr algn="ctr"/>
            <a:r>
              <a:rPr lang="en-US" b="1" dirty="0"/>
              <a:t>Satan imitates God? </a:t>
            </a:r>
            <a:br>
              <a:rPr lang="en-US" b="1" dirty="0"/>
            </a:br>
            <a:endParaRPr lang="en-US" b="1" dirty="0"/>
          </a:p>
        </p:txBody>
      </p:sp>
      <p:pic>
        <p:nvPicPr>
          <p:cNvPr id="4" name="Picture 3"/>
          <p:cNvPicPr>
            <a:picLocks noChangeAspect="1"/>
          </p:cNvPicPr>
          <p:nvPr/>
        </p:nvPicPr>
        <p:blipFill>
          <a:blip r:embed="rId2"/>
          <a:stretch>
            <a:fillRect/>
          </a:stretch>
        </p:blipFill>
        <p:spPr>
          <a:xfrm>
            <a:off x="4148456" y="1291677"/>
            <a:ext cx="3638838" cy="5458258"/>
          </a:xfrm>
          <a:prstGeom prst="rect">
            <a:avLst/>
          </a:prstGeom>
        </p:spPr>
      </p:pic>
    </p:spTree>
    <p:extLst>
      <p:ext uri="{BB962C8B-B14F-4D97-AF65-F5344CB8AC3E}">
        <p14:creationId xmlns:p14="http://schemas.microsoft.com/office/powerpoint/2010/main" val="5639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6858000" cy="6858000"/>
          </a:xfrm>
          <a:prstGeom prst="rect">
            <a:avLst/>
          </a:prstGeom>
        </p:spPr>
      </p:pic>
      <p:sp>
        <p:nvSpPr>
          <p:cNvPr id="4" name="Title 3"/>
          <p:cNvSpPr>
            <a:spLocks noGrp="1"/>
          </p:cNvSpPr>
          <p:nvPr>
            <p:ph type="title"/>
          </p:nvPr>
        </p:nvSpPr>
        <p:spPr>
          <a:xfrm>
            <a:off x="7091264" y="365125"/>
            <a:ext cx="4262535" cy="5354540"/>
          </a:xfrm>
        </p:spPr>
        <p:txBody>
          <a:bodyPr>
            <a:normAutofit fontScale="90000"/>
          </a:bodyPr>
          <a:lstStyle/>
          <a:p>
            <a:pPr algn="ctr"/>
            <a:r>
              <a:rPr lang="en-US" i="1" dirty="0"/>
              <a:t>“But he answered and said, It is written, Man shall not live by bread alone, but by every word that </a:t>
            </a:r>
            <a:r>
              <a:rPr lang="en-US" i="1" dirty="0" err="1"/>
              <a:t>proceedeth</a:t>
            </a:r>
            <a:r>
              <a:rPr lang="en-US" i="1" dirty="0"/>
              <a:t> out of the mouth of God.”</a:t>
            </a:r>
          </a:p>
        </p:txBody>
      </p:sp>
    </p:spTree>
    <p:extLst>
      <p:ext uri="{BB962C8B-B14F-4D97-AF65-F5344CB8AC3E}">
        <p14:creationId xmlns:p14="http://schemas.microsoft.com/office/powerpoint/2010/main" val="334800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916" y="-130326"/>
            <a:ext cx="14946019" cy="6988325"/>
          </a:xfrm>
          <a:prstGeom prst="rect">
            <a:avLst/>
          </a:prstGeom>
        </p:spPr>
      </p:pic>
      <p:sp>
        <p:nvSpPr>
          <p:cNvPr id="5" name="Rectangle 4"/>
          <p:cNvSpPr/>
          <p:nvPr/>
        </p:nvSpPr>
        <p:spPr>
          <a:xfrm>
            <a:off x="0" y="372934"/>
            <a:ext cx="5225143" cy="5170646"/>
          </a:xfrm>
          <a:prstGeom prst="rect">
            <a:avLst/>
          </a:prstGeom>
        </p:spPr>
        <p:txBody>
          <a:bodyPr wrap="square">
            <a:spAutoFit/>
          </a:bodyPr>
          <a:lstStyle/>
          <a:p>
            <a:pPr algn="ctr"/>
            <a:r>
              <a:rPr lang="en-US" sz="3000" i="1" dirty="0">
                <a:solidFill>
                  <a:schemeClr val="bg1"/>
                </a:solidFill>
              </a:rPr>
              <a:t> “Then the devil taketh him up into the holy city, and </a:t>
            </a:r>
            <a:r>
              <a:rPr lang="en-US" sz="3000" i="1" dirty="0" err="1">
                <a:solidFill>
                  <a:schemeClr val="bg1"/>
                </a:solidFill>
              </a:rPr>
              <a:t>setteth</a:t>
            </a:r>
            <a:r>
              <a:rPr lang="en-US" sz="3000" i="1" dirty="0">
                <a:solidFill>
                  <a:schemeClr val="bg1"/>
                </a:solidFill>
              </a:rPr>
              <a:t> him on a pinnacle of the temple, And </a:t>
            </a:r>
            <a:r>
              <a:rPr lang="en-US" sz="3000" i="1" dirty="0" err="1">
                <a:solidFill>
                  <a:schemeClr val="bg1"/>
                </a:solidFill>
              </a:rPr>
              <a:t>saith</a:t>
            </a:r>
            <a:r>
              <a:rPr lang="en-US" sz="3000" i="1" dirty="0">
                <a:solidFill>
                  <a:schemeClr val="bg1"/>
                </a:solidFill>
              </a:rPr>
              <a:t> unto him, If thou be the Son of God, cast thyself down: for it is written, He shall give his angels charge concerning thee: and in their hands they shall bear thee up, lest at any time thou dash thy foot against a stone.”</a:t>
            </a:r>
          </a:p>
        </p:txBody>
      </p:sp>
    </p:spTree>
    <p:extLst>
      <p:ext uri="{BB962C8B-B14F-4D97-AF65-F5344CB8AC3E}">
        <p14:creationId xmlns:p14="http://schemas.microsoft.com/office/powerpoint/2010/main" val="6987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894" y="2865729"/>
            <a:ext cx="4495800" cy="1325563"/>
          </a:xfrm>
        </p:spPr>
        <p:txBody>
          <a:bodyPr>
            <a:normAutofit fontScale="90000"/>
          </a:bodyPr>
          <a:lstStyle/>
          <a:p>
            <a:pPr algn="ctr"/>
            <a:r>
              <a:rPr lang="en-US" i="1" dirty="0"/>
              <a:t>“Jesus said unto him, It is written again, Thou shalt not tempt the Lord thy God.”</a:t>
            </a:r>
            <a:br>
              <a:rPr lang="en-US" i="1" dirty="0"/>
            </a:br>
            <a:endParaRPr lang="en-US" i="1" dirty="0"/>
          </a:p>
        </p:txBody>
      </p:sp>
      <p:pic>
        <p:nvPicPr>
          <p:cNvPr id="3" name="Picture 2"/>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76927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0916" y="-130326"/>
            <a:ext cx="14946019" cy="6988325"/>
          </a:xfrm>
          <a:prstGeom prst="rect">
            <a:avLst/>
          </a:prstGeom>
        </p:spPr>
      </p:pic>
      <p:sp>
        <p:nvSpPr>
          <p:cNvPr id="5" name="Rectangle 4"/>
          <p:cNvSpPr/>
          <p:nvPr/>
        </p:nvSpPr>
        <p:spPr>
          <a:xfrm>
            <a:off x="0" y="820803"/>
            <a:ext cx="5691499" cy="3323987"/>
          </a:xfrm>
          <a:prstGeom prst="rect">
            <a:avLst/>
          </a:prstGeom>
        </p:spPr>
        <p:txBody>
          <a:bodyPr wrap="square">
            <a:spAutoFit/>
          </a:bodyPr>
          <a:lstStyle/>
          <a:p>
            <a:pPr algn="ctr"/>
            <a:r>
              <a:rPr lang="en-US" sz="3000" i="1" dirty="0">
                <a:solidFill>
                  <a:schemeClr val="bg1"/>
                </a:solidFill>
              </a:rPr>
              <a:t>“Again, the devil taketh him up into an exceeding high mountain, and sheweth him all the kingdoms of the world, and the glory of them; And saith unto him, All these things will I give thee, if thou wilt fall down and worship me.”</a:t>
            </a:r>
          </a:p>
        </p:txBody>
      </p:sp>
    </p:spTree>
    <p:extLst>
      <p:ext uri="{BB962C8B-B14F-4D97-AF65-F5344CB8AC3E}">
        <p14:creationId xmlns:p14="http://schemas.microsoft.com/office/powerpoint/2010/main" val="6324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1894" y="2865729"/>
            <a:ext cx="4495800" cy="1325563"/>
          </a:xfrm>
        </p:spPr>
        <p:txBody>
          <a:bodyPr>
            <a:normAutofit fontScale="90000"/>
          </a:bodyPr>
          <a:lstStyle/>
          <a:p>
            <a:pPr algn="ctr"/>
            <a:r>
              <a:rPr lang="en-US" i="1" dirty="0"/>
              <a:t>“Then </a:t>
            </a:r>
            <a:r>
              <a:rPr lang="en-US" i="1" dirty="0" err="1"/>
              <a:t>saith</a:t>
            </a:r>
            <a:r>
              <a:rPr lang="en-US" i="1" dirty="0"/>
              <a:t> Jesus unto him, Get thee hence, Satan: for it is written, Thou shalt worship the Lord thy God, and him only shalt thou serve.” </a:t>
            </a:r>
            <a:br>
              <a:rPr lang="en-US" i="1" dirty="0"/>
            </a:br>
            <a:r>
              <a:rPr lang="en-US" i="1" dirty="0"/>
              <a:t>(Matthew 4:1-11)</a:t>
            </a:r>
            <a:br>
              <a:rPr lang="en-US" i="1" dirty="0"/>
            </a:br>
            <a:endParaRPr lang="en-US" i="1" dirty="0"/>
          </a:p>
        </p:txBody>
      </p:sp>
      <p:pic>
        <p:nvPicPr>
          <p:cNvPr id="3" name="Picture 2"/>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47897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12282196" cy="6141098"/>
          </a:xfrm>
          <a:prstGeom prst="rect">
            <a:avLst/>
          </a:prstGeom>
        </p:spPr>
      </p:pic>
      <p:sp>
        <p:nvSpPr>
          <p:cNvPr id="2" name="Title 1"/>
          <p:cNvSpPr>
            <a:spLocks noGrp="1"/>
          </p:cNvSpPr>
          <p:nvPr>
            <p:ph type="title"/>
          </p:nvPr>
        </p:nvSpPr>
        <p:spPr>
          <a:xfrm>
            <a:off x="316075" y="2788767"/>
            <a:ext cx="4495800" cy="1325563"/>
          </a:xfrm>
        </p:spPr>
        <p:txBody>
          <a:bodyPr>
            <a:normAutofit fontScale="90000"/>
          </a:bodyPr>
          <a:lstStyle/>
          <a:p>
            <a:pPr algn="ctr"/>
            <a:r>
              <a:rPr lang="en-US" i="1" dirty="0">
                <a:effectLst>
                  <a:glow rad="101600">
                    <a:schemeClr val="bg1">
                      <a:alpha val="60000"/>
                    </a:schemeClr>
                  </a:glow>
                </a:effectLst>
              </a:rPr>
              <a:t>“For we have not an high priest which cannot be touched with the feeling of our infirmities; but was in all points tempted like as we are, yet without sin.” (Hebrews 4:15) </a:t>
            </a:r>
            <a:br>
              <a:rPr lang="en-US" i="1" dirty="0">
                <a:effectLst>
                  <a:glow rad="101600">
                    <a:schemeClr val="bg1">
                      <a:alpha val="60000"/>
                    </a:schemeClr>
                  </a:glow>
                </a:effectLst>
              </a:rPr>
            </a:br>
            <a:endParaRPr lang="en-US" i="1" dirty="0">
              <a:effectLst>
                <a:glow rad="101600">
                  <a:schemeClr val="bg1">
                    <a:alpha val="60000"/>
                  </a:schemeClr>
                </a:glow>
              </a:effectLst>
            </a:endParaRPr>
          </a:p>
        </p:txBody>
      </p:sp>
      <p:pic>
        <p:nvPicPr>
          <p:cNvPr id="6" name="Picture 5"/>
          <p:cNvPicPr>
            <a:picLocks noChangeAspect="1"/>
          </p:cNvPicPr>
          <p:nvPr/>
        </p:nvPicPr>
        <p:blipFill>
          <a:blip r:embed="rId3"/>
          <a:stretch>
            <a:fillRect/>
          </a:stretch>
        </p:blipFill>
        <p:spPr>
          <a:xfrm>
            <a:off x="5041835" y="697463"/>
            <a:ext cx="7010400" cy="5257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5080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39020" y="1513406"/>
            <a:ext cx="9856833" cy="5344594"/>
          </a:xfrm>
          <a:prstGeom prst="rect">
            <a:avLst/>
          </a:prstGeom>
        </p:spPr>
      </p:pic>
      <p:sp>
        <p:nvSpPr>
          <p:cNvPr id="2" name="Title 1"/>
          <p:cNvSpPr>
            <a:spLocks noGrp="1"/>
          </p:cNvSpPr>
          <p:nvPr>
            <p:ph type="title"/>
          </p:nvPr>
        </p:nvSpPr>
        <p:spPr>
          <a:xfrm>
            <a:off x="102637" y="365125"/>
            <a:ext cx="12089363" cy="1325563"/>
          </a:xfrm>
        </p:spPr>
        <p:txBody>
          <a:bodyPr>
            <a:normAutofit fontScale="90000"/>
          </a:bodyPr>
          <a:lstStyle/>
          <a:p>
            <a:pPr algn="ctr"/>
            <a:r>
              <a:rPr lang="en-US" b="1" dirty="0">
                <a:solidFill>
                  <a:srgbClr val="FFFF00"/>
                </a:solidFill>
              </a:rPr>
              <a:t>The means of Satan’s temptations</a:t>
            </a:r>
            <a:br>
              <a:rPr lang="en-US" b="1" dirty="0">
                <a:solidFill>
                  <a:srgbClr val="FFFF00"/>
                </a:solidFill>
              </a:rPr>
            </a:br>
            <a:r>
              <a:rPr lang="en-US" b="1" i="1" dirty="0">
                <a:solidFill>
                  <a:srgbClr val="FFFF00"/>
                </a:solidFill>
              </a:rPr>
              <a:t>(see Gen. 3:1-6 and compare with Matthew 4:1-11)</a:t>
            </a:r>
            <a:br>
              <a:rPr lang="en-US" b="1" dirty="0">
                <a:solidFill>
                  <a:srgbClr val="FFFF00"/>
                </a:solidFill>
              </a:rPr>
            </a:br>
            <a:endParaRPr lang="en-US" b="1" dirty="0">
              <a:solidFill>
                <a:srgbClr val="FFFF00"/>
              </a:solidFill>
            </a:endParaRPr>
          </a:p>
        </p:txBody>
      </p:sp>
      <p:pic>
        <p:nvPicPr>
          <p:cNvPr id="5" name="Picture 4"/>
          <p:cNvPicPr>
            <a:picLocks noChangeAspect="1"/>
          </p:cNvPicPr>
          <p:nvPr/>
        </p:nvPicPr>
        <p:blipFill>
          <a:blip r:embed="rId3"/>
          <a:stretch>
            <a:fillRect/>
          </a:stretch>
        </p:blipFill>
        <p:spPr>
          <a:xfrm>
            <a:off x="-636335" y="1513406"/>
            <a:ext cx="5449858" cy="5449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1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289250"/>
            <a:ext cx="12191999" cy="6326154"/>
          </a:xfrm>
        </p:spPr>
        <p:txBody>
          <a:bodyPr>
            <a:noAutofit/>
          </a:bodyPr>
          <a:lstStyle/>
          <a:p>
            <a:pPr marL="0" indent="0">
              <a:buNone/>
            </a:pPr>
            <a:r>
              <a:rPr lang="en-US" sz="4000" dirty="0"/>
              <a:t>1# </a:t>
            </a:r>
            <a:r>
              <a:rPr lang="en-US" sz="4000" i="1" dirty="0"/>
              <a:t>“Lust of the flesh” – Turn these stones into bread / saw that the tree was good for food.</a:t>
            </a:r>
          </a:p>
          <a:p>
            <a:pPr marL="0" indent="0">
              <a:buNone/>
            </a:pPr>
            <a:r>
              <a:rPr lang="en-US" sz="4000" i="1" dirty="0"/>
              <a:t>2# “Lust of the eyes’ – </a:t>
            </a:r>
            <a:r>
              <a:rPr lang="en-US" sz="4000" i="1" dirty="0" err="1"/>
              <a:t>Showeth</a:t>
            </a:r>
            <a:r>
              <a:rPr lang="en-US" sz="4000" i="1" dirty="0"/>
              <a:t> him the kingdoms of the world / saw the tree that it was pleasant to the eyes.</a:t>
            </a:r>
          </a:p>
          <a:p>
            <a:pPr marL="0" indent="0">
              <a:buNone/>
            </a:pPr>
            <a:r>
              <a:rPr lang="en-US" sz="4000" i="1" dirty="0"/>
              <a:t>3# “Pride of life” – Cast thy self down / saw that the tree was able to make one wise…ye shall be as god’s.</a:t>
            </a:r>
          </a:p>
          <a:p>
            <a:pPr marL="0" indent="0">
              <a:buNone/>
            </a:pPr>
            <a:endParaRPr lang="en-US" sz="4000" dirty="0"/>
          </a:p>
        </p:txBody>
      </p:sp>
      <p:pic>
        <p:nvPicPr>
          <p:cNvPr id="6" name="Picture 5"/>
          <p:cNvPicPr>
            <a:picLocks noChangeAspect="1"/>
          </p:cNvPicPr>
          <p:nvPr/>
        </p:nvPicPr>
        <p:blipFill>
          <a:blip r:embed="rId2"/>
          <a:stretch>
            <a:fillRect/>
          </a:stretch>
        </p:blipFill>
        <p:spPr>
          <a:xfrm>
            <a:off x="7623110" y="4067577"/>
            <a:ext cx="3695704" cy="2742116"/>
          </a:xfrm>
          <a:prstGeom prst="rect">
            <a:avLst/>
          </a:prstGeom>
        </p:spPr>
      </p:pic>
      <p:pic>
        <p:nvPicPr>
          <p:cNvPr id="2" name="Picture 1"/>
          <p:cNvPicPr>
            <a:picLocks noChangeAspect="1"/>
          </p:cNvPicPr>
          <p:nvPr/>
        </p:nvPicPr>
        <p:blipFill>
          <a:blip r:embed="rId3"/>
          <a:stretch>
            <a:fillRect/>
          </a:stretch>
        </p:blipFill>
        <p:spPr>
          <a:xfrm>
            <a:off x="923731" y="4107120"/>
            <a:ext cx="5405146" cy="2702573"/>
          </a:xfrm>
          <a:prstGeom prst="rect">
            <a:avLst/>
          </a:prstGeom>
        </p:spPr>
      </p:pic>
    </p:spTree>
    <p:extLst>
      <p:ext uri="{BB962C8B-B14F-4D97-AF65-F5344CB8AC3E}">
        <p14:creationId xmlns:p14="http://schemas.microsoft.com/office/powerpoint/2010/main" val="2073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059"/>
            <a:ext cx="10515600" cy="1325563"/>
          </a:xfrm>
        </p:spPr>
        <p:txBody>
          <a:bodyPr/>
          <a:lstStyle/>
          <a:p>
            <a:pPr algn="ctr"/>
            <a:r>
              <a:rPr lang="en-US" b="1" dirty="0">
                <a:solidFill>
                  <a:srgbClr val="FFFF00"/>
                </a:solidFill>
              </a:rPr>
              <a:t>Important truth to remember</a:t>
            </a:r>
            <a:r>
              <a:rPr lang="en-US" dirty="0">
                <a:solidFill>
                  <a:srgbClr val="FFFF00"/>
                </a:solidFill>
              </a:rPr>
              <a:t> </a:t>
            </a:r>
          </a:p>
        </p:txBody>
      </p:sp>
      <p:sp>
        <p:nvSpPr>
          <p:cNvPr id="3" name="Content Placeholder 2"/>
          <p:cNvSpPr>
            <a:spLocks noGrp="1"/>
          </p:cNvSpPr>
          <p:nvPr>
            <p:ph idx="1"/>
          </p:nvPr>
        </p:nvSpPr>
        <p:spPr>
          <a:xfrm>
            <a:off x="0" y="1046876"/>
            <a:ext cx="7651102" cy="4486275"/>
          </a:xfrm>
        </p:spPr>
        <p:txBody>
          <a:bodyPr>
            <a:noAutofit/>
          </a:bodyPr>
          <a:lstStyle/>
          <a:p>
            <a:r>
              <a:rPr lang="en-US" sz="3600" dirty="0"/>
              <a:t>Don’t place yourself in the way of temptation - That’s foolish - </a:t>
            </a:r>
            <a:r>
              <a:rPr lang="en-US" sz="3600" i="1" dirty="0">
                <a:solidFill>
                  <a:srgbClr val="FFFF00"/>
                </a:solidFill>
              </a:rPr>
              <a:t>“But thou, O man of God, flee these things; and follow after righteousness, godliness, faith, love, patience, meekness… Flee fornication… flee from idolatry… Flee also youthful lusts…” </a:t>
            </a:r>
          </a:p>
          <a:p>
            <a:r>
              <a:rPr lang="en-US" sz="3600" dirty="0"/>
              <a:t>Don’t enter into temptation to see if you are strong enough to handle it -  That’s just stupid!</a:t>
            </a:r>
          </a:p>
          <a:p>
            <a:r>
              <a:rPr lang="en-US" sz="3600" dirty="0"/>
              <a:t>Run away, get out of there!!!</a:t>
            </a:r>
          </a:p>
          <a:p>
            <a:endParaRPr lang="en-US" sz="3600" dirty="0"/>
          </a:p>
        </p:txBody>
      </p:sp>
      <p:pic>
        <p:nvPicPr>
          <p:cNvPr id="4" name="Picture 3"/>
          <p:cNvPicPr>
            <a:picLocks noChangeAspect="1"/>
          </p:cNvPicPr>
          <p:nvPr/>
        </p:nvPicPr>
        <p:blipFill>
          <a:blip r:embed="rId2"/>
          <a:stretch>
            <a:fillRect/>
          </a:stretch>
        </p:blipFill>
        <p:spPr>
          <a:xfrm>
            <a:off x="7906408" y="1046876"/>
            <a:ext cx="3962686" cy="5169159"/>
          </a:xfrm>
          <a:prstGeom prst="rect">
            <a:avLst/>
          </a:prstGeom>
        </p:spPr>
      </p:pic>
    </p:spTree>
    <p:extLst>
      <p:ext uri="{BB962C8B-B14F-4D97-AF65-F5344CB8AC3E}">
        <p14:creationId xmlns:p14="http://schemas.microsoft.com/office/powerpoint/2010/main" val="349055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65" y="331569"/>
            <a:ext cx="10515600" cy="1325563"/>
          </a:xfrm>
        </p:spPr>
        <p:txBody>
          <a:bodyPr>
            <a:normAutofit fontScale="90000"/>
          </a:bodyPr>
          <a:lstStyle/>
          <a:p>
            <a:pPr algn="ctr"/>
            <a:r>
              <a:rPr lang="en-US" i="1" dirty="0"/>
              <a:t>“Flee also youthful lusts: but follow righteousness, faith, charity, peace, with them that call on the Lord out of a pure heart.” (2 Timothy 2:22)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41072" y="2084665"/>
            <a:ext cx="6096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31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538" t="2851" r="736" b="14885"/>
          <a:stretch/>
        </p:blipFill>
        <p:spPr bwMode="auto">
          <a:xfrm>
            <a:off x="8005157" y="-36998"/>
            <a:ext cx="4254270" cy="69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thethoughtsofasimpleman.com/wp-content/uploads/2015/05/wheat-tares_sermons.jpg"/>
          <p:cNvPicPr>
            <a:picLocks noChangeAspect="1" noChangeArrowheads="1"/>
          </p:cNvPicPr>
          <p:nvPr/>
        </p:nvPicPr>
        <p:blipFill rotWithShape="1">
          <a:blip r:embed="rId3">
            <a:extLst>
              <a:ext uri="{28A0092B-C50C-407E-A947-70E740481C1C}">
                <a14:useLocalDpi xmlns:a14="http://schemas.microsoft.com/office/drawing/2010/main" val="0"/>
              </a:ext>
            </a:extLst>
          </a:blip>
          <a:srcRect l="-1" t="895" r="68161" b="14885"/>
          <a:stretch/>
        </p:blipFill>
        <p:spPr bwMode="auto">
          <a:xfrm>
            <a:off x="0" y="-19163"/>
            <a:ext cx="4148051" cy="68771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Ptr. Daniel White\Desktop\Bible pictures\Bible pictures New Testament\Parables &amp; Illustrations\Sower &amp; Wheat &amp; Tares\Separating_wheat &amp;_tares.jpg"/>
          <p:cNvPicPr>
            <a:picLocks noChangeAspect="1" noChangeArrowheads="1"/>
          </p:cNvPicPr>
          <p:nvPr/>
        </p:nvPicPr>
        <p:blipFill>
          <a:blip r:embed="rId4" cstate="print"/>
          <a:srcRect/>
          <a:stretch>
            <a:fillRect/>
          </a:stretch>
        </p:blipFill>
        <p:spPr bwMode="auto">
          <a:xfrm>
            <a:off x="3085177" y="-249382"/>
            <a:ext cx="6044738" cy="7269841"/>
          </a:xfrm>
          <a:prstGeom prst="rect">
            <a:avLst/>
          </a:prstGeom>
          <a:ln>
            <a:noFill/>
          </a:ln>
          <a:effectLst>
            <a:softEdge rad="112500"/>
          </a:effectLst>
        </p:spPr>
      </p:pic>
      <p:sp>
        <p:nvSpPr>
          <p:cNvPr id="3" name="Title 2"/>
          <p:cNvSpPr>
            <a:spLocks noGrp="1"/>
          </p:cNvSpPr>
          <p:nvPr>
            <p:ph type="title"/>
          </p:nvPr>
        </p:nvSpPr>
        <p:spPr>
          <a:xfrm>
            <a:off x="3427615" y="1138844"/>
            <a:ext cx="5702300" cy="1295400"/>
          </a:xfrm>
        </p:spPr>
        <p:txBody>
          <a:bodyPr>
            <a:normAutofit/>
          </a:bodyPr>
          <a:lstStyle/>
          <a:p>
            <a:pPr algn="ctr"/>
            <a:r>
              <a:rPr lang="en-US" sz="3600" b="1" i="1" dirty="0">
                <a:solidFill>
                  <a:schemeClr val="bg1"/>
                </a:solidFill>
                <a:effectLst>
                  <a:glow rad="101600">
                    <a:schemeClr val="tx1">
                      <a:alpha val="60000"/>
                    </a:schemeClr>
                  </a:glow>
                </a:effectLst>
              </a:rPr>
              <a:t>Matthew 13:24-42</a:t>
            </a:r>
          </a:p>
        </p:txBody>
      </p:sp>
      <p:sp>
        <p:nvSpPr>
          <p:cNvPr id="4" name="Title 1"/>
          <p:cNvSpPr txBox="1">
            <a:spLocks/>
          </p:cNvSpPr>
          <p:nvPr/>
        </p:nvSpPr>
        <p:spPr>
          <a:xfrm>
            <a:off x="3341716" y="90806"/>
            <a:ext cx="563718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glow rad="101600">
                    <a:schemeClr val="tx1">
                      <a:alpha val="60000"/>
                    </a:schemeClr>
                  </a:glow>
                </a:effectLst>
              </a:rPr>
              <a:t>Satan sows tares among God’s wheat</a:t>
            </a:r>
            <a:br>
              <a:rPr lang="en-US" b="1" dirty="0">
                <a:solidFill>
                  <a:schemeClr val="bg1"/>
                </a:solidFill>
                <a:effectLst>
                  <a:glow rad="101600">
                    <a:schemeClr val="tx1">
                      <a:alpha val="60000"/>
                    </a:schemeClr>
                  </a:glow>
                </a:effectLst>
              </a:rPr>
            </a:br>
            <a:endParaRPr lang="en-US"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837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blip>
          <a:srcRect t="20495"/>
          <a:stretch/>
        </p:blipFill>
        <p:spPr>
          <a:xfrm>
            <a:off x="20" y="10"/>
            <a:ext cx="12191980" cy="685799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44546" y="365125"/>
            <a:ext cx="9409253" cy="1325563"/>
          </a:xfrm>
        </p:spPr>
        <p:txBody>
          <a:bodyPr>
            <a:normAutofit/>
          </a:bodyPr>
          <a:lstStyle/>
          <a:p>
            <a:r>
              <a:rPr lang="en-US" b="1" i="1" dirty="0">
                <a:effectLst>
                  <a:glow rad="101600">
                    <a:schemeClr val="bg1">
                      <a:alpha val="60000"/>
                    </a:schemeClr>
                  </a:glow>
                </a:effectLst>
              </a:rPr>
              <a:t>(James 1:13-16) </a:t>
            </a:r>
            <a:endParaRPr lang="en-US" b="1" dirty="0">
              <a:effectLst>
                <a:glow rad="101600">
                  <a:schemeClr val="bg1">
                    <a:alpha val="60000"/>
                  </a:schemeClr>
                </a:glow>
              </a:effectLst>
            </a:endParaRPr>
          </a:p>
        </p:txBody>
      </p:sp>
      <p:sp>
        <p:nvSpPr>
          <p:cNvPr id="3" name="Content Placeholder 2"/>
          <p:cNvSpPr>
            <a:spLocks noGrp="1"/>
          </p:cNvSpPr>
          <p:nvPr>
            <p:ph idx="1"/>
          </p:nvPr>
        </p:nvSpPr>
        <p:spPr>
          <a:xfrm>
            <a:off x="1273214" y="1825625"/>
            <a:ext cx="10080585" cy="4351338"/>
          </a:xfrm>
        </p:spPr>
        <p:txBody>
          <a:bodyPr>
            <a:noAutofit/>
          </a:bodyPr>
          <a:lstStyle/>
          <a:p>
            <a:pPr marL="0" indent="0" algn="ctr">
              <a:buNone/>
            </a:pPr>
            <a:r>
              <a:rPr lang="en-US" sz="4000" i="1" dirty="0">
                <a:effectLst>
                  <a:glow rad="101600">
                    <a:schemeClr val="bg1">
                      <a:alpha val="60000"/>
                    </a:schemeClr>
                  </a:glow>
                </a:effectLst>
              </a:rPr>
              <a:t>“Let no man say when he is tempted, I am tempted of God: for God cannot be tempted with evil, neither </a:t>
            </a:r>
            <a:r>
              <a:rPr lang="en-US" sz="4000" i="1" dirty="0" err="1">
                <a:effectLst>
                  <a:glow rad="101600">
                    <a:schemeClr val="bg1">
                      <a:alpha val="60000"/>
                    </a:schemeClr>
                  </a:glow>
                </a:effectLst>
              </a:rPr>
              <a:t>tempteth</a:t>
            </a:r>
            <a:r>
              <a:rPr lang="en-US" sz="4000" i="1" dirty="0">
                <a:effectLst>
                  <a:glow rad="101600">
                    <a:schemeClr val="bg1">
                      <a:alpha val="60000"/>
                    </a:schemeClr>
                  </a:glow>
                </a:effectLst>
              </a:rPr>
              <a:t> he any man:  But every man is tempted, when he is drawn away of his own lust, and enticed. Then when lust hath conceived, it </a:t>
            </a:r>
            <a:r>
              <a:rPr lang="en-US" sz="4000" i="1" dirty="0" err="1">
                <a:effectLst>
                  <a:glow rad="101600">
                    <a:schemeClr val="bg1">
                      <a:alpha val="60000"/>
                    </a:schemeClr>
                  </a:glow>
                </a:effectLst>
              </a:rPr>
              <a:t>bringeth</a:t>
            </a:r>
            <a:r>
              <a:rPr lang="en-US" sz="4000" i="1" dirty="0">
                <a:effectLst>
                  <a:glow rad="101600">
                    <a:schemeClr val="bg1">
                      <a:alpha val="60000"/>
                    </a:schemeClr>
                  </a:glow>
                </a:effectLst>
              </a:rPr>
              <a:t> forth sin: and sin, when it is finished, </a:t>
            </a:r>
            <a:r>
              <a:rPr lang="en-US" sz="4000" i="1" dirty="0" err="1">
                <a:effectLst>
                  <a:glow rad="101600">
                    <a:schemeClr val="bg1">
                      <a:alpha val="60000"/>
                    </a:schemeClr>
                  </a:glow>
                </a:effectLst>
              </a:rPr>
              <a:t>bringeth</a:t>
            </a:r>
            <a:r>
              <a:rPr lang="en-US" sz="4000" i="1" dirty="0">
                <a:effectLst>
                  <a:glow rad="101600">
                    <a:schemeClr val="bg1">
                      <a:alpha val="60000"/>
                    </a:schemeClr>
                  </a:glow>
                </a:effectLst>
              </a:rPr>
              <a:t> forth death. Do not err, my beloved brethren.</a:t>
            </a:r>
            <a:r>
              <a:rPr lang="en-US" sz="4000" dirty="0">
                <a:effectLst>
                  <a:glow rad="101600">
                    <a:schemeClr val="bg1">
                      <a:alpha val="60000"/>
                    </a:schemeClr>
                  </a:glow>
                </a:effectLst>
              </a:rPr>
              <a:t>” </a:t>
            </a:r>
          </a:p>
          <a:p>
            <a:pPr algn="ct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8076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22" y="1003915"/>
            <a:ext cx="11775233" cy="1325563"/>
          </a:xfrm>
        </p:spPr>
        <p:txBody>
          <a:bodyPr>
            <a:noAutofit/>
          </a:bodyPr>
          <a:lstStyle/>
          <a:p>
            <a:pPr algn="ctr"/>
            <a:r>
              <a:rPr lang="en-US" sz="3600" b="1" dirty="0">
                <a:solidFill>
                  <a:srgbClr val="FFFF00"/>
                </a:solidFill>
              </a:rPr>
              <a:t>The progression of Satan’s temptation </a:t>
            </a:r>
            <a:br>
              <a:rPr lang="en-US" sz="3600" b="1" dirty="0">
                <a:solidFill>
                  <a:srgbClr val="FFFF00"/>
                </a:solidFill>
              </a:rPr>
            </a:br>
            <a:r>
              <a:rPr lang="en-US" sz="3600" b="1" dirty="0">
                <a:solidFill>
                  <a:srgbClr val="FFFF00"/>
                </a:solidFill>
              </a:rPr>
              <a:t> </a:t>
            </a:r>
            <a:r>
              <a:rPr lang="en-US" sz="3600" b="1" i="1" dirty="0">
                <a:solidFill>
                  <a:srgbClr val="FFFF00"/>
                </a:solidFill>
              </a:rPr>
              <a:t>(James 1:13-16)</a:t>
            </a:r>
            <a:r>
              <a:rPr lang="en-US" sz="3600" b="1" dirty="0"/>
              <a:t> </a:t>
            </a:r>
            <a:br>
              <a:rPr lang="en-US" sz="3600" b="1" dirty="0"/>
            </a:br>
            <a:r>
              <a:rPr lang="en-US" sz="3600" b="1" i="1" dirty="0">
                <a:solidFill>
                  <a:srgbClr val="FFFF00"/>
                </a:solidFill>
              </a:rPr>
              <a:t>Six deadly D’s of the Devil!</a:t>
            </a:r>
            <a:br>
              <a:rPr lang="en-US" sz="3600" b="1" dirty="0"/>
            </a:br>
            <a:br>
              <a:rPr lang="en-US" sz="3600" b="1" dirty="0">
                <a:solidFill>
                  <a:srgbClr val="FFFF00"/>
                </a:solidFill>
              </a:rPr>
            </a:br>
            <a:r>
              <a:rPr lang="en-US" sz="3600" b="1" dirty="0">
                <a:solidFill>
                  <a:srgbClr val="FFFF00"/>
                </a:solidFill>
              </a:rPr>
              <a:t> </a:t>
            </a:r>
            <a:br>
              <a:rPr lang="en-US" sz="3600" b="1" dirty="0">
                <a:solidFill>
                  <a:srgbClr val="FFFF00"/>
                </a:solidFill>
              </a:rPr>
            </a:br>
            <a:endParaRPr lang="en-US" sz="3600" b="1" dirty="0">
              <a:solidFill>
                <a:srgbClr val="FFFF00"/>
              </a:solidFill>
            </a:endParaRPr>
          </a:p>
        </p:txBody>
      </p:sp>
      <p:sp>
        <p:nvSpPr>
          <p:cNvPr id="3" name="Content Placeholder 2"/>
          <p:cNvSpPr>
            <a:spLocks noGrp="1"/>
          </p:cNvSpPr>
          <p:nvPr>
            <p:ph idx="1"/>
          </p:nvPr>
        </p:nvSpPr>
        <p:spPr>
          <a:xfrm>
            <a:off x="6221" y="1735493"/>
            <a:ext cx="12185779" cy="5327780"/>
          </a:xfrm>
        </p:spPr>
        <p:txBody>
          <a:bodyPr>
            <a:normAutofit/>
          </a:bodyPr>
          <a:lstStyle/>
          <a:p>
            <a:pPr marL="0" indent="0">
              <a:buNone/>
            </a:pPr>
            <a:r>
              <a:rPr lang="en-US" sz="3600" dirty="0"/>
              <a:t>1. Desire – </a:t>
            </a:r>
            <a:r>
              <a:rPr lang="en-US" sz="3600" i="1" dirty="0"/>
              <a:t>“Every man is tempted when he is drawn away in his own lust…” </a:t>
            </a:r>
            <a:endParaRPr lang="en-US" sz="3600" dirty="0"/>
          </a:p>
          <a:p>
            <a:pPr marL="0" lvl="0" indent="0">
              <a:buNone/>
            </a:pPr>
            <a:r>
              <a:rPr lang="en-US" sz="3600" dirty="0"/>
              <a:t>2. Deception – </a:t>
            </a:r>
            <a:r>
              <a:rPr lang="en-US" sz="3600" i="1" dirty="0"/>
              <a:t>“and enticed…”</a:t>
            </a:r>
            <a:endParaRPr lang="en-US" sz="3600" dirty="0"/>
          </a:p>
          <a:p>
            <a:pPr marL="0" lvl="0" indent="0">
              <a:buNone/>
            </a:pPr>
            <a:r>
              <a:rPr lang="en-US" sz="3600" dirty="0"/>
              <a:t>3. Deliberation </a:t>
            </a:r>
            <a:r>
              <a:rPr lang="en-US" sz="3600" i="1" dirty="0"/>
              <a:t>– “then when lust is conceived…”</a:t>
            </a:r>
            <a:endParaRPr lang="en-US" sz="3600" dirty="0"/>
          </a:p>
          <a:p>
            <a:pPr marL="0" lvl="0" indent="0">
              <a:buNone/>
            </a:pPr>
            <a:r>
              <a:rPr lang="en-US" sz="3600" dirty="0"/>
              <a:t>4. Disobedience – </a:t>
            </a:r>
            <a:r>
              <a:rPr lang="en-US" sz="3600" i="1" dirty="0"/>
              <a:t>“it </a:t>
            </a:r>
            <a:r>
              <a:rPr lang="en-US" sz="3600" i="1" dirty="0" err="1"/>
              <a:t>bringeth</a:t>
            </a:r>
            <a:r>
              <a:rPr lang="en-US" sz="3600" i="1" dirty="0"/>
              <a:t> forth sin…”</a:t>
            </a:r>
            <a:endParaRPr lang="en-US" sz="3600" dirty="0"/>
          </a:p>
          <a:p>
            <a:pPr marL="0" lvl="0" indent="0">
              <a:buNone/>
            </a:pPr>
            <a:r>
              <a:rPr lang="en-US" sz="3600" dirty="0"/>
              <a:t>5. Development – </a:t>
            </a:r>
            <a:r>
              <a:rPr lang="en-US" sz="3600" i="1" dirty="0"/>
              <a:t>“and sin, when it is finished</a:t>
            </a:r>
            <a:endParaRPr lang="en-US" sz="3600" dirty="0"/>
          </a:p>
          <a:p>
            <a:pPr marL="0" lvl="0" indent="0">
              <a:buNone/>
            </a:pPr>
            <a:r>
              <a:rPr lang="en-US" sz="3600" dirty="0"/>
              <a:t>6. Destruction – </a:t>
            </a:r>
            <a:r>
              <a:rPr lang="en-US" sz="3600" i="1" dirty="0"/>
              <a:t>“</a:t>
            </a:r>
            <a:r>
              <a:rPr lang="en-US" sz="3600" i="1" dirty="0" err="1"/>
              <a:t>bringeth</a:t>
            </a:r>
            <a:r>
              <a:rPr lang="en-US" sz="3600" i="1" dirty="0"/>
              <a:t> forth death…”</a:t>
            </a:r>
            <a:endParaRPr lang="en-US" sz="3600" dirty="0"/>
          </a:p>
          <a:p>
            <a:pPr marL="0" indent="0">
              <a:buNone/>
            </a:pPr>
            <a:r>
              <a:rPr lang="en-US" sz="3600" dirty="0">
                <a:solidFill>
                  <a:srgbClr val="FFFF00"/>
                </a:solidFill>
              </a:rPr>
              <a:t>Exhortation</a:t>
            </a:r>
            <a:r>
              <a:rPr lang="en-US" sz="3600" dirty="0"/>
              <a:t> – </a:t>
            </a:r>
            <a:r>
              <a:rPr lang="en-US" sz="3600" i="1" dirty="0"/>
              <a:t>“Do not err, my beloved brethren…”</a:t>
            </a:r>
            <a:endParaRPr lang="en-US" sz="3600" dirty="0"/>
          </a:p>
          <a:p>
            <a:endParaRPr lang="en-US" sz="3600" dirty="0"/>
          </a:p>
        </p:txBody>
      </p:sp>
      <p:pic>
        <p:nvPicPr>
          <p:cNvPr id="4" name="Picture 3"/>
          <p:cNvPicPr>
            <a:picLocks noChangeAspect="1"/>
          </p:cNvPicPr>
          <p:nvPr/>
        </p:nvPicPr>
        <p:blipFill>
          <a:blip r:embed="rId2"/>
          <a:stretch>
            <a:fillRect/>
          </a:stretch>
        </p:blipFill>
        <p:spPr>
          <a:xfrm>
            <a:off x="10037415" y="2952263"/>
            <a:ext cx="1576087" cy="3065982"/>
          </a:xfrm>
          <a:prstGeom prst="rect">
            <a:avLst/>
          </a:prstGeom>
        </p:spPr>
      </p:pic>
      <p:pic>
        <p:nvPicPr>
          <p:cNvPr id="5" name="Picture 4"/>
          <p:cNvPicPr>
            <a:picLocks noChangeAspect="1"/>
          </p:cNvPicPr>
          <p:nvPr/>
        </p:nvPicPr>
        <p:blipFill rotWithShape="1">
          <a:blip r:embed="rId3"/>
          <a:srcRect l="23480" t="1548" r="4520" b="1"/>
          <a:stretch/>
        </p:blipFill>
        <p:spPr>
          <a:xfrm>
            <a:off x="3529943" y="2465996"/>
            <a:ext cx="5744685" cy="3642839"/>
          </a:xfrm>
          <a:prstGeom prst="rect">
            <a:avLst/>
          </a:prstGeom>
        </p:spPr>
      </p:pic>
    </p:spTree>
    <p:extLst>
      <p:ext uri="{BB962C8B-B14F-4D97-AF65-F5344CB8AC3E}">
        <p14:creationId xmlns:p14="http://schemas.microsoft.com/office/powerpoint/2010/main" val="2001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2909" y="1220761"/>
            <a:ext cx="6486331" cy="4351338"/>
          </a:xfrm>
        </p:spPr>
        <p:txBody>
          <a:bodyPr>
            <a:noAutofit/>
          </a:bodyPr>
          <a:lstStyle/>
          <a:p>
            <a:pPr marL="0" indent="0" algn="ctr">
              <a:buNone/>
            </a:pPr>
            <a:endParaRPr lang="en-US" sz="4000" i="1" dirty="0"/>
          </a:p>
          <a:p>
            <a:pPr marL="0" indent="0" algn="ctr">
              <a:buNone/>
            </a:pPr>
            <a:r>
              <a:rPr lang="en-US" sz="4000" i="1" dirty="0"/>
              <a:t>“Watch and pray, that ye enter not into temptation: the spirit indeed is willing, but the flesh is weak…Pray that ye enter not into temptation.”</a:t>
            </a:r>
          </a:p>
        </p:txBody>
      </p:sp>
      <p:pic>
        <p:nvPicPr>
          <p:cNvPr id="4" name="Picture 3"/>
          <p:cNvPicPr>
            <a:picLocks noChangeAspect="1"/>
          </p:cNvPicPr>
          <p:nvPr/>
        </p:nvPicPr>
        <p:blipFill>
          <a:blip r:embed="rId2"/>
          <a:stretch>
            <a:fillRect/>
          </a:stretch>
        </p:blipFill>
        <p:spPr>
          <a:xfrm>
            <a:off x="264366" y="0"/>
            <a:ext cx="4615961" cy="3461971"/>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264365" y="3483952"/>
            <a:ext cx="4615961" cy="3374048"/>
          </a:xfrm>
          <a:prstGeom prst="rect">
            <a:avLst/>
          </a:prstGeom>
          <a:ln>
            <a:noFill/>
          </a:ln>
          <a:effectLst>
            <a:softEdge rad="112500"/>
          </a:effectLst>
        </p:spPr>
      </p:pic>
    </p:spTree>
    <p:extLst>
      <p:ext uri="{BB962C8B-B14F-4D97-AF65-F5344CB8AC3E}">
        <p14:creationId xmlns:p14="http://schemas.microsoft.com/office/powerpoint/2010/main" val="209187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829" y="2529827"/>
            <a:ext cx="10515600" cy="1325563"/>
          </a:xfrm>
        </p:spPr>
        <p:txBody>
          <a:bodyPr>
            <a:norm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Satan’s Desire and Goal in Temptation</a:t>
            </a:r>
          </a:p>
        </p:txBody>
      </p:sp>
    </p:spTree>
    <p:extLst>
      <p:ext uri="{BB962C8B-B14F-4D97-AF65-F5344CB8AC3E}">
        <p14:creationId xmlns:p14="http://schemas.microsoft.com/office/powerpoint/2010/main" val="23861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5701003"/>
          </a:xfrm>
        </p:spPr>
        <p:txBody>
          <a:bodyPr>
            <a:noAutofit/>
          </a:bodyPr>
          <a:lstStyle/>
          <a:p>
            <a:pPr lvl="0"/>
            <a:r>
              <a:rPr lang="en-US" dirty="0"/>
              <a:t>Draw us away from the will of God into sin – </a:t>
            </a:r>
            <a:r>
              <a:rPr lang="en-US" i="1" dirty="0"/>
              <a:t>(see 1 Thess. 4:1-8; 1 John 2:15-17)</a:t>
            </a:r>
          </a:p>
          <a:p>
            <a:r>
              <a:rPr lang="en-US" dirty="0"/>
              <a:t>Destroy us </a:t>
            </a:r>
            <a:r>
              <a:rPr lang="en-US" i="1" dirty="0"/>
              <a:t>(see John 10:10)</a:t>
            </a:r>
            <a:endParaRPr lang="en-US" b="1" dirty="0"/>
          </a:p>
          <a:p>
            <a:r>
              <a:rPr lang="en-US" dirty="0"/>
              <a:t>Testimony</a:t>
            </a:r>
          </a:p>
          <a:p>
            <a:r>
              <a:rPr lang="en-US" dirty="0"/>
              <a:t>Health</a:t>
            </a:r>
          </a:p>
          <a:p>
            <a:r>
              <a:rPr lang="en-US" dirty="0"/>
              <a:t>Emotional health</a:t>
            </a:r>
          </a:p>
          <a:p>
            <a:r>
              <a:rPr lang="en-US" dirty="0"/>
              <a:t>Finances</a:t>
            </a:r>
          </a:p>
          <a:p>
            <a:r>
              <a:rPr lang="en-US" dirty="0"/>
              <a:t>Relationship</a:t>
            </a:r>
          </a:p>
          <a:p>
            <a:r>
              <a:rPr lang="en-US" dirty="0"/>
              <a:t>Family</a:t>
            </a:r>
          </a:p>
          <a:p>
            <a:r>
              <a:rPr lang="en-US" dirty="0"/>
              <a:t>Purpose in life</a:t>
            </a:r>
          </a:p>
          <a:p>
            <a:r>
              <a:rPr lang="en-US" dirty="0"/>
              <a:t>Effectiveness</a:t>
            </a:r>
          </a:p>
          <a:p>
            <a:r>
              <a:rPr lang="en-US" dirty="0"/>
              <a:t>Productivity </a:t>
            </a:r>
          </a:p>
          <a:p>
            <a:r>
              <a:rPr lang="en-US" dirty="0"/>
              <a:t>Ministries </a:t>
            </a:r>
          </a:p>
          <a:p>
            <a:r>
              <a:rPr lang="en-US" dirty="0"/>
              <a:t>Church</a:t>
            </a:r>
          </a:p>
          <a:p>
            <a:endParaRPr lang="en-US" dirty="0"/>
          </a:p>
        </p:txBody>
      </p:sp>
      <p:pic>
        <p:nvPicPr>
          <p:cNvPr id="7" name="Picture 6"/>
          <p:cNvPicPr>
            <a:picLocks noChangeAspect="1"/>
          </p:cNvPicPr>
          <p:nvPr/>
        </p:nvPicPr>
        <p:blipFill>
          <a:blip r:embed="rId2"/>
          <a:stretch>
            <a:fillRect/>
          </a:stretch>
        </p:blipFill>
        <p:spPr>
          <a:xfrm>
            <a:off x="4718698" y="1389967"/>
            <a:ext cx="6834677" cy="38445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8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4" y="-237997"/>
            <a:ext cx="10515600" cy="1325563"/>
          </a:xfrm>
        </p:spPr>
        <p:txBody>
          <a:bodyPr/>
          <a:lstStyle/>
          <a:p>
            <a:pPr algn="ctr"/>
            <a:r>
              <a:rPr lang="en-US" b="1" dirty="0">
                <a:solidFill>
                  <a:srgbClr val="FFFF00"/>
                </a:solidFill>
              </a:rPr>
              <a:t>Ten Principles For Overcoming Temptations</a:t>
            </a:r>
          </a:p>
        </p:txBody>
      </p:sp>
      <p:sp>
        <p:nvSpPr>
          <p:cNvPr id="3" name="Content Placeholder 2"/>
          <p:cNvSpPr>
            <a:spLocks noGrp="1"/>
          </p:cNvSpPr>
          <p:nvPr>
            <p:ph idx="1"/>
          </p:nvPr>
        </p:nvSpPr>
        <p:spPr>
          <a:xfrm>
            <a:off x="125835" y="1087566"/>
            <a:ext cx="12066165" cy="5616429"/>
          </a:xfrm>
        </p:spPr>
        <p:txBody>
          <a:bodyPr>
            <a:noAutofit/>
          </a:bodyPr>
          <a:lstStyle/>
          <a:p>
            <a:pPr marL="514350" indent="-514350">
              <a:buAutoNum type="arabicPeriod"/>
            </a:pPr>
            <a:r>
              <a:rPr lang="en-US" sz="3200" dirty="0"/>
              <a:t>Anticipate Temptations - </a:t>
            </a:r>
            <a:r>
              <a:rPr lang="en-US" sz="3200" i="1" dirty="0"/>
              <a:t>Matthew 26:41 </a:t>
            </a:r>
          </a:p>
          <a:p>
            <a:pPr marL="514350" indent="-514350">
              <a:buAutoNum type="arabicPeriod"/>
            </a:pPr>
            <a:r>
              <a:rPr lang="en-US" sz="3200" dirty="0"/>
              <a:t>Understand Where Temptations Will Attack You - </a:t>
            </a:r>
            <a:r>
              <a:rPr lang="en-US" sz="3200" i="1" dirty="0"/>
              <a:t>James 1:14-15 </a:t>
            </a:r>
          </a:p>
          <a:p>
            <a:pPr marL="514350" indent="-514350">
              <a:buAutoNum type="arabicPeriod"/>
            </a:pPr>
            <a:r>
              <a:rPr lang="en-US" sz="3200" dirty="0"/>
              <a:t>Resist by Running - </a:t>
            </a:r>
            <a:r>
              <a:rPr lang="en-US" sz="3200" i="1" dirty="0"/>
              <a:t>Proverbs 14:16</a:t>
            </a:r>
          </a:p>
          <a:p>
            <a:pPr marL="514350" indent="-514350">
              <a:buAutoNum type="arabicPeriod"/>
            </a:pPr>
            <a:r>
              <a:rPr lang="en-US" sz="3200" dirty="0"/>
              <a:t>Look For God's Escape </a:t>
            </a:r>
            <a:r>
              <a:rPr lang="en-US" sz="3200" i="1" dirty="0"/>
              <a:t>- 1 Corinthians 10:13 </a:t>
            </a:r>
          </a:p>
          <a:p>
            <a:pPr marL="514350" indent="-514350">
              <a:buAutoNum type="arabicPeriod"/>
            </a:pPr>
            <a:r>
              <a:rPr lang="en-US" sz="3200" dirty="0"/>
              <a:t>Find An Accountability Partner </a:t>
            </a:r>
            <a:r>
              <a:rPr lang="en-US" sz="3200" i="1" dirty="0"/>
              <a:t>- James 5:16 </a:t>
            </a:r>
          </a:p>
          <a:p>
            <a:pPr marL="514350" indent="-514350">
              <a:buAutoNum type="arabicPeriod"/>
            </a:pPr>
            <a:r>
              <a:rPr lang="en-US" sz="3200" dirty="0"/>
              <a:t>Avoid the appearance of evil </a:t>
            </a:r>
            <a:r>
              <a:rPr lang="en-US" sz="3200" i="1" dirty="0"/>
              <a:t>– 1 Thessalonians 5:22</a:t>
            </a:r>
          </a:p>
          <a:p>
            <a:pPr marL="514350" indent="-514350">
              <a:buAutoNum type="arabicPeriod" startAt="7"/>
            </a:pPr>
            <a:r>
              <a:rPr lang="en-US" sz="3200" dirty="0"/>
              <a:t>Refuse to fear </a:t>
            </a:r>
            <a:r>
              <a:rPr lang="en-US" sz="3200" i="1" dirty="0"/>
              <a:t>– 365 “fear nots”</a:t>
            </a:r>
          </a:p>
          <a:p>
            <a:pPr marL="514350" indent="-514350">
              <a:buAutoNum type="arabicPeriod" startAt="7"/>
            </a:pPr>
            <a:r>
              <a:rPr lang="en-US" sz="3200" dirty="0"/>
              <a:t>Avoid evil friendships </a:t>
            </a:r>
            <a:r>
              <a:rPr lang="en-US" sz="3200" i="1" dirty="0"/>
              <a:t>– Proverbs 1:10-33</a:t>
            </a:r>
          </a:p>
          <a:p>
            <a:pPr marL="514350" indent="-514350">
              <a:buAutoNum type="arabicPeriod" startAt="7"/>
            </a:pPr>
            <a:r>
              <a:rPr lang="en-US" sz="3200" dirty="0"/>
              <a:t>Memorize, meditate, and quote Scripture </a:t>
            </a:r>
            <a:r>
              <a:rPr lang="en-US" sz="3200" i="1" dirty="0"/>
              <a:t>– “It is written…”</a:t>
            </a:r>
          </a:p>
          <a:p>
            <a:pPr marL="0" indent="0">
              <a:buNone/>
            </a:pPr>
            <a:r>
              <a:rPr lang="en-US" sz="3200" dirty="0"/>
              <a:t>10. Cry out to God </a:t>
            </a:r>
            <a:r>
              <a:rPr lang="en-US" sz="3200" i="1" dirty="0"/>
              <a:t>- Psalm 50:15</a:t>
            </a:r>
          </a:p>
        </p:txBody>
      </p:sp>
      <p:pic>
        <p:nvPicPr>
          <p:cNvPr id="5" name="Picture 4"/>
          <p:cNvPicPr>
            <a:picLocks noChangeAspect="1"/>
          </p:cNvPicPr>
          <p:nvPr/>
        </p:nvPicPr>
        <p:blipFill rotWithShape="1">
          <a:blip r:embed="rId2"/>
          <a:srcRect t="10499" r="1326"/>
          <a:stretch/>
        </p:blipFill>
        <p:spPr>
          <a:xfrm>
            <a:off x="9375574" y="2222488"/>
            <a:ext cx="2733006" cy="1673292"/>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187714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85937" y="0"/>
            <a:ext cx="4620126" cy="6858000"/>
          </a:xfrm>
          <a:prstGeom prst="rect">
            <a:avLst/>
          </a:prstGeom>
        </p:spPr>
      </p:pic>
    </p:spTree>
    <p:extLst>
      <p:ext uri="{BB962C8B-B14F-4D97-AF65-F5344CB8AC3E}">
        <p14:creationId xmlns:p14="http://schemas.microsoft.com/office/powerpoint/2010/main" val="180850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99569"/>
          </a:xfrm>
        </p:spPr>
        <p:txBody>
          <a:bodyPr/>
          <a:lstStyle/>
          <a:p>
            <a:r>
              <a:rPr lang="en-US" dirty="0"/>
              <a:t>Yield not to temptation, for yielding is sin;</a:t>
            </a:r>
            <a:br>
              <a:rPr lang="en-US" dirty="0"/>
            </a:br>
            <a:r>
              <a:rPr lang="en-US" dirty="0"/>
              <a:t>Each </a:t>
            </a:r>
            <a:r>
              <a:rPr lang="en-US" dirty="0" err="1"/>
              <a:t>vict’ry</a:t>
            </a:r>
            <a:r>
              <a:rPr lang="en-US" dirty="0"/>
              <a:t> will help you some other to win;</a:t>
            </a:r>
            <a:br>
              <a:rPr lang="en-US" dirty="0"/>
            </a:br>
            <a:r>
              <a:rPr lang="en-US" dirty="0"/>
              <a:t>Fight manfully onward, dark passions subdue;</a:t>
            </a:r>
            <a:br>
              <a:rPr lang="en-US" dirty="0"/>
            </a:br>
            <a:r>
              <a:rPr lang="en-US" dirty="0"/>
              <a:t>Look ever to Jesus, He’ll carry you through.</a:t>
            </a:r>
          </a:p>
        </p:txBody>
      </p:sp>
    </p:spTree>
    <p:extLst>
      <p:ext uri="{BB962C8B-B14F-4D97-AF65-F5344CB8AC3E}">
        <p14:creationId xmlns:p14="http://schemas.microsoft.com/office/powerpoint/2010/main" val="1338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96932"/>
          </a:xfrm>
        </p:spPr>
        <p:txBody>
          <a:bodyPr/>
          <a:lstStyle/>
          <a:p>
            <a:r>
              <a:rPr lang="en-US" dirty="0"/>
              <a:t>Shun evil companions, bad language disdain,</a:t>
            </a:r>
            <a:br>
              <a:rPr lang="en-US" dirty="0"/>
            </a:br>
            <a:r>
              <a:rPr lang="en-US" dirty="0"/>
              <a:t>God’s name hold in </a:t>
            </a:r>
            <a:r>
              <a:rPr lang="en-US" dirty="0" err="1"/>
              <a:t>rev’rence</a:t>
            </a:r>
            <a:r>
              <a:rPr lang="en-US" dirty="0"/>
              <a:t>, nor take it in vain;</a:t>
            </a:r>
            <a:br>
              <a:rPr lang="en-US" dirty="0"/>
            </a:br>
            <a:r>
              <a:rPr lang="en-US" dirty="0"/>
              <a:t>Be thoughtful and earnest, kindhearted and true;</a:t>
            </a:r>
            <a:br>
              <a:rPr lang="en-US" dirty="0"/>
            </a:br>
            <a:r>
              <a:rPr lang="en-US" dirty="0"/>
              <a:t>Look ever to Jesus, He’ll carry you through.</a:t>
            </a:r>
          </a:p>
        </p:txBody>
      </p:sp>
    </p:spTree>
    <p:extLst>
      <p:ext uri="{BB962C8B-B14F-4D97-AF65-F5344CB8AC3E}">
        <p14:creationId xmlns:p14="http://schemas.microsoft.com/office/powerpoint/2010/main" val="4548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41" y="2548488"/>
            <a:ext cx="10515600" cy="1325563"/>
          </a:xfrm>
        </p:spPr>
        <p:txBody>
          <a:bodyPr>
            <a:noAutofit/>
          </a:bodyPr>
          <a:lstStyle/>
          <a:p>
            <a:r>
              <a:rPr lang="en-US" dirty="0"/>
              <a:t>To him that </a:t>
            </a:r>
            <a:r>
              <a:rPr lang="en-US" dirty="0" err="1"/>
              <a:t>o’ercometh</a:t>
            </a:r>
            <a:r>
              <a:rPr lang="en-US" dirty="0"/>
              <a:t>, God giveth a crown,</a:t>
            </a:r>
            <a:br>
              <a:rPr lang="en-US" dirty="0"/>
            </a:br>
            <a:r>
              <a:rPr lang="en-US" dirty="0"/>
              <a:t>Through faith we will conquer, though often cast down;</a:t>
            </a:r>
            <a:br>
              <a:rPr lang="en-US" dirty="0"/>
            </a:br>
            <a:r>
              <a:rPr lang="en-US" dirty="0"/>
              <a:t>He who is our Savior, our strength will renew;</a:t>
            </a:r>
            <a:br>
              <a:rPr lang="en-US" dirty="0"/>
            </a:br>
            <a:r>
              <a:rPr lang="en-US" dirty="0"/>
              <a:t>Look ever to Jesus, He’ll carry you through.</a:t>
            </a:r>
          </a:p>
        </p:txBody>
      </p:sp>
    </p:spTree>
    <p:extLst>
      <p:ext uri="{BB962C8B-B14F-4D97-AF65-F5344CB8AC3E}">
        <p14:creationId xmlns:p14="http://schemas.microsoft.com/office/powerpoint/2010/main" val="348557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122" y="242857"/>
            <a:ext cx="10515600" cy="1325563"/>
          </a:xfrm>
        </p:spPr>
        <p:txBody>
          <a:bodyPr>
            <a:normAutofit fontScale="90000"/>
          </a:bodyPr>
          <a:lstStyle/>
          <a:p>
            <a:pPr algn="ctr"/>
            <a:r>
              <a:rPr lang="en-US" b="1" dirty="0">
                <a:solidFill>
                  <a:srgbClr val="FFFF00"/>
                </a:solidFill>
              </a:rPr>
              <a:t>Satan perverts the Word of God</a:t>
            </a:r>
            <a:br>
              <a:rPr lang="en-US" b="1" dirty="0">
                <a:solidFill>
                  <a:srgbClr val="FFFF00"/>
                </a:solidFill>
              </a:rPr>
            </a:br>
            <a:r>
              <a:rPr lang="en-US" b="1" i="1" dirty="0">
                <a:solidFill>
                  <a:srgbClr val="FFFF00"/>
                </a:solidFill>
              </a:rPr>
              <a:t> </a:t>
            </a:r>
            <a:br>
              <a:rPr lang="en-US" b="1" dirty="0">
                <a:solidFill>
                  <a:srgbClr val="FFFF00"/>
                </a:solidFill>
              </a:rPr>
            </a:br>
            <a:endParaRPr lang="en-US" b="1" i="1" dirty="0">
              <a:solidFill>
                <a:srgbClr val="FFFF00"/>
              </a:solidFill>
            </a:endParaRPr>
          </a:p>
        </p:txBody>
      </p:sp>
      <p:pic>
        <p:nvPicPr>
          <p:cNvPr id="7" name="Picture 6"/>
          <p:cNvPicPr>
            <a:picLocks noChangeAspect="1"/>
          </p:cNvPicPr>
          <p:nvPr/>
        </p:nvPicPr>
        <p:blipFill>
          <a:blip r:embed="rId2"/>
          <a:stretch>
            <a:fillRect/>
          </a:stretch>
        </p:blipFill>
        <p:spPr>
          <a:xfrm>
            <a:off x="1802167" y="2063880"/>
            <a:ext cx="8528665" cy="4794120"/>
          </a:xfrm>
          <a:prstGeom prst="rect">
            <a:avLst/>
          </a:prstGeom>
        </p:spPr>
      </p:pic>
      <p:sp>
        <p:nvSpPr>
          <p:cNvPr id="3" name="Rectangle 2"/>
          <p:cNvSpPr/>
          <p:nvPr/>
        </p:nvSpPr>
        <p:spPr>
          <a:xfrm>
            <a:off x="88777" y="651496"/>
            <a:ext cx="12103223" cy="1200329"/>
          </a:xfrm>
          <a:prstGeom prst="rect">
            <a:avLst/>
          </a:prstGeom>
        </p:spPr>
        <p:txBody>
          <a:bodyPr wrap="square">
            <a:spAutoFit/>
          </a:bodyPr>
          <a:lstStyle/>
          <a:p>
            <a:pPr algn="ctr"/>
            <a:r>
              <a:rPr lang="en-US" sz="3600" i="1" dirty="0"/>
              <a:t>“For we are not as many, which </a:t>
            </a:r>
            <a:r>
              <a:rPr lang="en-US" sz="3600" i="1" u="sng" dirty="0"/>
              <a:t>corrupt</a:t>
            </a:r>
            <a:r>
              <a:rPr lang="en-US" sz="3600" i="1" dirty="0"/>
              <a:t> the word of God.”</a:t>
            </a:r>
          </a:p>
          <a:p>
            <a:pPr algn="ctr"/>
            <a:r>
              <a:rPr lang="en-US" sz="3600" i="1" dirty="0"/>
              <a:t>(2 Cor. 2:17) </a:t>
            </a:r>
          </a:p>
        </p:txBody>
      </p:sp>
    </p:spTree>
    <p:extLst>
      <p:ext uri="{BB962C8B-B14F-4D97-AF65-F5344CB8AC3E}">
        <p14:creationId xmlns:p14="http://schemas.microsoft.com/office/powerpoint/2010/main" val="303160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24924"/>
          </a:xfrm>
        </p:spPr>
        <p:txBody>
          <a:bodyPr/>
          <a:lstStyle/>
          <a:p>
            <a:r>
              <a:rPr lang="en-US" dirty="0"/>
              <a:t>Refrain:</a:t>
            </a:r>
            <a:br>
              <a:rPr lang="en-US" dirty="0"/>
            </a:br>
            <a:r>
              <a:rPr lang="en-US" dirty="0"/>
              <a:t>Ask the Savior to help you,</a:t>
            </a:r>
            <a:br>
              <a:rPr lang="en-US" dirty="0"/>
            </a:br>
            <a:r>
              <a:rPr lang="en-US" dirty="0"/>
              <a:t>Comfort, strengthen, and keep you;</a:t>
            </a:r>
            <a:br>
              <a:rPr lang="en-US" dirty="0"/>
            </a:br>
            <a:r>
              <a:rPr lang="en-US" dirty="0"/>
              <a:t>He is willing to aid you,</a:t>
            </a:r>
            <a:br>
              <a:rPr lang="en-US" dirty="0"/>
            </a:br>
            <a:r>
              <a:rPr lang="en-US" dirty="0"/>
              <a:t>He will carry you through.</a:t>
            </a:r>
          </a:p>
        </p:txBody>
      </p:sp>
    </p:spTree>
    <p:extLst>
      <p:ext uri="{BB962C8B-B14F-4D97-AF65-F5344CB8AC3E}">
        <p14:creationId xmlns:p14="http://schemas.microsoft.com/office/powerpoint/2010/main" val="3845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6577"/>
            <a:ext cx="12122092" cy="769441"/>
          </a:xfrm>
          <a:prstGeom prst="rect">
            <a:avLst/>
          </a:prstGeom>
        </p:spPr>
        <p:txBody>
          <a:bodyPr wrap="square">
            <a:spAutoFit/>
          </a:bodyPr>
          <a:lstStyle/>
          <a:p>
            <a:pPr algn="ctr"/>
            <a:r>
              <a:rPr lang="en-US" sz="4400" b="1" dirty="0">
                <a:solidFill>
                  <a:srgbClr val="FFFF00"/>
                </a:solidFill>
              </a:rPr>
              <a:t>Satan lays snares for men </a:t>
            </a:r>
          </a:p>
        </p:txBody>
      </p:sp>
      <p:pic>
        <p:nvPicPr>
          <p:cNvPr id="3" name="Picture 2"/>
          <p:cNvPicPr>
            <a:picLocks noChangeAspect="1"/>
          </p:cNvPicPr>
          <p:nvPr/>
        </p:nvPicPr>
        <p:blipFill>
          <a:blip r:embed="rId2"/>
          <a:stretch>
            <a:fillRect/>
          </a:stretch>
        </p:blipFill>
        <p:spPr>
          <a:xfrm>
            <a:off x="2435290" y="1832259"/>
            <a:ext cx="6941975" cy="4500714"/>
          </a:xfrm>
          <a:prstGeom prst="rect">
            <a:avLst/>
          </a:prstGeom>
        </p:spPr>
      </p:pic>
      <p:sp>
        <p:nvSpPr>
          <p:cNvPr id="4" name="Rectangle 3"/>
          <p:cNvSpPr/>
          <p:nvPr/>
        </p:nvSpPr>
        <p:spPr>
          <a:xfrm>
            <a:off x="3397542" y="2142652"/>
            <a:ext cx="4823668" cy="3416320"/>
          </a:xfrm>
          <a:prstGeom prst="rect">
            <a:avLst/>
          </a:prstGeom>
        </p:spPr>
        <p:txBody>
          <a:bodyPr wrap="square">
            <a:spAutoFit/>
          </a:bodyPr>
          <a:lstStyle/>
          <a:p>
            <a:pPr algn="ctr"/>
            <a:r>
              <a:rPr lang="en-US" sz="3600" i="1" dirty="0">
                <a:effectLst>
                  <a:glow rad="101600">
                    <a:schemeClr val="bg1">
                      <a:alpha val="60000"/>
                    </a:schemeClr>
                  </a:glow>
                </a:effectLst>
              </a:rPr>
              <a:t>“And that they may recover themselves out of the </a:t>
            </a:r>
            <a:r>
              <a:rPr lang="en-US" sz="3600" i="1" u="sng" dirty="0">
                <a:effectLst>
                  <a:glow rad="101600">
                    <a:schemeClr val="bg1">
                      <a:alpha val="60000"/>
                    </a:schemeClr>
                  </a:glow>
                </a:effectLst>
              </a:rPr>
              <a:t>snare of the devil</a:t>
            </a:r>
            <a:r>
              <a:rPr lang="en-US" sz="3600" i="1" dirty="0">
                <a:effectLst>
                  <a:glow rad="101600">
                    <a:schemeClr val="bg1">
                      <a:alpha val="60000"/>
                    </a:schemeClr>
                  </a:glow>
                </a:effectLst>
              </a:rPr>
              <a:t>, who are taken captive by him at his will.” </a:t>
            </a:r>
          </a:p>
          <a:p>
            <a:pPr algn="ctr"/>
            <a:r>
              <a:rPr lang="en-US" sz="3600" i="1" dirty="0">
                <a:effectLst>
                  <a:glow rad="101600">
                    <a:schemeClr val="bg1">
                      <a:alpha val="60000"/>
                    </a:schemeClr>
                  </a:glow>
                </a:effectLst>
              </a:rPr>
              <a:t>(2 Tim. 2:26) </a:t>
            </a:r>
          </a:p>
        </p:txBody>
      </p:sp>
    </p:spTree>
    <p:extLst>
      <p:ext uri="{BB962C8B-B14F-4D97-AF65-F5344CB8AC3E}">
        <p14:creationId xmlns:p14="http://schemas.microsoft.com/office/powerpoint/2010/main" val="406427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5835"/>
            <a:ext cx="10515600" cy="1325563"/>
          </a:xfrm>
        </p:spPr>
        <p:txBody>
          <a:bodyPr/>
          <a:lstStyle/>
          <a:p>
            <a:pPr algn="ctr"/>
            <a:r>
              <a:rPr lang="en-US" b="1" dirty="0">
                <a:solidFill>
                  <a:srgbClr val="FFFF00"/>
                </a:solidFill>
              </a:rPr>
              <a:t>Satan hinders the work of the ministry</a:t>
            </a:r>
          </a:p>
        </p:txBody>
      </p:sp>
      <p:pic>
        <p:nvPicPr>
          <p:cNvPr id="4" name="Picture 3"/>
          <p:cNvPicPr>
            <a:picLocks noChangeAspect="1"/>
          </p:cNvPicPr>
          <p:nvPr/>
        </p:nvPicPr>
        <p:blipFill rotWithShape="1">
          <a:blip r:embed="rId2"/>
          <a:srcRect r="2353" b="16671"/>
          <a:stretch/>
        </p:blipFill>
        <p:spPr>
          <a:xfrm>
            <a:off x="707472" y="1115838"/>
            <a:ext cx="4207542" cy="5532437"/>
          </a:xfrm>
          <a:prstGeom prst="rect">
            <a:avLst/>
          </a:prstGeom>
        </p:spPr>
      </p:pic>
      <p:sp>
        <p:nvSpPr>
          <p:cNvPr id="3" name="Rectangle 2"/>
          <p:cNvSpPr/>
          <p:nvPr/>
        </p:nvSpPr>
        <p:spPr>
          <a:xfrm>
            <a:off x="5478011" y="1065900"/>
            <a:ext cx="6006517" cy="5632311"/>
          </a:xfrm>
          <a:prstGeom prst="rect">
            <a:avLst/>
          </a:prstGeom>
        </p:spPr>
        <p:txBody>
          <a:bodyPr wrap="square">
            <a:spAutoFit/>
          </a:bodyPr>
          <a:lstStyle/>
          <a:p>
            <a:pPr algn="ctr"/>
            <a:r>
              <a:rPr lang="en-US" sz="3600" i="1" dirty="0"/>
              <a:t>(1 Thessalonians 2:17-18) </a:t>
            </a:r>
            <a:br>
              <a:rPr lang="en-US" sz="3600" i="1" dirty="0"/>
            </a:br>
            <a:r>
              <a:rPr lang="en-US" sz="3600" i="1" dirty="0"/>
              <a:t>“But we, brethren, being taken from you for a short time in presence, not in heart, endeavoured the more abundantly to see your face with great desire. Wherefore we would have come unto you, even I Paul, once and again; but </a:t>
            </a:r>
            <a:r>
              <a:rPr lang="en-US" sz="3600" i="1" u="sng" dirty="0"/>
              <a:t>Satan hindered us</a:t>
            </a:r>
            <a:r>
              <a:rPr lang="en-US" sz="3600" i="1" dirty="0"/>
              <a:t>.”</a:t>
            </a:r>
          </a:p>
        </p:txBody>
      </p:sp>
    </p:spTree>
    <p:extLst>
      <p:ext uri="{BB962C8B-B14F-4D97-AF65-F5344CB8AC3E}">
        <p14:creationId xmlns:p14="http://schemas.microsoft.com/office/powerpoint/2010/main" val="26357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Satan resists the prayers of God’s servants</a:t>
            </a:r>
            <a:br>
              <a:rPr lang="en-US" b="1" dirty="0">
                <a:solidFill>
                  <a:srgbClr val="FFFF00"/>
                </a:solidFill>
              </a:rPr>
            </a:br>
            <a:endParaRPr lang="en-US" b="1" dirty="0">
              <a:solidFill>
                <a:srgbClr val="FFFF00"/>
              </a:solidFill>
            </a:endParaRPr>
          </a:p>
        </p:txBody>
      </p:sp>
      <p:pic>
        <p:nvPicPr>
          <p:cNvPr id="3" name="Picture 2"/>
          <p:cNvPicPr>
            <a:picLocks noChangeAspect="1"/>
          </p:cNvPicPr>
          <p:nvPr/>
        </p:nvPicPr>
        <p:blipFill>
          <a:blip r:embed="rId2"/>
          <a:stretch>
            <a:fillRect/>
          </a:stretch>
        </p:blipFill>
        <p:spPr>
          <a:xfrm>
            <a:off x="7743437" y="1200686"/>
            <a:ext cx="4012164" cy="5529263"/>
          </a:xfrm>
          <a:prstGeom prst="rect">
            <a:avLst/>
          </a:prstGeom>
        </p:spPr>
      </p:pic>
      <p:sp>
        <p:nvSpPr>
          <p:cNvPr id="4" name="Rectangle 3"/>
          <p:cNvSpPr/>
          <p:nvPr/>
        </p:nvSpPr>
        <p:spPr>
          <a:xfrm>
            <a:off x="0" y="1223189"/>
            <a:ext cx="7341635" cy="5016758"/>
          </a:xfrm>
          <a:prstGeom prst="rect">
            <a:avLst/>
          </a:prstGeom>
        </p:spPr>
        <p:txBody>
          <a:bodyPr wrap="square">
            <a:spAutoFit/>
          </a:bodyPr>
          <a:lstStyle/>
          <a:p>
            <a:pPr algn="ctr"/>
            <a:r>
              <a:rPr lang="en-US" sz="3200" i="1" dirty="0"/>
              <a:t>“Then said he unto me, Fear not, Daniel: for from the first day that thou didst set thine heart to understand, and to chasten thyself before thy God, thy words were heard, and I am come for thy words. But the prince of the kingdom of Persia </a:t>
            </a:r>
            <a:r>
              <a:rPr lang="en-US" sz="3200" i="1" u="sng" dirty="0"/>
              <a:t>(Satan) withstood me one and twenty days</a:t>
            </a:r>
            <a:r>
              <a:rPr lang="en-US" sz="3200" i="1" dirty="0"/>
              <a:t>: but lo, Michael, one of the chief princes, came to help me; and I remained there with the kings of Persia.” (Dan. 10:12-13)</a:t>
            </a:r>
          </a:p>
        </p:txBody>
      </p:sp>
    </p:spTree>
    <p:extLst>
      <p:ext uri="{BB962C8B-B14F-4D97-AF65-F5344CB8AC3E}">
        <p14:creationId xmlns:p14="http://schemas.microsoft.com/office/powerpoint/2010/main" val="569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1878</Words>
  <Application>Microsoft Office PowerPoint</Application>
  <PresentationFormat>Widescreen</PresentationFormat>
  <Paragraphs>140</Paragraphs>
  <Slides>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1_Office Theme</vt:lpstr>
      <vt:lpstr>PowerPoint Presentation</vt:lpstr>
      <vt:lpstr>Topics to be studied</vt:lpstr>
      <vt:lpstr>PowerPoint Presentation</vt:lpstr>
      <vt:lpstr>Satan imitates God?  </vt:lpstr>
      <vt:lpstr>Matthew 13:24-42</vt:lpstr>
      <vt:lpstr>Satan perverts the Word of God   </vt:lpstr>
      <vt:lpstr>PowerPoint Presentation</vt:lpstr>
      <vt:lpstr>Satan hinders the work of the ministry</vt:lpstr>
      <vt:lpstr>Satan resists the prayers of God’s servants </vt:lpstr>
      <vt:lpstr>Satan blinds men from the truth of God’s Word</vt:lpstr>
      <vt:lpstr>Satan steals the Word of God from human hearts</vt:lpstr>
      <vt:lpstr>Satan afflicts men with physical and mental illness</vt:lpstr>
      <vt:lpstr>Satan deceives men</vt:lpstr>
      <vt:lpstr>Satan’s two greatest weapons  </vt:lpstr>
      <vt:lpstr>PowerPoint Presentation</vt:lpstr>
      <vt:lpstr>PowerPoint Presentation</vt:lpstr>
      <vt:lpstr>PowerPoint Presentation</vt:lpstr>
      <vt:lpstr>The best way to avoid temptation is not to be deceived</vt:lpstr>
      <vt:lpstr>PowerPoint Presentation</vt:lpstr>
      <vt:lpstr>How to guard against Satan’s Deceptions</vt:lpstr>
      <vt:lpstr>PowerPoint Presentation</vt:lpstr>
      <vt:lpstr>PowerPoint Presentation</vt:lpstr>
      <vt:lpstr>PowerPoint Presentation</vt:lpstr>
      <vt:lpstr>Because we live in a fallen world and have a fleshly nature, temptations are an unavoidable part of life – Romans 7:14-25  Satan along with his principalities and powers are extremely skilled at presenting temptation to us in such a way that we are become deceived concerning the consequences of not resisting temptation –     “Be not deceived.” </vt:lpstr>
      <vt:lpstr>Satan is trying his best to defeat us through temptation – But within the Word of God are powerful promises which will assure us victory over  every temptation.   “There hath no temptation taken you but such as is common to man: but God is faithful, who will not suffer you to be tempted above that ye are able; but will with the temptation also make a way to escape, that ye may be able to bear it.”    (1 Cor. 10:13)   </vt:lpstr>
      <vt:lpstr> “Blessed [is] the man that endureth temptation: for when he is tried, he shall receive the crown of life, which the Lord hath promised to them that love him.” (James 1:12) </vt:lpstr>
      <vt:lpstr>PowerPoint Presentation</vt:lpstr>
      <vt:lpstr>Don’t forfeit eternal rewards for temporal pleasure  </vt:lpstr>
      <vt:lpstr>With each temptation we need to find the particular verses which apply to our individual temptation –   “Lust, anger, bitterness, dishonesty, impatience, fear, worry, anxiety, immorality covetousness, pride, hardness, laziness, selfishness, etc.”  </vt:lpstr>
      <vt:lpstr>“For though we walk in the flesh, we do not war after the flesh: For the weapons of our warfare are not carnal, but mighty through God to the pulling down of strong holds. Casting down imaginations, and every high thing that exalteth itself against the knowledge of God, and bringing into captivity every thought to the obedience of Christ.”  (2 Cor. 10:3-5)</vt:lpstr>
      <vt:lpstr>Satan doesn’t use the same enticements (temptations) on all of us, but instead, he customizes his temptations in order to appeal to our individual weaknesses – 2 Cor. 12:9 </vt:lpstr>
      <vt:lpstr>PowerPoint Presentation</vt:lpstr>
      <vt:lpstr>PowerPoint Presentation</vt:lpstr>
      <vt:lpstr>PowerPoint Presentation</vt:lpstr>
      <vt:lpstr>PowerPoint Presentation</vt:lpstr>
      <vt:lpstr>PowerPoint Presentation</vt:lpstr>
      <vt:lpstr>(1 Peter 2:21)  “For even hereunto were ye called: because Christ also suffered for us, leaving us an example, that ye should follow his steps.”</vt:lpstr>
      <vt:lpstr>How did Jesus deal with temptation?</vt:lpstr>
      <vt:lpstr>PowerPoint Presentation</vt:lpstr>
      <vt:lpstr>“But he answered and said, It is written, Man shall not live by bread alone, but by every word that proceedeth out of the mouth of God.”</vt:lpstr>
      <vt:lpstr>PowerPoint Presentation</vt:lpstr>
      <vt:lpstr>“Jesus said unto him, It is written again, Thou shalt not tempt the Lord thy God.” </vt:lpstr>
      <vt:lpstr>PowerPoint Presentation</vt:lpstr>
      <vt:lpstr>“Then saith Jesus unto him, Get thee hence, Satan: for it is written, Thou shalt worship the Lord thy God, and him only shalt thou serve.”  (Matthew 4:1-11) </vt:lpstr>
      <vt:lpstr>“For we have not an high priest which cannot be touched with the feeling of our infirmities; but was in all points tempted like as we are, yet without sin.” (Hebrews 4:15)  </vt:lpstr>
      <vt:lpstr>The means of Satan’s temptations (see Gen. 3:1-6 and compare with Matthew 4:1-11) </vt:lpstr>
      <vt:lpstr>PowerPoint Presentation</vt:lpstr>
      <vt:lpstr>Important truth to remember </vt:lpstr>
      <vt:lpstr>“Flee also youthful lusts: but follow righteousness, faith, charity, peace, with them that call on the Lord out of a pure heart.” (2 Timothy 2:22) </vt:lpstr>
      <vt:lpstr>(James 1:13-16) </vt:lpstr>
      <vt:lpstr>The progression of Satan’s temptation   (James 1:13-16)  Six deadly D’s of the Devil!    </vt:lpstr>
      <vt:lpstr>PowerPoint Presentation</vt:lpstr>
      <vt:lpstr>Satan’s Desire and Goal in Temptation</vt:lpstr>
      <vt:lpstr>PowerPoint Presentation</vt:lpstr>
      <vt:lpstr>Ten Principles For Overcoming Temptations</vt:lpstr>
      <vt:lpstr>PowerPoint Presentation</vt:lpstr>
      <vt:lpstr>Yield not to temptation, for yielding is sin; Each vict’ry will help you some other to win; Fight manfully onward, dark passions subdue; Look ever to Jesus, He’ll carry you through.</vt:lpstr>
      <vt:lpstr>Shun evil companions, bad language disdain, God’s name hold in rev’rence, nor take it in vain; Be thoughtful and earnest, kindhearted and true; Look ever to Jesus, He’ll carry you through.</vt:lpstr>
      <vt:lpstr>To him that o’ercometh, God giveth a crown, Through faith we will conquer, though often cast down; He who is our Savior, our strength will renew; Look ever to Jesus, He’ll carry you through.</vt:lpstr>
      <vt:lpstr>Refrain: Ask the Savior to help you, Comfort, strengthen, and keep you; He is willing to aid you, He will carry you 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26</cp:revision>
  <dcterms:created xsi:type="dcterms:W3CDTF">2017-02-13T15:34:18Z</dcterms:created>
  <dcterms:modified xsi:type="dcterms:W3CDTF">2017-02-16T17:04:10Z</dcterms:modified>
</cp:coreProperties>
</file>