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5"/>
  </p:notesMasterIdLst>
  <p:sldIdLst>
    <p:sldId id="257" r:id="rId2"/>
    <p:sldId id="258" r:id="rId3"/>
    <p:sldId id="298" r:id="rId4"/>
    <p:sldId id="260" r:id="rId5"/>
    <p:sldId id="261" r:id="rId6"/>
    <p:sldId id="262" r:id="rId7"/>
    <p:sldId id="263" r:id="rId8"/>
    <p:sldId id="265" r:id="rId9"/>
    <p:sldId id="266" r:id="rId10"/>
    <p:sldId id="268" r:id="rId11"/>
    <p:sldId id="269" r:id="rId12"/>
    <p:sldId id="315" r:id="rId13"/>
    <p:sldId id="300" r:id="rId14"/>
    <p:sldId id="297" r:id="rId15"/>
    <p:sldId id="272" r:id="rId16"/>
    <p:sldId id="273" r:id="rId17"/>
    <p:sldId id="302" r:id="rId18"/>
    <p:sldId id="303" r:id="rId19"/>
    <p:sldId id="304" r:id="rId20"/>
    <p:sldId id="305" r:id="rId21"/>
    <p:sldId id="306" r:id="rId22"/>
    <p:sldId id="314" r:id="rId23"/>
    <p:sldId id="307" r:id="rId24"/>
    <p:sldId id="299" r:id="rId25"/>
    <p:sldId id="301" r:id="rId26"/>
    <p:sldId id="275" r:id="rId27"/>
    <p:sldId id="276" r:id="rId28"/>
    <p:sldId id="277" r:id="rId29"/>
    <p:sldId id="278" r:id="rId30"/>
    <p:sldId id="279" r:id="rId31"/>
    <p:sldId id="280" r:id="rId32"/>
    <p:sldId id="281" r:id="rId33"/>
    <p:sldId id="282" r:id="rId34"/>
    <p:sldId id="283" r:id="rId35"/>
    <p:sldId id="284" r:id="rId36"/>
    <p:sldId id="285" r:id="rId37"/>
    <p:sldId id="352" r:id="rId38"/>
    <p:sldId id="287" r:id="rId39"/>
    <p:sldId id="286" r:id="rId40"/>
    <p:sldId id="288" r:id="rId41"/>
    <p:sldId id="354" r:id="rId42"/>
    <p:sldId id="289" r:id="rId43"/>
    <p:sldId id="290" r:id="rId44"/>
    <p:sldId id="291" r:id="rId45"/>
    <p:sldId id="293" r:id="rId46"/>
    <p:sldId id="292" r:id="rId47"/>
    <p:sldId id="294" r:id="rId48"/>
    <p:sldId id="316" r:id="rId49"/>
    <p:sldId id="317" r:id="rId50"/>
    <p:sldId id="318" r:id="rId51"/>
    <p:sldId id="327" r:id="rId52"/>
    <p:sldId id="319" r:id="rId53"/>
    <p:sldId id="320" r:id="rId54"/>
    <p:sldId id="321" r:id="rId55"/>
    <p:sldId id="322" r:id="rId56"/>
    <p:sldId id="326" r:id="rId57"/>
    <p:sldId id="295" r:id="rId58"/>
    <p:sldId id="324" r:id="rId59"/>
    <p:sldId id="328" r:id="rId60"/>
    <p:sldId id="330"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344" r:id="rId75"/>
    <p:sldId id="345" r:id="rId76"/>
    <p:sldId id="347" r:id="rId77"/>
    <p:sldId id="346" r:id="rId78"/>
    <p:sldId id="348" r:id="rId79"/>
    <p:sldId id="350" r:id="rId80"/>
    <p:sldId id="351" r:id="rId81"/>
    <p:sldId id="311" r:id="rId82"/>
    <p:sldId id="312" r:id="rId83"/>
    <p:sldId id="313"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613" autoAdjust="0"/>
    <p:restoredTop sz="94660"/>
  </p:normalViewPr>
  <p:slideViewPr>
    <p:cSldViewPr snapToGrid="0">
      <p:cViewPr varScale="1">
        <p:scale>
          <a:sx n="103" d="100"/>
          <a:sy n="103" d="100"/>
        </p:scale>
        <p:origin x="18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00129-D6A8-4B74-87C1-4E0ADAEFF509}" type="datetimeFigureOut">
              <a:rPr lang="en-US" smtClean="0"/>
              <a:t>4/7/2016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1FA8E-623F-4D0A-82D6-B583195BD74E}" type="slidenum">
              <a:rPr lang="en-US" smtClean="0"/>
              <a:t>‹#›</a:t>
            </a:fld>
            <a:endParaRPr lang="en-US"/>
          </a:p>
        </p:txBody>
      </p:sp>
    </p:spTree>
    <p:extLst>
      <p:ext uri="{BB962C8B-B14F-4D97-AF65-F5344CB8AC3E}">
        <p14:creationId xmlns:p14="http://schemas.microsoft.com/office/powerpoint/2010/main" val="172867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28104-0109-4549-AB19-FAA10570A793}" type="slidenum">
              <a:rPr lang="en-US" smtClean="0"/>
              <a:t>19</a:t>
            </a:fld>
            <a:endParaRPr lang="en-US"/>
          </a:p>
        </p:txBody>
      </p:sp>
    </p:spTree>
    <p:extLst>
      <p:ext uri="{BB962C8B-B14F-4D97-AF65-F5344CB8AC3E}">
        <p14:creationId xmlns:p14="http://schemas.microsoft.com/office/powerpoint/2010/main" val="1620709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5C0C1F-751C-4CB9-A669-FA6877220747}" type="slidenum">
              <a:rPr lang="en-US" smtClean="0"/>
              <a:pPr/>
              <a:t>52</a:t>
            </a:fld>
            <a:endParaRPr lang="en-US" dirty="0"/>
          </a:p>
        </p:txBody>
      </p:sp>
    </p:spTree>
    <p:extLst>
      <p:ext uri="{BB962C8B-B14F-4D97-AF65-F5344CB8AC3E}">
        <p14:creationId xmlns:p14="http://schemas.microsoft.com/office/powerpoint/2010/main" val="2977105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5C0C1F-751C-4CB9-A669-FA6877220747}" type="slidenum">
              <a:rPr lang="en-US" smtClean="0"/>
              <a:pPr/>
              <a:t>53</a:t>
            </a:fld>
            <a:endParaRPr lang="en-US" dirty="0"/>
          </a:p>
        </p:txBody>
      </p:sp>
    </p:spTree>
    <p:extLst>
      <p:ext uri="{BB962C8B-B14F-4D97-AF65-F5344CB8AC3E}">
        <p14:creationId xmlns:p14="http://schemas.microsoft.com/office/powerpoint/2010/main" val="2834761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5C0C1F-751C-4CB9-A669-FA6877220747}" type="slidenum">
              <a:rPr lang="en-US" smtClean="0"/>
              <a:pPr/>
              <a:t>54</a:t>
            </a:fld>
            <a:endParaRPr lang="en-US" dirty="0"/>
          </a:p>
        </p:txBody>
      </p:sp>
    </p:spTree>
    <p:extLst>
      <p:ext uri="{BB962C8B-B14F-4D97-AF65-F5344CB8AC3E}">
        <p14:creationId xmlns:p14="http://schemas.microsoft.com/office/powerpoint/2010/main" val="1913853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58</a:t>
            </a:fld>
            <a:endParaRPr lang="en-US" dirty="0"/>
          </a:p>
        </p:txBody>
      </p:sp>
    </p:spTree>
    <p:extLst>
      <p:ext uri="{BB962C8B-B14F-4D97-AF65-F5344CB8AC3E}">
        <p14:creationId xmlns:p14="http://schemas.microsoft.com/office/powerpoint/2010/main" val="1962325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59</a:t>
            </a:fld>
            <a:endParaRPr lang="en-US" dirty="0"/>
          </a:p>
        </p:txBody>
      </p:sp>
    </p:spTree>
    <p:extLst>
      <p:ext uri="{BB962C8B-B14F-4D97-AF65-F5344CB8AC3E}">
        <p14:creationId xmlns:p14="http://schemas.microsoft.com/office/powerpoint/2010/main" val="2545531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62</a:t>
            </a:fld>
            <a:endParaRPr lang="en-US" dirty="0"/>
          </a:p>
        </p:txBody>
      </p:sp>
    </p:spTree>
    <p:extLst>
      <p:ext uri="{BB962C8B-B14F-4D97-AF65-F5344CB8AC3E}">
        <p14:creationId xmlns:p14="http://schemas.microsoft.com/office/powerpoint/2010/main" val="2926596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63</a:t>
            </a:fld>
            <a:endParaRPr lang="en-US" dirty="0"/>
          </a:p>
        </p:txBody>
      </p:sp>
    </p:spTree>
    <p:extLst>
      <p:ext uri="{BB962C8B-B14F-4D97-AF65-F5344CB8AC3E}">
        <p14:creationId xmlns:p14="http://schemas.microsoft.com/office/powerpoint/2010/main" val="1465822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65</a:t>
            </a:fld>
            <a:endParaRPr lang="en-US" dirty="0"/>
          </a:p>
        </p:txBody>
      </p:sp>
    </p:spTree>
    <p:extLst>
      <p:ext uri="{BB962C8B-B14F-4D97-AF65-F5344CB8AC3E}">
        <p14:creationId xmlns:p14="http://schemas.microsoft.com/office/powerpoint/2010/main" val="1606485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67</a:t>
            </a:fld>
            <a:endParaRPr lang="en-US" dirty="0"/>
          </a:p>
        </p:txBody>
      </p:sp>
    </p:spTree>
    <p:extLst>
      <p:ext uri="{BB962C8B-B14F-4D97-AF65-F5344CB8AC3E}">
        <p14:creationId xmlns:p14="http://schemas.microsoft.com/office/powerpoint/2010/main" val="217912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72</a:t>
            </a:fld>
            <a:endParaRPr lang="en-US" dirty="0"/>
          </a:p>
        </p:txBody>
      </p:sp>
    </p:spTree>
    <p:extLst>
      <p:ext uri="{BB962C8B-B14F-4D97-AF65-F5344CB8AC3E}">
        <p14:creationId xmlns:p14="http://schemas.microsoft.com/office/powerpoint/2010/main" val="2738412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9B7BBE-69A9-4EAE-9F32-CCD713ADD9B1}" type="slidenum">
              <a:rPr lang="en-US" smtClean="0"/>
              <a:pPr/>
              <a:t>27</a:t>
            </a:fld>
            <a:endParaRPr lang="en-US" dirty="0"/>
          </a:p>
        </p:txBody>
      </p:sp>
    </p:spTree>
    <p:extLst>
      <p:ext uri="{BB962C8B-B14F-4D97-AF65-F5344CB8AC3E}">
        <p14:creationId xmlns:p14="http://schemas.microsoft.com/office/powerpoint/2010/main" val="3472991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74</a:t>
            </a:fld>
            <a:endParaRPr lang="en-US" dirty="0"/>
          </a:p>
        </p:txBody>
      </p:sp>
    </p:spTree>
    <p:extLst>
      <p:ext uri="{BB962C8B-B14F-4D97-AF65-F5344CB8AC3E}">
        <p14:creationId xmlns:p14="http://schemas.microsoft.com/office/powerpoint/2010/main" val="4227775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75</a:t>
            </a:fld>
            <a:endParaRPr lang="en-US" dirty="0"/>
          </a:p>
        </p:txBody>
      </p:sp>
    </p:spTree>
    <p:extLst>
      <p:ext uri="{BB962C8B-B14F-4D97-AF65-F5344CB8AC3E}">
        <p14:creationId xmlns:p14="http://schemas.microsoft.com/office/powerpoint/2010/main" val="228457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76</a:t>
            </a:fld>
            <a:endParaRPr lang="en-US" dirty="0"/>
          </a:p>
        </p:txBody>
      </p:sp>
    </p:spTree>
    <p:extLst>
      <p:ext uri="{BB962C8B-B14F-4D97-AF65-F5344CB8AC3E}">
        <p14:creationId xmlns:p14="http://schemas.microsoft.com/office/powerpoint/2010/main" val="1596488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77</a:t>
            </a:fld>
            <a:endParaRPr lang="en-US" dirty="0"/>
          </a:p>
        </p:txBody>
      </p:sp>
    </p:spTree>
    <p:extLst>
      <p:ext uri="{BB962C8B-B14F-4D97-AF65-F5344CB8AC3E}">
        <p14:creationId xmlns:p14="http://schemas.microsoft.com/office/powerpoint/2010/main" val="682538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79</a:t>
            </a:fld>
            <a:endParaRPr lang="en-US" dirty="0"/>
          </a:p>
        </p:txBody>
      </p:sp>
    </p:spTree>
    <p:extLst>
      <p:ext uri="{BB962C8B-B14F-4D97-AF65-F5344CB8AC3E}">
        <p14:creationId xmlns:p14="http://schemas.microsoft.com/office/powerpoint/2010/main" val="2391573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9B7BBE-69A9-4EAE-9F32-CCD713ADD9B1}" type="slidenum">
              <a:rPr lang="en-US" smtClean="0"/>
              <a:pPr/>
              <a:t>28</a:t>
            </a:fld>
            <a:endParaRPr lang="en-US" dirty="0"/>
          </a:p>
        </p:txBody>
      </p:sp>
    </p:spTree>
    <p:extLst>
      <p:ext uri="{BB962C8B-B14F-4D97-AF65-F5344CB8AC3E}">
        <p14:creationId xmlns:p14="http://schemas.microsoft.com/office/powerpoint/2010/main" val="1954088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9B7BBE-69A9-4EAE-9F32-CCD713ADD9B1}" type="slidenum">
              <a:rPr lang="en-US" smtClean="0"/>
              <a:pPr/>
              <a:t>29</a:t>
            </a:fld>
            <a:endParaRPr lang="en-US" dirty="0"/>
          </a:p>
        </p:txBody>
      </p:sp>
    </p:spTree>
    <p:extLst>
      <p:ext uri="{BB962C8B-B14F-4D97-AF65-F5344CB8AC3E}">
        <p14:creationId xmlns:p14="http://schemas.microsoft.com/office/powerpoint/2010/main" val="2540088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9B7BBE-69A9-4EAE-9F32-CCD713ADD9B1}" type="slidenum">
              <a:rPr lang="en-US" smtClean="0"/>
              <a:pPr/>
              <a:t>30</a:t>
            </a:fld>
            <a:endParaRPr lang="en-US" dirty="0"/>
          </a:p>
        </p:txBody>
      </p:sp>
    </p:spTree>
    <p:extLst>
      <p:ext uri="{BB962C8B-B14F-4D97-AF65-F5344CB8AC3E}">
        <p14:creationId xmlns:p14="http://schemas.microsoft.com/office/powerpoint/2010/main" val="1780279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9B7BBE-69A9-4EAE-9F32-CCD713ADD9B1}" type="slidenum">
              <a:rPr lang="en-US" smtClean="0"/>
              <a:pPr/>
              <a:t>31</a:t>
            </a:fld>
            <a:endParaRPr lang="en-US" dirty="0"/>
          </a:p>
        </p:txBody>
      </p:sp>
    </p:spTree>
    <p:extLst>
      <p:ext uri="{BB962C8B-B14F-4D97-AF65-F5344CB8AC3E}">
        <p14:creationId xmlns:p14="http://schemas.microsoft.com/office/powerpoint/2010/main" val="1881800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9B7BBE-69A9-4EAE-9F32-CCD713ADD9B1}" type="slidenum">
              <a:rPr lang="en-US" smtClean="0"/>
              <a:pPr/>
              <a:t>32</a:t>
            </a:fld>
            <a:endParaRPr lang="en-US" dirty="0"/>
          </a:p>
        </p:txBody>
      </p:sp>
    </p:spTree>
    <p:extLst>
      <p:ext uri="{BB962C8B-B14F-4D97-AF65-F5344CB8AC3E}">
        <p14:creationId xmlns:p14="http://schemas.microsoft.com/office/powerpoint/2010/main" val="1064518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5C0C1F-751C-4CB9-A669-FA6877220747}" type="slidenum">
              <a:rPr lang="en-US" smtClean="0"/>
              <a:pPr/>
              <a:t>49</a:t>
            </a:fld>
            <a:endParaRPr lang="en-US" dirty="0"/>
          </a:p>
        </p:txBody>
      </p:sp>
    </p:spTree>
    <p:extLst>
      <p:ext uri="{BB962C8B-B14F-4D97-AF65-F5344CB8AC3E}">
        <p14:creationId xmlns:p14="http://schemas.microsoft.com/office/powerpoint/2010/main" val="3059580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5C0C1F-751C-4CB9-A669-FA6877220747}" type="slidenum">
              <a:rPr lang="en-US" smtClean="0"/>
              <a:pPr/>
              <a:t>50</a:t>
            </a:fld>
            <a:endParaRPr lang="en-US" dirty="0"/>
          </a:p>
        </p:txBody>
      </p:sp>
    </p:spTree>
    <p:extLst>
      <p:ext uri="{BB962C8B-B14F-4D97-AF65-F5344CB8AC3E}">
        <p14:creationId xmlns:p14="http://schemas.microsoft.com/office/powerpoint/2010/main" val="2861157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6B5BD0-D05C-4964-8673-63DE50262344}" type="datetimeFigureOut">
              <a:rPr lang="en-US" smtClean="0"/>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8AD59-A3C1-43F8-B93D-AF372DEBB3A7}" type="slidenum">
              <a:rPr lang="en-US" smtClean="0"/>
              <a:t>‹#›</a:t>
            </a:fld>
            <a:endParaRPr lang="en-US"/>
          </a:p>
        </p:txBody>
      </p:sp>
    </p:spTree>
    <p:extLst>
      <p:ext uri="{BB962C8B-B14F-4D97-AF65-F5344CB8AC3E}">
        <p14:creationId xmlns:p14="http://schemas.microsoft.com/office/powerpoint/2010/main" val="104942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6B5BD0-D05C-4964-8673-63DE50262344}" type="datetimeFigureOut">
              <a:rPr lang="en-US" smtClean="0"/>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8AD59-A3C1-43F8-B93D-AF372DEBB3A7}" type="slidenum">
              <a:rPr lang="en-US" smtClean="0"/>
              <a:t>‹#›</a:t>
            </a:fld>
            <a:endParaRPr lang="en-US"/>
          </a:p>
        </p:txBody>
      </p:sp>
    </p:spTree>
    <p:extLst>
      <p:ext uri="{BB962C8B-B14F-4D97-AF65-F5344CB8AC3E}">
        <p14:creationId xmlns:p14="http://schemas.microsoft.com/office/powerpoint/2010/main" val="110010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6B5BD0-D05C-4964-8673-63DE50262344}" type="datetimeFigureOut">
              <a:rPr lang="en-US" smtClean="0"/>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8AD59-A3C1-43F8-B93D-AF372DEBB3A7}" type="slidenum">
              <a:rPr lang="en-US" smtClean="0"/>
              <a:t>‹#›</a:t>
            </a:fld>
            <a:endParaRPr lang="en-US"/>
          </a:p>
        </p:txBody>
      </p:sp>
    </p:spTree>
    <p:extLst>
      <p:ext uri="{BB962C8B-B14F-4D97-AF65-F5344CB8AC3E}">
        <p14:creationId xmlns:p14="http://schemas.microsoft.com/office/powerpoint/2010/main" val="2958400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6B5BD0-D05C-4964-8673-63DE50262344}" type="datetimeFigureOut">
              <a:rPr lang="en-US" smtClean="0"/>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8AD59-A3C1-43F8-B93D-AF372DEBB3A7}" type="slidenum">
              <a:rPr lang="en-US" smtClean="0"/>
              <a:t>‹#›</a:t>
            </a:fld>
            <a:endParaRPr lang="en-US"/>
          </a:p>
        </p:txBody>
      </p:sp>
    </p:spTree>
    <p:extLst>
      <p:ext uri="{BB962C8B-B14F-4D97-AF65-F5344CB8AC3E}">
        <p14:creationId xmlns:p14="http://schemas.microsoft.com/office/powerpoint/2010/main" val="2433545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6B5BD0-D05C-4964-8673-63DE50262344}" type="datetimeFigureOut">
              <a:rPr lang="en-US" smtClean="0"/>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8AD59-A3C1-43F8-B93D-AF372DEBB3A7}" type="slidenum">
              <a:rPr lang="en-US" smtClean="0"/>
              <a:t>‹#›</a:t>
            </a:fld>
            <a:endParaRPr lang="en-US"/>
          </a:p>
        </p:txBody>
      </p:sp>
    </p:spTree>
    <p:extLst>
      <p:ext uri="{BB962C8B-B14F-4D97-AF65-F5344CB8AC3E}">
        <p14:creationId xmlns:p14="http://schemas.microsoft.com/office/powerpoint/2010/main" val="953782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6B5BD0-D05C-4964-8673-63DE50262344}" type="datetimeFigureOut">
              <a:rPr lang="en-US" smtClean="0"/>
              <a:t>4/7/2016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8AD59-A3C1-43F8-B93D-AF372DEBB3A7}" type="slidenum">
              <a:rPr lang="en-US" smtClean="0"/>
              <a:t>‹#›</a:t>
            </a:fld>
            <a:endParaRPr lang="en-US"/>
          </a:p>
        </p:txBody>
      </p:sp>
    </p:spTree>
    <p:extLst>
      <p:ext uri="{BB962C8B-B14F-4D97-AF65-F5344CB8AC3E}">
        <p14:creationId xmlns:p14="http://schemas.microsoft.com/office/powerpoint/2010/main" val="1816073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6B5BD0-D05C-4964-8673-63DE50262344}" type="datetimeFigureOut">
              <a:rPr lang="en-US" smtClean="0"/>
              <a:t>4/7/2016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78AD59-A3C1-43F8-B93D-AF372DEBB3A7}" type="slidenum">
              <a:rPr lang="en-US" smtClean="0"/>
              <a:t>‹#›</a:t>
            </a:fld>
            <a:endParaRPr lang="en-US"/>
          </a:p>
        </p:txBody>
      </p:sp>
    </p:spTree>
    <p:extLst>
      <p:ext uri="{BB962C8B-B14F-4D97-AF65-F5344CB8AC3E}">
        <p14:creationId xmlns:p14="http://schemas.microsoft.com/office/powerpoint/2010/main" val="29962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6B5BD0-D05C-4964-8673-63DE50262344}" type="datetimeFigureOut">
              <a:rPr lang="en-US" smtClean="0"/>
              <a:t>4/7/2016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78AD59-A3C1-43F8-B93D-AF372DEBB3A7}" type="slidenum">
              <a:rPr lang="en-US" smtClean="0"/>
              <a:t>‹#›</a:t>
            </a:fld>
            <a:endParaRPr lang="en-US"/>
          </a:p>
        </p:txBody>
      </p:sp>
    </p:spTree>
    <p:extLst>
      <p:ext uri="{BB962C8B-B14F-4D97-AF65-F5344CB8AC3E}">
        <p14:creationId xmlns:p14="http://schemas.microsoft.com/office/powerpoint/2010/main" val="159541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B5BD0-D05C-4964-8673-63DE50262344}" type="datetimeFigureOut">
              <a:rPr lang="en-US" smtClean="0"/>
              <a:t>4/7/2016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78AD59-A3C1-43F8-B93D-AF372DEBB3A7}" type="slidenum">
              <a:rPr lang="en-US" smtClean="0"/>
              <a:t>‹#›</a:t>
            </a:fld>
            <a:endParaRPr lang="en-US"/>
          </a:p>
        </p:txBody>
      </p:sp>
    </p:spTree>
    <p:extLst>
      <p:ext uri="{BB962C8B-B14F-4D97-AF65-F5344CB8AC3E}">
        <p14:creationId xmlns:p14="http://schemas.microsoft.com/office/powerpoint/2010/main" val="141260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6B5BD0-D05C-4964-8673-63DE50262344}" type="datetimeFigureOut">
              <a:rPr lang="en-US" smtClean="0"/>
              <a:t>4/7/2016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8AD59-A3C1-43F8-B93D-AF372DEBB3A7}" type="slidenum">
              <a:rPr lang="en-US" smtClean="0"/>
              <a:t>‹#›</a:t>
            </a:fld>
            <a:endParaRPr lang="en-US"/>
          </a:p>
        </p:txBody>
      </p:sp>
    </p:spTree>
    <p:extLst>
      <p:ext uri="{BB962C8B-B14F-4D97-AF65-F5344CB8AC3E}">
        <p14:creationId xmlns:p14="http://schemas.microsoft.com/office/powerpoint/2010/main" val="3892703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6B5BD0-D05C-4964-8673-63DE50262344}" type="datetimeFigureOut">
              <a:rPr lang="en-US" smtClean="0"/>
              <a:t>4/7/2016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8AD59-A3C1-43F8-B93D-AF372DEBB3A7}" type="slidenum">
              <a:rPr lang="en-US" smtClean="0"/>
              <a:t>‹#›</a:t>
            </a:fld>
            <a:endParaRPr lang="en-US"/>
          </a:p>
        </p:txBody>
      </p:sp>
    </p:spTree>
    <p:extLst>
      <p:ext uri="{BB962C8B-B14F-4D97-AF65-F5344CB8AC3E}">
        <p14:creationId xmlns:p14="http://schemas.microsoft.com/office/powerpoint/2010/main" val="3415866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6B5BD0-D05C-4964-8673-63DE50262344}" type="datetimeFigureOut">
              <a:rPr lang="en-US" smtClean="0"/>
              <a:t>4/7/2016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78AD59-A3C1-43F8-B93D-AF372DEBB3A7}" type="slidenum">
              <a:rPr lang="en-US" smtClean="0"/>
              <a:t>‹#›</a:t>
            </a:fld>
            <a:endParaRPr lang="en-US"/>
          </a:p>
        </p:txBody>
      </p:sp>
    </p:spTree>
    <p:extLst>
      <p:ext uri="{BB962C8B-B14F-4D97-AF65-F5344CB8AC3E}">
        <p14:creationId xmlns:p14="http://schemas.microsoft.com/office/powerpoint/2010/main" val="12361918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png"/></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91.jpeg"/></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87.jpeg"/><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5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12.png"/><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6.jpeg"/><Relationship Id="rId7" Type="http://schemas.openxmlformats.org/officeDocument/2006/relationships/image" Target="../media/image11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0.jpeg"/><Relationship Id="rId4" Type="http://schemas.openxmlformats.org/officeDocument/2006/relationships/image" Target="../media/image117.jpeg"/><Relationship Id="rId9" Type="http://schemas.openxmlformats.org/officeDocument/2006/relationships/image" Target="../media/image121.jpeg"/></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6.xml"/><Relationship Id="rId5" Type="http://schemas.openxmlformats.org/officeDocument/2006/relationships/image" Target="../media/image127.jpeg"/><Relationship Id="rId4" Type="http://schemas.openxmlformats.org/officeDocument/2006/relationships/image" Target="../media/image126.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7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37.png"/></Relationships>
</file>

<file path=ppt/slides/_rels/slide7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7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7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77.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53.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6.png"/></Relationships>
</file>

<file path=ppt/slides/_rels/slide8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www.jewfaq.org/shul.htm"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819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87" y="90805"/>
            <a:ext cx="10515600" cy="1325563"/>
          </a:xfrm>
        </p:spPr>
        <p:txBody>
          <a:bodyPr/>
          <a:lstStyle/>
          <a:p>
            <a:pPr algn="ctr"/>
            <a:r>
              <a:rPr lang="en-US" b="1" dirty="0"/>
              <a:t>Satan has teachers</a:t>
            </a:r>
          </a:p>
        </p:txBody>
      </p:sp>
      <p:pic>
        <p:nvPicPr>
          <p:cNvPr id="1028" name="Picture 4" descr="http://www.sermoncentral.com/Images/Sermon-PowerPoint-Templates/W/a/PowerPoint-Template-Warnings-Against-False-Teachers_slide1_426x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072" y="1662544"/>
            <a:ext cx="5464234" cy="40981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394985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011" y="2634499"/>
            <a:ext cx="6982690" cy="1325563"/>
          </a:xfrm>
        </p:spPr>
        <p:txBody>
          <a:bodyPr>
            <a:noAutofit/>
          </a:bodyPr>
          <a:lstStyle/>
          <a:p>
            <a:pPr algn="ctr"/>
            <a:r>
              <a:rPr lang="en-US" sz="4000" i="1" dirty="0"/>
              <a:t>(2 Peter 2:1)</a:t>
            </a:r>
            <a:br>
              <a:rPr lang="en-US" sz="4000" i="1" dirty="0"/>
            </a:br>
            <a:r>
              <a:rPr lang="en-US" sz="4000" i="1" dirty="0"/>
              <a:t> “But there were false prophets also among the people, even as there shall be false teachers among you, who privily shall bring in damnable heresies, even denying the Lord that bought them, and bring upon themselves swift destruction.”</a:t>
            </a:r>
          </a:p>
        </p:txBody>
      </p:sp>
      <p:pic>
        <p:nvPicPr>
          <p:cNvPr id="8194" name="Picture 2" descr="http://sleepersawakened.com/wp-admin/images/falseshephe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09" y="141316"/>
            <a:ext cx="4140777" cy="662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09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630341">
            <a:off x="7747437" y="49520"/>
            <a:ext cx="3158704" cy="2365979"/>
          </a:xfrm>
          <a:prstGeom prst="rect">
            <a:avLst/>
          </a:prstGeom>
        </p:spPr>
      </p:pic>
      <p:pic>
        <p:nvPicPr>
          <p:cNvPr id="7" name="Picture 6"/>
          <p:cNvPicPr>
            <a:picLocks noChangeAspect="1"/>
          </p:cNvPicPr>
          <p:nvPr/>
        </p:nvPicPr>
        <p:blipFill>
          <a:blip r:embed="rId3"/>
          <a:stretch>
            <a:fillRect/>
          </a:stretch>
        </p:blipFill>
        <p:spPr>
          <a:xfrm>
            <a:off x="4169118" y="1770611"/>
            <a:ext cx="3810000" cy="3009900"/>
          </a:xfrm>
          <a:prstGeom prst="rect">
            <a:avLst/>
          </a:prstGeom>
        </p:spPr>
      </p:pic>
      <p:pic>
        <p:nvPicPr>
          <p:cNvPr id="2" name="Picture 1"/>
          <p:cNvPicPr>
            <a:picLocks noChangeAspect="1"/>
          </p:cNvPicPr>
          <p:nvPr/>
        </p:nvPicPr>
        <p:blipFill>
          <a:blip r:embed="rId4"/>
          <a:stretch>
            <a:fillRect/>
          </a:stretch>
        </p:blipFill>
        <p:spPr>
          <a:xfrm>
            <a:off x="4169118" y="1770611"/>
            <a:ext cx="3870322" cy="3035964"/>
          </a:xfrm>
          <a:prstGeom prst="rect">
            <a:avLst/>
          </a:prstGeom>
        </p:spPr>
      </p:pic>
      <p:pic>
        <p:nvPicPr>
          <p:cNvPr id="3" name="Picture 2"/>
          <p:cNvPicPr>
            <a:picLocks noChangeAspect="1"/>
          </p:cNvPicPr>
          <p:nvPr/>
        </p:nvPicPr>
        <p:blipFill>
          <a:blip r:embed="rId5"/>
          <a:stretch>
            <a:fillRect/>
          </a:stretch>
        </p:blipFill>
        <p:spPr>
          <a:xfrm rot="21257578">
            <a:off x="1351835" y="-64027"/>
            <a:ext cx="3207924" cy="1981784"/>
          </a:xfrm>
          <a:prstGeom prst="rect">
            <a:avLst/>
          </a:prstGeom>
        </p:spPr>
      </p:pic>
      <p:pic>
        <p:nvPicPr>
          <p:cNvPr id="5" name="Picture 4"/>
          <p:cNvPicPr>
            <a:picLocks noChangeAspect="1"/>
          </p:cNvPicPr>
          <p:nvPr/>
        </p:nvPicPr>
        <p:blipFill>
          <a:blip r:embed="rId6"/>
          <a:stretch>
            <a:fillRect/>
          </a:stretch>
        </p:blipFill>
        <p:spPr>
          <a:xfrm rot="21035370">
            <a:off x="8156537" y="2275436"/>
            <a:ext cx="3556000" cy="2000250"/>
          </a:xfrm>
          <a:prstGeom prst="rect">
            <a:avLst/>
          </a:prstGeom>
        </p:spPr>
      </p:pic>
      <p:pic>
        <p:nvPicPr>
          <p:cNvPr id="6" name="Picture 5"/>
          <p:cNvPicPr>
            <a:picLocks noChangeAspect="1"/>
          </p:cNvPicPr>
          <p:nvPr/>
        </p:nvPicPr>
        <p:blipFill>
          <a:blip r:embed="rId7"/>
          <a:stretch>
            <a:fillRect/>
          </a:stretch>
        </p:blipFill>
        <p:spPr>
          <a:xfrm rot="277859">
            <a:off x="867827" y="1955808"/>
            <a:ext cx="2646006" cy="2646006"/>
          </a:xfrm>
          <a:prstGeom prst="rect">
            <a:avLst/>
          </a:prstGeom>
        </p:spPr>
      </p:pic>
      <p:pic>
        <p:nvPicPr>
          <p:cNvPr id="8" name="Picture 7"/>
          <p:cNvPicPr>
            <a:picLocks noChangeAspect="1"/>
          </p:cNvPicPr>
          <p:nvPr/>
        </p:nvPicPr>
        <p:blipFill>
          <a:blip r:embed="rId8"/>
          <a:stretch>
            <a:fillRect/>
          </a:stretch>
        </p:blipFill>
        <p:spPr>
          <a:xfrm rot="840172">
            <a:off x="7762287" y="4665015"/>
            <a:ext cx="3549909" cy="2342940"/>
          </a:xfrm>
          <a:prstGeom prst="rect">
            <a:avLst/>
          </a:prstGeom>
        </p:spPr>
      </p:pic>
      <p:pic>
        <p:nvPicPr>
          <p:cNvPr id="14" name="Picture 13"/>
          <p:cNvPicPr>
            <a:picLocks noChangeAspect="1"/>
          </p:cNvPicPr>
          <p:nvPr/>
        </p:nvPicPr>
        <p:blipFill>
          <a:blip r:embed="rId9"/>
          <a:stretch>
            <a:fillRect/>
          </a:stretch>
        </p:blipFill>
        <p:spPr>
          <a:xfrm rot="21061729">
            <a:off x="1218257" y="4510499"/>
            <a:ext cx="3266702" cy="2377440"/>
          </a:xfrm>
          <a:prstGeom prst="rect">
            <a:avLst/>
          </a:prstGeom>
        </p:spPr>
      </p:pic>
    </p:spTree>
    <p:extLst>
      <p:ext uri="{BB962C8B-B14F-4D97-AF65-F5344CB8AC3E}">
        <p14:creationId xmlns:p14="http://schemas.microsoft.com/office/powerpoint/2010/main" val="339405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378970"/>
          </a:xfrm>
        </p:spPr>
        <p:txBody>
          <a:bodyPr>
            <a:normAutofit/>
          </a:bodyPr>
          <a:lstStyle/>
          <a:p>
            <a:pPr algn="ctr"/>
            <a:r>
              <a:rPr lang="en-US" sz="4800" i="1" dirty="0"/>
              <a:t>(Acts 4:19) </a:t>
            </a:r>
            <a:br>
              <a:rPr lang="en-US" sz="4800" i="1" dirty="0"/>
            </a:br>
            <a:r>
              <a:rPr lang="en-US" sz="4800" i="1" dirty="0"/>
              <a:t>“But Peter and John answered and said unto them, Whether it be right in the sight of God to hearken unto you more than unto God, judge ye.”</a:t>
            </a:r>
          </a:p>
        </p:txBody>
      </p:sp>
    </p:spTree>
    <p:extLst>
      <p:ext uri="{BB962C8B-B14F-4D97-AF65-F5344CB8AC3E}">
        <p14:creationId xmlns:p14="http://schemas.microsoft.com/office/powerpoint/2010/main" val="78599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531" y="2557819"/>
            <a:ext cx="10515600" cy="1325563"/>
          </a:xfrm>
        </p:spPr>
        <p:txBody>
          <a:bodyPr>
            <a:normAutofit/>
          </a:bodyPr>
          <a:lstStyle/>
          <a:p>
            <a:pPr algn="ctr"/>
            <a:r>
              <a:rPr lang="en-US" sz="6600" dirty="0">
                <a:latin typeface="Algerian" panose="04020705040A02060702" pitchFamily="82" charset="0"/>
              </a:rPr>
              <a:t>Tonight’s Message</a:t>
            </a:r>
          </a:p>
        </p:txBody>
      </p:sp>
    </p:spTree>
    <p:extLst>
      <p:ext uri="{BB962C8B-B14F-4D97-AF65-F5344CB8AC3E}">
        <p14:creationId xmlns:p14="http://schemas.microsoft.com/office/powerpoint/2010/main" val="2229912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31379"/>
            <a:ext cx="10515600" cy="1325563"/>
          </a:xfrm>
        </p:spPr>
        <p:txBody>
          <a:bodyPr/>
          <a:lstStyle/>
          <a:p>
            <a:pPr algn="ctr"/>
            <a:r>
              <a:rPr lang="en-US" b="1" dirty="0"/>
              <a:t>Satan has his doctrines</a:t>
            </a:r>
            <a:br>
              <a:rPr lang="en-US" b="1" dirty="0"/>
            </a:br>
            <a:endParaRPr lang="en-US" b="1" dirty="0"/>
          </a:p>
        </p:txBody>
      </p:sp>
      <p:pic>
        <p:nvPicPr>
          <p:cNvPr id="7170" name="Picture 2" descr="http://listverse.com/wp-content/uploads/2015/10/Satanism-Featu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266" y="2083348"/>
            <a:ext cx="8155466" cy="428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44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2061767" cy="1887624"/>
          </a:xfrm>
        </p:spPr>
        <p:txBody>
          <a:bodyPr>
            <a:normAutofit fontScale="90000"/>
          </a:bodyPr>
          <a:lstStyle/>
          <a:p>
            <a:pPr algn="ctr"/>
            <a:r>
              <a:rPr lang="en-US" i="1" dirty="0"/>
              <a:t>"Now the Spirit speaketh expressly, that in the latter times some shall depart from the faith, giving heed to seducing spirits, and doctrines of devils" (1 Tim. 4:1)</a:t>
            </a:r>
            <a:br>
              <a:rPr lang="en-US" i="1" dirty="0"/>
            </a:br>
            <a:endParaRPr lang="en-US" i="1" dirty="0"/>
          </a:p>
        </p:txBody>
      </p:sp>
      <p:sp>
        <p:nvSpPr>
          <p:cNvPr id="3" name="Content Placeholder 2"/>
          <p:cNvSpPr>
            <a:spLocks noGrp="1"/>
          </p:cNvSpPr>
          <p:nvPr>
            <p:ph idx="1"/>
          </p:nvPr>
        </p:nvSpPr>
        <p:spPr>
          <a:xfrm>
            <a:off x="3092333" y="5145579"/>
            <a:ext cx="5877098" cy="2094807"/>
          </a:xfrm>
        </p:spPr>
        <p:txBody>
          <a:bodyPr>
            <a:normAutofit/>
          </a:bodyPr>
          <a:lstStyle/>
          <a:p>
            <a:pPr marL="0" indent="0" algn="ctr">
              <a:buNone/>
            </a:pPr>
            <a:r>
              <a:rPr lang="en-US" sz="3200" dirty="0">
                <a:effectLst>
                  <a:glow rad="101600">
                    <a:schemeClr val="bg1">
                      <a:alpha val="60000"/>
                    </a:schemeClr>
                  </a:glow>
                </a:effectLst>
                <a:latin typeface="Batang" panose="02030600000101010101" pitchFamily="18" charset="-127"/>
                <a:ea typeface="Batang" panose="02030600000101010101" pitchFamily="18" charset="-127"/>
              </a:rPr>
              <a:t>Satanic doctrine would be any teaching contrary to the Bible!</a:t>
            </a:r>
          </a:p>
        </p:txBody>
      </p:sp>
      <p:pic>
        <p:nvPicPr>
          <p:cNvPr id="4" name="Picture 3"/>
          <p:cNvPicPr>
            <a:picLocks noChangeAspect="1"/>
          </p:cNvPicPr>
          <p:nvPr/>
        </p:nvPicPr>
        <p:blipFill>
          <a:blip r:embed="rId2"/>
          <a:stretch>
            <a:fillRect/>
          </a:stretch>
        </p:blipFill>
        <p:spPr>
          <a:xfrm>
            <a:off x="2224880" y="1930498"/>
            <a:ext cx="7395875" cy="4927502"/>
          </a:xfrm>
          <a:prstGeom prst="rect">
            <a:avLst/>
          </a:prstGeom>
        </p:spPr>
      </p:pic>
    </p:spTree>
    <p:extLst>
      <p:ext uri="{BB962C8B-B14F-4D97-AF65-F5344CB8AC3E}">
        <p14:creationId xmlns:p14="http://schemas.microsoft.com/office/powerpoint/2010/main" val="297237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9187"/>
            <a:ext cx="12192000" cy="4351338"/>
          </a:xfrm>
        </p:spPr>
        <p:txBody>
          <a:bodyPr>
            <a:noAutofit/>
          </a:bodyPr>
          <a:lstStyle/>
          <a:p>
            <a:r>
              <a:rPr lang="en-US" sz="3200" i="1" dirty="0"/>
              <a:t> Isa. 28:9 “Whom shall he teach knowledge? and whom shall he make to understand doctrine? them that are weaned from the milk, and drawn from the breasts.”</a:t>
            </a:r>
          </a:p>
          <a:p>
            <a:r>
              <a:rPr lang="en-US" sz="3200" i="1" dirty="0"/>
              <a:t>Heb. 5:13-14 “For every one that </a:t>
            </a:r>
            <a:r>
              <a:rPr lang="en-US" sz="3200" i="1" dirty="0" err="1"/>
              <a:t>useth</a:t>
            </a:r>
            <a:r>
              <a:rPr lang="en-US" sz="3200" i="1" dirty="0"/>
              <a:t> milk is </a:t>
            </a:r>
            <a:r>
              <a:rPr lang="en-US" sz="3200" i="1" dirty="0" err="1"/>
              <a:t>unskilful</a:t>
            </a:r>
            <a:r>
              <a:rPr lang="en-US" sz="3200" i="1" dirty="0"/>
              <a:t> in the word of righteousness: for he is a babe. But strong meat </a:t>
            </a:r>
            <a:r>
              <a:rPr lang="en-US" sz="3200" i="1" dirty="0" err="1"/>
              <a:t>belongeth</a:t>
            </a:r>
            <a:r>
              <a:rPr lang="en-US" sz="3200" i="1" dirty="0"/>
              <a:t> to them that are of full age, even those who by reason of use have their senses exercised to discern both good and evil.”</a:t>
            </a:r>
          </a:p>
          <a:p>
            <a:r>
              <a:rPr lang="en-US" sz="3200" i="1" dirty="0"/>
              <a:t> 1 Tim. 4:13, 16  “Till I come, give attendance to reading, to exhortation, to doctrine…Take heed unto thyself, and unto the doctrine; continue in them.”</a:t>
            </a:r>
          </a:p>
          <a:p>
            <a:r>
              <a:rPr lang="en-US" sz="3200" i="1" dirty="0"/>
              <a:t> 2 Tim. 4:3 “For the time will come when they will not endure sound doctrine; but after their own lusts shall they heap to themselves teachers, having itching ears.”</a:t>
            </a:r>
          </a:p>
        </p:txBody>
      </p:sp>
    </p:spTree>
    <p:extLst>
      <p:ext uri="{BB962C8B-B14F-4D97-AF65-F5344CB8AC3E}">
        <p14:creationId xmlns:p14="http://schemas.microsoft.com/office/powerpoint/2010/main" val="311022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8101" y="0"/>
            <a:ext cx="10881897" cy="6820396"/>
          </a:xfrm>
          <a:prstGeom prst="rect">
            <a:avLst/>
          </a:prstGeom>
        </p:spPr>
      </p:pic>
    </p:spTree>
    <p:extLst>
      <p:ext uri="{BB962C8B-B14F-4D97-AF65-F5344CB8AC3E}">
        <p14:creationId xmlns:p14="http://schemas.microsoft.com/office/powerpoint/2010/main" val="144345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451" b="5462"/>
          <a:stretch/>
        </p:blipFill>
        <p:spPr>
          <a:xfrm>
            <a:off x="1493520" y="-31309"/>
            <a:ext cx="5078128" cy="6889310"/>
          </a:xfrm>
          <a:prstGeom prst="rect">
            <a:avLst/>
          </a:prstGeom>
        </p:spPr>
      </p:pic>
      <p:pic>
        <p:nvPicPr>
          <p:cNvPr id="3" name="Picture 2"/>
          <p:cNvPicPr>
            <a:picLocks noChangeAspect="1"/>
          </p:cNvPicPr>
          <p:nvPr/>
        </p:nvPicPr>
        <p:blipFill>
          <a:blip r:embed="rId4"/>
          <a:stretch>
            <a:fillRect/>
          </a:stretch>
        </p:blipFill>
        <p:spPr>
          <a:xfrm>
            <a:off x="6632608" y="-31309"/>
            <a:ext cx="4052596" cy="3971544"/>
          </a:xfrm>
          <a:prstGeom prst="rect">
            <a:avLst/>
          </a:prstGeom>
        </p:spPr>
      </p:pic>
      <p:sp>
        <p:nvSpPr>
          <p:cNvPr id="4" name="Rectangle 3"/>
          <p:cNvSpPr/>
          <p:nvPr/>
        </p:nvSpPr>
        <p:spPr>
          <a:xfrm>
            <a:off x="6698602" y="3811012"/>
            <a:ext cx="3886200" cy="3046988"/>
          </a:xfrm>
          <a:prstGeom prst="rect">
            <a:avLst/>
          </a:prstGeom>
        </p:spPr>
        <p:txBody>
          <a:bodyPr wrap="square">
            <a:spAutoFit/>
          </a:bodyPr>
          <a:lstStyle/>
          <a:p>
            <a:pPr algn="ctr"/>
            <a:r>
              <a:rPr lang="en-US" sz="2400" dirty="0"/>
              <a:t>The Satanic Bible is a collection of essays, observations, and rituals published by Anton </a:t>
            </a:r>
            <a:r>
              <a:rPr lang="en-US" sz="2400" dirty="0" err="1"/>
              <a:t>LaVey</a:t>
            </a:r>
            <a:r>
              <a:rPr lang="en-US" sz="2400" dirty="0"/>
              <a:t> in 1969. It contains the core principles of Satanism, and is considered the foundation of its philosophy and dogma.</a:t>
            </a:r>
          </a:p>
        </p:txBody>
      </p:sp>
    </p:spTree>
    <p:extLst>
      <p:ext uri="{BB962C8B-B14F-4D97-AF65-F5344CB8AC3E}">
        <p14:creationId xmlns:p14="http://schemas.microsoft.com/office/powerpoint/2010/main" val="45194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solidFill>
                  <a:srgbClr val="FFFF00"/>
                </a:solidFill>
              </a:rPr>
              <a:t>Topics to be studied</a:t>
            </a:r>
          </a:p>
        </p:txBody>
      </p:sp>
      <p:sp>
        <p:nvSpPr>
          <p:cNvPr id="3" name="Content Placeholder 2"/>
          <p:cNvSpPr>
            <a:spLocks noGrp="1"/>
          </p:cNvSpPr>
          <p:nvPr>
            <p:ph idx="1"/>
          </p:nvPr>
        </p:nvSpPr>
        <p:spPr>
          <a:xfrm>
            <a:off x="739602" y="1219200"/>
            <a:ext cx="6172200"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2)</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204" y="1122685"/>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198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49861" y="121298"/>
            <a:ext cx="2836277" cy="3581400"/>
          </a:xfrm>
          <a:prstGeom prst="rect">
            <a:avLst/>
          </a:prstGeom>
        </p:spPr>
      </p:pic>
      <p:sp>
        <p:nvSpPr>
          <p:cNvPr id="3" name="Content Placeholder 2"/>
          <p:cNvSpPr>
            <a:spLocks noGrp="1"/>
          </p:cNvSpPr>
          <p:nvPr>
            <p:ph idx="1"/>
          </p:nvPr>
        </p:nvSpPr>
        <p:spPr>
          <a:xfrm>
            <a:off x="149290" y="121298"/>
            <a:ext cx="9100571" cy="6736702"/>
          </a:xfrm>
        </p:spPr>
        <p:txBody>
          <a:bodyPr>
            <a:normAutofit/>
          </a:bodyPr>
          <a:lstStyle/>
          <a:p>
            <a:endParaRPr lang="en-US" sz="3200" dirty="0"/>
          </a:p>
          <a:p>
            <a:r>
              <a:rPr lang="en-US" sz="3200" dirty="0">
                <a:effectLst>
                  <a:glow rad="101600">
                    <a:schemeClr val="bg1">
                      <a:alpha val="60000"/>
                    </a:schemeClr>
                  </a:glow>
                </a:effectLst>
              </a:rPr>
              <a:t>Satan represents indulgence instead of abstinence!</a:t>
            </a:r>
          </a:p>
          <a:p>
            <a:r>
              <a:rPr lang="en-US" sz="3200" dirty="0">
                <a:effectLst>
                  <a:glow rad="101600">
                    <a:schemeClr val="bg1">
                      <a:alpha val="60000"/>
                    </a:schemeClr>
                  </a:glow>
                </a:effectLst>
              </a:rPr>
              <a:t>Satan represents undefiled wisdom instead of                                 hypocritical self-deceit!</a:t>
            </a:r>
          </a:p>
          <a:p>
            <a:r>
              <a:rPr lang="en-US" sz="3200" dirty="0">
                <a:effectLst>
                  <a:glow rad="101600">
                    <a:schemeClr val="bg1">
                      <a:alpha val="60000"/>
                    </a:schemeClr>
                  </a:glow>
                </a:effectLst>
              </a:rPr>
              <a:t>Satan represents kindness to those who deserve it                     instead of love wasted on the ungrateful!</a:t>
            </a:r>
          </a:p>
          <a:p>
            <a:r>
              <a:rPr lang="en-US" sz="3200" dirty="0">
                <a:effectLst>
                  <a:glow rad="101600">
                    <a:schemeClr val="bg1">
                      <a:alpha val="60000"/>
                    </a:schemeClr>
                  </a:glow>
                </a:effectLst>
              </a:rPr>
              <a:t>Satan represents vengeance instead of turning the other cheek!</a:t>
            </a:r>
          </a:p>
          <a:p>
            <a:r>
              <a:rPr lang="en-US" sz="3200" dirty="0">
                <a:effectLst>
                  <a:glow rad="101600">
                    <a:schemeClr val="bg1">
                      <a:alpha val="60000"/>
                    </a:schemeClr>
                  </a:glow>
                </a:effectLst>
              </a:rPr>
              <a:t>Satan represents man as just another animal!</a:t>
            </a:r>
          </a:p>
          <a:p>
            <a:r>
              <a:rPr lang="en-US" sz="3200" dirty="0">
                <a:effectLst>
                  <a:glow rad="101600">
                    <a:schemeClr val="bg1">
                      <a:alpha val="60000"/>
                    </a:schemeClr>
                  </a:glow>
                </a:effectLst>
              </a:rPr>
              <a:t>Satan represents all of the so-called sins, as they all lead to physical, mental, or emotional gratification!</a:t>
            </a:r>
          </a:p>
        </p:txBody>
      </p:sp>
    </p:spTree>
    <p:extLst>
      <p:ext uri="{BB962C8B-B14F-4D97-AF65-F5344CB8AC3E}">
        <p14:creationId xmlns:p14="http://schemas.microsoft.com/office/powerpoint/2010/main" val="78253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1263410">
            <a:off x="119656" y="379071"/>
            <a:ext cx="4832791" cy="2684884"/>
          </a:xfrm>
          <a:prstGeom prst="rect">
            <a:avLst/>
          </a:prstGeom>
        </p:spPr>
      </p:pic>
      <p:pic>
        <p:nvPicPr>
          <p:cNvPr id="4" name="Picture 3"/>
          <p:cNvPicPr>
            <a:picLocks noChangeAspect="1"/>
          </p:cNvPicPr>
          <p:nvPr/>
        </p:nvPicPr>
        <p:blipFill>
          <a:blip r:embed="rId3"/>
          <a:stretch>
            <a:fillRect/>
          </a:stretch>
        </p:blipFill>
        <p:spPr>
          <a:xfrm rot="216702">
            <a:off x="9133191" y="90532"/>
            <a:ext cx="2968062" cy="2974717"/>
          </a:xfrm>
          <a:prstGeom prst="rect">
            <a:avLst/>
          </a:prstGeom>
        </p:spPr>
      </p:pic>
      <p:pic>
        <p:nvPicPr>
          <p:cNvPr id="5" name="Picture 4"/>
          <p:cNvPicPr>
            <a:picLocks noChangeAspect="1"/>
          </p:cNvPicPr>
          <p:nvPr/>
        </p:nvPicPr>
        <p:blipFill>
          <a:blip r:embed="rId4"/>
          <a:stretch>
            <a:fillRect/>
          </a:stretch>
        </p:blipFill>
        <p:spPr>
          <a:xfrm rot="401348">
            <a:off x="80708" y="3810553"/>
            <a:ext cx="3504918" cy="2713485"/>
          </a:xfrm>
          <a:prstGeom prst="rect">
            <a:avLst/>
          </a:prstGeom>
        </p:spPr>
      </p:pic>
      <p:pic>
        <p:nvPicPr>
          <p:cNvPr id="6" name="Picture 5"/>
          <p:cNvPicPr>
            <a:picLocks noChangeAspect="1"/>
          </p:cNvPicPr>
          <p:nvPr/>
        </p:nvPicPr>
        <p:blipFill>
          <a:blip r:embed="rId5"/>
          <a:stretch>
            <a:fillRect/>
          </a:stretch>
        </p:blipFill>
        <p:spPr>
          <a:xfrm rot="21306279">
            <a:off x="3807513" y="3959040"/>
            <a:ext cx="4284241" cy="2608366"/>
          </a:xfrm>
          <a:prstGeom prst="rect">
            <a:avLst/>
          </a:prstGeom>
        </p:spPr>
      </p:pic>
      <p:pic>
        <p:nvPicPr>
          <p:cNvPr id="3074" name="Picture 2" descr="http://www.loyalbooks.com/image/detail/On-the-Origin-of-Species-by-Means-of-Natural-Select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822">
            <a:off x="5620781" y="97087"/>
            <a:ext cx="2464901" cy="36341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rot="390502">
            <a:off x="8390896" y="3865616"/>
            <a:ext cx="4057029" cy="2282079"/>
          </a:xfrm>
          <a:prstGeom prst="rect">
            <a:avLst/>
          </a:prstGeom>
        </p:spPr>
      </p:pic>
    </p:spTree>
    <p:extLst>
      <p:ext uri="{BB962C8B-B14F-4D97-AF65-F5344CB8AC3E}">
        <p14:creationId xmlns:p14="http://schemas.microsoft.com/office/powerpoint/2010/main" val="252973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6670157"/>
          </a:xfrm>
        </p:spPr>
        <p:txBody>
          <a:bodyPr>
            <a:normAutofit/>
          </a:bodyPr>
          <a:lstStyle/>
          <a:p>
            <a:r>
              <a:rPr lang="en-US" b="1" i="1" dirty="0"/>
              <a:t>WND</a:t>
            </a:r>
            <a:r>
              <a:rPr lang="en-US" dirty="0"/>
              <a:t> (</a:t>
            </a:r>
            <a:r>
              <a:rPr lang="en-US" b="1" i="1" dirty="0" err="1"/>
              <a:t>WorldNetDaily</a:t>
            </a:r>
            <a:r>
              <a:rPr lang="en-US" dirty="0"/>
              <a:t>)</a:t>
            </a:r>
            <a:r>
              <a:rPr lang="en-US" b="1" dirty="0"/>
              <a:t> EXCLUSIVE:</a:t>
            </a:r>
            <a:br>
              <a:rPr lang="en-US" b="1" dirty="0"/>
            </a:br>
            <a:br>
              <a:rPr lang="en-US" b="1" dirty="0"/>
            </a:br>
            <a:r>
              <a:rPr lang="en-US" b="1" dirty="0"/>
              <a:t>Public schools ruining U.S. kids with 'indoctrination‘:</a:t>
            </a:r>
            <a:br>
              <a:rPr lang="en-US" b="1" dirty="0"/>
            </a:br>
            <a:br>
              <a:rPr lang="en-US" b="1" dirty="0"/>
            </a:br>
            <a:r>
              <a:rPr lang="en-US" dirty="0"/>
              <a:t>Public education in America today is almost the opposite of education, according to an education expert who calls the nation’s schooling “indoctrination.”</a:t>
            </a:r>
            <a:br>
              <a:rPr lang="en-US" dirty="0"/>
            </a:br>
            <a:br>
              <a:rPr lang="en-US" dirty="0"/>
            </a:br>
            <a:endParaRPr lang="en-US" dirty="0"/>
          </a:p>
        </p:txBody>
      </p:sp>
      <p:pic>
        <p:nvPicPr>
          <p:cNvPr id="2050" name="Picture 2" descr="stud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7429" y="187843"/>
            <a:ext cx="3183358" cy="159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754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75895" y="121298"/>
            <a:ext cx="4627962" cy="6667694"/>
          </a:xfrm>
          <a:prstGeom prst="rect">
            <a:avLst/>
          </a:prstGeom>
        </p:spPr>
      </p:pic>
    </p:spTree>
    <p:extLst>
      <p:ext uri="{BB962C8B-B14F-4D97-AF65-F5344CB8AC3E}">
        <p14:creationId xmlns:p14="http://schemas.microsoft.com/office/powerpoint/2010/main" val="341111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941" y="3920432"/>
            <a:ext cx="11953702" cy="4351338"/>
          </a:xfrm>
        </p:spPr>
        <p:txBody>
          <a:bodyPr>
            <a:normAutofit/>
          </a:bodyPr>
          <a:lstStyle/>
          <a:p>
            <a:pPr marL="0" indent="0">
              <a:buNone/>
            </a:pPr>
            <a:r>
              <a:rPr lang="en-US" sz="3600" dirty="0"/>
              <a:t>1. We are to separate from false teaching – </a:t>
            </a:r>
            <a:r>
              <a:rPr lang="en-US" sz="3600" i="1" dirty="0"/>
              <a:t>2 Cor. 6:17</a:t>
            </a:r>
          </a:p>
          <a:p>
            <a:pPr marL="0" indent="0">
              <a:buNone/>
            </a:pPr>
            <a:r>
              <a:rPr lang="en-US" sz="3600" dirty="0"/>
              <a:t>2. We are to expose the false teaching - </a:t>
            </a:r>
            <a:r>
              <a:rPr lang="en-US" sz="3600" i="1" dirty="0"/>
              <a:t>Eph. 5:11</a:t>
            </a:r>
          </a:p>
          <a:p>
            <a:pPr marL="0" indent="0">
              <a:buNone/>
            </a:pPr>
            <a:r>
              <a:rPr lang="en-US" sz="3600" dirty="0"/>
              <a:t>3. We are to rebuke the false teacher - </a:t>
            </a:r>
            <a:r>
              <a:rPr lang="en-US" sz="3600" i="1" dirty="0"/>
              <a:t>Titus 1:13</a:t>
            </a:r>
          </a:p>
          <a:p>
            <a:pPr marL="0" indent="0">
              <a:buNone/>
            </a:pPr>
            <a:r>
              <a:rPr lang="en-US" sz="3600" dirty="0"/>
              <a:t>4. We are to have nothing to do with false teaching – </a:t>
            </a:r>
            <a:r>
              <a:rPr lang="en-US" sz="3600" i="1" dirty="0"/>
              <a:t>1 Tim. 6:5</a:t>
            </a:r>
          </a:p>
          <a:p>
            <a:pPr marL="0" indent="0">
              <a:buNone/>
            </a:pPr>
            <a:endParaRPr lang="en-US" sz="3600" dirty="0"/>
          </a:p>
        </p:txBody>
      </p:sp>
      <p:pic>
        <p:nvPicPr>
          <p:cNvPr id="5" name="Picture 4"/>
          <p:cNvPicPr>
            <a:picLocks noChangeAspect="1"/>
          </p:cNvPicPr>
          <p:nvPr/>
        </p:nvPicPr>
        <p:blipFill>
          <a:blip r:embed="rId2"/>
          <a:stretch>
            <a:fillRect/>
          </a:stretch>
        </p:blipFill>
        <p:spPr>
          <a:xfrm>
            <a:off x="1729048" y="311207"/>
            <a:ext cx="8257330" cy="312194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976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pulpitandpen.org/wp-content/uploads/2015/05/headerImage-noOtherGospel-793x59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481" y="0"/>
            <a:ext cx="9171940" cy="6881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97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Satan has his mysteries</a:t>
            </a:r>
            <a:br>
              <a:rPr lang="en-US" b="1" dirty="0"/>
            </a:br>
            <a:endParaRPr lang="en-US" b="1" dirty="0"/>
          </a:p>
        </p:txBody>
      </p:sp>
      <p:pic>
        <p:nvPicPr>
          <p:cNvPr id="3" name="Picture 2"/>
          <p:cNvPicPr>
            <a:picLocks noChangeAspect="1"/>
          </p:cNvPicPr>
          <p:nvPr/>
        </p:nvPicPr>
        <p:blipFill>
          <a:blip r:embed="rId2"/>
          <a:stretch>
            <a:fillRect/>
          </a:stretch>
        </p:blipFill>
        <p:spPr>
          <a:xfrm>
            <a:off x="3038591" y="1690688"/>
            <a:ext cx="5805197" cy="4353898"/>
          </a:xfrm>
          <a:prstGeom prst="rect">
            <a:avLst/>
          </a:prstGeom>
        </p:spPr>
      </p:pic>
      <p:pic>
        <p:nvPicPr>
          <p:cNvPr id="4" name="Picture 3"/>
          <p:cNvPicPr>
            <a:picLocks noChangeAspect="1"/>
          </p:cNvPicPr>
          <p:nvPr/>
        </p:nvPicPr>
        <p:blipFill>
          <a:blip r:embed="rId3"/>
          <a:stretch>
            <a:fillRect/>
          </a:stretch>
        </p:blipFill>
        <p:spPr>
          <a:xfrm>
            <a:off x="298581" y="3300356"/>
            <a:ext cx="2359089" cy="33617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4"/>
          <a:stretch>
            <a:fillRect/>
          </a:stretch>
        </p:blipFill>
        <p:spPr>
          <a:xfrm>
            <a:off x="9103413" y="4203426"/>
            <a:ext cx="3088587" cy="2561267"/>
          </a:xfrm>
          <a:prstGeom prst="rect">
            <a:avLst/>
          </a:prstGeom>
        </p:spPr>
      </p:pic>
    </p:spTree>
    <p:extLst>
      <p:ext uri="{BB962C8B-B14F-4D97-AF65-F5344CB8AC3E}">
        <p14:creationId xmlns:p14="http://schemas.microsoft.com/office/powerpoint/2010/main" val="402641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604"/>
            <a:ext cx="12192000" cy="2985796"/>
          </a:xfrm>
        </p:spPr>
        <p:txBody>
          <a:bodyPr>
            <a:normAutofit fontScale="90000"/>
          </a:bodyPr>
          <a:lstStyle/>
          <a:p>
            <a:pPr algn="ctr"/>
            <a:r>
              <a:rPr lang="en-US" b="1" dirty="0">
                <a:effectLst>
                  <a:glow rad="101600">
                    <a:schemeClr val="bg1">
                      <a:alpha val="60000"/>
                    </a:schemeClr>
                  </a:glow>
                </a:effectLst>
              </a:rPr>
              <a:t>We are commanded not to become involved with the unfruitful works of darkness. </a:t>
            </a:r>
            <a:br>
              <a:rPr lang="en-US" dirty="0"/>
            </a:br>
            <a:br>
              <a:rPr lang="en-US" dirty="0">
                <a:effectLst>
                  <a:glow rad="101600">
                    <a:schemeClr val="bg1">
                      <a:alpha val="60000"/>
                    </a:schemeClr>
                  </a:glow>
                </a:effectLst>
              </a:rPr>
            </a:br>
            <a:r>
              <a:rPr lang="en-US" i="1" dirty="0">
                <a:solidFill>
                  <a:srgbClr val="FFFF00"/>
                </a:solidFill>
                <a:effectLst>
                  <a:glow rad="101600">
                    <a:schemeClr val="bg1">
                      <a:alpha val="60000"/>
                    </a:schemeClr>
                  </a:glow>
                </a:effectLst>
              </a:rPr>
              <a:t>“And have no fellowship with the unfruitful works of darkness, but rather reprove them.”</a:t>
            </a:r>
            <a:br>
              <a:rPr lang="en-US" i="1" dirty="0">
                <a:solidFill>
                  <a:srgbClr val="FFFF00"/>
                </a:solidFill>
                <a:effectLst>
                  <a:glow rad="101600">
                    <a:schemeClr val="bg1">
                      <a:alpha val="60000"/>
                    </a:schemeClr>
                  </a:glow>
                </a:effectLst>
              </a:rPr>
            </a:br>
            <a:r>
              <a:rPr lang="en-US" i="1" dirty="0">
                <a:solidFill>
                  <a:srgbClr val="FFFF00"/>
                </a:solidFill>
                <a:effectLst>
                  <a:glow rad="101600">
                    <a:schemeClr val="bg1">
                      <a:alpha val="60000"/>
                    </a:schemeClr>
                  </a:glow>
                </a:effectLst>
              </a:rPr>
              <a:t>(Eph. 5:11)</a:t>
            </a:r>
          </a:p>
        </p:txBody>
      </p:sp>
      <p:pic>
        <p:nvPicPr>
          <p:cNvPr id="4" name="Picture 2"/>
          <p:cNvPicPr>
            <a:picLocks noChangeAspect="1" noChangeArrowheads="1"/>
          </p:cNvPicPr>
          <p:nvPr/>
        </p:nvPicPr>
        <p:blipFill>
          <a:blip r:embed="rId3" cstate="print"/>
          <a:srcRect/>
          <a:stretch>
            <a:fillRect/>
          </a:stretch>
        </p:blipFill>
        <p:spPr bwMode="auto">
          <a:xfrm>
            <a:off x="6634065" y="3432895"/>
            <a:ext cx="5692662" cy="3531456"/>
          </a:xfrm>
          <a:prstGeom prst="rect">
            <a:avLst/>
          </a:prstGeom>
          <a:ln>
            <a:noFill/>
          </a:ln>
          <a:effectLst>
            <a:softEdge rad="112500"/>
          </a:effectLst>
        </p:spPr>
      </p:pic>
      <p:pic>
        <p:nvPicPr>
          <p:cNvPr id="3" name="Picture 2"/>
          <p:cNvPicPr>
            <a:picLocks noChangeAspect="1"/>
          </p:cNvPicPr>
          <p:nvPr/>
        </p:nvPicPr>
        <p:blipFill>
          <a:blip r:embed="rId4"/>
          <a:stretch>
            <a:fillRect/>
          </a:stretch>
        </p:blipFill>
        <p:spPr>
          <a:xfrm>
            <a:off x="382555" y="3361352"/>
            <a:ext cx="4569260" cy="3426945"/>
          </a:xfrm>
          <a:prstGeom prst="rect">
            <a:avLst/>
          </a:prstGeom>
        </p:spPr>
      </p:pic>
    </p:spTree>
    <p:extLst>
      <p:ext uri="{BB962C8B-B14F-4D97-AF65-F5344CB8AC3E}">
        <p14:creationId xmlns:p14="http://schemas.microsoft.com/office/powerpoint/2010/main" val="5401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lum bright="-20000"/>
          </a:blip>
          <a:srcRect/>
          <a:stretch>
            <a:fillRect/>
          </a:stretch>
        </p:blipFill>
        <p:spPr bwMode="auto">
          <a:xfrm>
            <a:off x="1660848" y="0"/>
            <a:ext cx="9007152" cy="6909150"/>
          </a:xfrm>
          <a:prstGeom prst="rect">
            <a:avLst/>
          </a:prstGeom>
          <a:noFill/>
          <a:ln w="9525">
            <a:noFill/>
            <a:miter lim="800000"/>
            <a:headEnd/>
            <a:tailEnd/>
          </a:ln>
        </p:spPr>
      </p:pic>
      <p:sp>
        <p:nvSpPr>
          <p:cNvPr id="4" name="Title 3"/>
          <p:cNvSpPr>
            <a:spLocks noGrp="1"/>
          </p:cNvSpPr>
          <p:nvPr>
            <p:ph type="title"/>
          </p:nvPr>
        </p:nvSpPr>
        <p:spPr>
          <a:xfrm>
            <a:off x="1524000" y="381000"/>
            <a:ext cx="9144000" cy="1066800"/>
          </a:xfrm>
        </p:spPr>
        <p:txBody>
          <a:bodyPr>
            <a:noAutofit/>
          </a:bodyPr>
          <a:lstStyle/>
          <a:p>
            <a:pPr algn="ctr"/>
            <a:r>
              <a:rPr lang="en-US" sz="4000" dirty="0">
                <a:effectLst>
                  <a:glow rad="101600">
                    <a:schemeClr val="bg1">
                      <a:alpha val="60000"/>
                    </a:schemeClr>
                  </a:glow>
                </a:effectLst>
              </a:rPr>
              <a:t>Biblical Warning  Concerning</a:t>
            </a:r>
            <a:br>
              <a:rPr lang="en-US" sz="4000" dirty="0">
                <a:effectLst>
                  <a:glow rad="101600">
                    <a:schemeClr val="bg1">
                      <a:alpha val="60000"/>
                    </a:schemeClr>
                  </a:glow>
                </a:effectLst>
              </a:rPr>
            </a:br>
            <a:r>
              <a:rPr lang="en-US" sz="4000" dirty="0">
                <a:effectLst>
                  <a:glow rad="101600">
                    <a:schemeClr val="bg1">
                      <a:alpha val="60000"/>
                    </a:schemeClr>
                  </a:glow>
                </a:effectLst>
              </a:rPr>
              <a:t> Occult Involvement</a:t>
            </a:r>
            <a:br>
              <a:rPr lang="en-US" sz="4000" dirty="0">
                <a:effectLst>
                  <a:glow rad="101600">
                    <a:schemeClr val="bg1">
                      <a:alpha val="60000"/>
                    </a:schemeClr>
                  </a:glow>
                </a:effectLst>
              </a:rPr>
            </a:br>
            <a:r>
              <a:rPr lang="en-US" sz="4000" i="1" dirty="0">
                <a:effectLst>
                  <a:glow rad="101600">
                    <a:schemeClr val="bg1">
                      <a:alpha val="60000"/>
                    </a:schemeClr>
                  </a:glow>
                </a:effectLst>
              </a:rPr>
              <a:t>(Deuteronomy 18:9-13)</a:t>
            </a:r>
          </a:p>
        </p:txBody>
      </p:sp>
      <p:sp>
        <p:nvSpPr>
          <p:cNvPr id="3" name="Content Placeholder 2"/>
          <p:cNvSpPr>
            <a:spLocks noGrp="1"/>
          </p:cNvSpPr>
          <p:nvPr>
            <p:ph idx="1"/>
          </p:nvPr>
        </p:nvSpPr>
        <p:spPr>
          <a:xfrm>
            <a:off x="1660848" y="1524000"/>
            <a:ext cx="9007151" cy="5334000"/>
          </a:xfrm>
        </p:spPr>
        <p:txBody>
          <a:bodyPr>
            <a:normAutofit/>
          </a:bodyPr>
          <a:lstStyle/>
          <a:p>
            <a:pPr algn="ctr" hangingPunct="0">
              <a:buNone/>
            </a:pPr>
            <a:r>
              <a:rPr lang="en-US" sz="3600" i="1" dirty="0">
                <a:effectLst>
                  <a:glow rad="101600">
                    <a:schemeClr val="bg1">
                      <a:alpha val="60000"/>
                    </a:schemeClr>
                  </a:glow>
                </a:effectLst>
              </a:rPr>
              <a:t>   </a:t>
            </a:r>
            <a:br>
              <a:rPr lang="en-US" sz="3600" i="1" dirty="0">
                <a:effectLst>
                  <a:glow rad="101600">
                    <a:schemeClr val="bg1">
                      <a:alpha val="60000"/>
                    </a:schemeClr>
                  </a:glow>
                </a:effectLst>
              </a:rPr>
            </a:br>
            <a:r>
              <a:rPr lang="en-US" sz="3600" i="1" dirty="0">
                <a:effectLst>
                  <a:glow rad="101600">
                    <a:schemeClr val="bg1">
                      <a:alpha val="60000"/>
                    </a:schemeClr>
                  </a:glow>
                </a:effectLst>
              </a:rPr>
              <a:t>“When thou art come into the land which the LORD thy God </a:t>
            </a:r>
            <a:r>
              <a:rPr lang="en-US" sz="3600" i="1" dirty="0" err="1">
                <a:effectLst>
                  <a:glow rad="101600">
                    <a:schemeClr val="bg1">
                      <a:alpha val="60000"/>
                    </a:schemeClr>
                  </a:glow>
                </a:effectLst>
              </a:rPr>
              <a:t>giveth</a:t>
            </a:r>
            <a:r>
              <a:rPr lang="en-US" sz="3600" i="1" dirty="0">
                <a:effectLst>
                  <a:glow rad="101600">
                    <a:schemeClr val="bg1">
                      <a:alpha val="60000"/>
                    </a:schemeClr>
                  </a:glow>
                </a:effectLst>
              </a:rPr>
              <a:t> thee, thou </a:t>
            </a:r>
            <a:r>
              <a:rPr lang="en-US" sz="3600" i="1" dirty="0" err="1">
                <a:effectLst>
                  <a:glow rad="101600">
                    <a:schemeClr val="bg1">
                      <a:alpha val="60000"/>
                    </a:schemeClr>
                  </a:glow>
                </a:effectLst>
              </a:rPr>
              <a:t>shalt</a:t>
            </a:r>
            <a:r>
              <a:rPr lang="en-US" sz="3600" i="1" dirty="0">
                <a:effectLst>
                  <a:glow rad="101600">
                    <a:schemeClr val="bg1">
                      <a:alpha val="60000"/>
                    </a:schemeClr>
                  </a:glow>
                </a:effectLst>
              </a:rPr>
              <a:t> not learn to do after the abominations of those nations. There shall not be found among you any one that…For all that do these things are an abomination unto the LORD: and because of these abominations the LORD thy God doth drive them out from before thee. Thou </a:t>
            </a:r>
            <a:r>
              <a:rPr lang="en-US" sz="3600" i="1" dirty="0" err="1">
                <a:effectLst>
                  <a:glow rad="101600">
                    <a:schemeClr val="bg1">
                      <a:alpha val="60000"/>
                    </a:schemeClr>
                  </a:glow>
                </a:effectLst>
              </a:rPr>
              <a:t>shalt</a:t>
            </a:r>
            <a:r>
              <a:rPr lang="en-US" sz="3600" i="1" dirty="0">
                <a:effectLst>
                  <a:glow rad="101600">
                    <a:schemeClr val="bg1">
                      <a:alpha val="60000"/>
                    </a:schemeClr>
                  </a:glow>
                </a:effectLst>
              </a:rPr>
              <a:t> be perfect with the LORD thy God.” </a:t>
            </a:r>
          </a:p>
        </p:txBody>
      </p:sp>
    </p:spTree>
    <p:extLst>
      <p:ext uri="{BB962C8B-B14F-4D97-AF65-F5344CB8AC3E}">
        <p14:creationId xmlns:p14="http://schemas.microsoft.com/office/powerpoint/2010/main" val="109196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0629"/>
            <a:ext cx="12192000" cy="6858000"/>
          </a:xfrm>
        </p:spPr>
        <p:txBody>
          <a:bodyPr>
            <a:noAutofit/>
          </a:bodyPr>
          <a:lstStyle/>
          <a:p>
            <a:pPr hangingPunct="0"/>
            <a:r>
              <a:rPr lang="en-US" sz="3500" b="1" cap="all" dirty="0">
                <a:solidFill>
                  <a:srgbClr val="FFFF00"/>
                </a:solidFill>
              </a:rPr>
              <a:t>Pass THROUGH THE FIRE:  </a:t>
            </a:r>
            <a:r>
              <a:rPr lang="en-US" sz="3500" b="1" cap="all" dirty="0"/>
              <a:t>The worship of </a:t>
            </a:r>
            <a:r>
              <a:rPr lang="en-US" sz="3500" b="1" cap="all" dirty="0" err="1"/>
              <a:t>Molech</a:t>
            </a:r>
            <a:r>
              <a:rPr lang="en-US" sz="3500" b="1" cap="all" dirty="0"/>
              <a:t> which involved human sacrifices</a:t>
            </a:r>
            <a:r>
              <a:rPr lang="en-US" sz="3500" dirty="0"/>
              <a:t>  -  </a:t>
            </a:r>
            <a:r>
              <a:rPr lang="en-US" sz="3500" i="1" dirty="0"/>
              <a:t>Deuteronomy 12:31</a:t>
            </a:r>
          </a:p>
          <a:p>
            <a:pPr hangingPunct="0"/>
            <a:r>
              <a:rPr lang="en-US" sz="3500" b="1" cap="all" dirty="0">
                <a:solidFill>
                  <a:srgbClr val="FFFF00"/>
                </a:solidFill>
              </a:rPr>
              <a:t>Divination:  </a:t>
            </a:r>
            <a:r>
              <a:rPr lang="en-US" sz="3500" b="1" cap="all" dirty="0"/>
              <a:t>General term covering all types of magic, witchcraft and occult practices</a:t>
            </a:r>
            <a:r>
              <a:rPr lang="en-US" sz="3500" dirty="0"/>
              <a:t>  - </a:t>
            </a:r>
            <a:r>
              <a:rPr lang="en-US" sz="3500" i="1" dirty="0"/>
              <a:t>Acts 19:18-20</a:t>
            </a:r>
          </a:p>
          <a:p>
            <a:pPr hangingPunct="0"/>
            <a:r>
              <a:rPr lang="en-US" sz="3500" b="1" cap="all" dirty="0">
                <a:solidFill>
                  <a:srgbClr val="FFFF00"/>
                </a:solidFill>
              </a:rPr>
              <a:t>OBSERVER of times:  </a:t>
            </a:r>
            <a:r>
              <a:rPr lang="en-US" sz="3500" b="1" cap="all" dirty="0"/>
              <a:t>One who interprets natural events of nature</a:t>
            </a:r>
            <a:r>
              <a:rPr lang="en-US" sz="3500" dirty="0"/>
              <a:t>  -  </a:t>
            </a:r>
            <a:r>
              <a:rPr lang="en-US" sz="3500" i="1" dirty="0"/>
              <a:t>Leviticus 19:26</a:t>
            </a:r>
          </a:p>
          <a:p>
            <a:pPr hangingPunct="0"/>
            <a:r>
              <a:rPr lang="en-US" sz="3500" b="1" cap="all" dirty="0">
                <a:solidFill>
                  <a:srgbClr val="FFFF00"/>
                </a:solidFill>
              </a:rPr>
              <a:t>Enchanter:  </a:t>
            </a:r>
            <a:r>
              <a:rPr lang="en-US" sz="3500" b="1" cap="all" dirty="0"/>
              <a:t>One who interprets omens</a:t>
            </a:r>
            <a:r>
              <a:rPr lang="en-US" sz="3500" dirty="0"/>
              <a:t> </a:t>
            </a:r>
            <a:r>
              <a:rPr lang="en-US" sz="3500" b="1" i="1" cap="all" dirty="0"/>
              <a:t>(Omens  =  sign </a:t>
            </a:r>
            <a:r>
              <a:rPr lang="en-US" sz="3500" b="1" i="1" cap="all" dirty="0" err="1"/>
              <a:t>oR</a:t>
            </a:r>
            <a:r>
              <a:rPr lang="en-US" sz="3500" b="1" i="1" cap="all" dirty="0"/>
              <a:t> indication of some future events:  Tarot cards, fortune telling, palming, etc.)</a:t>
            </a:r>
            <a:r>
              <a:rPr lang="en-US" sz="3500" i="1" dirty="0"/>
              <a:t>  </a:t>
            </a:r>
            <a:r>
              <a:rPr lang="en-US" sz="3500" dirty="0"/>
              <a:t>-  </a:t>
            </a:r>
            <a:r>
              <a:rPr lang="en-US" sz="3500" i="1" dirty="0"/>
              <a:t>Jeremiah 27:9 </a:t>
            </a:r>
          </a:p>
          <a:p>
            <a:pPr hangingPunct="0"/>
            <a:r>
              <a:rPr lang="en-US" sz="3500" b="1" cap="all" dirty="0">
                <a:solidFill>
                  <a:srgbClr val="FFFF00"/>
                </a:solidFill>
              </a:rPr>
              <a:t>Enchantments:  </a:t>
            </a:r>
            <a:r>
              <a:rPr lang="en-US" sz="3500" b="1" cap="all" dirty="0"/>
              <a:t>The art of casting spells or the use of magic  to charm;  bringing a person under a spell</a:t>
            </a:r>
            <a:r>
              <a:rPr lang="en-US" sz="3500" dirty="0"/>
              <a:t>  -  </a:t>
            </a:r>
            <a:r>
              <a:rPr lang="en-US" sz="3500" i="1" dirty="0"/>
              <a:t>Numbers 23:23</a:t>
            </a:r>
            <a:endParaRPr lang="en-US" sz="3500" dirty="0"/>
          </a:p>
        </p:txBody>
      </p:sp>
    </p:spTree>
    <p:extLst>
      <p:ext uri="{BB962C8B-B14F-4D97-AF65-F5344CB8AC3E}">
        <p14:creationId xmlns:p14="http://schemas.microsoft.com/office/powerpoint/2010/main" val="223838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heckshovepoker.com/wp-content/uploads/2015/04/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269" y="-49950"/>
            <a:ext cx="10546061" cy="690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099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84" y="311021"/>
            <a:ext cx="12192000" cy="6705600"/>
          </a:xfrm>
        </p:spPr>
        <p:txBody>
          <a:bodyPr>
            <a:noAutofit/>
          </a:bodyPr>
          <a:lstStyle/>
          <a:p>
            <a:pPr hangingPunct="0">
              <a:buFont typeface="Arial" charset="0"/>
              <a:buChar char="•"/>
            </a:pPr>
            <a:r>
              <a:rPr lang="en-US" sz="3600" b="1" cap="all" dirty="0">
                <a:solidFill>
                  <a:srgbClr val="FFFF00"/>
                </a:solidFill>
              </a:rPr>
              <a:t>Witch:  </a:t>
            </a:r>
            <a:r>
              <a:rPr lang="en-US" sz="3600" b="1" cap="all" dirty="0"/>
              <a:t>A woman who possess supernatural power by compact with the devil or evil spirits</a:t>
            </a:r>
            <a:r>
              <a:rPr lang="en-US" sz="3600" dirty="0"/>
              <a:t>  -  </a:t>
            </a:r>
            <a:r>
              <a:rPr lang="en-US" sz="3600" i="1" dirty="0"/>
              <a:t>Exodus 22:18</a:t>
            </a:r>
          </a:p>
          <a:p>
            <a:pPr hangingPunct="0">
              <a:buFont typeface="Arial" charset="0"/>
              <a:buChar char="•"/>
            </a:pPr>
            <a:r>
              <a:rPr lang="en-US" sz="3600" b="1" cap="all" dirty="0">
                <a:solidFill>
                  <a:srgbClr val="FFFF00"/>
                </a:solidFill>
              </a:rPr>
              <a:t>Witchcraft:  </a:t>
            </a:r>
            <a:r>
              <a:rPr lang="en-US" sz="3600" b="1" cap="all" dirty="0"/>
              <a:t>The power or practice of witches; sorcery; black magic; bewitching</a:t>
            </a:r>
            <a:r>
              <a:rPr lang="en-US" sz="3600" dirty="0"/>
              <a:t>  -  </a:t>
            </a:r>
            <a:r>
              <a:rPr lang="en-US" sz="3600" i="1" dirty="0"/>
              <a:t>Micah 5:12</a:t>
            </a:r>
          </a:p>
          <a:p>
            <a:pPr hangingPunct="0">
              <a:buFont typeface="Arial" charset="0"/>
              <a:buChar char="•"/>
            </a:pPr>
            <a:r>
              <a:rPr lang="en-US" sz="3600" b="1" cap="all" dirty="0">
                <a:solidFill>
                  <a:srgbClr val="FFFF00"/>
                </a:solidFill>
              </a:rPr>
              <a:t>Charmer:  </a:t>
            </a:r>
            <a:r>
              <a:rPr lang="en-US" sz="3600" b="1" cap="all" dirty="0"/>
              <a:t>One who uses the power of the devil to charm, deceive, subdue, or enchant another;  The power of a charmer delights and attracts the affection of a person leading them into occult practices</a:t>
            </a:r>
            <a:r>
              <a:rPr lang="en-US" sz="3600" dirty="0"/>
              <a:t>  -  </a:t>
            </a:r>
            <a:r>
              <a:rPr lang="en-US" sz="3600" i="1" dirty="0"/>
              <a:t>Psalm 58:5</a:t>
            </a:r>
          </a:p>
        </p:txBody>
      </p:sp>
      <p:pic>
        <p:nvPicPr>
          <p:cNvPr id="4" name="Picture 3"/>
          <p:cNvPicPr>
            <a:picLocks noChangeAspect="1"/>
          </p:cNvPicPr>
          <p:nvPr/>
        </p:nvPicPr>
        <p:blipFill>
          <a:blip r:embed="rId3"/>
          <a:stretch>
            <a:fillRect/>
          </a:stretch>
        </p:blipFill>
        <p:spPr>
          <a:xfrm>
            <a:off x="9168777" y="4766310"/>
            <a:ext cx="2348218" cy="2091690"/>
          </a:xfrm>
          <a:prstGeom prst="rect">
            <a:avLst/>
          </a:prstGeom>
        </p:spPr>
      </p:pic>
    </p:spTree>
    <p:extLst>
      <p:ext uri="{BB962C8B-B14F-4D97-AF65-F5344CB8AC3E}">
        <p14:creationId xmlns:p14="http://schemas.microsoft.com/office/powerpoint/2010/main" val="163021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298"/>
            <a:ext cx="12192000" cy="6736702"/>
          </a:xfrm>
        </p:spPr>
        <p:txBody>
          <a:bodyPr>
            <a:noAutofit/>
          </a:bodyPr>
          <a:lstStyle/>
          <a:p>
            <a:pPr hangingPunct="0">
              <a:buFont typeface="Arial" charset="0"/>
              <a:buChar char="•"/>
            </a:pPr>
            <a:r>
              <a:rPr lang="en-US" sz="3600" b="1" cap="all" dirty="0">
                <a:solidFill>
                  <a:srgbClr val="FFFF00"/>
                </a:solidFill>
              </a:rPr>
              <a:t>Consulter with FAMILIAR spirits</a:t>
            </a:r>
            <a:r>
              <a:rPr lang="en-US" sz="3600" b="1" cap="all" dirty="0"/>
              <a:t>: (Medium)</a:t>
            </a:r>
            <a:r>
              <a:rPr lang="en-US" sz="3600" dirty="0"/>
              <a:t> </a:t>
            </a:r>
            <a:r>
              <a:rPr lang="en-US" sz="3600" b="1" cap="all" dirty="0"/>
              <a:t> -  </a:t>
            </a:r>
            <a:r>
              <a:rPr lang="en-US" sz="3600" b="1" i="1" cap="all" dirty="0"/>
              <a:t>Leviticus 19:3</a:t>
            </a:r>
            <a:r>
              <a:rPr lang="en-US" sz="3600" b="1" cap="all" dirty="0"/>
              <a:t>1</a:t>
            </a:r>
            <a:endParaRPr lang="en-US" sz="3600" dirty="0"/>
          </a:p>
          <a:p>
            <a:pPr hangingPunct="0">
              <a:buFont typeface="Arial" charset="0"/>
              <a:buChar char="•"/>
            </a:pPr>
            <a:r>
              <a:rPr lang="en-US" sz="3600" b="1" cap="all" dirty="0">
                <a:solidFill>
                  <a:srgbClr val="FFFF00"/>
                </a:solidFill>
              </a:rPr>
              <a:t>Wizard: </a:t>
            </a:r>
            <a:r>
              <a:rPr lang="en-US" sz="3600" b="1" cap="all" dirty="0"/>
              <a:t>(</a:t>
            </a:r>
            <a:r>
              <a:rPr lang="en-US" sz="3600" b="1" cap="all" dirty="0" err="1"/>
              <a:t>Spiritist</a:t>
            </a:r>
            <a:r>
              <a:rPr lang="en-US" sz="3600" b="1" cap="all" dirty="0"/>
              <a:t>)  -  </a:t>
            </a:r>
            <a:r>
              <a:rPr lang="en-US" sz="3600" b="1" i="1" cap="all" dirty="0"/>
              <a:t>Leviticus 20:6-7</a:t>
            </a:r>
            <a:r>
              <a:rPr lang="en-US" sz="3600" b="1" cap="all" dirty="0"/>
              <a:t>, A man who PRACTICES black magic;  magician;  sorcerer;  one who RECEIVES his wisdom from the devil</a:t>
            </a:r>
            <a:r>
              <a:rPr lang="en-US" sz="3600" dirty="0"/>
              <a:t>  -  </a:t>
            </a:r>
            <a:r>
              <a:rPr lang="en-US" sz="3600" i="1" dirty="0"/>
              <a:t>I Samuel 28:3</a:t>
            </a:r>
          </a:p>
          <a:p>
            <a:pPr hangingPunct="0"/>
            <a:r>
              <a:rPr lang="en-US" sz="3600" b="1" cap="all" dirty="0">
                <a:solidFill>
                  <a:srgbClr val="FFFF00"/>
                </a:solidFill>
              </a:rPr>
              <a:t>Necromancer:  </a:t>
            </a:r>
            <a:r>
              <a:rPr lang="en-US" sz="3600" b="1" cap="all" dirty="0"/>
              <a:t>A person who inquires and speaks with the dead</a:t>
            </a:r>
            <a:r>
              <a:rPr lang="en-US" sz="3600" dirty="0"/>
              <a:t>  -  </a:t>
            </a:r>
            <a:r>
              <a:rPr lang="en-US" sz="3600" i="1" dirty="0"/>
              <a:t>Deuteronomy 18:11</a:t>
            </a:r>
          </a:p>
          <a:p>
            <a:pPr hangingPunct="0"/>
            <a:r>
              <a:rPr lang="en-US" sz="3600" b="1" cap="all" dirty="0">
                <a:solidFill>
                  <a:srgbClr val="FFFF00"/>
                </a:solidFill>
              </a:rPr>
              <a:t>Soothsayer:  </a:t>
            </a:r>
            <a:r>
              <a:rPr lang="en-US" sz="3600" b="1" cap="all" dirty="0"/>
              <a:t>A person who predicts or pretends to foretell the future</a:t>
            </a:r>
            <a:r>
              <a:rPr lang="en-US" sz="3600" dirty="0"/>
              <a:t>  -  </a:t>
            </a:r>
            <a:r>
              <a:rPr lang="en-US" sz="3600" i="1" dirty="0"/>
              <a:t>Numbers 23:23</a:t>
            </a:r>
          </a:p>
        </p:txBody>
      </p:sp>
      <p:pic>
        <p:nvPicPr>
          <p:cNvPr id="2" name="Picture 1"/>
          <p:cNvPicPr>
            <a:picLocks noChangeAspect="1"/>
          </p:cNvPicPr>
          <p:nvPr/>
        </p:nvPicPr>
        <p:blipFill>
          <a:blip r:embed="rId3"/>
          <a:stretch>
            <a:fillRect/>
          </a:stretch>
        </p:blipFill>
        <p:spPr>
          <a:xfrm>
            <a:off x="8514908" y="4481732"/>
            <a:ext cx="3508182" cy="2376268"/>
          </a:xfrm>
          <a:prstGeom prst="rect">
            <a:avLst/>
          </a:prstGeom>
        </p:spPr>
      </p:pic>
    </p:spTree>
    <p:extLst>
      <p:ext uri="{BB962C8B-B14F-4D97-AF65-F5344CB8AC3E}">
        <p14:creationId xmlns:p14="http://schemas.microsoft.com/office/powerpoint/2010/main" val="336958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3739"/>
            <a:ext cx="12192000" cy="5943600"/>
          </a:xfrm>
        </p:spPr>
        <p:txBody>
          <a:bodyPr>
            <a:noAutofit/>
          </a:bodyPr>
          <a:lstStyle/>
          <a:p>
            <a:pPr hangingPunct="0"/>
            <a:r>
              <a:rPr lang="en-US" sz="3600" b="1" cap="all" dirty="0">
                <a:solidFill>
                  <a:srgbClr val="FFFF00"/>
                </a:solidFill>
              </a:rPr>
              <a:t>Magician:  </a:t>
            </a:r>
            <a:r>
              <a:rPr lang="en-US" sz="3600" b="1" cap="all" dirty="0"/>
              <a:t>A person who PRODUCES baffling effects or illusions by sleight of hand</a:t>
            </a:r>
            <a:r>
              <a:rPr lang="en-US" sz="3600" dirty="0"/>
              <a:t>  -  </a:t>
            </a:r>
            <a:r>
              <a:rPr lang="en-US" sz="3600" i="1" dirty="0"/>
              <a:t>Exodus 9:11</a:t>
            </a:r>
          </a:p>
          <a:p>
            <a:pPr hangingPunct="0"/>
            <a:r>
              <a:rPr lang="en-US" sz="3600" b="1" cap="all" dirty="0">
                <a:solidFill>
                  <a:srgbClr val="FFFF00"/>
                </a:solidFill>
              </a:rPr>
              <a:t>Curious Arts:  </a:t>
            </a:r>
            <a:r>
              <a:rPr lang="en-US" sz="3600" b="1" cap="all" dirty="0"/>
              <a:t>Sorcery</a:t>
            </a:r>
            <a:r>
              <a:rPr lang="en-US" sz="3600" dirty="0"/>
              <a:t>  </a:t>
            </a:r>
            <a:r>
              <a:rPr lang="en-US" sz="3600" i="1" dirty="0"/>
              <a:t>-  Acts 19:19</a:t>
            </a:r>
          </a:p>
          <a:p>
            <a:pPr hangingPunct="0"/>
            <a:r>
              <a:rPr lang="en-US" sz="3600" dirty="0">
                <a:solidFill>
                  <a:srgbClr val="FFFF00"/>
                </a:solidFill>
              </a:rPr>
              <a:t> </a:t>
            </a:r>
            <a:r>
              <a:rPr lang="en-US" sz="3600" b="1" cap="all" dirty="0">
                <a:solidFill>
                  <a:srgbClr val="FFFF00"/>
                </a:solidFill>
              </a:rPr>
              <a:t>Snake Charmer</a:t>
            </a:r>
            <a:r>
              <a:rPr lang="en-US" sz="3600" dirty="0">
                <a:solidFill>
                  <a:srgbClr val="FFFF00"/>
                </a:solidFill>
              </a:rPr>
              <a:t>  -  </a:t>
            </a:r>
            <a:r>
              <a:rPr lang="en-US" sz="3600" i="1" dirty="0"/>
              <a:t>Luke 10:19</a:t>
            </a:r>
          </a:p>
          <a:p>
            <a:pPr hangingPunct="0"/>
            <a:r>
              <a:rPr lang="en-US" sz="3600" dirty="0">
                <a:solidFill>
                  <a:srgbClr val="FFFF00"/>
                </a:solidFill>
              </a:rPr>
              <a:t> </a:t>
            </a:r>
            <a:r>
              <a:rPr lang="en-US" sz="3600" b="1" cap="all" dirty="0">
                <a:solidFill>
                  <a:srgbClr val="FFFF00"/>
                </a:solidFill>
              </a:rPr>
              <a:t>Astrologers:  </a:t>
            </a:r>
            <a:r>
              <a:rPr lang="en-US" sz="3600" b="1" cap="all" dirty="0"/>
              <a:t>A person who professes to interpret or determine the supposed influence of the stars on human events</a:t>
            </a:r>
            <a:r>
              <a:rPr lang="en-US" sz="3600" dirty="0"/>
              <a:t>  -  </a:t>
            </a:r>
            <a:r>
              <a:rPr lang="en-US" sz="3600" i="1" dirty="0"/>
              <a:t>Daniel 1:20;  2:2, 10, 27</a:t>
            </a:r>
          </a:p>
          <a:p>
            <a:pPr hangingPunct="0"/>
            <a:endParaRPr lang="en-US" sz="3600" i="1" dirty="0"/>
          </a:p>
          <a:p>
            <a:pPr hangingPunct="0"/>
            <a:endParaRPr lang="en-US" sz="3600" i="1" dirty="0"/>
          </a:p>
          <a:p>
            <a:pPr hangingPunct="0">
              <a:buFont typeface="Arial" charset="0"/>
              <a:buChar char="•"/>
            </a:pPr>
            <a:endParaRPr lang="en-US" sz="3600" dirty="0"/>
          </a:p>
          <a:p>
            <a:pPr hangingPunct="0">
              <a:buNone/>
            </a:pPr>
            <a:r>
              <a:rPr lang="en-US" sz="3600" dirty="0"/>
              <a:t> </a:t>
            </a:r>
          </a:p>
          <a:p>
            <a:endParaRPr lang="en-US" sz="3600" dirty="0"/>
          </a:p>
          <a:p>
            <a:endParaRPr lang="en-US" sz="3600" dirty="0"/>
          </a:p>
          <a:p>
            <a:endParaRPr lang="en-US" sz="3600" dirty="0"/>
          </a:p>
        </p:txBody>
      </p:sp>
      <p:pic>
        <p:nvPicPr>
          <p:cNvPr id="4" name="Picture 3"/>
          <p:cNvPicPr>
            <a:picLocks noChangeAspect="1"/>
          </p:cNvPicPr>
          <p:nvPr/>
        </p:nvPicPr>
        <p:blipFill>
          <a:blip r:embed="rId3"/>
          <a:stretch>
            <a:fillRect/>
          </a:stretch>
        </p:blipFill>
        <p:spPr>
          <a:xfrm>
            <a:off x="8298166" y="4065341"/>
            <a:ext cx="3820174" cy="2763838"/>
          </a:xfrm>
          <a:prstGeom prst="rect">
            <a:avLst/>
          </a:prstGeom>
        </p:spPr>
      </p:pic>
    </p:spTree>
    <p:extLst>
      <p:ext uri="{BB962C8B-B14F-4D97-AF65-F5344CB8AC3E}">
        <p14:creationId xmlns:p14="http://schemas.microsoft.com/office/powerpoint/2010/main" val="265934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 to="" calcmode="lin" valueType="num">
                                      <p:cBhvr>
                                        <p:cTn id="22"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ytimg.com/vi/tNXAwrT_jzk/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10477500" cy="589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59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5653" y="689610"/>
            <a:ext cx="1762125" cy="2647950"/>
          </a:xfrm>
          <a:prstGeom prst="rect">
            <a:avLst/>
          </a:prstGeom>
        </p:spPr>
      </p:pic>
      <p:pic>
        <p:nvPicPr>
          <p:cNvPr id="3" name="Picture 2"/>
          <p:cNvPicPr>
            <a:picLocks noChangeAspect="1"/>
          </p:cNvPicPr>
          <p:nvPr/>
        </p:nvPicPr>
        <p:blipFill>
          <a:blip r:embed="rId3"/>
          <a:stretch>
            <a:fillRect/>
          </a:stretch>
        </p:blipFill>
        <p:spPr>
          <a:xfrm>
            <a:off x="3165202" y="0"/>
            <a:ext cx="1762125" cy="2647950"/>
          </a:xfrm>
          <a:prstGeom prst="rect">
            <a:avLst/>
          </a:prstGeom>
        </p:spPr>
      </p:pic>
      <p:pic>
        <p:nvPicPr>
          <p:cNvPr id="4" name="Picture 3"/>
          <p:cNvPicPr>
            <a:picLocks noChangeAspect="1"/>
          </p:cNvPicPr>
          <p:nvPr/>
        </p:nvPicPr>
        <p:blipFill>
          <a:blip r:embed="rId4"/>
          <a:stretch>
            <a:fillRect/>
          </a:stretch>
        </p:blipFill>
        <p:spPr>
          <a:xfrm>
            <a:off x="4969486" y="738012"/>
            <a:ext cx="1762125" cy="2647950"/>
          </a:xfrm>
          <a:prstGeom prst="rect">
            <a:avLst/>
          </a:prstGeom>
        </p:spPr>
      </p:pic>
      <p:pic>
        <p:nvPicPr>
          <p:cNvPr id="5" name="Picture 4"/>
          <p:cNvPicPr>
            <a:picLocks noChangeAspect="1"/>
          </p:cNvPicPr>
          <p:nvPr/>
        </p:nvPicPr>
        <p:blipFill>
          <a:blip r:embed="rId5"/>
          <a:stretch>
            <a:fillRect/>
          </a:stretch>
        </p:blipFill>
        <p:spPr>
          <a:xfrm>
            <a:off x="6780760" y="152400"/>
            <a:ext cx="1762125" cy="2647950"/>
          </a:xfrm>
          <a:prstGeom prst="rect">
            <a:avLst/>
          </a:prstGeom>
        </p:spPr>
      </p:pic>
      <p:pic>
        <p:nvPicPr>
          <p:cNvPr id="6" name="Picture 5"/>
          <p:cNvPicPr>
            <a:picLocks noChangeAspect="1"/>
          </p:cNvPicPr>
          <p:nvPr/>
        </p:nvPicPr>
        <p:blipFill>
          <a:blip r:embed="rId6"/>
          <a:stretch>
            <a:fillRect/>
          </a:stretch>
        </p:blipFill>
        <p:spPr>
          <a:xfrm>
            <a:off x="8627203" y="552450"/>
            <a:ext cx="1762125" cy="2647950"/>
          </a:xfrm>
          <a:prstGeom prst="rect">
            <a:avLst/>
          </a:prstGeom>
        </p:spPr>
      </p:pic>
      <p:pic>
        <p:nvPicPr>
          <p:cNvPr id="7" name="Picture 6"/>
          <p:cNvPicPr>
            <a:picLocks noChangeAspect="1"/>
          </p:cNvPicPr>
          <p:nvPr/>
        </p:nvPicPr>
        <p:blipFill>
          <a:blip r:embed="rId7"/>
          <a:stretch>
            <a:fillRect/>
          </a:stretch>
        </p:blipFill>
        <p:spPr>
          <a:xfrm>
            <a:off x="1528615" y="4027170"/>
            <a:ext cx="1714500" cy="2476500"/>
          </a:xfrm>
          <a:prstGeom prst="rect">
            <a:avLst/>
          </a:prstGeom>
        </p:spPr>
      </p:pic>
      <p:pic>
        <p:nvPicPr>
          <p:cNvPr id="8" name="Picture 7"/>
          <p:cNvPicPr>
            <a:picLocks noChangeAspect="1"/>
          </p:cNvPicPr>
          <p:nvPr/>
        </p:nvPicPr>
        <p:blipFill>
          <a:blip r:embed="rId8"/>
          <a:stretch>
            <a:fillRect/>
          </a:stretch>
        </p:blipFill>
        <p:spPr>
          <a:xfrm>
            <a:off x="3286909" y="3657600"/>
            <a:ext cx="1711416" cy="2571750"/>
          </a:xfrm>
          <a:prstGeom prst="rect">
            <a:avLst/>
          </a:prstGeom>
        </p:spPr>
      </p:pic>
      <p:pic>
        <p:nvPicPr>
          <p:cNvPr id="9" name="Picture 8"/>
          <p:cNvPicPr>
            <a:picLocks noChangeAspect="1"/>
          </p:cNvPicPr>
          <p:nvPr/>
        </p:nvPicPr>
        <p:blipFill>
          <a:blip r:embed="rId9"/>
          <a:stretch>
            <a:fillRect/>
          </a:stretch>
        </p:blipFill>
        <p:spPr>
          <a:xfrm>
            <a:off x="8592034" y="4006655"/>
            <a:ext cx="1762125" cy="2647950"/>
          </a:xfrm>
          <a:prstGeom prst="rect">
            <a:avLst/>
          </a:prstGeom>
        </p:spPr>
      </p:pic>
      <p:pic>
        <p:nvPicPr>
          <p:cNvPr id="10" name="Picture 9"/>
          <p:cNvPicPr>
            <a:picLocks noChangeAspect="1"/>
          </p:cNvPicPr>
          <p:nvPr/>
        </p:nvPicPr>
        <p:blipFill>
          <a:blip r:embed="rId10"/>
          <a:stretch>
            <a:fillRect/>
          </a:stretch>
        </p:blipFill>
        <p:spPr>
          <a:xfrm>
            <a:off x="6861191" y="3200400"/>
            <a:ext cx="1762125" cy="2647950"/>
          </a:xfrm>
          <a:prstGeom prst="rect">
            <a:avLst/>
          </a:prstGeom>
        </p:spPr>
      </p:pic>
      <p:pic>
        <p:nvPicPr>
          <p:cNvPr id="12" name="Picture 11"/>
          <p:cNvPicPr>
            <a:picLocks noChangeAspect="1"/>
          </p:cNvPicPr>
          <p:nvPr/>
        </p:nvPicPr>
        <p:blipFill>
          <a:blip r:embed="rId11"/>
          <a:stretch>
            <a:fillRect/>
          </a:stretch>
        </p:blipFill>
        <p:spPr>
          <a:xfrm>
            <a:off x="5037321" y="3941445"/>
            <a:ext cx="1762125" cy="2647950"/>
          </a:xfrm>
          <a:prstGeom prst="rect">
            <a:avLst/>
          </a:prstGeom>
        </p:spPr>
      </p:pic>
    </p:spTree>
    <p:extLst>
      <p:ext uri="{BB962C8B-B14F-4D97-AF65-F5344CB8AC3E}">
        <p14:creationId xmlns:p14="http://schemas.microsoft.com/office/powerpoint/2010/main" val="377687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8311" y="0"/>
            <a:ext cx="1762125" cy="2647950"/>
          </a:xfrm>
          <a:prstGeom prst="rect">
            <a:avLst/>
          </a:prstGeom>
        </p:spPr>
      </p:pic>
      <p:pic>
        <p:nvPicPr>
          <p:cNvPr id="3" name="Picture 2"/>
          <p:cNvPicPr>
            <a:picLocks noChangeAspect="1"/>
          </p:cNvPicPr>
          <p:nvPr/>
        </p:nvPicPr>
        <p:blipFill>
          <a:blip r:embed="rId3"/>
          <a:stretch>
            <a:fillRect/>
          </a:stretch>
        </p:blipFill>
        <p:spPr>
          <a:xfrm>
            <a:off x="3332656" y="538745"/>
            <a:ext cx="1774362" cy="2666339"/>
          </a:xfrm>
          <a:prstGeom prst="rect">
            <a:avLst/>
          </a:prstGeom>
        </p:spPr>
      </p:pic>
      <p:pic>
        <p:nvPicPr>
          <p:cNvPr id="4" name="Picture 3"/>
          <p:cNvPicPr>
            <a:picLocks noChangeAspect="1"/>
          </p:cNvPicPr>
          <p:nvPr/>
        </p:nvPicPr>
        <p:blipFill>
          <a:blip r:embed="rId4"/>
          <a:stretch>
            <a:fillRect/>
          </a:stretch>
        </p:blipFill>
        <p:spPr>
          <a:xfrm>
            <a:off x="5131776" y="129209"/>
            <a:ext cx="1811641" cy="2722358"/>
          </a:xfrm>
          <a:prstGeom prst="rect">
            <a:avLst/>
          </a:prstGeom>
        </p:spPr>
      </p:pic>
      <p:pic>
        <p:nvPicPr>
          <p:cNvPr id="6" name="Picture 5"/>
          <p:cNvPicPr>
            <a:picLocks noChangeAspect="1"/>
          </p:cNvPicPr>
          <p:nvPr/>
        </p:nvPicPr>
        <p:blipFill>
          <a:blip r:embed="rId5"/>
          <a:stretch>
            <a:fillRect/>
          </a:stretch>
        </p:blipFill>
        <p:spPr>
          <a:xfrm>
            <a:off x="5196206" y="3530914"/>
            <a:ext cx="1885878" cy="2641286"/>
          </a:xfrm>
          <a:prstGeom prst="rect">
            <a:avLst/>
          </a:prstGeom>
        </p:spPr>
      </p:pic>
      <p:pic>
        <p:nvPicPr>
          <p:cNvPr id="1026" name="Picture 2" descr="http://i.jeded.com/i/sleeping-beauty-1959.262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4516" y="3429000"/>
            <a:ext cx="1879477" cy="28169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s620331.vk.me/v620331006/19ad0/yUXPgq-mRo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417" y="528807"/>
            <a:ext cx="1900391" cy="2657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7082084" y="4038600"/>
            <a:ext cx="1776430" cy="2635038"/>
          </a:xfrm>
          <a:prstGeom prst="rect">
            <a:avLst/>
          </a:prstGeom>
        </p:spPr>
      </p:pic>
      <p:pic>
        <p:nvPicPr>
          <p:cNvPr id="9" name="Picture 8"/>
          <p:cNvPicPr>
            <a:picLocks noChangeAspect="1"/>
          </p:cNvPicPr>
          <p:nvPr/>
        </p:nvPicPr>
        <p:blipFill>
          <a:blip r:embed="rId9"/>
          <a:stretch>
            <a:fillRect/>
          </a:stretch>
        </p:blipFill>
        <p:spPr>
          <a:xfrm>
            <a:off x="3463992" y="3733801"/>
            <a:ext cx="1764389" cy="2880017"/>
          </a:xfrm>
          <a:prstGeom prst="rect">
            <a:avLst/>
          </a:prstGeom>
        </p:spPr>
      </p:pic>
      <p:pic>
        <p:nvPicPr>
          <p:cNvPr id="1030" name="Picture 6" descr="http://ia.media-imdb.com/images/M/MV5BMjE4NDQ2Mjc0OF5BMl5BanBnXkFtZTcwNzQ2NDE1MQ@@._V1_SX640_SY720_.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43807" y="228601"/>
            <a:ext cx="1799120" cy="26578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momalwaysfindsout.com/wp-content/uploads/2011/12/BeautyBeast3D_Poster.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44533" y="3585402"/>
            <a:ext cx="1797669" cy="2667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77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1" y="-76200"/>
            <a:ext cx="9218569" cy="5181599"/>
          </a:xfrm>
          <a:prstGeom prst="rect">
            <a:avLst/>
          </a:prstGeom>
        </p:spPr>
      </p:pic>
      <p:sp>
        <p:nvSpPr>
          <p:cNvPr id="3" name="Rectangle 2"/>
          <p:cNvSpPr/>
          <p:nvPr/>
        </p:nvSpPr>
        <p:spPr>
          <a:xfrm>
            <a:off x="1524000" y="5181600"/>
            <a:ext cx="9144000" cy="1569660"/>
          </a:xfrm>
          <a:prstGeom prst="rect">
            <a:avLst/>
          </a:prstGeom>
        </p:spPr>
        <p:txBody>
          <a:bodyPr wrap="square">
            <a:spAutoFit/>
          </a:bodyPr>
          <a:lstStyle/>
          <a:p>
            <a:pPr algn="ctr"/>
            <a:r>
              <a:rPr lang="en-US" sz="3200" dirty="0">
                <a:ln w="0"/>
                <a:solidFill>
                  <a:schemeClr val="accent3">
                    <a:lumMod val="20000"/>
                    <a:lumOff val="80000"/>
                  </a:schemeClr>
                </a:solidFill>
                <a:effectLst>
                  <a:outerShdw blurRad="38100" dist="25400" dir="5400000" algn="ctr" rotWithShape="0">
                    <a:srgbClr val="6E747A">
                      <a:alpha val="43000"/>
                    </a:srgbClr>
                  </a:outerShdw>
                </a:effectLst>
              </a:rPr>
              <a:t>Causing or capable of producing evil, mischief or harm. From Latin - wicked, prone to evil, causing destruction, especially by supernatural means.</a:t>
            </a:r>
          </a:p>
        </p:txBody>
      </p:sp>
    </p:spTree>
    <p:extLst>
      <p:ext uri="{BB962C8B-B14F-4D97-AF65-F5344CB8AC3E}">
        <p14:creationId xmlns:p14="http://schemas.microsoft.com/office/powerpoint/2010/main" val="42562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563" y="206504"/>
            <a:ext cx="10515600" cy="1325563"/>
          </a:xfrm>
        </p:spPr>
        <p:txBody>
          <a:bodyPr/>
          <a:lstStyle/>
          <a:p>
            <a:pPr algn="ctr"/>
            <a:r>
              <a:rPr lang="en-US" b="1" dirty="0"/>
              <a:t>God has mysteries</a:t>
            </a:r>
          </a:p>
        </p:txBody>
      </p:sp>
      <p:pic>
        <p:nvPicPr>
          <p:cNvPr id="3" name="Picture 2"/>
          <p:cNvPicPr>
            <a:picLocks noChangeAspect="1"/>
          </p:cNvPicPr>
          <p:nvPr/>
        </p:nvPicPr>
        <p:blipFill>
          <a:blip r:embed="rId2"/>
          <a:stretch>
            <a:fillRect/>
          </a:stretch>
        </p:blipFill>
        <p:spPr>
          <a:xfrm>
            <a:off x="2759983" y="1933283"/>
            <a:ext cx="6466761" cy="4850071"/>
          </a:xfrm>
          <a:prstGeom prst="rect">
            <a:avLst/>
          </a:prstGeom>
        </p:spPr>
      </p:pic>
    </p:spTree>
    <p:extLst>
      <p:ext uri="{BB962C8B-B14F-4D97-AF65-F5344CB8AC3E}">
        <p14:creationId xmlns:p14="http://schemas.microsoft.com/office/powerpoint/2010/main" val="10972417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7592" y="0"/>
            <a:ext cx="10972800" cy="7315200"/>
          </a:xfrm>
          <a:prstGeom prst="rect">
            <a:avLst/>
          </a:prstGeom>
        </p:spPr>
      </p:pic>
    </p:spTree>
    <p:extLst>
      <p:ext uri="{BB962C8B-B14F-4D97-AF65-F5344CB8AC3E}">
        <p14:creationId xmlns:p14="http://schemas.microsoft.com/office/powerpoint/2010/main" val="108618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8758" y="1268963"/>
            <a:ext cx="7029647" cy="4688924"/>
          </a:xfrm>
          <a:prstGeom prst="rect">
            <a:avLst/>
          </a:prstGeom>
        </p:spPr>
      </p:pic>
      <p:sp>
        <p:nvSpPr>
          <p:cNvPr id="3" name="Content Placeholder 2"/>
          <p:cNvSpPr>
            <a:spLocks noGrp="1"/>
          </p:cNvSpPr>
          <p:nvPr>
            <p:ph idx="1"/>
          </p:nvPr>
        </p:nvSpPr>
        <p:spPr>
          <a:xfrm>
            <a:off x="671702" y="2062066"/>
            <a:ext cx="5823758" cy="5876347"/>
          </a:xfrm>
        </p:spPr>
        <p:txBody>
          <a:bodyPr>
            <a:normAutofit/>
          </a:bodyPr>
          <a:lstStyle/>
          <a:p>
            <a:pPr marL="0" indent="0" algn="ctr">
              <a:buNone/>
            </a:pPr>
            <a:r>
              <a:rPr lang="en-US" sz="4000" i="1" dirty="0">
                <a:effectLst>
                  <a:glow rad="101600">
                    <a:schemeClr val="bg1">
                      <a:alpha val="60000"/>
                    </a:schemeClr>
                  </a:glow>
                </a:effectLst>
              </a:rPr>
              <a:t>“Jesus answered and said unto them, Because it is given unto you to know the mysteries of the kingdom of heaven.” (Matt. 13:11) </a:t>
            </a:r>
          </a:p>
        </p:txBody>
      </p:sp>
      <p:pic>
        <p:nvPicPr>
          <p:cNvPr id="4" name="Picture 3"/>
          <p:cNvPicPr>
            <a:picLocks noChangeAspect="1"/>
          </p:cNvPicPr>
          <p:nvPr/>
        </p:nvPicPr>
        <p:blipFill>
          <a:blip r:embed="rId3"/>
          <a:stretch>
            <a:fillRect/>
          </a:stretch>
        </p:blipFill>
        <p:spPr>
          <a:xfrm>
            <a:off x="7390491" y="32354"/>
            <a:ext cx="4801509" cy="3201006"/>
          </a:xfrm>
          <a:prstGeom prst="rect">
            <a:avLst/>
          </a:prstGeom>
        </p:spPr>
      </p:pic>
    </p:spTree>
    <p:extLst>
      <p:ext uri="{BB962C8B-B14F-4D97-AF65-F5344CB8AC3E}">
        <p14:creationId xmlns:p14="http://schemas.microsoft.com/office/powerpoint/2010/main" val="178547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How does Satan imitate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346544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37033"/>
            <a:ext cx="12192000" cy="8132065"/>
          </a:xfrm>
          <a:prstGeom prst="rect">
            <a:avLst/>
          </a:prstGeom>
        </p:spPr>
      </p:pic>
      <p:sp>
        <p:nvSpPr>
          <p:cNvPr id="3" name="Content Placeholder 2"/>
          <p:cNvSpPr>
            <a:spLocks noGrp="1"/>
          </p:cNvSpPr>
          <p:nvPr>
            <p:ph idx="1"/>
          </p:nvPr>
        </p:nvSpPr>
        <p:spPr>
          <a:xfrm>
            <a:off x="77585" y="3895494"/>
            <a:ext cx="12036829" cy="4351338"/>
          </a:xfrm>
        </p:spPr>
        <p:txBody>
          <a:bodyPr>
            <a:noAutofit/>
          </a:bodyPr>
          <a:lstStyle/>
          <a:p>
            <a:pPr marL="0" indent="0" algn="ctr">
              <a:buNone/>
            </a:pPr>
            <a:r>
              <a:rPr lang="en-US" sz="3600" i="1" dirty="0">
                <a:effectLst>
                  <a:glow rad="101600">
                    <a:schemeClr val="bg1">
                      <a:alpha val="60000"/>
                    </a:schemeClr>
                  </a:glow>
                </a:effectLst>
              </a:rPr>
              <a:t>“Let a man so account of us, as of the ministers of Christ, and stewards of the mysteries of God…But if our gospel be hid, it is hid to them that are lost: In whom the god of this world hath blinded the minds of them which believe not, lest the light of the glorious gospel of Christ, who is the image of God, should shine unto them.” (1 Cor. 4:1, 3-4)</a:t>
            </a:r>
          </a:p>
          <a:p>
            <a:pPr marL="0" indent="0" algn="ctr">
              <a:buNone/>
            </a:pP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56620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6610"/>
            <a:ext cx="8808098" cy="6671389"/>
          </a:xfrm>
        </p:spPr>
        <p:txBody>
          <a:bodyPr>
            <a:normAutofit/>
          </a:bodyPr>
          <a:lstStyle/>
          <a:p>
            <a:r>
              <a:rPr lang="en-US" sz="3600" i="1" dirty="0"/>
              <a:t> Mark 8:18 “Having eyes, see ye not? and having ears, hear ye not? and do ye not remember?”</a:t>
            </a:r>
          </a:p>
          <a:p>
            <a:r>
              <a:rPr lang="en-US" sz="3600" i="1" dirty="0"/>
              <a:t> 1 Cor. 2:14 “But the natural man </a:t>
            </a:r>
            <a:r>
              <a:rPr lang="en-US" sz="3600" i="1" dirty="0" err="1"/>
              <a:t>receiveth</a:t>
            </a:r>
            <a:r>
              <a:rPr lang="en-US" sz="3600" i="1" dirty="0"/>
              <a:t> not the things of the Spirit of God: for they are foolishness unto him: neither can he know them, because they are spiritually discerned.”</a:t>
            </a:r>
          </a:p>
        </p:txBody>
      </p:sp>
      <p:pic>
        <p:nvPicPr>
          <p:cNvPr id="2050" name="Picture 2" descr="https://lighthousepasco2.files.wordpress.com/2010/07/cane-2-man-cane-on-the-lef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1425" y="326409"/>
            <a:ext cx="4600575" cy="589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320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444" y="913764"/>
            <a:ext cx="10515600" cy="1325563"/>
          </a:xfrm>
        </p:spPr>
        <p:txBody>
          <a:bodyPr>
            <a:normAutofit fontScale="90000"/>
          </a:bodyPr>
          <a:lstStyle/>
          <a:p>
            <a:r>
              <a:rPr lang="en-US" i="1" dirty="0"/>
              <a:t>“And without controversy great is the mystery of godliness: God was manifest in the flesh, justified in the Spirit, seen of angels, preached unto the Gentiles, believed on in the world, received up into glory.” (1 Tim. 3:16) </a:t>
            </a:r>
          </a:p>
        </p:txBody>
      </p:sp>
      <p:pic>
        <p:nvPicPr>
          <p:cNvPr id="4" name="Picture 3"/>
          <p:cNvPicPr>
            <a:picLocks noChangeAspect="1"/>
          </p:cNvPicPr>
          <p:nvPr/>
        </p:nvPicPr>
        <p:blipFill>
          <a:blip r:embed="rId2"/>
          <a:stretch>
            <a:fillRect/>
          </a:stretch>
        </p:blipFill>
        <p:spPr>
          <a:xfrm>
            <a:off x="6979422" y="2641541"/>
            <a:ext cx="4078323" cy="3958763"/>
          </a:xfrm>
          <a:prstGeom prst="rect">
            <a:avLst/>
          </a:prstGeom>
        </p:spPr>
      </p:pic>
      <p:pic>
        <p:nvPicPr>
          <p:cNvPr id="3" name="Picture 2"/>
          <p:cNvPicPr>
            <a:picLocks noChangeAspect="1"/>
          </p:cNvPicPr>
          <p:nvPr/>
        </p:nvPicPr>
        <p:blipFill>
          <a:blip r:embed="rId3"/>
          <a:stretch>
            <a:fillRect/>
          </a:stretch>
        </p:blipFill>
        <p:spPr>
          <a:xfrm>
            <a:off x="846773" y="3234499"/>
            <a:ext cx="5246696" cy="3365805"/>
          </a:xfrm>
          <a:prstGeom prst="rect">
            <a:avLst/>
          </a:prstGeom>
        </p:spPr>
      </p:pic>
    </p:spTree>
    <p:extLst>
      <p:ext uri="{BB962C8B-B14F-4D97-AF65-F5344CB8AC3E}">
        <p14:creationId xmlns:p14="http://schemas.microsoft.com/office/powerpoint/2010/main" val="66100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 y="2967008"/>
            <a:ext cx="6450677" cy="1325563"/>
          </a:xfrm>
        </p:spPr>
        <p:txBody>
          <a:bodyPr>
            <a:normAutofit fontScale="90000"/>
          </a:bodyPr>
          <a:lstStyle/>
          <a:p>
            <a:pPr algn="ctr"/>
            <a:r>
              <a:rPr lang="en-US" i="1" dirty="0"/>
              <a:t>“Even the mystery which hath been hid from ages and from generations, but now is made manifest to his saints. To whom God would make known what is the riches of the glory of this mystery among the Gentiles; which is Christ in you, the hope of glory.” </a:t>
            </a:r>
            <a:br>
              <a:rPr lang="en-US" i="1" dirty="0"/>
            </a:br>
            <a:r>
              <a:rPr lang="en-US" i="1" dirty="0"/>
              <a:t>(Col. 1:26-27) </a:t>
            </a:r>
          </a:p>
        </p:txBody>
      </p:sp>
      <p:pic>
        <p:nvPicPr>
          <p:cNvPr id="3" name="Picture 2"/>
          <p:cNvPicPr>
            <a:picLocks noChangeAspect="1"/>
          </p:cNvPicPr>
          <p:nvPr/>
        </p:nvPicPr>
        <p:blipFill>
          <a:blip r:embed="rId2"/>
          <a:stretch>
            <a:fillRect/>
          </a:stretch>
        </p:blipFill>
        <p:spPr>
          <a:xfrm>
            <a:off x="6953250" y="1657003"/>
            <a:ext cx="5238750" cy="3810000"/>
          </a:xfrm>
          <a:prstGeom prst="rect">
            <a:avLst/>
          </a:prstGeom>
        </p:spPr>
      </p:pic>
    </p:spTree>
    <p:extLst>
      <p:ext uri="{BB962C8B-B14F-4D97-AF65-F5344CB8AC3E}">
        <p14:creationId xmlns:p14="http://schemas.microsoft.com/office/powerpoint/2010/main" val="245289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 y="947017"/>
            <a:ext cx="10515600" cy="1325563"/>
          </a:xfrm>
        </p:spPr>
        <p:txBody>
          <a:bodyPr>
            <a:normAutofit fontScale="90000"/>
          </a:bodyPr>
          <a:lstStyle/>
          <a:p>
            <a:pPr algn="ctr"/>
            <a:r>
              <a:rPr lang="en-US" i="1" dirty="0"/>
              <a:t>“For I would not, brethren, that ye should be ignorant of this mystery, lest ye should be wise in your own conceits; that blindness in part is happened to Israel, until the fullness of the Gentiles be come in.” (Rom. 11:25) </a:t>
            </a:r>
          </a:p>
        </p:txBody>
      </p:sp>
      <p:pic>
        <p:nvPicPr>
          <p:cNvPr id="3" name="Picture 2"/>
          <p:cNvPicPr>
            <a:picLocks noChangeAspect="1"/>
          </p:cNvPicPr>
          <p:nvPr/>
        </p:nvPicPr>
        <p:blipFill>
          <a:blip r:embed="rId2"/>
          <a:stretch>
            <a:fillRect/>
          </a:stretch>
        </p:blipFill>
        <p:spPr>
          <a:xfrm>
            <a:off x="2354839" y="3114560"/>
            <a:ext cx="6651567" cy="3743440"/>
          </a:xfrm>
          <a:prstGeom prst="rect">
            <a:avLst/>
          </a:prstGeom>
        </p:spPr>
      </p:pic>
      <p:pic>
        <p:nvPicPr>
          <p:cNvPr id="4" name="Picture 3"/>
          <p:cNvPicPr>
            <a:picLocks noChangeAspect="1"/>
          </p:cNvPicPr>
          <p:nvPr/>
        </p:nvPicPr>
        <p:blipFill>
          <a:blip r:embed="rId3"/>
          <a:stretch>
            <a:fillRect/>
          </a:stretch>
        </p:blipFill>
        <p:spPr>
          <a:xfrm>
            <a:off x="5688935" y="4545933"/>
            <a:ext cx="3031115" cy="1784990"/>
          </a:xfrm>
          <a:prstGeom prst="rect">
            <a:avLst/>
          </a:prstGeom>
        </p:spPr>
      </p:pic>
    </p:spTree>
    <p:extLst>
      <p:ext uri="{BB962C8B-B14F-4D97-AF65-F5344CB8AC3E}">
        <p14:creationId xmlns:p14="http://schemas.microsoft.com/office/powerpoint/2010/main" val="246765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2082" y="346464"/>
            <a:ext cx="7089710" cy="6511536"/>
          </a:xfrm>
        </p:spPr>
        <p:txBody>
          <a:bodyPr/>
          <a:lstStyle/>
          <a:p>
            <a:pPr algn="ctr"/>
            <a:r>
              <a:rPr lang="en-US" i="1" dirty="0"/>
              <a:t>(2 Thess. 2:1-8)</a:t>
            </a:r>
            <a:br>
              <a:rPr lang="en-US" i="1" dirty="0"/>
            </a:br>
            <a:r>
              <a:rPr lang="en-US" dirty="0"/>
              <a:t>In</a:t>
            </a:r>
            <a:r>
              <a:rPr lang="en-US" i="1" dirty="0"/>
              <a:t> </a:t>
            </a:r>
            <a:r>
              <a:rPr lang="en-US" dirty="0"/>
              <a:t>this passage, the Lord is revealing who is behind the "mystery of iniquity,” the great wickedness in the latter times.</a:t>
            </a:r>
            <a:br>
              <a:rPr lang="en-US" dirty="0"/>
            </a:br>
            <a:br>
              <a:rPr lang="en-US" dirty="0"/>
            </a:br>
            <a:r>
              <a:rPr lang="en-US" dirty="0"/>
              <a:t> The “mystery of iniquity” is the working of Satan through the Anti-Christ.</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681" b="28261"/>
          <a:stretch/>
        </p:blipFill>
        <p:spPr>
          <a:xfrm>
            <a:off x="222378" y="458740"/>
            <a:ext cx="3928627" cy="43558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64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1440"/>
            <a:ext cx="12192000" cy="6555641"/>
          </a:xfrm>
          <a:prstGeom prst="rect">
            <a:avLst/>
          </a:prstGeom>
        </p:spPr>
        <p:txBody>
          <a:bodyPr wrap="square">
            <a:spAutoFit/>
          </a:bodyPr>
          <a:lstStyle/>
          <a:p>
            <a:pPr algn="ctr"/>
            <a:r>
              <a:rPr lang="en-US" sz="3000" i="1" dirty="0"/>
              <a:t>(2 Thessalonians 2:1-8) </a:t>
            </a:r>
          </a:p>
          <a:p>
            <a:pPr algn="ctr"/>
            <a:r>
              <a:rPr lang="en-US" sz="3000" i="1" dirty="0"/>
              <a:t>“Now we beseech you, brethren, by the coming of our Lord Jesus Christ, and by our gathering together unto him, That ye be not soon shaken in mind, or be troubled, neither by spirit, nor by word, nor by letter as from us, as that the day of Christ is at hand. Let no man deceive you by any means: for that day shall not come, except there come a falling away first, and that man of sin be revealed, the son of perdition; Who </a:t>
            </a:r>
            <a:r>
              <a:rPr lang="en-US" sz="3000" i="1" dirty="0" err="1"/>
              <a:t>opposeth</a:t>
            </a:r>
            <a:r>
              <a:rPr lang="en-US" sz="3000" i="1" dirty="0"/>
              <a:t> and </a:t>
            </a:r>
            <a:r>
              <a:rPr lang="en-US" sz="3000" i="1" dirty="0" err="1"/>
              <a:t>exalteth</a:t>
            </a:r>
            <a:r>
              <a:rPr lang="en-US" sz="3000" i="1" dirty="0"/>
              <a:t> himself above all that is called God, or that is worshipped; so that he as God </a:t>
            </a:r>
            <a:r>
              <a:rPr lang="en-US" sz="3000" i="1" dirty="0" err="1"/>
              <a:t>sitteth</a:t>
            </a:r>
            <a:r>
              <a:rPr lang="en-US" sz="3000" i="1" dirty="0"/>
              <a:t> in the temple of God, shewing himself that he is God. Remember ye not, that, when I was yet with you, I told you these things? And now ye know what </a:t>
            </a:r>
            <a:r>
              <a:rPr lang="en-US" sz="3000" i="1" dirty="0" err="1"/>
              <a:t>withholdeth</a:t>
            </a:r>
            <a:r>
              <a:rPr lang="en-US" sz="3000" i="1" dirty="0"/>
              <a:t> that he might be revealed in his time. For </a:t>
            </a:r>
            <a:r>
              <a:rPr lang="en-US" sz="3000" i="1" u="sng" dirty="0"/>
              <a:t>the mystery of iniquity</a:t>
            </a:r>
            <a:r>
              <a:rPr lang="en-US" sz="3000" i="1" dirty="0"/>
              <a:t> doth already work: only he who now </a:t>
            </a:r>
            <a:r>
              <a:rPr lang="en-US" sz="3000" i="1" dirty="0" err="1"/>
              <a:t>letteth</a:t>
            </a:r>
            <a:r>
              <a:rPr lang="en-US" sz="3000" i="1" dirty="0"/>
              <a:t> will let, until he be taken out of the way. And then shall that Wicked be revealed, whom the Lord shall consume with the spirit of his mouth, and shall destroy with the brightness of his coming.”</a:t>
            </a:r>
          </a:p>
        </p:txBody>
      </p:sp>
    </p:spTree>
    <p:extLst>
      <p:ext uri="{BB962C8B-B14F-4D97-AF65-F5344CB8AC3E}">
        <p14:creationId xmlns:p14="http://schemas.microsoft.com/office/powerpoint/2010/main" val="67921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30800"/>
            <a:ext cx="12191999" cy="1570765"/>
          </a:xfrm>
        </p:spPr>
        <p:txBody>
          <a:bodyPr>
            <a:noAutofit/>
          </a:bodyPr>
          <a:lstStyle/>
          <a:p>
            <a:pPr algn="ctr"/>
            <a:r>
              <a:rPr lang="en-US" sz="3600" i="1" dirty="0"/>
              <a:t>"But unto you I say, and unto the rest in Thyatira, as many as have not this doctrine, and which have not known the </a:t>
            </a:r>
            <a:r>
              <a:rPr lang="en-US" sz="3600" i="1" u="sng" dirty="0"/>
              <a:t>depths</a:t>
            </a:r>
            <a:r>
              <a:rPr lang="en-US" sz="3600" i="1" dirty="0"/>
              <a:t> </a:t>
            </a:r>
            <a:r>
              <a:rPr lang="en-US" sz="3600" dirty="0"/>
              <a:t>(mysteries) </a:t>
            </a:r>
            <a:r>
              <a:rPr lang="en-US" sz="3600" i="1" dirty="0"/>
              <a:t>of Satan, as they speak; I will put upon you none other burden. But that which ye have already hold fast till I come."</a:t>
            </a:r>
            <a:r>
              <a:rPr lang="en-US" sz="3600" dirty="0"/>
              <a:t> </a:t>
            </a:r>
            <a:br>
              <a:rPr lang="en-US" sz="3600" dirty="0"/>
            </a:br>
            <a:r>
              <a:rPr lang="en-US" sz="3600" i="1" dirty="0"/>
              <a:t>(Rev. 2:24)</a:t>
            </a:r>
            <a:br>
              <a:rPr lang="en-US" sz="3600" dirty="0"/>
            </a:br>
            <a:endParaRPr lang="en-US" sz="3600" dirty="0"/>
          </a:p>
        </p:txBody>
      </p:sp>
      <p:pic>
        <p:nvPicPr>
          <p:cNvPr id="4" name="Picture 3"/>
          <p:cNvPicPr>
            <a:picLocks noChangeAspect="1"/>
          </p:cNvPicPr>
          <p:nvPr/>
        </p:nvPicPr>
        <p:blipFill>
          <a:blip r:embed="rId2"/>
          <a:stretch>
            <a:fillRect/>
          </a:stretch>
        </p:blipFill>
        <p:spPr>
          <a:xfrm>
            <a:off x="2956976" y="0"/>
            <a:ext cx="6009732" cy="4507299"/>
          </a:xfrm>
          <a:prstGeom prst="rect">
            <a:avLst/>
          </a:prstGeom>
        </p:spPr>
      </p:pic>
    </p:spTree>
    <p:extLst>
      <p:ext uri="{BB962C8B-B14F-4D97-AF65-F5344CB8AC3E}">
        <p14:creationId xmlns:p14="http://schemas.microsoft.com/office/powerpoint/2010/main" val="71101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74240" y="1218960"/>
            <a:ext cx="7667732" cy="5750800"/>
          </a:xfrm>
          <a:prstGeom prst="rect">
            <a:avLst/>
          </a:prstGeom>
        </p:spPr>
      </p:pic>
      <p:sp>
        <p:nvSpPr>
          <p:cNvPr id="2" name="Title 1"/>
          <p:cNvSpPr>
            <a:spLocks noGrp="1"/>
          </p:cNvSpPr>
          <p:nvPr>
            <p:ph type="title"/>
          </p:nvPr>
        </p:nvSpPr>
        <p:spPr>
          <a:xfrm>
            <a:off x="0" y="222885"/>
            <a:ext cx="12192000" cy="1325563"/>
          </a:xfrm>
        </p:spPr>
        <p:txBody>
          <a:bodyPr>
            <a:normAutofit fontScale="90000"/>
          </a:bodyPr>
          <a:lstStyle/>
          <a:p>
            <a:pPr algn="ctr"/>
            <a:r>
              <a:rPr lang="en-US" dirty="0"/>
              <a:t>What was the Satanic doctrine embraced in the Church at Thyatira that took some of them into the depths of Satan?</a:t>
            </a:r>
          </a:p>
        </p:txBody>
      </p:sp>
    </p:spTree>
    <p:extLst>
      <p:ext uri="{BB962C8B-B14F-4D97-AF65-F5344CB8AC3E}">
        <p14:creationId xmlns:p14="http://schemas.microsoft.com/office/powerpoint/2010/main" val="21164397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Prophecy pictures\prophecy pictures\faces\1 Dad's Pix.jpg"/>
          <p:cNvPicPr>
            <a:picLocks noChangeAspect="1" noChangeArrowheads="1"/>
          </p:cNvPicPr>
          <p:nvPr/>
        </p:nvPicPr>
        <p:blipFill>
          <a:blip r:embed="rId3" cstate="print"/>
          <a:srcRect/>
          <a:stretch>
            <a:fillRect/>
          </a:stretch>
        </p:blipFill>
        <p:spPr bwMode="auto">
          <a:xfrm>
            <a:off x="8095379" y="497840"/>
            <a:ext cx="3646619" cy="44094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le 3"/>
          <p:cNvSpPr>
            <a:spLocks noGrp="1"/>
          </p:cNvSpPr>
          <p:nvPr>
            <p:ph type="title"/>
          </p:nvPr>
        </p:nvSpPr>
        <p:spPr>
          <a:xfrm>
            <a:off x="538480" y="1285240"/>
            <a:ext cx="7391400" cy="3124200"/>
          </a:xfrm>
        </p:spPr>
        <p:txBody>
          <a:bodyPr>
            <a:normAutofit fontScale="90000"/>
          </a:bodyPr>
          <a:lstStyle/>
          <a:p>
            <a:pPr algn="ctr"/>
            <a:r>
              <a:rPr lang="en-US" i="1" dirty="0">
                <a:effectLst>
                  <a:glow rad="101600">
                    <a:schemeClr val="bg1">
                      <a:alpha val="60000"/>
                    </a:schemeClr>
                  </a:glow>
                </a:effectLst>
              </a:rPr>
              <a:t>“Notwithstanding I have a few things against thee, because thou </a:t>
            </a:r>
            <a:r>
              <a:rPr lang="en-US" i="1" dirty="0" err="1">
                <a:effectLst>
                  <a:glow rad="101600">
                    <a:schemeClr val="bg1">
                      <a:alpha val="60000"/>
                    </a:schemeClr>
                  </a:glow>
                </a:effectLst>
              </a:rPr>
              <a:t>sufferest</a:t>
            </a:r>
            <a:r>
              <a:rPr lang="en-US" i="1" dirty="0">
                <a:effectLst>
                  <a:glow rad="101600">
                    <a:schemeClr val="bg1">
                      <a:alpha val="60000"/>
                    </a:schemeClr>
                  </a:glow>
                </a:effectLst>
              </a:rPr>
              <a:t> that woman Jezebel, which </a:t>
            </a:r>
            <a:r>
              <a:rPr lang="en-US" i="1" dirty="0" err="1">
                <a:effectLst>
                  <a:glow rad="101600">
                    <a:schemeClr val="bg1">
                      <a:alpha val="60000"/>
                    </a:schemeClr>
                  </a:glow>
                </a:effectLst>
              </a:rPr>
              <a:t>calleth</a:t>
            </a:r>
            <a:r>
              <a:rPr lang="en-US" i="1" dirty="0">
                <a:effectLst>
                  <a:glow rad="101600">
                    <a:schemeClr val="bg1">
                      <a:alpha val="60000"/>
                    </a:schemeClr>
                  </a:glow>
                </a:effectLst>
              </a:rPr>
              <a:t> herself a prophetess, to teach and to seduce my servants to commit fornication.”</a:t>
            </a:r>
          </a:p>
        </p:txBody>
      </p:sp>
    </p:spTree>
    <p:extLst>
      <p:ext uri="{BB962C8B-B14F-4D97-AF65-F5344CB8AC3E}">
        <p14:creationId xmlns:p14="http://schemas.microsoft.com/office/powerpoint/2010/main" val="3280543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74" y="273685"/>
            <a:ext cx="10515600" cy="1325563"/>
          </a:xfrm>
        </p:spPr>
        <p:txBody>
          <a:bodyPr/>
          <a:lstStyle/>
          <a:p>
            <a:pPr algn="ctr"/>
            <a:r>
              <a:rPr lang="en-US" dirty="0"/>
              <a:t>Satan has a false trinity</a:t>
            </a:r>
            <a:br>
              <a:rPr lang="en-US" dirty="0"/>
            </a:br>
            <a:endParaRPr lang="en-US" dirty="0"/>
          </a:p>
        </p:txBody>
      </p:sp>
      <p:pic>
        <p:nvPicPr>
          <p:cNvPr id="3" name="Picture 2"/>
          <p:cNvPicPr>
            <a:picLocks noChangeAspect="1"/>
          </p:cNvPicPr>
          <p:nvPr/>
        </p:nvPicPr>
        <p:blipFill>
          <a:blip r:embed="rId2"/>
          <a:stretch>
            <a:fillRect/>
          </a:stretch>
        </p:blipFill>
        <p:spPr>
          <a:xfrm>
            <a:off x="2175166" y="1205345"/>
            <a:ext cx="7536873" cy="5652655"/>
          </a:xfrm>
          <a:prstGeom prst="rect">
            <a:avLst/>
          </a:prstGeom>
        </p:spPr>
      </p:pic>
      <p:pic>
        <p:nvPicPr>
          <p:cNvPr id="5122" name="Picture 2" descr="https://i.ytimg.com/vi/2T003OzGDpQ/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110" y="3100647"/>
            <a:ext cx="2637903" cy="22693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78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274638"/>
            <a:ext cx="5257800" cy="868362"/>
          </a:xfrm>
        </p:spPr>
        <p:txBody>
          <a:bodyPr>
            <a:normAutofit/>
          </a:bodyPr>
          <a:lstStyle/>
          <a:p>
            <a:r>
              <a:rPr lang="en-US" b="1" dirty="0"/>
              <a:t>Teaching of Jezebel</a:t>
            </a:r>
          </a:p>
        </p:txBody>
      </p:sp>
      <p:sp>
        <p:nvSpPr>
          <p:cNvPr id="5" name="Content Placeholder 4"/>
          <p:cNvSpPr>
            <a:spLocks noGrp="1"/>
          </p:cNvSpPr>
          <p:nvPr>
            <p:ph idx="1"/>
          </p:nvPr>
        </p:nvSpPr>
        <p:spPr>
          <a:xfrm>
            <a:off x="1828800" y="1600200"/>
            <a:ext cx="4800600" cy="5257800"/>
          </a:xfrm>
        </p:spPr>
        <p:txBody>
          <a:bodyPr>
            <a:normAutofit fontScale="92500" lnSpcReduction="10000"/>
          </a:bodyPr>
          <a:lstStyle/>
          <a:p>
            <a:r>
              <a:rPr lang="en-US" sz="3900" b="1" i="1" dirty="0"/>
              <a:t>Compromise</a:t>
            </a:r>
          </a:p>
          <a:p>
            <a:r>
              <a:rPr lang="en-US" sz="3900" b="1" i="1" dirty="0"/>
              <a:t>Carnality </a:t>
            </a:r>
          </a:p>
          <a:p>
            <a:r>
              <a:rPr lang="en-US" sz="3900" b="1" i="1" dirty="0"/>
              <a:t>Worldliness</a:t>
            </a:r>
          </a:p>
          <a:p>
            <a:r>
              <a:rPr lang="en-US" sz="3900" b="1" i="1" dirty="0"/>
              <a:t>Sensuality</a:t>
            </a:r>
          </a:p>
          <a:p>
            <a:r>
              <a:rPr lang="en-US" sz="3900" b="1" i="1" dirty="0"/>
              <a:t>Fornication</a:t>
            </a:r>
          </a:p>
          <a:p>
            <a:r>
              <a:rPr lang="en-US" sz="3900" b="1" i="1" dirty="0"/>
              <a:t>Adultery </a:t>
            </a:r>
          </a:p>
          <a:p>
            <a:r>
              <a:rPr lang="en-US" sz="3900" b="1" i="1" dirty="0"/>
              <a:t>Fulfilling the desires of the flesh</a:t>
            </a:r>
          </a:p>
          <a:p>
            <a:r>
              <a:rPr lang="en-US" sz="3900" b="1" i="1" dirty="0"/>
              <a:t>Living for self</a:t>
            </a:r>
          </a:p>
          <a:p>
            <a:endParaRPr lang="en-US" b="1" i="1" dirty="0"/>
          </a:p>
        </p:txBody>
      </p:sp>
      <p:pic>
        <p:nvPicPr>
          <p:cNvPr id="3" name="Picture 2"/>
          <p:cNvPicPr>
            <a:picLocks noChangeAspect="1"/>
          </p:cNvPicPr>
          <p:nvPr/>
        </p:nvPicPr>
        <p:blipFill>
          <a:blip r:embed="rId3"/>
          <a:stretch>
            <a:fillRect/>
          </a:stretch>
        </p:blipFill>
        <p:spPr>
          <a:xfrm>
            <a:off x="7337389" y="384804"/>
            <a:ext cx="3755461" cy="5986791"/>
          </a:xfrm>
          <a:prstGeom prst="rect">
            <a:avLst/>
          </a:prstGeom>
        </p:spPr>
      </p:pic>
    </p:spTree>
    <p:extLst>
      <p:ext uri="{BB962C8B-B14F-4D97-AF65-F5344CB8AC3E}">
        <p14:creationId xmlns:p14="http://schemas.microsoft.com/office/powerpoint/2010/main" val="342184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to="" calcmode="lin" valueType="num">
                                      <p:cBhvr>
                                        <p:cTn id="22" dur="1" fill="hold"/>
                                        <p:tgtEl>
                                          <p:spTgt spid="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to="" calcmode="lin" valueType="num">
                                      <p:cBhvr>
                                        <p:cTn id="27" dur="1" fill="hold"/>
                                        <p:tgtEl>
                                          <p:spTgt spid="5">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to="" calcmode="lin" valueType="num">
                                      <p:cBhvr>
                                        <p:cTn id="32" dur="1" fill="hold"/>
                                        <p:tgtEl>
                                          <p:spTgt spid="5">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to="" calcmode="lin" valueType="num">
                                      <p:cBhvr>
                                        <p:cTn id="37" dur="1" fill="hold"/>
                                        <p:tgtEl>
                                          <p:spTgt spid="5">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 to="" calcmode="lin" valueType="num">
                                      <p:cBhvr>
                                        <p:cTn id="42" dur="1" fill="hold"/>
                                        <p:tgtEl>
                                          <p:spTgt spid="5">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0" y="0"/>
            <a:ext cx="12362940" cy="6870166"/>
          </a:xfrm>
          <a:prstGeom prst="rect">
            <a:avLst/>
          </a:prstGeom>
        </p:spPr>
      </p:pic>
      <p:sp>
        <p:nvSpPr>
          <p:cNvPr id="4" name="Rectangle 3"/>
          <p:cNvSpPr/>
          <p:nvPr/>
        </p:nvSpPr>
        <p:spPr>
          <a:xfrm>
            <a:off x="10692882" y="6363478"/>
            <a:ext cx="1499118" cy="4012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43116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160" y="365125"/>
            <a:ext cx="11816080" cy="1325563"/>
          </a:xfrm>
        </p:spPr>
        <p:txBody>
          <a:bodyPr>
            <a:normAutofit/>
          </a:bodyPr>
          <a:lstStyle/>
          <a:p>
            <a:pPr algn="ctr"/>
            <a:r>
              <a:rPr lang="en-US" i="1" dirty="0"/>
              <a:t>“I gave her space to repent of her fornication; </a:t>
            </a:r>
            <a:br>
              <a:rPr lang="en-US" i="1" dirty="0"/>
            </a:br>
            <a:r>
              <a:rPr lang="en-US" i="1" dirty="0"/>
              <a:t>and she repented not…”</a:t>
            </a:r>
          </a:p>
        </p:txBody>
      </p:sp>
      <p:pic>
        <p:nvPicPr>
          <p:cNvPr id="6" name="Picture 2"/>
          <p:cNvPicPr>
            <a:picLocks noGrp="1" noChangeAspect="1" noChangeArrowheads="1"/>
          </p:cNvPicPr>
          <p:nvPr>
            <p:ph idx="1"/>
          </p:nvPr>
        </p:nvPicPr>
        <p:blipFill>
          <a:blip r:embed="rId3" cstate="print"/>
          <a:srcRect/>
          <a:stretch>
            <a:fillRect/>
          </a:stretch>
        </p:blipFill>
        <p:spPr bwMode="auto">
          <a:xfrm>
            <a:off x="3835774" y="2585721"/>
            <a:ext cx="3874022" cy="2219329"/>
          </a:xfrm>
          <a:prstGeom prst="rect">
            <a:avLst/>
          </a:prstGeom>
          <a:noFill/>
          <a:ln w="9525">
            <a:noFill/>
            <a:miter lim="800000"/>
            <a:headEnd/>
            <a:tailEnd/>
          </a:ln>
          <a:effectLst/>
        </p:spPr>
      </p:pic>
      <p:pic>
        <p:nvPicPr>
          <p:cNvPr id="7170" name="Picture 2" descr="C:\Users\Ptr. Daniel White\Desktop\Bible pictures\Prophecy pictures\prophecy pictures\revelation\scan0091.jpg"/>
          <p:cNvPicPr>
            <a:picLocks noChangeAspect="1" noChangeArrowheads="1"/>
          </p:cNvPicPr>
          <p:nvPr/>
        </p:nvPicPr>
        <p:blipFill>
          <a:blip r:embed="rId4" cstate="print"/>
          <a:srcRect/>
          <a:stretch>
            <a:fillRect/>
          </a:stretch>
        </p:blipFill>
        <p:spPr bwMode="auto">
          <a:xfrm>
            <a:off x="345440" y="2789769"/>
            <a:ext cx="3290570" cy="3865013"/>
          </a:xfrm>
          <a:prstGeom prst="rect">
            <a:avLst/>
          </a:prstGeom>
          <a:noFill/>
        </p:spPr>
      </p:pic>
      <p:pic>
        <p:nvPicPr>
          <p:cNvPr id="7" name="Picture 6" descr="C:\Users\Ptr. Daniel White\Desktop\Bible pictures\Prophecy pictures\prophecy pictures\faces\1 Dad's Pix.jpg"/>
          <p:cNvPicPr>
            <a:picLocks noChangeAspect="1" noChangeArrowheads="1"/>
          </p:cNvPicPr>
          <p:nvPr/>
        </p:nvPicPr>
        <p:blipFill>
          <a:blip r:embed="rId5" cstate="print"/>
          <a:srcRect/>
          <a:stretch>
            <a:fillRect/>
          </a:stretch>
        </p:blipFill>
        <p:spPr bwMode="auto">
          <a:xfrm>
            <a:off x="8112761" y="1883728"/>
            <a:ext cx="3349625" cy="4191883"/>
          </a:xfrm>
          <a:prstGeom prst="rect">
            <a:avLst/>
          </a:prstGeom>
          <a:noFill/>
        </p:spPr>
      </p:pic>
    </p:spTree>
    <p:extLst>
      <p:ext uri="{BB962C8B-B14F-4D97-AF65-F5344CB8AC3E}">
        <p14:creationId xmlns:p14="http://schemas.microsoft.com/office/powerpoint/2010/main" val="4087667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backgrounds\earth and space\hand-of-god_1053_1024x768.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pic>
        <p:nvPicPr>
          <p:cNvPr id="3075" name="Picture 3"/>
          <p:cNvPicPr>
            <a:picLocks noChangeAspect="1" noChangeArrowheads="1"/>
          </p:cNvPicPr>
          <p:nvPr/>
        </p:nvPicPr>
        <p:blipFill>
          <a:blip r:embed="rId4" cstate="print"/>
          <a:srcRect/>
          <a:stretch>
            <a:fillRect/>
          </a:stretch>
        </p:blipFill>
        <p:spPr bwMode="auto">
          <a:xfrm>
            <a:off x="2286000" y="2057400"/>
            <a:ext cx="3810000" cy="4191000"/>
          </a:xfrm>
          <a:prstGeom prst="ellipse">
            <a:avLst/>
          </a:prstGeom>
          <a:ln>
            <a:noFill/>
          </a:ln>
          <a:effectLst>
            <a:softEdge rad="112500"/>
          </a:effectLst>
        </p:spPr>
      </p:pic>
      <p:pic>
        <p:nvPicPr>
          <p:cNvPr id="5" name="Picture 4" descr="C:\Users\Ptr. Daniel White\Desktop\Bible pictures\Prophecy pictures\prophecy pictures\faces\1 Dad's Pix.jpg"/>
          <p:cNvPicPr>
            <a:picLocks noChangeAspect="1" noChangeArrowheads="1"/>
          </p:cNvPicPr>
          <p:nvPr/>
        </p:nvPicPr>
        <p:blipFill>
          <a:blip r:embed="rId5" cstate="print"/>
          <a:srcRect/>
          <a:stretch>
            <a:fillRect/>
          </a:stretch>
        </p:blipFill>
        <p:spPr bwMode="auto">
          <a:xfrm rot="2491177">
            <a:off x="3063700" y="2195070"/>
            <a:ext cx="2560869" cy="2627444"/>
          </a:xfrm>
          <a:prstGeom prst="ellipse">
            <a:avLst/>
          </a:prstGeom>
          <a:ln>
            <a:noFill/>
          </a:ln>
          <a:effectLst>
            <a:softEdge rad="112500"/>
          </a:effectLst>
        </p:spPr>
      </p:pic>
      <p:pic>
        <p:nvPicPr>
          <p:cNvPr id="3076" name="Picture 4"/>
          <p:cNvPicPr>
            <a:picLocks noChangeAspect="1" noChangeArrowheads="1"/>
          </p:cNvPicPr>
          <p:nvPr/>
        </p:nvPicPr>
        <p:blipFill>
          <a:blip r:embed="rId6" cstate="print"/>
          <a:srcRect/>
          <a:stretch>
            <a:fillRect/>
          </a:stretch>
        </p:blipFill>
        <p:spPr bwMode="auto">
          <a:xfrm rot="1648663">
            <a:off x="2056201" y="2065460"/>
            <a:ext cx="4056357" cy="4289512"/>
          </a:xfrm>
          <a:prstGeom prst="ellipse">
            <a:avLst/>
          </a:prstGeom>
          <a:ln>
            <a:noFill/>
          </a:ln>
          <a:effectLst>
            <a:softEdge rad="112500"/>
          </a:effectLst>
        </p:spPr>
      </p:pic>
      <p:sp>
        <p:nvSpPr>
          <p:cNvPr id="6" name="Title 5"/>
          <p:cNvSpPr>
            <a:spLocks noGrp="1"/>
          </p:cNvSpPr>
          <p:nvPr>
            <p:ph type="title"/>
          </p:nvPr>
        </p:nvSpPr>
        <p:spPr>
          <a:xfrm>
            <a:off x="5943600" y="3733800"/>
            <a:ext cx="4572000" cy="2895600"/>
          </a:xfrm>
        </p:spPr>
        <p:txBody>
          <a:bodyPr>
            <a:normAutofit fontScale="90000"/>
          </a:bodyPr>
          <a:lstStyle/>
          <a:p>
            <a:pPr algn="ctr"/>
            <a:r>
              <a:rPr lang="en-US" i="1" dirty="0">
                <a:solidFill>
                  <a:srgbClr val="FFC000"/>
                </a:solidFill>
                <a:effectLst>
                  <a:glow rad="101600">
                    <a:schemeClr val="bg1">
                      <a:alpha val="60000"/>
                    </a:schemeClr>
                  </a:glow>
                </a:effectLst>
              </a:rPr>
              <a:t>“I will cast her into a bed, and them that commit adultery with her into great tribulation…”</a:t>
            </a:r>
          </a:p>
        </p:txBody>
      </p:sp>
    </p:spTree>
    <p:extLst>
      <p:ext uri="{BB962C8B-B14F-4D97-AF65-F5344CB8AC3E}">
        <p14:creationId xmlns:p14="http://schemas.microsoft.com/office/powerpoint/2010/main" val="346401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jesus-against-sunset.jpg"/>
          <p:cNvPicPr>
            <a:picLocks noChangeAspect="1" noChangeArrowheads="1"/>
          </p:cNvPicPr>
          <p:nvPr/>
        </p:nvPicPr>
        <p:blipFill>
          <a:blip r:embed="rId3" cstate="print"/>
          <a:srcRect/>
          <a:stretch>
            <a:fillRect/>
          </a:stretch>
        </p:blipFill>
        <p:spPr bwMode="auto">
          <a:xfrm flipH="1">
            <a:off x="1523997" y="0"/>
            <a:ext cx="4724401" cy="4724400"/>
          </a:xfrm>
          <a:prstGeom prst="rect">
            <a:avLst/>
          </a:prstGeom>
          <a:noFill/>
          <a:effectLst>
            <a:reflection blurRad="6350" stA="50000" endA="295" endPos="92000" dist="101600" dir="5400000" sy="-100000" algn="bl" rotWithShape="0"/>
          </a:effectLst>
        </p:spPr>
      </p:pic>
      <p:pic>
        <p:nvPicPr>
          <p:cNvPr id="1027" name="Picture 3" descr="C:\Users\Ptr. Daniel White\Desktop\Bible pictures\Prophecy pictures\prophecy pictures\Praying\Nathan1.5.jpg"/>
          <p:cNvPicPr>
            <a:picLocks noChangeAspect="1" noChangeArrowheads="1"/>
          </p:cNvPicPr>
          <p:nvPr/>
        </p:nvPicPr>
        <p:blipFill>
          <a:blip r:embed="rId4" cstate="print">
            <a:lum bright="-30000"/>
          </a:blip>
          <a:srcRect/>
          <a:stretch>
            <a:fillRect/>
          </a:stretch>
        </p:blipFill>
        <p:spPr bwMode="auto">
          <a:xfrm>
            <a:off x="6172200" y="0"/>
            <a:ext cx="4495800" cy="6858000"/>
          </a:xfrm>
          <a:prstGeom prst="rect">
            <a:avLst/>
          </a:prstGeom>
          <a:noFill/>
        </p:spPr>
      </p:pic>
      <p:sp>
        <p:nvSpPr>
          <p:cNvPr id="4" name="Title 3"/>
          <p:cNvSpPr>
            <a:spLocks noGrp="1"/>
          </p:cNvSpPr>
          <p:nvPr>
            <p:ph type="title"/>
          </p:nvPr>
        </p:nvSpPr>
        <p:spPr>
          <a:xfrm>
            <a:off x="6248400" y="274638"/>
            <a:ext cx="4191000" cy="2392362"/>
          </a:xfrm>
        </p:spPr>
        <p:txBody>
          <a:bodyPr/>
          <a:lstStyle/>
          <a:p>
            <a:pPr algn="ctr"/>
            <a:r>
              <a:rPr lang="en-US" b="1" i="1" dirty="0">
                <a:solidFill>
                  <a:schemeClr val="bg1"/>
                </a:solidFill>
              </a:rPr>
              <a:t>“…except they repent of their deeds…”</a:t>
            </a:r>
          </a:p>
        </p:txBody>
      </p:sp>
    </p:spTree>
    <p:extLst>
      <p:ext uri="{BB962C8B-B14F-4D97-AF65-F5344CB8AC3E}">
        <p14:creationId xmlns:p14="http://schemas.microsoft.com/office/powerpoint/2010/main" val="21488493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1960" y="0"/>
            <a:ext cx="6019800" cy="4373562"/>
          </a:xfrm>
        </p:spPr>
        <p:txBody>
          <a:bodyPr>
            <a:normAutofit/>
          </a:bodyPr>
          <a:lstStyle/>
          <a:p>
            <a:pPr algn="ctr"/>
            <a:r>
              <a:rPr lang="en-US" sz="4000" i="1" dirty="0"/>
              <a:t>“And I will kill her children with death; and all the churches shall know that I am he which </a:t>
            </a:r>
            <a:r>
              <a:rPr lang="en-US" sz="4000" i="1" dirty="0" err="1"/>
              <a:t>searcheth</a:t>
            </a:r>
            <a:r>
              <a:rPr lang="en-US" sz="4000" i="1" dirty="0"/>
              <a:t> the reins and hearts.”</a:t>
            </a:r>
          </a:p>
        </p:txBody>
      </p:sp>
      <p:pic>
        <p:nvPicPr>
          <p:cNvPr id="3" name="Picture 4" descr="C:\Users\Ptr. Daniel White\Desktop\Bible pictures\Prophecy pictures\prophecy pictures\rapture and second coming\jesus-12.jpg"/>
          <p:cNvPicPr>
            <a:picLocks noChangeAspect="1" noChangeArrowheads="1"/>
          </p:cNvPicPr>
          <p:nvPr/>
        </p:nvPicPr>
        <p:blipFill>
          <a:blip r:embed="rId2" cstate="print">
            <a:lum bright="-20000"/>
          </a:blip>
          <a:srcRect b="2273"/>
          <a:stretch>
            <a:fillRect/>
          </a:stretch>
        </p:blipFill>
        <p:spPr bwMode="auto">
          <a:xfrm>
            <a:off x="239110" y="0"/>
            <a:ext cx="4357932" cy="3230880"/>
          </a:xfrm>
          <a:prstGeom prst="rect">
            <a:avLst/>
          </a:prstGeom>
          <a:noFill/>
          <a:effectLst>
            <a:reflection blurRad="6350" stA="50000" endA="295" endPos="92000" dist="101600" dir="5400000" sy="-100000" algn="bl" rotWithShape="0"/>
          </a:effectLst>
        </p:spPr>
      </p:pic>
      <p:pic>
        <p:nvPicPr>
          <p:cNvPr id="4" name="Picture 2" descr="C:\Users\Ptr. Daniel White\Desktop\Dad's Mission Trip Pix 2009\4\100_1737.JPG"/>
          <p:cNvPicPr>
            <a:picLocks noChangeAspect="1" noChangeArrowheads="1"/>
          </p:cNvPicPr>
          <p:nvPr/>
        </p:nvPicPr>
        <p:blipFill>
          <a:blip r:embed="rId3" cstate="print">
            <a:lum bright="-30000"/>
          </a:blip>
          <a:srcRect r="1694" b="14228"/>
          <a:stretch>
            <a:fillRect/>
          </a:stretch>
        </p:blipFill>
        <p:spPr bwMode="auto">
          <a:xfrm>
            <a:off x="7628630" y="3987800"/>
            <a:ext cx="4360172" cy="2992120"/>
          </a:xfrm>
          <a:prstGeom prst="rect">
            <a:avLst/>
          </a:prstGeom>
          <a:ln>
            <a:noFill/>
          </a:ln>
          <a:effectLst>
            <a:softEdge rad="112500"/>
          </a:effectLst>
        </p:spPr>
      </p:pic>
    </p:spTree>
    <p:extLst>
      <p:ext uri="{BB962C8B-B14F-4D97-AF65-F5344CB8AC3E}">
        <p14:creationId xmlns:p14="http://schemas.microsoft.com/office/powerpoint/2010/main" val="4076175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Mystery of the Great Whore</a:t>
            </a:r>
            <a:br>
              <a:rPr lang="en-US" dirty="0"/>
            </a:br>
            <a:r>
              <a:rPr lang="en-US" i="1" dirty="0"/>
              <a:t>(Revelation 17-19)</a:t>
            </a:r>
          </a:p>
        </p:txBody>
      </p:sp>
      <p:pic>
        <p:nvPicPr>
          <p:cNvPr id="3" name="Picture 2"/>
          <p:cNvPicPr>
            <a:picLocks noChangeAspect="1"/>
          </p:cNvPicPr>
          <p:nvPr/>
        </p:nvPicPr>
        <p:blipFill>
          <a:blip r:embed="rId2"/>
          <a:stretch>
            <a:fillRect/>
          </a:stretch>
        </p:blipFill>
        <p:spPr>
          <a:xfrm>
            <a:off x="2719494" y="1897140"/>
            <a:ext cx="6465466" cy="4849100"/>
          </a:xfrm>
          <a:prstGeom prst="rect">
            <a:avLst/>
          </a:prstGeom>
        </p:spPr>
      </p:pic>
    </p:spTree>
    <p:extLst>
      <p:ext uri="{BB962C8B-B14F-4D97-AF65-F5344CB8AC3E}">
        <p14:creationId xmlns:p14="http://schemas.microsoft.com/office/powerpoint/2010/main" val="29267506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10" y="924962"/>
            <a:ext cx="11439331" cy="1325563"/>
          </a:xfrm>
        </p:spPr>
        <p:txBody>
          <a:bodyPr>
            <a:noAutofit/>
          </a:bodyPr>
          <a:lstStyle/>
          <a:p>
            <a:pPr algn="ctr"/>
            <a:r>
              <a:rPr lang="en-US" sz="3600" i="1" dirty="0"/>
              <a:t> “And upon her forehead was a name written, MYSTERY, BABYLON THE GREAT, THE MOTHER OF HARLOTS AND ABOMINATIONS OF THE EARTH…And the angel said unto me, Wherefore didst thou marvel? I will tell thee the mystery of the woman, and of the beast that </a:t>
            </a:r>
            <a:r>
              <a:rPr lang="en-US" sz="3600" i="1" dirty="0" err="1"/>
              <a:t>carrieth</a:t>
            </a:r>
            <a:r>
              <a:rPr lang="en-US" sz="3600" i="1" dirty="0"/>
              <a:t> her, which hath the seven heads and ten horns.” (Rev. 17:5, 7) </a:t>
            </a:r>
          </a:p>
        </p:txBody>
      </p:sp>
      <p:pic>
        <p:nvPicPr>
          <p:cNvPr id="4" name="Picture 3"/>
          <p:cNvPicPr>
            <a:picLocks noChangeAspect="1"/>
          </p:cNvPicPr>
          <p:nvPr/>
        </p:nvPicPr>
        <p:blipFill>
          <a:blip r:embed="rId2"/>
          <a:stretch>
            <a:fillRect/>
          </a:stretch>
        </p:blipFill>
        <p:spPr>
          <a:xfrm>
            <a:off x="7348452" y="3268963"/>
            <a:ext cx="4556596" cy="3419751"/>
          </a:xfrm>
          <a:prstGeom prst="rect">
            <a:avLst/>
          </a:prstGeom>
        </p:spPr>
      </p:pic>
      <p:pic>
        <p:nvPicPr>
          <p:cNvPr id="5" name="Picture 4"/>
          <p:cNvPicPr>
            <a:picLocks noChangeAspect="1"/>
          </p:cNvPicPr>
          <p:nvPr/>
        </p:nvPicPr>
        <p:blipFill>
          <a:blip r:embed="rId3"/>
          <a:stretch>
            <a:fillRect/>
          </a:stretch>
        </p:blipFill>
        <p:spPr>
          <a:xfrm>
            <a:off x="889462" y="3328608"/>
            <a:ext cx="4522123" cy="3421740"/>
          </a:xfrm>
          <a:prstGeom prst="rect">
            <a:avLst/>
          </a:prstGeom>
        </p:spPr>
      </p:pic>
    </p:spTree>
    <p:extLst>
      <p:ext uri="{BB962C8B-B14F-4D97-AF65-F5344CB8AC3E}">
        <p14:creationId xmlns:p14="http://schemas.microsoft.com/office/powerpoint/2010/main" val="122274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Pictures\Prophecy pictures\Revelation 1\Great Harlot.jpg"/>
          <p:cNvPicPr>
            <a:picLocks noChangeAspect="1" noChangeArrowheads="1"/>
          </p:cNvPicPr>
          <p:nvPr/>
        </p:nvPicPr>
        <p:blipFill>
          <a:blip r:embed="rId3" cstate="print">
            <a:lum bright="-20000"/>
          </a:blip>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342206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Pictures\Prophecy pictures\Revelation 1\Great Harlot.jpg"/>
          <p:cNvPicPr>
            <a:picLocks noChangeAspect="1" noChangeArrowheads="1"/>
          </p:cNvPicPr>
          <p:nvPr/>
        </p:nvPicPr>
        <p:blipFill>
          <a:blip r:embed="rId3" cstate="print">
            <a:lum bright="-20000"/>
          </a:blip>
          <a:srcRect/>
          <a:stretch>
            <a:fillRect/>
          </a:stretch>
        </p:blipFill>
        <p:spPr bwMode="auto">
          <a:xfrm>
            <a:off x="1524000" y="0"/>
            <a:ext cx="9144000" cy="6858000"/>
          </a:xfrm>
          <a:prstGeom prst="rect">
            <a:avLst/>
          </a:prstGeom>
          <a:noFill/>
        </p:spPr>
      </p:pic>
      <p:pic>
        <p:nvPicPr>
          <p:cNvPr id="3075" name="Picture 3" descr="C:\Users\Ptr. Daniel White\Pictures\Prophecy pictures\Catholic\vatican12.jpg"/>
          <p:cNvPicPr>
            <a:picLocks noChangeAspect="1" noChangeArrowheads="1"/>
          </p:cNvPicPr>
          <p:nvPr/>
        </p:nvPicPr>
        <p:blipFill>
          <a:blip r:embed="rId4" cstate="print"/>
          <a:srcRect/>
          <a:stretch>
            <a:fillRect/>
          </a:stretch>
        </p:blipFill>
        <p:spPr bwMode="auto">
          <a:xfrm>
            <a:off x="7317100" y="1"/>
            <a:ext cx="3350900" cy="2514600"/>
          </a:xfrm>
          <a:prstGeom prst="ellipse">
            <a:avLst/>
          </a:prstGeom>
          <a:ln>
            <a:noFill/>
          </a:ln>
          <a:effectLst>
            <a:softEdge rad="112500"/>
          </a:effectLst>
        </p:spPr>
      </p:pic>
      <p:sp>
        <p:nvSpPr>
          <p:cNvPr id="4" name="Title 3"/>
          <p:cNvSpPr>
            <a:spLocks noGrp="1"/>
          </p:cNvSpPr>
          <p:nvPr>
            <p:ph type="ctrTitle"/>
          </p:nvPr>
        </p:nvSpPr>
        <p:spPr>
          <a:xfrm>
            <a:off x="2209800" y="1143001"/>
            <a:ext cx="7772400" cy="2971799"/>
          </a:xfrm>
        </p:spPr>
        <p:txBody>
          <a:bodyPr>
            <a:normAutofit/>
          </a:bodyPr>
          <a:lstStyle/>
          <a:p>
            <a:r>
              <a:rPr lang="en-US" sz="4000" i="1" dirty="0">
                <a:effectLst>
                  <a:glow rad="101600">
                    <a:schemeClr val="bg1">
                      <a:alpha val="60000"/>
                    </a:schemeClr>
                  </a:glow>
                </a:effectLst>
                <a:latin typeface="+mn-lt"/>
              </a:rPr>
              <a:t>“And he said unto me, the waters which thou </a:t>
            </a:r>
            <a:r>
              <a:rPr lang="en-US" sz="4000" i="1" dirty="0" err="1">
                <a:effectLst>
                  <a:glow rad="101600">
                    <a:schemeClr val="bg1">
                      <a:alpha val="60000"/>
                    </a:schemeClr>
                  </a:glow>
                </a:effectLst>
                <a:latin typeface="+mn-lt"/>
              </a:rPr>
              <a:t>sawest</a:t>
            </a:r>
            <a:r>
              <a:rPr lang="en-US" sz="4000" i="1" dirty="0">
                <a:effectLst>
                  <a:glow rad="101600">
                    <a:schemeClr val="bg1">
                      <a:alpha val="60000"/>
                    </a:schemeClr>
                  </a:glow>
                </a:effectLst>
                <a:latin typeface="+mn-lt"/>
              </a:rPr>
              <a:t>, where the whore sitteth, are peoples, and multitudes, and nations and tongues.” (Revelation 17:15)</a:t>
            </a:r>
          </a:p>
        </p:txBody>
      </p:sp>
      <p:sp>
        <p:nvSpPr>
          <p:cNvPr id="5" name="Subtitle 4"/>
          <p:cNvSpPr>
            <a:spLocks noGrp="1"/>
          </p:cNvSpPr>
          <p:nvPr>
            <p:ph type="subTitle" idx="1"/>
          </p:nvPr>
        </p:nvSpPr>
        <p:spPr>
          <a:xfrm>
            <a:off x="2895600" y="4876800"/>
            <a:ext cx="6400800" cy="762000"/>
          </a:xfrm>
        </p:spPr>
        <p:txBody>
          <a:bodyPr>
            <a:noAutofit/>
          </a:bodyPr>
          <a:lstStyle/>
          <a:p>
            <a:r>
              <a:rPr lang="en-US" sz="6000" dirty="0">
                <a:ln w="28575">
                  <a:solidFill>
                    <a:sysClr val="windowText" lastClr="000000"/>
                  </a:solidFill>
                </a:ln>
                <a:effectLst>
                  <a:glow rad="101600">
                    <a:schemeClr val="tx1">
                      <a:alpha val="60000"/>
                    </a:schemeClr>
                  </a:glow>
                </a:effectLst>
                <a:latin typeface="Pare" pitchFamily="2" charset="0"/>
              </a:rPr>
              <a:t>Catholic = Universal</a:t>
            </a:r>
          </a:p>
        </p:txBody>
      </p:sp>
    </p:spTree>
    <p:extLst>
      <p:ext uri="{BB962C8B-B14F-4D97-AF65-F5344CB8AC3E}">
        <p14:creationId xmlns:p14="http://schemas.microsoft.com/office/powerpoint/2010/main" val="152291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9417" y="0"/>
            <a:ext cx="9044247" cy="6460176"/>
          </a:xfrm>
          <a:prstGeom prst="rect">
            <a:avLst/>
          </a:prstGeom>
        </p:spPr>
      </p:pic>
      <p:pic>
        <p:nvPicPr>
          <p:cNvPr id="4098" name="Picture 2" descr="http://bibletruth4u.com/wp-content/uploads/2010/08/TheHolyTrin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985" y="1837113"/>
            <a:ext cx="3707476" cy="29308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5540" y="144861"/>
            <a:ext cx="12192000" cy="1200329"/>
          </a:xfrm>
          <a:prstGeom prst="rect">
            <a:avLst/>
          </a:prstGeom>
        </p:spPr>
        <p:txBody>
          <a:bodyPr wrap="square">
            <a:spAutoFit/>
          </a:bodyPr>
          <a:lstStyle/>
          <a:p>
            <a:pPr algn="ctr"/>
            <a:r>
              <a:rPr lang="en-US" sz="3600" i="1" dirty="0">
                <a:effectLst>
                  <a:glow rad="101600">
                    <a:schemeClr val="bg1">
                      <a:alpha val="60000"/>
                    </a:schemeClr>
                  </a:glow>
                </a:effectLst>
              </a:rPr>
              <a:t>“For there are three that bear record in heaven, the Father, the Word, and the Holy Ghost: and these three are one.” 1 John 5:7 </a:t>
            </a:r>
          </a:p>
        </p:txBody>
      </p:sp>
    </p:spTree>
    <p:extLst>
      <p:ext uri="{BB962C8B-B14F-4D97-AF65-F5344CB8AC3E}">
        <p14:creationId xmlns:p14="http://schemas.microsoft.com/office/powerpoint/2010/main" val="101177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560" y="0"/>
            <a:ext cx="9292839" cy="7160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2751" y="72863"/>
            <a:ext cx="2997648" cy="225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1676625" y="4647876"/>
            <a:ext cx="8994710" cy="1325563"/>
          </a:xfrm>
        </p:spPr>
        <p:txBody>
          <a:bodyPr>
            <a:normAutofit fontScale="90000"/>
          </a:bodyPr>
          <a:lstStyle/>
          <a:p>
            <a:pPr algn="ctr"/>
            <a:r>
              <a:rPr lang="en-US" sz="4800" i="1" dirty="0">
                <a:effectLst>
                  <a:glow rad="101600">
                    <a:schemeClr val="bg1">
                      <a:alpha val="60000"/>
                    </a:schemeClr>
                  </a:glow>
                </a:effectLst>
              </a:rPr>
              <a:t>“With whom the kings of the earth have committed fornication…”</a:t>
            </a:r>
            <a:br>
              <a:rPr lang="en-US" sz="4800" i="1" dirty="0">
                <a:effectLst>
                  <a:glow rad="101600">
                    <a:schemeClr val="bg1">
                      <a:alpha val="60000"/>
                    </a:schemeClr>
                  </a:glow>
                </a:effectLst>
              </a:rPr>
            </a:b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370412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381001"/>
            <a:ext cx="8991600" cy="1200329"/>
          </a:xfrm>
          <a:prstGeom prst="rect">
            <a:avLst/>
          </a:prstGeom>
        </p:spPr>
        <p:txBody>
          <a:bodyPr wrap="square">
            <a:spAutoFit/>
          </a:bodyPr>
          <a:lstStyle/>
          <a:p>
            <a:r>
              <a:rPr lang="en-US" sz="3600" i="1" dirty="0"/>
              <a:t>“…and the inhabitants of the earth have been made drunk with the wine of her fornication.”</a:t>
            </a:r>
            <a:endParaRPr lang="en-US" sz="36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05000"/>
            <a:ext cx="9434286" cy="4953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262" r="5434"/>
          <a:stretch/>
        </p:blipFill>
        <p:spPr bwMode="auto">
          <a:xfrm>
            <a:off x="8005954" y="2057400"/>
            <a:ext cx="2652077" cy="262206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9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57325" y="-1504950"/>
            <a:ext cx="9277350" cy="9867900"/>
          </a:xfrm>
          <a:prstGeom prst="rect">
            <a:avLst/>
          </a:prstGeom>
        </p:spPr>
      </p:pic>
      <p:pic>
        <p:nvPicPr>
          <p:cNvPr id="10244" name="Picture 4" descr="C:\Users\Ptr. Daniel White\Desktop\Babylon upon the beast.jpg"/>
          <p:cNvPicPr>
            <a:picLocks noChangeAspect="1" noChangeArrowheads="1"/>
          </p:cNvPicPr>
          <p:nvPr/>
        </p:nvPicPr>
        <p:blipFill>
          <a:blip r:embed="rId4" cstate="print"/>
          <a:srcRect/>
          <a:stretch>
            <a:fillRect/>
          </a:stretch>
        </p:blipFill>
        <p:spPr bwMode="auto">
          <a:xfrm>
            <a:off x="2169368" y="104193"/>
            <a:ext cx="4226635" cy="3124200"/>
          </a:xfrm>
          <a:prstGeom prst="ellipse">
            <a:avLst/>
          </a:prstGeom>
          <a:ln>
            <a:noFill/>
          </a:ln>
          <a:effectLst>
            <a:softEdge rad="112500"/>
          </a:effectLst>
        </p:spPr>
      </p:pic>
      <p:sp>
        <p:nvSpPr>
          <p:cNvPr id="5" name="Rectangle 4"/>
          <p:cNvSpPr/>
          <p:nvPr/>
        </p:nvSpPr>
        <p:spPr>
          <a:xfrm>
            <a:off x="6248400" y="1"/>
            <a:ext cx="4419600" cy="5078313"/>
          </a:xfrm>
          <a:prstGeom prst="rect">
            <a:avLst/>
          </a:prstGeom>
        </p:spPr>
        <p:txBody>
          <a:bodyPr wrap="square">
            <a:spAutoFit/>
          </a:bodyPr>
          <a:lstStyle/>
          <a:p>
            <a:pPr algn="ctr"/>
            <a:r>
              <a:rPr lang="en-US" sz="3600" i="1" dirty="0">
                <a:effectLst>
                  <a:glow rad="101600">
                    <a:schemeClr val="bg1">
                      <a:alpha val="60000"/>
                    </a:schemeClr>
                  </a:glow>
                </a:effectLst>
              </a:rPr>
              <a:t>“So he carried me away in the spirit into the wilderness: and I saw a woman sit upon a scarlet </a:t>
            </a:r>
            <a:r>
              <a:rPr lang="en-US" sz="3600" i="1" dirty="0" err="1">
                <a:effectLst>
                  <a:glow rad="101600">
                    <a:schemeClr val="bg1">
                      <a:alpha val="60000"/>
                    </a:schemeClr>
                  </a:glow>
                </a:effectLst>
              </a:rPr>
              <a:t>coloured</a:t>
            </a:r>
            <a:r>
              <a:rPr lang="en-US" sz="3600" i="1" dirty="0">
                <a:effectLst>
                  <a:glow rad="101600">
                    <a:schemeClr val="bg1">
                      <a:alpha val="60000"/>
                    </a:schemeClr>
                  </a:glow>
                </a:effectLst>
              </a:rPr>
              <a:t> beast, full of names of blasphemy, having seven heads </a:t>
            </a:r>
          </a:p>
          <a:p>
            <a:pPr algn="ctr"/>
            <a:r>
              <a:rPr lang="en-US" sz="3600" i="1" dirty="0">
                <a:effectLst>
                  <a:glow rad="101600">
                    <a:schemeClr val="bg1">
                      <a:alpha val="60000"/>
                    </a:schemeClr>
                  </a:glow>
                </a:effectLst>
              </a:rPr>
              <a:t>and ten horns.”</a:t>
            </a:r>
          </a:p>
        </p:txBody>
      </p:sp>
    </p:spTree>
    <p:extLst>
      <p:ext uri="{BB962C8B-B14F-4D97-AF65-F5344CB8AC3E}">
        <p14:creationId xmlns:p14="http://schemas.microsoft.com/office/powerpoint/2010/main" val="58450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Pictures\Prophecy pictures\Revelation 1\Babylon upon the beast.jpg"/>
          <p:cNvPicPr>
            <a:picLocks noChangeAspect="1" noChangeArrowheads="1"/>
          </p:cNvPicPr>
          <p:nvPr/>
        </p:nvPicPr>
        <p:blipFill>
          <a:blip r:embed="rId3" cstate="print"/>
          <a:srcRect/>
          <a:stretch>
            <a:fillRect/>
          </a:stretch>
        </p:blipFill>
        <p:spPr bwMode="auto">
          <a:xfrm>
            <a:off x="1524000" y="0"/>
            <a:ext cx="9144000" cy="6916738"/>
          </a:xfrm>
          <a:prstGeom prst="rect">
            <a:avLst/>
          </a:prstGeom>
          <a:noFill/>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165" t="3363" r="6345" b="3206"/>
          <a:stretch/>
        </p:blipFill>
        <p:spPr bwMode="auto">
          <a:xfrm>
            <a:off x="7437690" y="3848752"/>
            <a:ext cx="2925509" cy="306798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735" y="2590801"/>
            <a:ext cx="2547937" cy="43719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
            <a:ext cx="33528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3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fade">
                                      <p:cBhvr>
                                        <p:cTn id="12"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0"/>
            <a:ext cx="6248400" cy="6858000"/>
          </a:xfrm>
        </p:spPr>
        <p:txBody>
          <a:bodyPr>
            <a:normAutofit/>
          </a:bodyPr>
          <a:lstStyle/>
          <a:p>
            <a:pPr algn="ctr"/>
            <a:r>
              <a:rPr lang="en-US" sz="5400" i="1" dirty="0"/>
              <a:t>“And I saw the woman drunken with the blood of the saints, and with the blood of the martyrs of Jesus: and when I saw her, I wondered with great admiration.”</a:t>
            </a:r>
          </a:p>
        </p:txBody>
      </p:sp>
      <p:pic>
        <p:nvPicPr>
          <p:cNvPr id="71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116"/>
          <a:stretch/>
        </p:blipFill>
        <p:spPr bwMode="auto">
          <a:xfrm flipH="1">
            <a:off x="-697921" y="251925"/>
            <a:ext cx="5117521" cy="5505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08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Pictures\Prophecy pictures\Revelation 1\Harlot drunk with the blood of saints.jp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408587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kjtruth.com/wp-content/uploads/2011/01/catholic_vaticanHD-1038x5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098" y="-228600"/>
            <a:ext cx="9063038"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07098" y="5105400"/>
            <a:ext cx="8915400" cy="1447800"/>
          </a:xfrm>
        </p:spPr>
        <p:txBody>
          <a:bodyPr>
            <a:noAutofit/>
          </a:bodyPr>
          <a:lstStyle/>
          <a:p>
            <a:r>
              <a:rPr lang="en-US" sz="3200" i="1" dirty="0"/>
              <a:t>“And the woman was arrayed in purple and scarlet </a:t>
            </a:r>
            <a:r>
              <a:rPr lang="en-US" sz="3200" i="1" dirty="0" err="1"/>
              <a:t>colour</a:t>
            </a:r>
            <a:r>
              <a:rPr lang="en-US" sz="3200" i="1" dirty="0"/>
              <a:t>, and decked with gold and precious stones and pearls; </a:t>
            </a:r>
            <a:r>
              <a:rPr lang="en-US" sz="3200" i="1" dirty="0">
                <a:effectLst>
                  <a:glow rad="101600">
                    <a:schemeClr val="bg1">
                      <a:alpha val="60000"/>
                    </a:schemeClr>
                  </a:glow>
                </a:effectLst>
              </a:rPr>
              <a:t>having a golden cup in her hand full of abominations and filthiness of her fornication.”</a:t>
            </a:r>
            <a:endParaRPr lang="en-US" sz="3200" i="1" dirty="0"/>
          </a:p>
        </p:txBody>
      </p:sp>
    </p:spTree>
    <p:extLst>
      <p:ext uri="{BB962C8B-B14F-4D97-AF65-F5344CB8AC3E}">
        <p14:creationId xmlns:p14="http://schemas.microsoft.com/office/powerpoint/2010/main" val="105902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3" name="Picture 9" descr="C:\Users\Ptr. Daniel White\Pictures\4-Bib Pics-Misc\Catholicism\1477 St Catherine chapel Mt Sinai.jpg"/>
          <p:cNvPicPr>
            <a:picLocks noChangeAspect="1" noChangeArrowheads="1"/>
          </p:cNvPicPr>
          <p:nvPr/>
        </p:nvPicPr>
        <p:blipFill>
          <a:blip r:embed="rId3" cstate="print"/>
          <a:srcRect/>
          <a:stretch>
            <a:fillRect/>
          </a:stretch>
        </p:blipFill>
        <p:spPr bwMode="auto">
          <a:xfrm>
            <a:off x="1752601" y="304800"/>
            <a:ext cx="2848605" cy="3124200"/>
          </a:xfrm>
          <a:prstGeom prst="rect">
            <a:avLst/>
          </a:prstGeom>
          <a:ln>
            <a:noFill/>
          </a:ln>
          <a:effectLst>
            <a:softEdge rad="112500"/>
          </a:effectLst>
        </p:spPr>
      </p:pic>
      <p:pic>
        <p:nvPicPr>
          <p:cNvPr id="11270" name="Picture 6" descr="C:\Users\Ptr. Daniel White\Desktop\getImage.jpg"/>
          <p:cNvPicPr>
            <a:picLocks noChangeAspect="1" noChangeArrowheads="1"/>
          </p:cNvPicPr>
          <p:nvPr/>
        </p:nvPicPr>
        <p:blipFill>
          <a:blip r:embed="rId4" cstate="print"/>
          <a:srcRect/>
          <a:stretch>
            <a:fillRect/>
          </a:stretch>
        </p:blipFill>
        <p:spPr bwMode="auto">
          <a:xfrm>
            <a:off x="1752601" y="3429000"/>
            <a:ext cx="2901951" cy="3090862"/>
          </a:xfrm>
          <a:prstGeom prst="rect">
            <a:avLst/>
          </a:prstGeom>
          <a:ln>
            <a:noFill/>
          </a:ln>
          <a:effectLst>
            <a:softEdge rad="112500"/>
          </a:effectLst>
        </p:spPr>
      </p:pic>
      <p:pic>
        <p:nvPicPr>
          <p:cNvPr id="11266" name="Picture 2" descr="C:\Users\Ptr. Daniel White\Desktop\Babylon upon the beast.jpg"/>
          <p:cNvPicPr>
            <a:picLocks noChangeAspect="1" noChangeArrowheads="1"/>
          </p:cNvPicPr>
          <p:nvPr/>
        </p:nvPicPr>
        <p:blipFill>
          <a:blip r:embed="rId5" cstate="print"/>
          <a:srcRect l="36226" t="-163" r="30445" b="70758"/>
          <a:stretch>
            <a:fillRect/>
          </a:stretch>
        </p:blipFill>
        <p:spPr bwMode="auto">
          <a:xfrm>
            <a:off x="6400800" y="204158"/>
            <a:ext cx="4267200" cy="3301042"/>
          </a:xfrm>
          <a:prstGeom prst="rect">
            <a:avLst/>
          </a:prstGeom>
          <a:ln>
            <a:noFill/>
          </a:ln>
          <a:effectLst>
            <a:softEdge rad="112500"/>
          </a:effectLst>
        </p:spPr>
      </p:pic>
      <p:pic>
        <p:nvPicPr>
          <p:cNvPr id="11271" name="Picture 7" descr="C:\Users\Ptr. Daniel White\Pictures\Prophecy pictures\Catholic\vatican.jpg"/>
          <p:cNvPicPr>
            <a:picLocks noChangeAspect="1" noChangeArrowheads="1"/>
          </p:cNvPicPr>
          <p:nvPr/>
        </p:nvPicPr>
        <p:blipFill>
          <a:blip r:embed="rId6" cstate="print"/>
          <a:srcRect/>
          <a:stretch>
            <a:fillRect/>
          </a:stretch>
        </p:blipFill>
        <p:spPr bwMode="auto">
          <a:xfrm>
            <a:off x="4475259" y="200862"/>
            <a:ext cx="2687541" cy="2008938"/>
          </a:xfrm>
          <a:prstGeom prst="rect">
            <a:avLst/>
          </a:prstGeom>
          <a:ln>
            <a:noFill/>
          </a:ln>
          <a:effectLst>
            <a:softEdge rad="112500"/>
          </a:effectLst>
        </p:spPr>
      </p:pic>
      <p:pic>
        <p:nvPicPr>
          <p:cNvPr id="11272" name="Picture 8" descr="C:\Users\Ptr. Daniel White\Desktop\papalmass.jpg"/>
          <p:cNvPicPr>
            <a:picLocks noChangeAspect="1" noChangeArrowheads="1"/>
          </p:cNvPicPr>
          <p:nvPr/>
        </p:nvPicPr>
        <p:blipFill>
          <a:blip r:embed="rId7" cstate="print"/>
          <a:srcRect/>
          <a:stretch>
            <a:fillRect/>
          </a:stretch>
        </p:blipFill>
        <p:spPr bwMode="auto">
          <a:xfrm>
            <a:off x="3962400" y="2362200"/>
            <a:ext cx="3124200" cy="251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26" name="Picture 2" descr="C:\Users\Ptr. Daniel White\Desktop\New Pix\Vatican 7.jpg"/>
          <p:cNvPicPr>
            <a:picLocks noChangeAspect="1" noChangeArrowheads="1"/>
          </p:cNvPicPr>
          <p:nvPr/>
        </p:nvPicPr>
        <p:blipFill>
          <a:blip r:embed="rId8" cstate="print"/>
          <a:srcRect/>
          <a:stretch>
            <a:fillRect/>
          </a:stretch>
        </p:blipFill>
        <p:spPr bwMode="auto">
          <a:xfrm>
            <a:off x="7696200" y="3505200"/>
            <a:ext cx="2590800" cy="3048000"/>
          </a:xfrm>
          <a:prstGeom prst="rect">
            <a:avLst/>
          </a:prstGeom>
          <a:ln>
            <a:noFill/>
          </a:ln>
          <a:effectLst>
            <a:softEdge rad="112500"/>
          </a:effectLst>
        </p:spPr>
      </p:pic>
      <p:pic>
        <p:nvPicPr>
          <p:cNvPr id="1027" name="Picture 3" descr="C:\Users\Ptr. Daniel White\Desktop\New Pix\vatican 9.jpg"/>
          <p:cNvPicPr>
            <a:picLocks noChangeAspect="1" noChangeArrowheads="1"/>
          </p:cNvPicPr>
          <p:nvPr/>
        </p:nvPicPr>
        <p:blipFill>
          <a:blip r:embed="rId9" cstate="print"/>
          <a:srcRect/>
          <a:stretch>
            <a:fillRect/>
          </a:stretch>
        </p:blipFill>
        <p:spPr bwMode="auto">
          <a:xfrm>
            <a:off x="4800600" y="5019676"/>
            <a:ext cx="2819400" cy="1838325"/>
          </a:xfrm>
          <a:prstGeom prst="rect">
            <a:avLst/>
          </a:prstGeom>
          <a:ln>
            <a:noFill/>
          </a:ln>
          <a:effectLst>
            <a:softEdge rad="112500"/>
          </a:effectLst>
        </p:spPr>
      </p:pic>
    </p:spTree>
    <p:extLst>
      <p:ext uri="{BB962C8B-B14F-4D97-AF65-F5344CB8AC3E}">
        <p14:creationId xmlns:p14="http://schemas.microsoft.com/office/powerpoint/2010/main" val="8231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http://2.bp.blogspot.com/-C7jqRyrbP94/USwAy4CNtWI/AAAAAAAAPNM/OKtNvh0Fd2E/s1600/cardinals+and+bishops.jpg"/>
          <p:cNvPicPr>
            <a:picLocks noChangeAspect="1" noChangeArrowheads="1"/>
          </p:cNvPicPr>
          <p:nvPr/>
        </p:nvPicPr>
        <p:blipFill>
          <a:blip r:embed="rId2" cstate="print"/>
          <a:srcRect/>
          <a:stretch>
            <a:fillRect/>
          </a:stretch>
        </p:blipFill>
        <p:spPr bwMode="auto">
          <a:xfrm>
            <a:off x="1165522" y="0"/>
            <a:ext cx="9502478" cy="6858000"/>
          </a:xfrm>
          <a:prstGeom prst="rect">
            <a:avLst/>
          </a:prstGeom>
          <a:noFill/>
        </p:spPr>
      </p:pic>
      <p:pic>
        <p:nvPicPr>
          <p:cNvPr id="237572" name="Picture 4" descr="http://1888.org/images/2012/05/05/8073/purple-scarlet-c.png"/>
          <p:cNvPicPr>
            <a:picLocks noChangeAspect="1" noChangeArrowheads="1"/>
          </p:cNvPicPr>
          <p:nvPr/>
        </p:nvPicPr>
        <p:blipFill>
          <a:blip r:embed="rId3" cstate="print"/>
          <a:srcRect/>
          <a:stretch>
            <a:fillRect/>
          </a:stretch>
        </p:blipFill>
        <p:spPr bwMode="auto">
          <a:xfrm>
            <a:off x="1524000" y="2438400"/>
            <a:ext cx="8521770" cy="2057400"/>
          </a:xfrm>
          <a:prstGeom prst="rect">
            <a:avLst/>
          </a:prstGeom>
          <a:ln>
            <a:noFill/>
          </a:ln>
          <a:effectLst>
            <a:softEdge rad="112500"/>
          </a:effectLst>
        </p:spPr>
      </p:pic>
      <p:sp>
        <p:nvSpPr>
          <p:cNvPr id="4" name="Title 3"/>
          <p:cNvSpPr>
            <a:spLocks noGrp="1"/>
          </p:cNvSpPr>
          <p:nvPr>
            <p:ph type="title"/>
          </p:nvPr>
        </p:nvSpPr>
        <p:spPr>
          <a:xfrm>
            <a:off x="1295400" y="274638"/>
            <a:ext cx="9372600" cy="1143000"/>
          </a:xfrm>
        </p:spPr>
        <p:txBody>
          <a:bodyPr>
            <a:noAutofit/>
          </a:bodyPr>
          <a:lstStyle/>
          <a:p>
            <a:pPr algn="ctr"/>
            <a:r>
              <a:rPr lang="en-US" i="1" dirty="0">
                <a:effectLst>
                  <a:glow rad="101600">
                    <a:schemeClr val="bg1">
                      <a:alpha val="60000"/>
                    </a:schemeClr>
                  </a:glow>
                </a:effectLst>
              </a:rPr>
              <a:t>“And the woman was arrayed in </a:t>
            </a:r>
            <a:br>
              <a:rPr lang="en-US" i="1" dirty="0">
                <a:effectLst>
                  <a:glow rad="101600">
                    <a:schemeClr val="bg1">
                      <a:alpha val="60000"/>
                    </a:schemeClr>
                  </a:glow>
                </a:effectLst>
              </a:rPr>
            </a:br>
            <a:r>
              <a:rPr lang="en-US" i="1" dirty="0">
                <a:effectLst>
                  <a:glow rad="101600">
                    <a:schemeClr val="bg1">
                      <a:alpha val="60000"/>
                    </a:schemeClr>
                  </a:glow>
                </a:effectLst>
              </a:rPr>
              <a:t>purple and scarlet </a:t>
            </a:r>
            <a:r>
              <a:rPr lang="en-US" i="1" dirty="0" err="1">
                <a:effectLst>
                  <a:glow rad="101600">
                    <a:schemeClr val="bg1">
                      <a:alpha val="60000"/>
                    </a:schemeClr>
                  </a:glow>
                </a:effectLst>
              </a:rPr>
              <a:t>colour</a:t>
            </a:r>
            <a:r>
              <a:rPr lang="en-US" i="1" dirty="0">
                <a:effectLst>
                  <a:glow rad="101600">
                    <a:schemeClr val="bg1">
                      <a:alpha val="60000"/>
                    </a:schemeClr>
                  </a:glow>
                </a:effectLst>
              </a:rPr>
              <a:t>.”</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367906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37572"/>
                                        </p:tgtEl>
                                        <p:attrNameLst>
                                          <p:attrName>style.visibility</p:attrName>
                                        </p:attrNameLst>
                                      </p:cBhvr>
                                      <p:to>
                                        <p:strVal val="visible"/>
                                      </p:to>
                                    </p:set>
                                    <p:anim calcmode="lin" valueType="num">
                                      <p:cBhvr>
                                        <p:cTn id="7" dur="1000" fill="hold"/>
                                        <p:tgtEl>
                                          <p:spTgt spid="237572"/>
                                        </p:tgtEl>
                                        <p:attrNameLst>
                                          <p:attrName>ppt_w</p:attrName>
                                        </p:attrNameLst>
                                      </p:cBhvr>
                                      <p:tavLst>
                                        <p:tav tm="0">
                                          <p:val>
                                            <p:strVal val="#ppt_w*0.70"/>
                                          </p:val>
                                        </p:tav>
                                        <p:tav tm="100000">
                                          <p:val>
                                            <p:strVal val="#ppt_w"/>
                                          </p:val>
                                        </p:tav>
                                      </p:tavLst>
                                    </p:anim>
                                    <p:anim calcmode="lin" valueType="num">
                                      <p:cBhvr>
                                        <p:cTn id="8" dur="1000" fill="hold"/>
                                        <p:tgtEl>
                                          <p:spTgt spid="237572"/>
                                        </p:tgtEl>
                                        <p:attrNameLst>
                                          <p:attrName>ppt_h</p:attrName>
                                        </p:attrNameLst>
                                      </p:cBhvr>
                                      <p:tavLst>
                                        <p:tav tm="0">
                                          <p:val>
                                            <p:strVal val="#ppt_h"/>
                                          </p:val>
                                        </p:tav>
                                        <p:tav tm="100000">
                                          <p:val>
                                            <p:strVal val="#ppt_h"/>
                                          </p:val>
                                        </p:tav>
                                      </p:tavLst>
                                    </p:anim>
                                    <p:animEffect transition="in" filter="fade">
                                      <p:cBhvr>
                                        <p:cTn id="9" dur="1000"/>
                                        <p:tgtEl>
                                          <p:spTgt spid="237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http://static.guim.co.uk/sys-images/Guardian/Pix/pictures/2010/9/18/1284810266645/Pope-Benedict-XVI-preside-006.jpg"/>
          <p:cNvPicPr>
            <a:picLocks noChangeAspect="1" noChangeArrowheads="1"/>
          </p:cNvPicPr>
          <p:nvPr/>
        </p:nvPicPr>
        <p:blipFill>
          <a:blip r:embed="rId2" cstate="print"/>
          <a:srcRect/>
          <a:stretch>
            <a:fillRect/>
          </a:stretch>
        </p:blipFill>
        <p:spPr bwMode="auto">
          <a:xfrm>
            <a:off x="1524000" y="0"/>
            <a:ext cx="3886200" cy="2331720"/>
          </a:xfrm>
          <a:prstGeom prst="rect">
            <a:avLst/>
          </a:prstGeom>
          <a:ln>
            <a:noFill/>
          </a:ln>
          <a:effectLst>
            <a:softEdge rad="112500"/>
          </a:effectLst>
        </p:spPr>
      </p:pic>
      <p:sp>
        <p:nvSpPr>
          <p:cNvPr id="238598" name="AutoShape 6" descr="http://www.tourismjournal.net/wp-content/uploads/2013/01/Shrine-of-the-Three-Holy-Kings.jpg"/>
          <p:cNvSpPr>
            <a:spLocks noChangeAspect="1" noChangeArrowheads="1"/>
          </p:cNvSpPr>
          <p:nvPr/>
        </p:nvSpPr>
        <p:spPr bwMode="auto">
          <a:xfrm>
            <a:off x="1679575" y="-1881188"/>
            <a:ext cx="5238750" cy="3924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8600" name="AutoShape 8" descr="http://www.tourismjournal.net/wp-content/uploads/2013/01/Shrine-of-the-Three-Holy-Kings.jpg"/>
          <p:cNvSpPr>
            <a:spLocks noChangeAspect="1" noChangeArrowheads="1"/>
          </p:cNvSpPr>
          <p:nvPr/>
        </p:nvSpPr>
        <p:spPr bwMode="auto">
          <a:xfrm>
            <a:off x="1679575" y="-1881188"/>
            <a:ext cx="5238750" cy="3924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38602" name="Picture 10" descr="http://www.visit-saint-petersburg.ru/attachments/Image/x_d5493348_1.jpg?1371407931576"/>
          <p:cNvPicPr>
            <a:picLocks noChangeAspect="1" noChangeArrowheads="1"/>
          </p:cNvPicPr>
          <p:nvPr/>
        </p:nvPicPr>
        <p:blipFill>
          <a:blip r:embed="rId3" cstate="print"/>
          <a:srcRect/>
          <a:stretch>
            <a:fillRect/>
          </a:stretch>
        </p:blipFill>
        <p:spPr bwMode="auto">
          <a:xfrm>
            <a:off x="1524000" y="2168770"/>
            <a:ext cx="5715000" cy="4689231"/>
          </a:xfrm>
          <a:prstGeom prst="rect">
            <a:avLst/>
          </a:prstGeom>
          <a:ln>
            <a:noFill/>
          </a:ln>
          <a:effectLst>
            <a:softEdge rad="112500"/>
          </a:effectLst>
        </p:spPr>
      </p:pic>
      <p:pic>
        <p:nvPicPr>
          <p:cNvPr id="238604" name="Picture 12" descr="http://reshell.msk.ru/rshph/Pit1110/Isa/DSC_4883nw.jpg"/>
          <p:cNvPicPr>
            <a:picLocks noChangeAspect="1" noChangeArrowheads="1"/>
          </p:cNvPicPr>
          <p:nvPr/>
        </p:nvPicPr>
        <p:blipFill>
          <a:blip r:embed="rId4" cstate="print"/>
          <a:srcRect/>
          <a:stretch>
            <a:fillRect/>
          </a:stretch>
        </p:blipFill>
        <p:spPr bwMode="auto">
          <a:xfrm>
            <a:off x="5334000" y="1"/>
            <a:ext cx="5334000" cy="3573375"/>
          </a:xfrm>
          <a:prstGeom prst="rect">
            <a:avLst/>
          </a:prstGeom>
          <a:ln>
            <a:noFill/>
          </a:ln>
          <a:effectLst>
            <a:softEdge rad="112500"/>
          </a:effectLst>
        </p:spPr>
      </p:pic>
      <p:pic>
        <p:nvPicPr>
          <p:cNvPr id="238606" name="Picture 14" descr="http://mundabor.files.wordpress.com/2010/07/pope-sunday.jpg"/>
          <p:cNvPicPr>
            <a:picLocks noChangeAspect="1" noChangeArrowheads="1"/>
          </p:cNvPicPr>
          <p:nvPr/>
        </p:nvPicPr>
        <p:blipFill>
          <a:blip r:embed="rId5" cstate="print"/>
          <a:srcRect r="17229"/>
          <a:stretch>
            <a:fillRect/>
          </a:stretch>
        </p:blipFill>
        <p:spPr bwMode="auto">
          <a:xfrm>
            <a:off x="7010401" y="3429000"/>
            <a:ext cx="3505201" cy="3429000"/>
          </a:xfrm>
          <a:prstGeom prst="rect">
            <a:avLst/>
          </a:prstGeom>
          <a:ln>
            <a:noFill/>
          </a:ln>
          <a:effectLst>
            <a:softEdge rad="112500"/>
          </a:effectLst>
        </p:spPr>
      </p:pic>
      <p:sp>
        <p:nvSpPr>
          <p:cNvPr id="8" name="Title 7"/>
          <p:cNvSpPr>
            <a:spLocks noGrp="1"/>
          </p:cNvSpPr>
          <p:nvPr>
            <p:ph type="title"/>
          </p:nvPr>
        </p:nvSpPr>
        <p:spPr>
          <a:xfrm>
            <a:off x="2049463" y="741485"/>
            <a:ext cx="8229600" cy="4114800"/>
          </a:xfrm>
        </p:spPr>
        <p:txBody>
          <a:bodyPr>
            <a:noAutofit/>
          </a:bodyPr>
          <a:lstStyle/>
          <a:p>
            <a:pPr algn="ctr"/>
            <a:r>
              <a:rPr lang="en-US" i="1" dirty="0">
                <a:effectLst>
                  <a:glow rad="101600">
                    <a:schemeClr val="bg1">
                      <a:alpha val="60000"/>
                    </a:schemeClr>
                  </a:glow>
                </a:effectLst>
              </a:rPr>
              <a:t>“And decked with gold and precious stones and pearls.”</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86249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0" y="3818467"/>
            <a:ext cx="6324136" cy="3979333"/>
          </a:xfrm>
          <a:prstGeom prst="rect">
            <a:avLst/>
          </a:prstGeom>
        </p:spPr>
      </p:pic>
      <p:pic>
        <p:nvPicPr>
          <p:cNvPr id="7" name="Picture 2" descr="C:\Users\Ptr. Daniel White\Pictures\Prophecy pictures\Dan Whites\Dragon with seven heads.jpg"/>
          <p:cNvPicPr>
            <a:picLocks noChangeAspect="1" noChangeArrowheads="1"/>
          </p:cNvPicPr>
          <p:nvPr/>
        </p:nvPicPr>
        <p:blipFill>
          <a:blip r:embed="rId3" cstate="print"/>
          <a:srcRect/>
          <a:stretch>
            <a:fillRect/>
          </a:stretch>
        </p:blipFill>
        <p:spPr bwMode="auto">
          <a:xfrm>
            <a:off x="0" y="-1"/>
            <a:ext cx="6324136" cy="4743101"/>
          </a:xfrm>
          <a:prstGeom prst="rect">
            <a:avLst/>
          </a:prstGeom>
          <a:noFill/>
        </p:spPr>
      </p:pic>
      <p:pic>
        <p:nvPicPr>
          <p:cNvPr id="1028" name="Picture 4" descr="http://www.prophetictimes.org/wp-content/uploads/2013/09/Rev12Drag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136" y="0"/>
            <a:ext cx="5867864" cy="723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2084916" y="990071"/>
            <a:ext cx="2857500" cy="2371725"/>
          </a:xfrm>
          <a:prstGeom prst="ellipse">
            <a:avLst/>
          </a:prstGeom>
          <a:ln>
            <a:noFill/>
          </a:ln>
          <a:effectLst>
            <a:softEdge rad="112500"/>
          </a:effectLst>
        </p:spPr>
      </p:pic>
      <p:pic>
        <p:nvPicPr>
          <p:cNvPr id="13" name="Picture 3" descr="C:\Users\Ptr. Daniel White\Pictures\Prophecy pictures\Revelation\chBab-False Prophet_DLong.jpg"/>
          <p:cNvPicPr>
            <a:picLocks noChangeAspect="1" noChangeArrowheads="1"/>
          </p:cNvPicPr>
          <p:nvPr/>
        </p:nvPicPr>
        <p:blipFill>
          <a:blip r:embed="rId6" cstate="print"/>
          <a:srcRect/>
          <a:stretch>
            <a:fillRect/>
          </a:stretch>
        </p:blipFill>
        <p:spPr bwMode="auto">
          <a:xfrm>
            <a:off x="907047" y="5081598"/>
            <a:ext cx="1769651" cy="1867965"/>
          </a:xfrm>
          <a:prstGeom prst="ellipse">
            <a:avLst/>
          </a:prstGeom>
          <a:ln>
            <a:noFill/>
          </a:ln>
          <a:effectLst>
            <a:softEdge rad="112500"/>
          </a:effectLst>
        </p:spPr>
      </p:pic>
      <p:sp>
        <p:nvSpPr>
          <p:cNvPr id="10" name="Rectangle 9"/>
          <p:cNvSpPr/>
          <p:nvPr/>
        </p:nvSpPr>
        <p:spPr>
          <a:xfrm>
            <a:off x="446116" y="2467955"/>
            <a:ext cx="10825941" cy="2554545"/>
          </a:xfrm>
          <a:prstGeom prst="rect">
            <a:avLst/>
          </a:prstGeom>
        </p:spPr>
        <p:txBody>
          <a:bodyPr wrap="square">
            <a:spAutoFit/>
          </a:bodyPr>
          <a:lstStyle/>
          <a:p>
            <a:pPr algn="ctr"/>
            <a:r>
              <a:rPr lang="en-US" sz="4000" dirty="0">
                <a:effectLst>
                  <a:glow rad="101600">
                    <a:schemeClr val="bg1">
                      <a:alpha val="60000"/>
                    </a:schemeClr>
                  </a:glow>
                </a:effectLst>
              </a:rPr>
              <a:t>In this terrible trinity. Satan assumes the part of the Father; the antichrist is likened to the Son; and the false prophet is assigned the role of the Holy Spirit.</a:t>
            </a:r>
            <a:br>
              <a:rPr lang="en-US" sz="4000" dirty="0">
                <a:effectLst>
                  <a:glow rad="101600">
                    <a:schemeClr val="bg1">
                      <a:alpha val="60000"/>
                    </a:schemeClr>
                  </a:glow>
                </a:effectLst>
              </a:rPr>
            </a:b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45332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229" y="18352"/>
            <a:ext cx="4953000" cy="6583362"/>
          </a:xfrm>
        </p:spPr>
        <p:txBody>
          <a:bodyPr>
            <a:normAutofit/>
          </a:bodyPr>
          <a:lstStyle/>
          <a:p>
            <a:pPr algn="ctr"/>
            <a:r>
              <a:rPr lang="en-US" i="1" dirty="0"/>
              <a:t>“…having a golden cup in her hand full of abominations and filthiness of her fornication.”</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101" y="396550"/>
            <a:ext cx="5187211" cy="58269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18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22" name="Picture 6" descr="http://leavethecult.files.wordpress.com/2012/05/babylon-the-scarlet-women-drinking.jpg"/>
          <p:cNvPicPr>
            <a:picLocks noChangeAspect="1" noChangeArrowheads="1"/>
          </p:cNvPicPr>
          <p:nvPr/>
        </p:nvPicPr>
        <p:blipFill>
          <a:blip r:embed="rId2" cstate="print"/>
          <a:srcRect r="-1250" b="45000"/>
          <a:stretch>
            <a:fillRect/>
          </a:stretch>
        </p:blipFill>
        <p:spPr bwMode="auto">
          <a:xfrm>
            <a:off x="1524001" y="1676400"/>
            <a:ext cx="9351819" cy="3810000"/>
          </a:xfrm>
          <a:prstGeom prst="rect">
            <a:avLst/>
          </a:prstGeom>
          <a:ln>
            <a:noFill/>
          </a:ln>
          <a:effectLst>
            <a:softEdge rad="112500"/>
          </a:effectLst>
        </p:spPr>
      </p:pic>
      <p:pic>
        <p:nvPicPr>
          <p:cNvPr id="239620" name="Picture 4" descr="http://kenraggio.com/golden%20chalice.jpg"/>
          <p:cNvPicPr>
            <a:picLocks noChangeAspect="1" noChangeArrowheads="1"/>
          </p:cNvPicPr>
          <p:nvPr/>
        </p:nvPicPr>
        <p:blipFill>
          <a:blip r:embed="rId3" cstate="print"/>
          <a:srcRect/>
          <a:stretch>
            <a:fillRect/>
          </a:stretch>
        </p:blipFill>
        <p:spPr bwMode="auto">
          <a:xfrm>
            <a:off x="1524000" y="0"/>
            <a:ext cx="1752600" cy="2210796"/>
          </a:xfrm>
          <a:prstGeom prst="rect">
            <a:avLst/>
          </a:prstGeom>
          <a:ln>
            <a:noFill/>
          </a:ln>
          <a:effectLst>
            <a:softEdge rad="112500"/>
          </a:effectLst>
        </p:spPr>
      </p:pic>
      <p:pic>
        <p:nvPicPr>
          <p:cNvPr id="239618" name="Picture 2" descr="http://4.bp.blogspot.com/-M-LBI9toNmA/TblLVmcdIoI/AAAAAAAADuA/JptHGDVbI7Y/s400/Scarlet+Priest+and+Golden+Cup.jpg"/>
          <p:cNvPicPr>
            <a:picLocks noChangeAspect="1" noChangeArrowheads="1"/>
          </p:cNvPicPr>
          <p:nvPr/>
        </p:nvPicPr>
        <p:blipFill>
          <a:blip r:embed="rId4" cstate="print"/>
          <a:srcRect/>
          <a:stretch>
            <a:fillRect/>
          </a:stretch>
        </p:blipFill>
        <p:spPr bwMode="auto">
          <a:xfrm>
            <a:off x="7924800" y="152401"/>
            <a:ext cx="2743200" cy="2139697"/>
          </a:xfrm>
          <a:prstGeom prst="rect">
            <a:avLst/>
          </a:prstGeom>
          <a:ln>
            <a:noFill/>
          </a:ln>
          <a:effectLst>
            <a:softEdge rad="112500"/>
          </a:effectLst>
        </p:spPr>
      </p:pic>
      <p:pic>
        <p:nvPicPr>
          <p:cNvPr id="239626" name="Picture 10" descr="http://biblelight.net/pius-ix-chalice-jp2.jpg"/>
          <p:cNvPicPr>
            <a:picLocks noChangeAspect="1" noChangeArrowheads="1"/>
          </p:cNvPicPr>
          <p:nvPr/>
        </p:nvPicPr>
        <p:blipFill>
          <a:blip r:embed="rId5" cstate="print"/>
          <a:srcRect/>
          <a:stretch>
            <a:fillRect/>
          </a:stretch>
        </p:blipFill>
        <p:spPr bwMode="auto">
          <a:xfrm>
            <a:off x="1524000" y="5143500"/>
            <a:ext cx="2286000" cy="1714500"/>
          </a:xfrm>
          <a:prstGeom prst="rect">
            <a:avLst/>
          </a:prstGeom>
          <a:ln>
            <a:noFill/>
          </a:ln>
          <a:effectLst>
            <a:softEdge rad="112500"/>
          </a:effectLst>
        </p:spPr>
      </p:pic>
      <p:pic>
        <p:nvPicPr>
          <p:cNvPr id="239628" name="Picture 12" descr="http://www.thegreatwhore.com/images/pope_golden_cup.jpg"/>
          <p:cNvPicPr>
            <a:picLocks noChangeAspect="1" noChangeArrowheads="1"/>
          </p:cNvPicPr>
          <p:nvPr/>
        </p:nvPicPr>
        <p:blipFill>
          <a:blip r:embed="rId6" cstate="print"/>
          <a:srcRect/>
          <a:stretch>
            <a:fillRect/>
          </a:stretch>
        </p:blipFill>
        <p:spPr bwMode="auto">
          <a:xfrm>
            <a:off x="4572000" y="152400"/>
            <a:ext cx="2453640" cy="1752600"/>
          </a:xfrm>
          <a:prstGeom prst="rect">
            <a:avLst/>
          </a:prstGeom>
          <a:ln>
            <a:noFill/>
          </a:ln>
          <a:effectLst>
            <a:softEdge rad="112500"/>
          </a:effectLst>
        </p:spPr>
      </p:pic>
      <p:pic>
        <p:nvPicPr>
          <p:cNvPr id="239630" name="Picture 14" descr="http://www.abbaswatchman.com/catholic%20golden%20Cup_small_jpg.jpg"/>
          <p:cNvPicPr>
            <a:picLocks noChangeAspect="1" noChangeArrowheads="1"/>
          </p:cNvPicPr>
          <p:nvPr/>
        </p:nvPicPr>
        <p:blipFill>
          <a:blip r:embed="rId7" cstate="print"/>
          <a:srcRect/>
          <a:stretch>
            <a:fillRect/>
          </a:stretch>
        </p:blipFill>
        <p:spPr bwMode="auto">
          <a:xfrm>
            <a:off x="9011457" y="3276600"/>
            <a:ext cx="1656543" cy="3581400"/>
          </a:xfrm>
          <a:prstGeom prst="rect">
            <a:avLst/>
          </a:prstGeom>
          <a:ln>
            <a:noFill/>
          </a:ln>
          <a:effectLst>
            <a:softEdge rad="112500"/>
          </a:effectLst>
        </p:spPr>
      </p:pic>
      <p:pic>
        <p:nvPicPr>
          <p:cNvPr id="239632" name="Picture 16" descr="http://www.catholicnewsagency.com/images/size340/Mass_Eucharist_Communion_Consecration_Transubstantiation_Credit_Mazur_2_CNA_World_Catholic_News_11_2_11.jpg"/>
          <p:cNvPicPr>
            <a:picLocks noChangeAspect="1" noChangeArrowheads="1"/>
          </p:cNvPicPr>
          <p:nvPr/>
        </p:nvPicPr>
        <p:blipFill>
          <a:blip r:embed="rId8" cstate="print"/>
          <a:srcRect/>
          <a:stretch>
            <a:fillRect/>
          </a:stretch>
        </p:blipFill>
        <p:spPr bwMode="auto">
          <a:xfrm>
            <a:off x="4953000" y="5230234"/>
            <a:ext cx="2057400" cy="1627767"/>
          </a:xfrm>
          <a:prstGeom prst="rect">
            <a:avLst/>
          </a:prstGeom>
          <a:ln>
            <a:noFill/>
          </a:ln>
          <a:effectLst>
            <a:softEdge rad="112500"/>
          </a:effectLst>
        </p:spPr>
      </p:pic>
    </p:spTree>
    <p:extLst>
      <p:ext uri="{BB962C8B-B14F-4D97-AF65-F5344CB8AC3E}">
        <p14:creationId xmlns:p14="http://schemas.microsoft.com/office/powerpoint/2010/main" val="124524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39622"/>
                                        </p:tgtEl>
                                        <p:attrNameLst>
                                          <p:attrName>style.visibility</p:attrName>
                                        </p:attrNameLst>
                                      </p:cBhvr>
                                      <p:to>
                                        <p:strVal val="visible"/>
                                      </p:to>
                                    </p:set>
                                    <p:anim calcmode="lin" valueType="num">
                                      <p:cBhvr>
                                        <p:cTn id="7" dur="1000" fill="hold"/>
                                        <p:tgtEl>
                                          <p:spTgt spid="239622"/>
                                        </p:tgtEl>
                                        <p:attrNameLst>
                                          <p:attrName>ppt_w</p:attrName>
                                        </p:attrNameLst>
                                      </p:cBhvr>
                                      <p:tavLst>
                                        <p:tav tm="0">
                                          <p:val>
                                            <p:strVal val="#ppt_w*0.70"/>
                                          </p:val>
                                        </p:tav>
                                        <p:tav tm="100000">
                                          <p:val>
                                            <p:strVal val="#ppt_w"/>
                                          </p:val>
                                        </p:tav>
                                      </p:tavLst>
                                    </p:anim>
                                    <p:anim calcmode="lin" valueType="num">
                                      <p:cBhvr>
                                        <p:cTn id="8" dur="1000" fill="hold"/>
                                        <p:tgtEl>
                                          <p:spTgt spid="239622"/>
                                        </p:tgtEl>
                                        <p:attrNameLst>
                                          <p:attrName>ppt_h</p:attrName>
                                        </p:attrNameLst>
                                      </p:cBhvr>
                                      <p:tavLst>
                                        <p:tav tm="0">
                                          <p:val>
                                            <p:strVal val="#ppt_h"/>
                                          </p:val>
                                        </p:tav>
                                        <p:tav tm="100000">
                                          <p:val>
                                            <p:strVal val="#ppt_h"/>
                                          </p:val>
                                        </p:tav>
                                      </p:tavLst>
                                    </p:anim>
                                    <p:animEffect transition="in" filter="fade">
                                      <p:cBhvr>
                                        <p:cTn id="9" dur="1000"/>
                                        <p:tgtEl>
                                          <p:spTgt spid="23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C:\Users\Ptr. Daniel White\Desktop\babylon.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2" name="Title 1"/>
          <p:cNvSpPr>
            <a:spLocks noGrp="1"/>
          </p:cNvSpPr>
          <p:nvPr>
            <p:ph type="ctrTitle"/>
          </p:nvPr>
        </p:nvSpPr>
        <p:spPr>
          <a:xfrm>
            <a:off x="1676400" y="1"/>
            <a:ext cx="8763000" cy="6858001"/>
          </a:xfrm>
        </p:spPr>
        <p:txBody>
          <a:bodyPr>
            <a:noAutofit/>
          </a:bodyPr>
          <a:lstStyle/>
          <a:p>
            <a:r>
              <a:rPr lang="en-US" sz="6600" b="1" i="1" dirty="0">
                <a:solidFill>
                  <a:schemeClr val="bg1"/>
                </a:solidFill>
                <a:effectLst>
                  <a:glow rad="101600">
                    <a:schemeClr val="tx1">
                      <a:alpha val="60000"/>
                    </a:schemeClr>
                  </a:glow>
                </a:effectLst>
                <a:latin typeface="Times New Roman" pitchFamily="18" charset="0"/>
                <a:cs typeface="Times New Roman" pitchFamily="18" charset="0"/>
              </a:rPr>
              <a:t>“Mystery, Babylon </a:t>
            </a:r>
            <a:br>
              <a:rPr lang="en-US" sz="6600" b="1" i="1" dirty="0">
                <a:solidFill>
                  <a:schemeClr val="bg1"/>
                </a:solidFill>
                <a:effectLst>
                  <a:glow rad="101600">
                    <a:schemeClr val="tx1">
                      <a:alpha val="60000"/>
                    </a:schemeClr>
                  </a:glow>
                </a:effectLst>
                <a:latin typeface="Times New Roman" pitchFamily="18" charset="0"/>
                <a:cs typeface="Times New Roman" pitchFamily="18" charset="0"/>
              </a:rPr>
            </a:br>
            <a:r>
              <a:rPr lang="en-US" sz="6600" b="1" i="1" dirty="0">
                <a:solidFill>
                  <a:schemeClr val="bg1"/>
                </a:solidFill>
                <a:effectLst>
                  <a:glow rad="101600">
                    <a:schemeClr val="tx1">
                      <a:alpha val="60000"/>
                    </a:schemeClr>
                  </a:glow>
                </a:effectLst>
                <a:latin typeface="Times New Roman" pitchFamily="18" charset="0"/>
                <a:cs typeface="Times New Roman" pitchFamily="18" charset="0"/>
              </a:rPr>
              <a:t>the Great” </a:t>
            </a:r>
            <a:br>
              <a:rPr lang="en-US" sz="6600" i="1" dirty="0">
                <a:solidFill>
                  <a:schemeClr val="bg1"/>
                </a:solidFill>
                <a:effectLst>
                  <a:glow rad="101600">
                    <a:schemeClr val="tx1">
                      <a:alpha val="60000"/>
                    </a:schemeClr>
                  </a:glow>
                </a:effectLst>
                <a:latin typeface="Pare" pitchFamily="2" charset="0"/>
              </a:rPr>
            </a:br>
            <a:r>
              <a:rPr lang="en-US" sz="4800" b="1" i="1" dirty="0">
                <a:solidFill>
                  <a:schemeClr val="bg1"/>
                </a:solidFill>
                <a:effectLst>
                  <a:glow rad="101600">
                    <a:schemeClr val="tx1">
                      <a:alpha val="60000"/>
                    </a:schemeClr>
                  </a:glow>
                </a:effectLst>
                <a:latin typeface="Times New Roman" pitchFamily="18" charset="0"/>
                <a:cs typeface="Times New Roman" pitchFamily="18" charset="0"/>
              </a:rPr>
              <a:t>.</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882" y="4764"/>
            <a:ext cx="9146119"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792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483" y="76200"/>
            <a:ext cx="90424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386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vatican aqrtwork\NimrodMightyHunterImage240.jpg"/>
          <p:cNvPicPr>
            <a:picLocks noChangeAspect="1" noChangeArrowheads="1"/>
          </p:cNvPicPr>
          <p:nvPr/>
        </p:nvPicPr>
        <p:blipFill>
          <a:blip r:embed="rId3" cstate="print"/>
          <a:srcRect/>
          <a:stretch>
            <a:fillRect/>
          </a:stretch>
        </p:blipFill>
        <p:spPr bwMode="auto">
          <a:xfrm>
            <a:off x="1676400" y="228600"/>
            <a:ext cx="5029200" cy="5791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3318" name="Picture 6" descr="C:\Users\Ptr. Daniel White\Desktop\nimrodstowerofbabel.jpg"/>
          <p:cNvPicPr>
            <a:picLocks noChangeAspect="1" noChangeArrowheads="1"/>
          </p:cNvPicPr>
          <p:nvPr/>
        </p:nvPicPr>
        <p:blipFill>
          <a:blip r:embed="rId4" cstate="print"/>
          <a:srcRect/>
          <a:stretch>
            <a:fillRect/>
          </a:stretch>
        </p:blipFill>
        <p:spPr bwMode="auto">
          <a:xfrm>
            <a:off x="6172200" y="990600"/>
            <a:ext cx="4291012" cy="5486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3829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p:cTn id="7" dur="1000" fill="hold"/>
                                        <p:tgtEl>
                                          <p:spTgt spid="13318"/>
                                        </p:tgtEl>
                                        <p:attrNameLst>
                                          <p:attrName>ppt_w</p:attrName>
                                        </p:attrNameLst>
                                      </p:cBhvr>
                                      <p:tavLst>
                                        <p:tav tm="0">
                                          <p:val>
                                            <p:strVal val="#ppt_w*0.70"/>
                                          </p:val>
                                        </p:tav>
                                        <p:tav tm="100000">
                                          <p:val>
                                            <p:strVal val="#ppt_w"/>
                                          </p:val>
                                        </p:tav>
                                      </p:tavLst>
                                    </p:anim>
                                    <p:anim calcmode="lin" valueType="num">
                                      <p:cBhvr>
                                        <p:cTn id="8" dur="1000" fill="hold"/>
                                        <p:tgtEl>
                                          <p:spTgt spid="13318"/>
                                        </p:tgtEl>
                                        <p:attrNameLst>
                                          <p:attrName>ppt_h</p:attrName>
                                        </p:attrNameLst>
                                      </p:cBhvr>
                                      <p:tavLst>
                                        <p:tav tm="0">
                                          <p:val>
                                            <p:strVal val="#ppt_h"/>
                                          </p:val>
                                        </p:tav>
                                        <p:tav tm="100000">
                                          <p:val>
                                            <p:strVal val="#ppt_h"/>
                                          </p:val>
                                        </p:tav>
                                      </p:tavLst>
                                    </p:anim>
                                    <p:animEffect transition="in" filter="fade">
                                      <p:cBhvr>
                                        <p:cTn id="9" dur="10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Pictures\Prophecy pictures\Revelation 1\2009-01 (Jan)\scan0001.jpg"/>
          <p:cNvPicPr>
            <a:picLocks noChangeAspect="1" noChangeArrowheads="1"/>
          </p:cNvPicPr>
          <p:nvPr/>
        </p:nvPicPr>
        <p:blipFill>
          <a:blip r:embed="rId3" cstate="print">
            <a:duotone>
              <a:prstClr val="black"/>
              <a:schemeClr val="accent4">
                <a:tint val="45000"/>
                <a:satMod val="400000"/>
              </a:schemeClr>
            </a:duotone>
          </a:blip>
          <a:srcRect l="2639" t="1250" r="2344" b="3750"/>
          <a:stretch>
            <a:fillRect/>
          </a:stretch>
        </p:blipFill>
        <p:spPr bwMode="auto">
          <a:xfrm>
            <a:off x="1524000" y="0"/>
            <a:ext cx="9144000" cy="6858000"/>
          </a:xfrm>
          <a:prstGeom prst="rect">
            <a:avLst/>
          </a:prstGeom>
          <a:noFill/>
        </p:spPr>
      </p:pic>
      <p:pic>
        <p:nvPicPr>
          <p:cNvPr id="1027" name="Picture 3" descr="C:\Users\Ptr. Daniel White\Desktop\Prophecy pictures\Revelation 1\Babylonian religion.jpg"/>
          <p:cNvPicPr>
            <a:picLocks noChangeAspect="1" noChangeArrowheads="1"/>
          </p:cNvPicPr>
          <p:nvPr/>
        </p:nvPicPr>
        <p:blipFill>
          <a:blip r:embed="rId4" cstate="print"/>
          <a:srcRect/>
          <a:stretch>
            <a:fillRect/>
          </a:stretch>
        </p:blipFill>
        <p:spPr bwMode="auto">
          <a:xfrm>
            <a:off x="3962400" y="1676400"/>
            <a:ext cx="4114800" cy="3810000"/>
          </a:xfrm>
          <a:prstGeom prst="ellipse">
            <a:avLst/>
          </a:prstGeom>
          <a:ln>
            <a:noFill/>
          </a:ln>
          <a:effectLst>
            <a:softEdge rad="112500"/>
          </a:effectLst>
        </p:spPr>
      </p:pic>
    </p:spTree>
    <p:extLst>
      <p:ext uri="{BB962C8B-B14F-4D97-AF65-F5344CB8AC3E}">
        <p14:creationId xmlns:p14="http://schemas.microsoft.com/office/powerpoint/2010/main" val="231035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
            <a:ext cx="9126415" cy="6884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descr="C:\Users\Ptr. Daniel White\Desktop\Tower of Babylon.jpg"/>
          <p:cNvPicPr>
            <a:picLocks noChangeAspect="1" noChangeArrowheads="1"/>
          </p:cNvPicPr>
          <p:nvPr/>
        </p:nvPicPr>
        <p:blipFill>
          <a:blip r:embed="rId4" cstate="print"/>
          <a:srcRect/>
          <a:stretch>
            <a:fillRect/>
          </a:stretch>
        </p:blipFill>
        <p:spPr bwMode="auto">
          <a:xfrm>
            <a:off x="2209801" y="109751"/>
            <a:ext cx="2725737" cy="3352800"/>
          </a:xfrm>
          <a:prstGeom prst="ellipse">
            <a:avLst/>
          </a:prstGeom>
          <a:ln>
            <a:noFill/>
          </a:ln>
          <a:effectLst>
            <a:softEdge rad="112500"/>
          </a:effectLst>
        </p:spPr>
      </p:pic>
      <p:sp>
        <p:nvSpPr>
          <p:cNvPr id="2" name="Rectangle 1"/>
          <p:cNvSpPr/>
          <p:nvPr/>
        </p:nvSpPr>
        <p:spPr>
          <a:xfrm>
            <a:off x="6885993" y="990600"/>
            <a:ext cx="3733800" cy="1077218"/>
          </a:xfrm>
          <a:prstGeom prst="rect">
            <a:avLst/>
          </a:prstGeom>
        </p:spPr>
        <p:txBody>
          <a:bodyPr wrap="square">
            <a:spAutoFit/>
          </a:bodyPr>
          <a:lstStyle/>
          <a:p>
            <a:pPr algn="ctr"/>
            <a:r>
              <a:rPr lang="en-US" sz="3200" dirty="0">
                <a:effectLst>
                  <a:glow rad="101600">
                    <a:schemeClr val="bg1">
                      <a:alpha val="60000"/>
                    </a:schemeClr>
                  </a:glow>
                </a:effectLst>
              </a:rPr>
              <a:t>Obelisk in front of </a:t>
            </a:r>
          </a:p>
          <a:p>
            <a:pPr algn="ctr"/>
            <a:r>
              <a:rPr lang="en-US" sz="3200" dirty="0">
                <a:effectLst>
                  <a:glow rad="101600">
                    <a:schemeClr val="bg1">
                      <a:alpha val="60000"/>
                    </a:schemeClr>
                  </a:glow>
                </a:effectLst>
              </a:rPr>
              <a:t>Saint Peter's Basilica</a:t>
            </a:r>
          </a:p>
        </p:txBody>
      </p:sp>
    </p:spTree>
    <p:extLst>
      <p:ext uri="{BB962C8B-B14F-4D97-AF65-F5344CB8AC3E}">
        <p14:creationId xmlns:p14="http://schemas.microsoft.com/office/powerpoint/2010/main" val="126052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1000" fill="hold"/>
                                        <p:tgtEl>
                                          <p:spTgt spid="24580"/>
                                        </p:tgtEl>
                                        <p:attrNameLst>
                                          <p:attrName>ppt_w</p:attrName>
                                        </p:attrNameLst>
                                      </p:cBhvr>
                                      <p:tavLst>
                                        <p:tav tm="0">
                                          <p:val>
                                            <p:strVal val="#ppt_w*0.70"/>
                                          </p:val>
                                        </p:tav>
                                        <p:tav tm="100000">
                                          <p:val>
                                            <p:strVal val="#ppt_w"/>
                                          </p:val>
                                        </p:tav>
                                      </p:tavLst>
                                    </p:anim>
                                    <p:anim calcmode="lin" valueType="num">
                                      <p:cBhvr>
                                        <p:cTn id="8" dur="1000" fill="hold"/>
                                        <p:tgtEl>
                                          <p:spTgt spid="24580"/>
                                        </p:tgtEl>
                                        <p:attrNameLst>
                                          <p:attrName>ppt_h</p:attrName>
                                        </p:attrNameLst>
                                      </p:cBhvr>
                                      <p:tavLst>
                                        <p:tav tm="0">
                                          <p:val>
                                            <p:strVal val="#ppt_h"/>
                                          </p:val>
                                        </p:tav>
                                        <p:tav tm="100000">
                                          <p:val>
                                            <p:strVal val="#ppt_h"/>
                                          </p:val>
                                        </p:tav>
                                      </p:tavLst>
                                    </p:anim>
                                    <p:animEffect transition="in" filter="fade">
                                      <p:cBhvr>
                                        <p:cTn id="9" dur="1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Pictures\Prophecy pictures\Nimrod\z158541693.jpg"/>
          <p:cNvPicPr>
            <a:picLocks noChangeAspect="1" noChangeArrowheads="1"/>
          </p:cNvPicPr>
          <p:nvPr/>
        </p:nvPicPr>
        <p:blipFill>
          <a:blip r:embed="rId3" cstate="print"/>
          <a:srcRect/>
          <a:stretch>
            <a:fillRect/>
          </a:stretch>
        </p:blipFill>
        <p:spPr bwMode="auto">
          <a:xfrm>
            <a:off x="5029201" y="3505201"/>
            <a:ext cx="2451775" cy="300831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363" name="Picture 3" descr="C:\Users\Ptr. Daniel White\Pictures\Prophecy pictures\Nimrod\mary3.jpg"/>
          <p:cNvPicPr>
            <a:picLocks noChangeAspect="1" noChangeArrowheads="1"/>
          </p:cNvPicPr>
          <p:nvPr/>
        </p:nvPicPr>
        <p:blipFill>
          <a:blip r:embed="rId4" cstate="print"/>
          <a:srcRect/>
          <a:stretch>
            <a:fillRect/>
          </a:stretch>
        </p:blipFill>
        <p:spPr bwMode="auto">
          <a:xfrm rot="440357">
            <a:off x="8129866" y="298272"/>
            <a:ext cx="2184876" cy="3105828"/>
          </a:xfrm>
          <a:prstGeom prst="rect">
            <a:avLst/>
          </a:prstGeom>
          <a:ln>
            <a:noFill/>
          </a:ln>
          <a:effectLst>
            <a:softEdge rad="112500"/>
          </a:effectLst>
        </p:spPr>
      </p:pic>
      <p:pic>
        <p:nvPicPr>
          <p:cNvPr id="15365" name="Picture 5" descr="C:\Users\Ptr. Daniel White\Pictures\Prophecy pictures\Nimrod\queen_of_hell-4.jpg"/>
          <p:cNvPicPr>
            <a:picLocks noChangeAspect="1" noChangeArrowheads="1"/>
          </p:cNvPicPr>
          <p:nvPr/>
        </p:nvPicPr>
        <p:blipFill>
          <a:blip r:embed="rId5" cstate="print"/>
          <a:srcRect/>
          <a:stretch>
            <a:fillRect/>
          </a:stretch>
        </p:blipFill>
        <p:spPr bwMode="auto">
          <a:xfrm>
            <a:off x="4953001" y="304801"/>
            <a:ext cx="2407405" cy="275107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366" name="Picture 6" descr="C:\Users\Ptr. Daniel White\Pictures\Prophecy pictures\Revelation 1\revelation 2\359014927_5ea34dc09c.jpg"/>
          <p:cNvPicPr>
            <a:picLocks noChangeAspect="1" noChangeArrowheads="1"/>
          </p:cNvPicPr>
          <p:nvPr/>
        </p:nvPicPr>
        <p:blipFill>
          <a:blip r:embed="rId6" cstate="print"/>
          <a:srcRect/>
          <a:stretch>
            <a:fillRect/>
          </a:stretch>
        </p:blipFill>
        <p:spPr bwMode="auto">
          <a:xfrm rot="21139356">
            <a:off x="2323001" y="3410838"/>
            <a:ext cx="2209800" cy="2983735"/>
          </a:xfrm>
          <a:prstGeom prst="rect">
            <a:avLst/>
          </a:prstGeom>
          <a:ln>
            <a:noFill/>
          </a:ln>
          <a:effectLst>
            <a:softEdge rad="112500"/>
          </a:effectLst>
        </p:spPr>
      </p:pic>
      <p:pic>
        <p:nvPicPr>
          <p:cNvPr id="15367" name="Picture 7" descr="C:\Users\Ptr. Daniel White\Pictures\Prophecy pictures\Revelation 1\revelation 2\la_vierge_au_lys.jpg"/>
          <p:cNvPicPr>
            <a:picLocks noChangeAspect="1" noChangeArrowheads="1"/>
          </p:cNvPicPr>
          <p:nvPr/>
        </p:nvPicPr>
        <p:blipFill>
          <a:blip r:embed="rId7" cstate="print"/>
          <a:srcRect/>
          <a:stretch>
            <a:fillRect/>
          </a:stretch>
        </p:blipFill>
        <p:spPr bwMode="auto">
          <a:xfrm rot="20841445">
            <a:off x="2179872" y="500192"/>
            <a:ext cx="2089351" cy="2743200"/>
          </a:xfrm>
          <a:prstGeom prst="rect">
            <a:avLst/>
          </a:prstGeom>
          <a:ln>
            <a:noFill/>
          </a:ln>
          <a:effectLst>
            <a:softEdge rad="112500"/>
          </a:effectLst>
        </p:spPr>
      </p:pic>
      <p:sp>
        <p:nvSpPr>
          <p:cNvPr id="8" name="Title 7"/>
          <p:cNvSpPr>
            <a:spLocks noGrp="1"/>
          </p:cNvSpPr>
          <p:nvPr>
            <p:ph type="ctrTitle"/>
          </p:nvPr>
        </p:nvSpPr>
        <p:spPr>
          <a:xfrm>
            <a:off x="1524000" y="2130426"/>
            <a:ext cx="9144000" cy="1470025"/>
          </a:xfrm>
        </p:spPr>
        <p:txBody>
          <a:bodyPr>
            <a:noAutofit/>
          </a:bodyPr>
          <a:lstStyle/>
          <a:p>
            <a:r>
              <a:rPr lang="en-US" sz="5400" b="1" dirty="0">
                <a:effectLst>
                  <a:glow rad="101600">
                    <a:schemeClr val="bg1">
                      <a:alpha val="60000"/>
                    </a:schemeClr>
                  </a:glow>
                </a:effectLst>
                <a:latin typeface="Pare" pitchFamily="2" charset="0"/>
              </a:rPr>
              <a:t>“Worship of a Mother/Child goddess” </a:t>
            </a:r>
          </a:p>
        </p:txBody>
      </p:sp>
      <p:pic>
        <p:nvPicPr>
          <p:cNvPr id="8194" name="Picture 2" descr="C:\Users\Ptr. Daniel White\Desktop\Prophecy pictures\Nimrod\mary_jesus.jpg"/>
          <p:cNvPicPr>
            <a:picLocks noChangeAspect="1" noChangeArrowheads="1"/>
          </p:cNvPicPr>
          <p:nvPr/>
        </p:nvPicPr>
        <p:blipFill>
          <a:blip r:embed="rId8" cstate="print"/>
          <a:srcRect/>
          <a:stretch>
            <a:fillRect/>
          </a:stretch>
        </p:blipFill>
        <p:spPr bwMode="auto">
          <a:xfrm rot="446619">
            <a:off x="7950992" y="3483807"/>
            <a:ext cx="2211162" cy="2900941"/>
          </a:xfrm>
          <a:prstGeom prst="rect">
            <a:avLst/>
          </a:prstGeom>
          <a:ln>
            <a:noFill/>
          </a:ln>
          <a:effectLst>
            <a:softEdge rad="112500"/>
          </a:effectLst>
        </p:spPr>
      </p:pic>
    </p:spTree>
    <p:extLst>
      <p:ext uri="{BB962C8B-B14F-4D97-AF65-F5344CB8AC3E}">
        <p14:creationId xmlns:p14="http://schemas.microsoft.com/office/powerpoint/2010/main" val="244105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731" y="643812"/>
            <a:ext cx="10599576" cy="9332782"/>
          </a:xfrm>
        </p:spPr>
        <p:txBody>
          <a:bodyPr>
            <a:normAutofit/>
          </a:bodyPr>
          <a:lstStyle/>
          <a:p>
            <a:pPr algn="ctr"/>
            <a:r>
              <a:rPr lang="en-US" sz="4800" i="1" dirty="0"/>
              <a:t>“And here is the mind which hath wisdom. The seven heads are seven mountains, on which the woman sitteth.”</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371411" y="97355"/>
            <a:ext cx="9404475" cy="3821501"/>
          </a:xfrm>
          <a:prstGeom prst="rect">
            <a:avLst/>
          </a:prstGeom>
        </p:spPr>
      </p:pic>
    </p:spTree>
    <p:extLst>
      <p:ext uri="{BB962C8B-B14F-4D97-AF65-F5344CB8AC3E}">
        <p14:creationId xmlns:p14="http://schemas.microsoft.com/office/powerpoint/2010/main" val="421785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Ptr. Daniel White\Desktop\500px-Seven_Hills_of_Rome.svg.png"/>
          <p:cNvPicPr>
            <a:picLocks noChangeAspect="1" noChangeArrowheads="1"/>
          </p:cNvPicPr>
          <p:nvPr/>
        </p:nvPicPr>
        <p:blipFill>
          <a:blip r:embed="rId3" cstate="print"/>
          <a:srcRect/>
          <a:stretch>
            <a:fillRect/>
          </a:stretch>
        </p:blipFill>
        <p:spPr bwMode="auto">
          <a:xfrm>
            <a:off x="1524001" y="-44475"/>
            <a:ext cx="9426048" cy="6902475"/>
          </a:xfrm>
          <a:prstGeom prst="rect">
            <a:avLst/>
          </a:prstGeom>
          <a:noFill/>
        </p:spPr>
      </p:pic>
      <p:pic>
        <p:nvPicPr>
          <p:cNvPr id="24579" name="Picture 3" descr="C:\Users\Ptr. Daniel White\Pictures\Prophecy pictures\Revelation 1\revelation 2\01rome121.JPG"/>
          <p:cNvPicPr>
            <a:picLocks noChangeAspect="1" noChangeArrowheads="1"/>
          </p:cNvPicPr>
          <p:nvPr/>
        </p:nvPicPr>
        <p:blipFill>
          <a:blip r:embed="rId4" cstate="print"/>
          <a:srcRect/>
          <a:stretch>
            <a:fillRect/>
          </a:stretch>
        </p:blipFill>
        <p:spPr bwMode="auto">
          <a:xfrm>
            <a:off x="1700742" y="1"/>
            <a:ext cx="4166659" cy="33598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3"/>
          <p:cNvSpPr>
            <a:spLocks noGrp="1"/>
          </p:cNvSpPr>
          <p:nvPr>
            <p:ph type="title"/>
          </p:nvPr>
        </p:nvSpPr>
        <p:spPr>
          <a:xfrm>
            <a:off x="6553200" y="5486400"/>
            <a:ext cx="4419600" cy="1371600"/>
          </a:xfrm>
        </p:spPr>
        <p:txBody>
          <a:bodyPr/>
          <a:lstStyle/>
          <a:p>
            <a:r>
              <a:rPr lang="en-US" b="1" dirty="0"/>
              <a:t>Revelation 17:9</a:t>
            </a:r>
          </a:p>
        </p:txBody>
      </p:sp>
    </p:spTree>
    <p:extLst>
      <p:ext uri="{BB962C8B-B14F-4D97-AF65-F5344CB8AC3E}">
        <p14:creationId xmlns:p14="http://schemas.microsoft.com/office/powerpoint/2010/main" val="240053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204"/>
            <a:ext cx="10515600" cy="1325563"/>
          </a:xfrm>
        </p:spPr>
        <p:txBody>
          <a:bodyPr/>
          <a:lstStyle/>
          <a:p>
            <a:pPr algn="ctr"/>
            <a:r>
              <a:rPr lang="en-US" dirty="0"/>
              <a:t>He has his synagogues </a:t>
            </a:r>
          </a:p>
        </p:txBody>
      </p:sp>
      <p:pic>
        <p:nvPicPr>
          <p:cNvPr id="7170" name="Picture 2" descr="http://www.czechtourism.com/getmedia/b21cb780-392a-4a17-9e3c-b62d35534ebb/c-pilsen-great-synagogue-2.jpg.aspx?width=800&amp;height=497&amp;ex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197" y="1690688"/>
            <a:ext cx="8317605"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63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553200" y="1"/>
            <a:ext cx="4157529" cy="2554545"/>
          </a:xfrm>
          <a:prstGeom prst="rect">
            <a:avLst/>
          </a:prstGeom>
        </p:spPr>
        <p:txBody>
          <a:bodyPr wrap="square">
            <a:spAutoFit/>
          </a:bodyPr>
          <a:lstStyle/>
          <a:p>
            <a:pPr algn="ctr"/>
            <a:r>
              <a:rPr lang="en-US" sz="3200" dirty="0">
                <a:effectLst>
                  <a:glow rad="101600">
                    <a:schemeClr val="bg1">
                      <a:alpha val="60000"/>
                    </a:schemeClr>
                  </a:glow>
                </a:effectLst>
              </a:rPr>
              <a:t>MYSTERY, BABYLON THE GREAT, THE MOTHER OF HARLOTS AND ABOMINATIONS OF THE EARTH</a:t>
            </a:r>
          </a:p>
        </p:txBody>
      </p:sp>
    </p:spTree>
    <p:extLst>
      <p:ext uri="{BB962C8B-B14F-4D97-AF65-F5344CB8AC3E}">
        <p14:creationId xmlns:p14="http://schemas.microsoft.com/office/powerpoint/2010/main" val="24904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01748" y="884008"/>
            <a:ext cx="9244925" cy="5177158"/>
          </a:xfrm>
          <a:prstGeom prst="rect">
            <a:avLst/>
          </a:prstGeom>
        </p:spPr>
      </p:pic>
    </p:spTree>
    <p:extLst>
      <p:ext uri="{BB962C8B-B14F-4D97-AF65-F5344CB8AC3E}">
        <p14:creationId xmlns:p14="http://schemas.microsoft.com/office/powerpoint/2010/main" val="311921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f I Were the Devil - Paul Harvey (Good Audi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4"/>
            <a:ext cx="12017022" cy="6759575"/>
          </a:xfrm>
          <a:prstGeom prst="rect">
            <a:avLst/>
          </a:prstGeom>
        </p:spPr>
      </p:pic>
    </p:spTree>
    <p:extLst>
      <p:ext uri="{BB962C8B-B14F-4D97-AF65-F5344CB8AC3E}">
        <p14:creationId xmlns:p14="http://schemas.microsoft.com/office/powerpoint/2010/main" val="79495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56715"/>
            <a:ext cx="12382500" cy="9096375"/>
          </a:xfrm>
          <a:prstGeom prst="rect">
            <a:avLst/>
          </a:prstGeom>
        </p:spPr>
      </p:pic>
    </p:spTree>
    <p:extLst>
      <p:ext uri="{BB962C8B-B14F-4D97-AF65-F5344CB8AC3E}">
        <p14:creationId xmlns:p14="http://schemas.microsoft.com/office/powerpoint/2010/main" val="76549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1257"/>
            <a:ext cx="12192000" cy="1325563"/>
          </a:xfrm>
        </p:spPr>
        <p:txBody>
          <a:bodyPr>
            <a:noAutofit/>
          </a:bodyPr>
          <a:lstStyle/>
          <a:p>
            <a:pPr algn="ctr"/>
            <a:br>
              <a:rPr lang="en-US" sz="3600" i="1" dirty="0"/>
            </a:br>
            <a:r>
              <a:rPr lang="en-US" sz="3600" i="1" dirty="0"/>
              <a:t>"I know thy works, and tribulation, and poverty, (but thou art rich) and I know the blasphemy of them which say they are Jews, and are not, but are the </a:t>
            </a:r>
            <a:r>
              <a:rPr lang="en-US" sz="3600" i="1" u="sng" dirty="0"/>
              <a:t>synagogue of Satan</a:t>
            </a:r>
            <a:r>
              <a:rPr lang="en-US" sz="3600" i="1" dirty="0"/>
              <a:t>" (Rev. 2:9)</a:t>
            </a:r>
            <a:br>
              <a:rPr lang="en-US" sz="3600" i="1" dirty="0"/>
            </a:br>
            <a:br>
              <a:rPr lang="en-US" sz="3600" i="1" dirty="0"/>
            </a:br>
            <a:endParaRPr lang="en-US" sz="3600" i="1" dirty="0"/>
          </a:p>
        </p:txBody>
      </p:sp>
      <p:sp>
        <p:nvSpPr>
          <p:cNvPr id="3" name="Rectangle 1"/>
          <p:cNvSpPr>
            <a:spLocks noChangeArrowheads="1"/>
          </p:cNvSpPr>
          <p:nvPr/>
        </p:nvSpPr>
        <p:spPr bwMode="auto">
          <a:xfrm rot="10800000" flipV="1">
            <a:off x="218901" y="2186137"/>
            <a:ext cx="11754198" cy="3970318"/>
          </a:xfrm>
          <a:prstGeom prst="rect">
            <a:avLst/>
          </a:prstGeom>
          <a:ln w="57150"/>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bg1"/>
                </a:solidFill>
                <a:effectLst/>
                <a:latin typeface="Arial" panose="020B0604020202020204" pitchFamily="34" charset="0"/>
                <a:hlinkClick r:id="rId2"/>
              </a:rPr>
              <a:t>Synagogue</a:t>
            </a:r>
            <a:r>
              <a:rPr kumimoji="0" lang="en-US" altLang="en-US" sz="3600" b="1" i="0" u="none" strike="noStrike" cap="none" normalizeH="0" baseline="0" dirty="0">
                <a:ln>
                  <a:noFill/>
                </a:ln>
                <a:solidFill>
                  <a:schemeClr val="bg1"/>
                </a:solidFill>
                <a:effectLst/>
                <a:latin typeface="Arial" panose="020B0604020202020204" pitchFamily="34" charset="0"/>
              </a:rPr>
              <a:t> (SIN-uh-gahg)</a:t>
            </a:r>
            <a:r>
              <a:rPr kumimoji="0" lang="en-US" altLang="en-US" sz="3600" b="0" i="0" u="none" strike="noStrike" cap="none" normalizeH="0" baseline="0" dirty="0">
                <a:ln>
                  <a:noFill/>
                </a:ln>
                <a:solidFill>
                  <a:schemeClr val="bg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600" dirty="0">
              <a:solidFill>
                <a:schemeClr val="bg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Arial" panose="020B0604020202020204" pitchFamily="34" charset="0"/>
              </a:rPr>
              <a:t>From a Greek root meaning "assembly." The most widely accepted term for a Jewish house of worship. The Jewish equivalent of a church, mosque or temple.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57466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337</TotalTime>
  <Words>1986</Words>
  <Application>Microsoft Office PowerPoint</Application>
  <PresentationFormat>Widescreen</PresentationFormat>
  <Paragraphs>140</Paragraphs>
  <Slides>83</Slides>
  <Notes>24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83</vt:i4>
      </vt:variant>
    </vt:vector>
  </HeadingPairs>
  <TitlesOfParts>
    <vt:vector size="91" baseType="lpstr">
      <vt:lpstr>Batang</vt:lpstr>
      <vt:lpstr>Algerian</vt:lpstr>
      <vt:lpstr>Arial</vt:lpstr>
      <vt:lpstr>Calibri</vt:lpstr>
      <vt:lpstr>Calibri Light</vt:lpstr>
      <vt:lpstr>Pare</vt:lpstr>
      <vt:lpstr>Times New Roman</vt:lpstr>
      <vt:lpstr>Office Theme</vt:lpstr>
      <vt:lpstr>PowerPoint Presentation</vt:lpstr>
      <vt:lpstr>Topics to be studied</vt:lpstr>
      <vt:lpstr>PowerPoint Presentation</vt:lpstr>
      <vt:lpstr>How does Satan imitate God?  </vt:lpstr>
      <vt:lpstr>Satan has a false trinity </vt:lpstr>
      <vt:lpstr>PowerPoint Presentation</vt:lpstr>
      <vt:lpstr>PowerPoint Presentation</vt:lpstr>
      <vt:lpstr>He has his synagogues </vt:lpstr>
      <vt:lpstr> "I know thy works, and tribulation, and poverty, (but thou art rich) and I know the blasphemy of them which say they are Jews, and are not, but are the synagogue of Satan" (Rev. 2:9)  </vt:lpstr>
      <vt:lpstr>Satan has teachers</vt:lpstr>
      <vt:lpstr>(2 Peter 2:1)  “But there were false prophets also among the people, even as there shall be false teachers among you, who privily shall bring in damnable heresies, even denying the Lord that bought them, and bring upon themselves swift destruction.”</vt:lpstr>
      <vt:lpstr>PowerPoint Presentation</vt:lpstr>
      <vt:lpstr>(Acts 4:19)  “But Peter and John answered and said unto them, Whether it be right in the sight of God to hearken unto you more than unto God, judge ye.”</vt:lpstr>
      <vt:lpstr>Tonight’s Message</vt:lpstr>
      <vt:lpstr>Satan has his doctrines </vt:lpstr>
      <vt:lpstr>"Now the Spirit speaketh expressly, that in the latter times some shall depart from the faith, giving heed to seducing spirits, and doctrines of devils" (1 Tim. 4:1) </vt:lpstr>
      <vt:lpstr>PowerPoint Presentation</vt:lpstr>
      <vt:lpstr>PowerPoint Presentation</vt:lpstr>
      <vt:lpstr>PowerPoint Presentation</vt:lpstr>
      <vt:lpstr>PowerPoint Presentation</vt:lpstr>
      <vt:lpstr>PowerPoint Presentation</vt:lpstr>
      <vt:lpstr>WND (WorldNetDaily) EXCLUSIVE:  Public schools ruining U.S. kids with 'indoctrination‘:  Public education in America today is almost the opposite of education, according to an education expert who calls the nation’s schooling “indoctrination.”  </vt:lpstr>
      <vt:lpstr>PowerPoint Presentation</vt:lpstr>
      <vt:lpstr>PowerPoint Presentation</vt:lpstr>
      <vt:lpstr>PowerPoint Presentation</vt:lpstr>
      <vt:lpstr>Satan has his mysteries </vt:lpstr>
      <vt:lpstr>We are commanded not to become involved with the unfruitful works of darkness.   “And have no fellowship with the unfruitful works of darkness, but rather reprove them.” (Eph. 5:11)</vt:lpstr>
      <vt:lpstr>Biblical Warning  Concerning  Occult Involvement (Deuteronomy 18:9-13)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 has mysteries</vt:lpstr>
      <vt:lpstr>PowerPoint Presentation</vt:lpstr>
      <vt:lpstr>PowerPoint Presentation</vt:lpstr>
      <vt:lpstr>PowerPoint Presentation</vt:lpstr>
      <vt:lpstr>PowerPoint Presentation</vt:lpstr>
      <vt:lpstr>“And without controversy great is the mystery of godliness: God was manifest in the flesh, justified in the Spirit, seen of angels, preached unto the Gentiles, believed on in the world, received up into glory.” (1 Tim. 3:16) </vt:lpstr>
      <vt:lpstr>“Even the mystery which hath been hid from ages and from generations, but now is made manifest to his saints. To whom God would make known what is the riches of the glory of this mystery among the Gentiles; which is Christ in you, the hope of glory.”  (Col. 1:26-27) </vt:lpstr>
      <vt:lpstr>“For I would not, brethren, that ye should be ignorant of this mystery, lest ye should be wise in your own conceits; that blindness in part is happened to Israel, until the fullness of the Gentiles be come in.” (Rom. 11:25) </vt:lpstr>
      <vt:lpstr>(2 Thess. 2:1-8) In this passage, the Lord is revealing who is behind the "mystery of iniquity,” the great wickedness in the latter times.   The “mystery of iniquity” is the working of Satan through the Anti-Christ.</vt:lpstr>
      <vt:lpstr>PowerPoint Presentation</vt:lpstr>
      <vt:lpstr>"But unto you I say, and unto the rest in Thyatira, as many as have not this doctrine, and which have not known the depths (mysteries) of Satan, as they speak; I will put upon you none other burden. But that which ye have already hold fast till I come."  (Rev. 2:24) </vt:lpstr>
      <vt:lpstr>What was the Satanic doctrine embraced in the Church at Thyatira that took some of them into the depths of Satan?</vt:lpstr>
      <vt:lpstr>“Notwithstanding I have a few things against thee, because thou sufferest that woman Jezebel, which calleth herself a prophetess, to teach and to seduce my servants to commit fornication.”</vt:lpstr>
      <vt:lpstr>Teaching of Jezebel</vt:lpstr>
      <vt:lpstr>PowerPoint Presentation</vt:lpstr>
      <vt:lpstr>“I gave her space to repent of her fornication;  and she repented not…”</vt:lpstr>
      <vt:lpstr>“I will cast her into a bed, and them that commit adultery with her into great tribulation…”</vt:lpstr>
      <vt:lpstr>“…except they repent of their deeds…”</vt:lpstr>
      <vt:lpstr>“And I will kill her children with death; and all the churches shall know that I am he which searcheth the reins and hearts.”</vt:lpstr>
      <vt:lpstr>The Mystery of the Great Whore (Revelation 17-19)</vt:lpstr>
      <vt:lpstr> “And upon her forehead was a name written, MYSTERY, BABYLON THE GREAT, THE MOTHER OF HARLOTS AND ABOMINATIONS OF THE EARTH…And the angel said unto me, Wherefore didst thou marvel? I will tell thee the mystery of the woman, and of the beast that carrieth her, which hath the seven heads and ten horns.” (Rev. 17:5, 7) </vt:lpstr>
      <vt:lpstr>PowerPoint Presentation</vt:lpstr>
      <vt:lpstr>“And he said unto me, the waters which thou sawest, where the whore sitteth, are peoples, and multitudes, and nations and tongues.” (Revelation 17:15)</vt:lpstr>
      <vt:lpstr>“With whom the kings of the earth have committed fornication…” </vt:lpstr>
      <vt:lpstr>PowerPoint Presentation</vt:lpstr>
      <vt:lpstr>PowerPoint Presentation</vt:lpstr>
      <vt:lpstr>PowerPoint Presentation</vt:lpstr>
      <vt:lpstr>“And I saw the woman drunken with the blood of the saints, and with the blood of the martyrs of Jesus: and when I saw her, I wondered with great admiration.”</vt:lpstr>
      <vt:lpstr>PowerPoint Presentation</vt:lpstr>
      <vt:lpstr>“And the woman was arrayed in purple and scarlet colour, and decked with gold and precious stones and pearls; having a golden cup in her hand full of abominations and filthiness of her fornication.”</vt:lpstr>
      <vt:lpstr>PowerPoint Presentation</vt:lpstr>
      <vt:lpstr>“And the woman was arrayed in  purple and scarlet colour.”</vt:lpstr>
      <vt:lpstr>“And decked with gold and precious stones and pearls.”</vt:lpstr>
      <vt:lpstr>“…having a golden cup in her hand full of abominations and filthiness of her fornication.”</vt:lpstr>
      <vt:lpstr>PowerPoint Presentation</vt:lpstr>
      <vt:lpstr>“Mystery, Babylon  the Great”  .</vt:lpstr>
      <vt:lpstr>PowerPoint Presentation</vt:lpstr>
      <vt:lpstr>PowerPoint Presentation</vt:lpstr>
      <vt:lpstr>PowerPoint Presentation</vt:lpstr>
      <vt:lpstr>PowerPoint Presentation</vt:lpstr>
      <vt:lpstr>“Worship of a Mother/Child goddess” </vt:lpstr>
      <vt:lpstr>“And here is the mind which hath wisdom. The seven heads are seven mountains, on which the woman sitteth.”</vt:lpstr>
      <vt:lpstr>Revelation 17:9</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23</cp:revision>
  <dcterms:created xsi:type="dcterms:W3CDTF">2016-04-06T15:36:03Z</dcterms:created>
  <dcterms:modified xsi:type="dcterms:W3CDTF">2016-04-07T14:11:54Z</dcterms:modified>
</cp:coreProperties>
</file>