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7" r:id="rId2"/>
    <p:sldId id="258" r:id="rId3"/>
    <p:sldId id="259" r:id="rId4"/>
    <p:sldId id="260" r:id="rId5"/>
    <p:sldId id="261" r:id="rId6"/>
    <p:sldId id="263" r:id="rId7"/>
    <p:sldId id="264" r:id="rId8"/>
    <p:sldId id="265" r:id="rId9"/>
    <p:sldId id="266" r:id="rId10"/>
    <p:sldId id="267" r:id="rId11"/>
    <p:sldId id="271" r:id="rId12"/>
    <p:sldId id="272" r:id="rId13"/>
    <p:sldId id="282" r:id="rId14"/>
    <p:sldId id="284" r:id="rId15"/>
    <p:sldId id="283" r:id="rId16"/>
    <p:sldId id="285" r:id="rId17"/>
    <p:sldId id="289" r:id="rId18"/>
    <p:sldId id="290" r:id="rId19"/>
    <p:sldId id="291" r:id="rId20"/>
    <p:sldId id="293" r:id="rId21"/>
    <p:sldId id="286" r:id="rId22"/>
    <p:sldId id="294" r:id="rId23"/>
    <p:sldId id="295" r:id="rId24"/>
    <p:sldId id="296" r:id="rId25"/>
    <p:sldId id="297" r:id="rId26"/>
    <p:sldId id="299" r:id="rId27"/>
    <p:sldId id="302" r:id="rId28"/>
    <p:sldId id="300" r:id="rId29"/>
    <p:sldId id="303" r:id="rId30"/>
    <p:sldId id="301" r:id="rId31"/>
    <p:sldId id="288" r:id="rId32"/>
    <p:sldId id="287" r:id="rId33"/>
    <p:sldId id="304" r:id="rId34"/>
    <p:sldId id="306" r:id="rId35"/>
    <p:sldId id="307" r:id="rId36"/>
    <p:sldId id="308" r:id="rId37"/>
    <p:sldId id="309" r:id="rId38"/>
    <p:sldId id="311" r:id="rId39"/>
    <p:sldId id="312" r:id="rId40"/>
    <p:sldId id="313" r:id="rId41"/>
    <p:sldId id="314" r:id="rId42"/>
    <p:sldId id="315" r:id="rId43"/>
    <p:sldId id="332" r:id="rId44"/>
    <p:sldId id="330" r:id="rId45"/>
    <p:sldId id="333" r:id="rId46"/>
    <p:sldId id="329" r:id="rId47"/>
    <p:sldId id="316" r:id="rId48"/>
    <p:sldId id="317" r:id="rId49"/>
    <p:sldId id="318" r:id="rId50"/>
    <p:sldId id="319" r:id="rId51"/>
    <p:sldId id="321" r:id="rId52"/>
    <p:sldId id="322" r:id="rId53"/>
    <p:sldId id="323" r:id="rId54"/>
    <p:sldId id="325" r:id="rId55"/>
    <p:sldId id="327" r:id="rId56"/>
    <p:sldId id="334" r:id="rId57"/>
    <p:sldId id="335" r:id="rId58"/>
    <p:sldId id="336" r:id="rId59"/>
    <p:sldId id="337" r:id="rId60"/>
    <p:sldId id="338" r:id="rId61"/>
    <p:sldId id="341" r:id="rId62"/>
    <p:sldId id="342" r:id="rId63"/>
    <p:sldId id="343" r:id="rId64"/>
    <p:sldId id="344" r:id="rId65"/>
    <p:sldId id="345" r:id="rId66"/>
    <p:sldId id="346" r:id="rId67"/>
    <p:sldId id="347" r:id="rId68"/>
    <p:sldId id="348" r:id="rId69"/>
    <p:sldId id="349" r:id="rId70"/>
    <p:sldId id="351" r:id="rId71"/>
    <p:sldId id="352" r:id="rId72"/>
    <p:sldId id="353" r:id="rId73"/>
    <p:sldId id="355" r:id="rId74"/>
    <p:sldId id="354" r:id="rId75"/>
    <p:sldId id="356"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4660"/>
  </p:normalViewPr>
  <p:slideViewPr>
    <p:cSldViewPr snapToGrid="0">
      <p:cViewPr varScale="1">
        <p:scale>
          <a:sx n="88" d="100"/>
          <a:sy n="88" d="100"/>
        </p:scale>
        <p:origin x="120"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2F19D-4D81-4C8C-8566-909A864773B0}" type="datetimeFigureOut">
              <a:rPr lang="en-US" smtClean="0"/>
              <a:t>4/7/2016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D30AB-F859-499B-8F90-B3A7EE870048}" type="slidenum">
              <a:rPr lang="en-US" smtClean="0"/>
              <a:t>‹#›</a:t>
            </a:fld>
            <a:endParaRPr lang="en-US"/>
          </a:p>
        </p:txBody>
      </p:sp>
    </p:spTree>
    <p:extLst>
      <p:ext uri="{BB962C8B-B14F-4D97-AF65-F5344CB8AC3E}">
        <p14:creationId xmlns:p14="http://schemas.microsoft.com/office/powerpoint/2010/main" val="3806840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9B7BBE-69A9-4EAE-9F32-CCD713ADD9B1}" type="slidenum">
              <a:rPr lang="en-US" smtClean="0"/>
              <a:pPr/>
              <a:t>14</a:t>
            </a:fld>
            <a:endParaRPr lang="en-US" dirty="0"/>
          </a:p>
        </p:txBody>
      </p:sp>
    </p:spTree>
    <p:extLst>
      <p:ext uri="{BB962C8B-B14F-4D97-AF65-F5344CB8AC3E}">
        <p14:creationId xmlns:p14="http://schemas.microsoft.com/office/powerpoint/2010/main" val="673122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28</a:t>
            </a:fld>
            <a:endParaRPr lang="en-US" dirty="0"/>
          </a:p>
        </p:txBody>
      </p:sp>
    </p:spTree>
    <p:extLst>
      <p:ext uri="{BB962C8B-B14F-4D97-AF65-F5344CB8AC3E}">
        <p14:creationId xmlns:p14="http://schemas.microsoft.com/office/powerpoint/2010/main" val="750078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29</a:t>
            </a:fld>
            <a:endParaRPr lang="en-US" dirty="0"/>
          </a:p>
        </p:txBody>
      </p:sp>
    </p:spTree>
    <p:extLst>
      <p:ext uri="{BB962C8B-B14F-4D97-AF65-F5344CB8AC3E}">
        <p14:creationId xmlns:p14="http://schemas.microsoft.com/office/powerpoint/2010/main" val="29463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31</a:t>
            </a:fld>
            <a:endParaRPr lang="en-US" dirty="0"/>
          </a:p>
        </p:txBody>
      </p:sp>
    </p:spTree>
    <p:extLst>
      <p:ext uri="{BB962C8B-B14F-4D97-AF65-F5344CB8AC3E}">
        <p14:creationId xmlns:p14="http://schemas.microsoft.com/office/powerpoint/2010/main" val="299276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45</a:t>
            </a:fld>
            <a:endParaRPr lang="en-US" dirty="0"/>
          </a:p>
        </p:txBody>
      </p:sp>
    </p:spTree>
    <p:extLst>
      <p:ext uri="{BB962C8B-B14F-4D97-AF65-F5344CB8AC3E}">
        <p14:creationId xmlns:p14="http://schemas.microsoft.com/office/powerpoint/2010/main" val="126691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46</a:t>
            </a:fld>
            <a:endParaRPr lang="en-US" dirty="0"/>
          </a:p>
        </p:txBody>
      </p:sp>
    </p:spTree>
    <p:extLst>
      <p:ext uri="{BB962C8B-B14F-4D97-AF65-F5344CB8AC3E}">
        <p14:creationId xmlns:p14="http://schemas.microsoft.com/office/powerpoint/2010/main" val="1229017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47</a:t>
            </a:fld>
            <a:endParaRPr lang="en-US" dirty="0"/>
          </a:p>
        </p:txBody>
      </p:sp>
    </p:spTree>
    <p:extLst>
      <p:ext uri="{BB962C8B-B14F-4D97-AF65-F5344CB8AC3E}">
        <p14:creationId xmlns:p14="http://schemas.microsoft.com/office/powerpoint/2010/main" val="3544808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48</a:t>
            </a:fld>
            <a:endParaRPr lang="en-US" dirty="0"/>
          </a:p>
        </p:txBody>
      </p:sp>
    </p:spTree>
    <p:extLst>
      <p:ext uri="{BB962C8B-B14F-4D97-AF65-F5344CB8AC3E}">
        <p14:creationId xmlns:p14="http://schemas.microsoft.com/office/powerpoint/2010/main" val="2898097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49</a:t>
            </a:fld>
            <a:endParaRPr lang="en-US" dirty="0"/>
          </a:p>
        </p:txBody>
      </p:sp>
    </p:spTree>
    <p:extLst>
      <p:ext uri="{BB962C8B-B14F-4D97-AF65-F5344CB8AC3E}">
        <p14:creationId xmlns:p14="http://schemas.microsoft.com/office/powerpoint/2010/main" val="1537443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50</a:t>
            </a:fld>
            <a:endParaRPr lang="en-US" dirty="0"/>
          </a:p>
        </p:txBody>
      </p:sp>
    </p:spTree>
    <p:extLst>
      <p:ext uri="{BB962C8B-B14F-4D97-AF65-F5344CB8AC3E}">
        <p14:creationId xmlns:p14="http://schemas.microsoft.com/office/powerpoint/2010/main" val="286978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F708DC-EE45-44CB-802F-499CC4504620}" type="slidenum">
              <a:rPr lang="en-US" smtClean="0"/>
              <a:pPr/>
              <a:t>52</a:t>
            </a:fld>
            <a:endParaRPr lang="en-US" dirty="0"/>
          </a:p>
        </p:txBody>
      </p:sp>
    </p:spTree>
    <p:extLst>
      <p:ext uri="{BB962C8B-B14F-4D97-AF65-F5344CB8AC3E}">
        <p14:creationId xmlns:p14="http://schemas.microsoft.com/office/powerpoint/2010/main" val="52463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18</a:t>
            </a:fld>
            <a:endParaRPr lang="en-US" dirty="0"/>
          </a:p>
        </p:txBody>
      </p:sp>
    </p:spTree>
    <p:extLst>
      <p:ext uri="{BB962C8B-B14F-4D97-AF65-F5344CB8AC3E}">
        <p14:creationId xmlns:p14="http://schemas.microsoft.com/office/powerpoint/2010/main" val="87568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53</a:t>
            </a:fld>
            <a:endParaRPr lang="en-US" dirty="0"/>
          </a:p>
        </p:txBody>
      </p:sp>
    </p:spTree>
    <p:extLst>
      <p:ext uri="{BB962C8B-B14F-4D97-AF65-F5344CB8AC3E}">
        <p14:creationId xmlns:p14="http://schemas.microsoft.com/office/powerpoint/2010/main" val="27434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54</a:t>
            </a:fld>
            <a:endParaRPr lang="en-US" dirty="0"/>
          </a:p>
        </p:txBody>
      </p:sp>
    </p:spTree>
    <p:extLst>
      <p:ext uri="{BB962C8B-B14F-4D97-AF65-F5344CB8AC3E}">
        <p14:creationId xmlns:p14="http://schemas.microsoft.com/office/powerpoint/2010/main" val="282599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55</a:t>
            </a:fld>
            <a:endParaRPr lang="en-US" dirty="0"/>
          </a:p>
        </p:txBody>
      </p:sp>
    </p:spTree>
    <p:extLst>
      <p:ext uri="{BB962C8B-B14F-4D97-AF65-F5344CB8AC3E}">
        <p14:creationId xmlns:p14="http://schemas.microsoft.com/office/powerpoint/2010/main" val="248008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59</a:t>
            </a:fld>
            <a:endParaRPr lang="en-US" dirty="0"/>
          </a:p>
        </p:txBody>
      </p:sp>
    </p:spTree>
    <p:extLst>
      <p:ext uri="{BB962C8B-B14F-4D97-AF65-F5344CB8AC3E}">
        <p14:creationId xmlns:p14="http://schemas.microsoft.com/office/powerpoint/2010/main" val="1651186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6A8CF4-54E7-40C1-ACF2-F7779393EDDC}" type="slidenum">
              <a:rPr lang="en-US" smtClean="0"/>
              <a:pPr/>
              <a:t>60</a:t>
            </a:fld>
            <a:endParaRPr lang="en-US" dirty="0"/>
          </a:p>
        </p:txBody>
      </p:sp>
    </p:spTree>
    <p:extLst>
      <p:ext uri="{BB962C8B-B14F-4D97-AF65-F5344CB8AC3E}">
        <p14:creationId xmlns:p14="http://schemas.microsoft.com/office/powerpoint/2010/main" val="1408650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630333-6466-4586-BF08-BE0B4C12201B}" type="slidenum">
              <a:rPr lang="en-US" smtClean="0"/>
              <a:pPr/>
              <a:t>61</a:t>
            </a:fld>
            <a:endParaRPr lang="en-US" dirty="0"/>
          </a:p>
        </p:txBody>
      </p:sp>
    </p:spTree>
    <p:extLst>
      <p:ext uri="{BB962C8B-B14F-4D97-AF65-F5344CB8AC3E}">
        <p14:creationId xmlns:p14="http://schemas.microsoft.com/office/powerpoint/2010/main" val="685126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62</a:t>
            </a:fld>
            <a:endParaRPr lang="en-US" dirty="0"/>
          </a:p>
        </p:txBody>
      </p:sp>
    </p:spTree>
    <p:extLst>
      <p:ext uri="{BB962C8B-B14F-4D97-AF65-F5344CB8AC3E}">
        <p14:creationId xmlns:p14="http://schemas.microsoft.com/office/powerpoint/2010/main" val="3956388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63</a:t>
            </a:fld>
            <a:endParaRPr lang="en-US" dirty="0"/>
          </a:p>
        </p:txBody>
      </p:sp>
    </p:spTree>
    <p:extLst>
      <p:ext uri="{BB962C8B-B14F-4D97-AF65-F5344CB8AC3E}">
        <p14:creationId xmlns:p14="http://schemas.microsoft.com/office/powerpoint/2010/main" val="2721324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64</a:t>
            </a:fld>
            <a:endParaRPr lang="en-US" dirty="0"/>
          </a:p>
        </p:txBody>
      </p:sp>
    </p:spTree>
    <p:extLst>
      <p:ext uri="{BB962C8B-B14F-4D97-AF65-F5344CB8AC3E}">
        <p14:creationId xmlns:p14="http://schemas.microsoft.com/office/powerpoint/2010/main" val="1399310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65</a:t>
            </a:fld>
            <a:endParaRPr lang="en-US" dirty="0"/>
          </a:p>
        </p:txBody>
      </p:sp>
    </p:spTree>
    <p:extLst>
      <p:ext uri="{BB962C8B-B14F-4D97-AF65-F5344CB8AC3E}">
        <p14:creationId xmlns:p14="http://schemas.microsoft.com/office/powerpoint/2010/main" val="212568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19</a:t>
            </a:fld>
            <a:endParaRPr lang="en-US" dirty="0"/>
          </a:p>
        </p:txBody>
      </p:sp>
    </p:spTree>
    <p:extLst>
      <p:ext uri="{BB962C8B-B14F-4D97-AF65-F5344CB8AC3E}">
        <p14:creationId xmlns:p14="http://schemas.microsoft.com/office/powerpoint/2010/main" val="612885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66</a:t>
            </a:fld>
            <a:endParaRPr lang="en-US" dirty="0"/>
          </a:p>
        </p:txBody>
      </p:sp>
    </p:spTree>
    <p:extLst>
      <p:ext uri="{BB962C8B-B14F-4D97-AF65-F5344CB8AC3E}">
        <p14:creationId xmlns:p14="http://schemas.microsoft.com/office/powerpoint/2010/main" val="237410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20</a:t>
            </a:fld>
            <a:endParaRPr lang="en-US" dirty="0"/>
          </a:p>
        </p:txBody>
      </p:sp>
    </p:spTree>
    <p:extLst>
      <p:ext uri="{BB962C8B-B14F-4D97-AF65-F5344CB8AC3E}">
        <p14:creationId xmlns:p14="http://schemas.microsoft.com/office/powerpoint/2010/main" val="633655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21</a:t>
            </a:fld>
            <a:endParaRPr lang="en-US" dirty="0"/>
          </a:p>
        </p:txBody>
      </p:sp>
    </p:spTree>
    <p:extLst>
      <p:ext uri="{BB962C8B-B14F-4D97-AF65-F5344CB8AC3E}">
        <p14:creationId xmlns:p14="http://schemas.microsoft.com/office/powerpoint/2010/main" val="197412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23</a:t>
            </a:fld>
            <a:endParaRPr lang="en-US" dirty="0"/>
          </a:p>
        </p:txBody>
      </p:sp>
    </p:spTree>
    <p:extLst>
      <p:ext uri="{BB962C8B-B14F-4D97-AF65-F5344CB8AC3E}">
        <p14:creationId xmlns:p14="http://schemas.microsoft.com/office/powerpoint/2010/main" val="597992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24</a:t>
            </a:fld>
            <a:endParaRPr lang="en-US" dirty="0"/>
          </a:p>
        </p:txBody>
      </p:sp>
    </p:spTree>
    <p:extLst>
      <p:ext uri="{BB962C8B-B14F-4D97-AF65-F5344CB8AC3E}">
        <p14:creationId xmlns:p14="http://schemas.microsoft.com/office/powerpoint/2010/main" val="42259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25</a:t>
            </a:fld>
            <a:endParaRPr lang="en-US" dirty="0"/>
          </a:p>
        </p:txBody>
      </p:sp>
    </p:spTree>
    <p:extLst>
      <p:ext uri="{BB962C8B-B14F-4D97-AF65-F5344CB8AC3E}">
        <p14:creationId xmlns:p14="http://schemas.microsoft.com/office/powerpoint/2010/main" val="282478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26</a:t>
            </a:fld>
            <a:endParaRPr lang="en-US" dirty="0"/>
          </a:p>
        </p:txBody>
      </p:sp>
    </p:spTree>
    <p:extLst>
      <p:ext uri="{BB962C8B-B14F-4D97-AF65-F5344CB8AC3E}">
        <p14:creationId xmlns:p14="http://schemas.microsoft.com/office/powerpoint/2010/main" val="261419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6D0162-498A-4885-B429-181FB93B0F0C}"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67107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D0162-498A-4885-B429-181FB93B0F0C}"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130261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D0162-498A-4885-B429-181FB93B0F0C}"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208148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D0162-498A-4885-B429-181FB93B0F0C}"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412528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6D0162-498A-4885-B429-181FB93B0F0C}"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355525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6D0162-498A-4885-B429-181FB93B0F0C}"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37211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6D0162-498A-4885-B429-181FB93B0F0C}" type="datetimeFigureOut">
              <a:rPr lang="en-US" smtClean="0"/>
              <a:t>4/7/2016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1178258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6D0162-498A-4885-B429-181FB93B0F0C}" type="datetimeFigureOut">
              <a:rPr lang="en-US" smtClean="0"/>
              <a:t>4/7/2016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309796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6D0162-498A-4885-B429-181FB93B0F0C}" type="datetimeFigureOut">
              <a:rPr lang="en-US" smtClean="0"/>
              <a:t>4/7/2016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965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6D0162-498A-4885-B429-181FB93B0F0C}"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99114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6D0162-498A-4885-B429-181FB93B0F0C}"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AC54E1-C131-41D4-B911-7F52BEF91ED3}" type="slidenum">
              <a:rPr lang="en-US" smtClean="0"/>
              <a:t>‹#›</a:t>
            </a:fld>
            <a:endParaRPr lang="en-US"/>
          </a:p>
        </p:txBody>
      </p:sp>
    </p:spTree>
    <p:extLst>
      <p:ext uri="{BB962C8B-B14F-4D97-AF65-F5344CB8AC3E}">
        <p14:creationId xmlns:p14="http://schemas.microsoft.com/office/powerpoint/2010/main" val="4267777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6D0162-498A-4885-B429-181FB93B0F0C}" type="datetimeFigureOut">
              <a:rPr lang="en-US" smtClean="0"/>
              <a:t>4/7/2016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C54E1-C131-41D4-B911-7F52BEF91ED3}" type="slidenum">
              <a:rPr lang="en-US" smtClean="0"/>
              <a:t>‹#›</a:t>
            </a:fld>
            <a:endParaRPr lang="en-US"/>
          </a:p>
        </p:txBody>
      </p:sp>
    </p:spTree>
    <p:extLst>
      <p:ext uri="{BB962C8B-B14F-4D97-AF65-F5344CB8AC3E}">
        <p14:creationId xmlns:p14="http://schemas.microsoft.com/office/powerpoint/2010/main" val="40867271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3.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hyperlink" Target="http://www.jewfaq.org/shul.htm"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www.jewfaq.org/shul.htm"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168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011" y="2634499"/>
            <a:ext cx="6982690" cy="1325563"/>
          </a:xfrm>
        </p:spPr>
        <p:txBody>
          <a:bodyPr>
            <a:noAutofit/>
          </a:bodyPr>
          <a:lstStyle/>
          <a:p>
            <a:pPr algn="ctr"/>
            <a:r>
              <a:rPr lang="en-US" sz="4000" i="1" dirty="0"/>
              <a:t>(2 Peter 2:1)</a:t>
            </a:r>
            <a:br>
              <a:rPr lang="en-US" sz="4000" i="1" dirty="0"/>
            </a:br>
            <a:r>
              <a:rPr lang="en-US" sz="4000" i="1" dirty="0"/>
              <a:t> “But there were false prophets also among the people, even as there shall be false teachers among you, who privily shall bring in damnable heresies, even denying the Lord that bought them, and bring upon themselves swift destruction.”</a:t>
            </a:r>
          </a:p>
        </p:txBody>
      </p:sp>
      <p:pic>
        <p:nvPicPr>
          <p:cNvPr id="8194" name="Picture 2" descr="http://sleepersawakened.com/wp-admin/images/falseshephe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709" y="141316"/>
            <a:ext cx="4140777" cy="662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36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31379"/>
            <a:ext cx="10515600" cy="1325563"/>
          </a:xfrm>
        </p:spPr>
        <p:txBody>
          <a:bodyPr/>
          <a:lstStyle/>
          <a:p>
            <a:pPr algn="ctr"/>
            <a:r>
              <a:rPr lang="en-US" b="1" dirty="0"/>
              <a:t>Satan has his doctrines</a:t>
            </a:r>
            <a:br>
              <a:rPr lang="en-US" b="1" dirty="0"/>
            </a:br>
            <a:endParaRPr lang="en-US" b="1" dirty="0"/>
          </a:p>
        </p:txBody>
      </p:sp>
      <p:pic>
        <p:nvPicPr>
          <p:cNvPr id="7170" name="Picture 2" descr="http://listverse.com/wp-content/uploads/2015/10/Satanism-Featu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266" y="2083348"/>
            <a:ext cx="8155466" cy="428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6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61767" cy="1887624"/>
          </a:xfrm>
        </p:spPr>
        <p:txBody>
          <a:bodyPr>
            <a:normAutofit fontScale="90000"/>
          </a:bodyPr>
          <a:lstStyle/>
          <a:p>
            <a:pPr algn="ctr"/>
            <a:r>
              <a:rPr lang="en-US" i="1" dirty="0"/>
              <a:t>"Now the Spirit speaketh expressly, that in the latter times some shall depart from the faith, giving heed to seducing spirits, and doctrines of devils" (1 Tim. 4:1)</a:t>
            </a:r>
            <a:br>
              <a:rPr lang="en-US" i="1" dirty="0"/>
            </a:br>
            <a:endParaRPr lang="en-US" i="1" dirty="0"/>
          </a:p>
        </p:txBody>
      </p:sp>
      <p:sp>
        <p:nvSpPr>
          <p:cNvPr id="3" name="Content Placeholder 2"/>
          <p:cNvSpPr>
            <a:spLocks noGrp="1"/>
          </p:cNvSpPr>
          <p:nvPr>
            <p:ph idx="1"/>
          </p:nvPr>
        </p:nvSpPr>
        <p:spPr>
          <a:xfrm>
            <a:off x="3092333" y="5145579"/>
            <a:ext cx="5877098" cy="2094807"/>
          </a:xfrm>
        </p:spPr>
        <p:txBody>
          <a:bodyPr>
            <a:normAutofit/>
          </a:bodyPr>
          <a:lstStyle/>
          <a:p>
            <a:pPr marL="0" indent="0" algn="ctr">
              <a:buNone/>
            </a:pPr>
            <a:r>
              <a:rPr lang="en-US" sz="3200" dirty="0">
                <a:effectLst>
                  <a:glow rad="101600">
                    <a:schemeClr val="bg1">
                      <a:alpha val="60000"/>
                    </a:schemeClr>
                  </a:glow>
                </a:effectLst>
                <a:latin typeface="Batang" panose="02030600000101010101" pitchFamily="18" charset="-127"/>
                <a:ea typeface="Batang" panose="02030600000101010101" pitchFamily="18" charset="-127"/>
              </a:rPr>
              <a:t>Satanic doctrine would be any teaching contrary to the Bible!</a:t>
            </a:r>
          </a:p>
        </p:txBody>
      </p:sp>
      <p:pic>
        <p:nvPicPr>
          <p:cNvPr id="4" name="Picture 3"/>
          <p:cNvPicPr>
            <a:picLocks noChangeAspect="1"/>
          </p:cNvPicPr>
          <p:nvPr/>
        </p:nvPicPr>
        <p:blipFill>
          <a:blip r:embed="rId2"/>
          <a:stretch>
            <a:fillRect/>
          </a:stretch>
        </p:blipFill>
        <p:spPr>
          <a:xfrm>
            <a:off x="2224880" y="1930498"/>
            <a:ext cx="7395875" cy="4927502"/>
          </a:xfrm>
          <a:prstGeom prst="rect">
            <a:avLst/>
          </a:prstGeom>
        </p:spPr>
      </p:pic>
    </p:spTree>
    <p:extLst>
      <p:ext uri="{BB962C8B-B14F-4D97-AF65-F5344CB8AC3E}">
        <p14:creationId xmlns:p14="http://schemas.microsoft.com/office/powerpoint/2010/main" val="72690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mysteries</a:t>
            </a:r>
            <a:br>
              <a:rPr lang="en-US" b="1" dirty="0"/>
            </a:br>
            <a:endParaRPr lang="en-US" b="1" dirty="0"/>
          </a:p>
        </p:txBody>
      </p:sp>
      <p:pic>
        <p:nvPicPr>
          <p:cNvPr id="3" name="Picture 2"/>
          <p:cNvPicPr>
            <a:picLocks noChangeAspect="1"/>
          </p:cNvPicPr>
          <p:nvPr/>
        </p:nvPicPr>
        <p:blipFill>
          <a:blip r:embed="rId2"/>
          <a:stretch>
            <a:fillRect/>
          </a:stretch>
        </p:blipFill>
        <p:spPr>
          <a:xfrm>
            <a:off x="3038591" y="1690688"/>
            <a:ext cx="5805197" cy="4353898"/>
          </a:xfrm>
          <a:prstGeom prst="rect">
            <a:avLst/>
          </a:prstGeom>
        </p:spPr>
      </p:pic>
      <p:pic>
        <p:nvPicPr>
          <p:cNvPr id="4" name="Picture 3"/>
          <p:cNvPicPr>
            <a:picLocks noChangeAspect="1"/>
          </p:cNvPicPr>
          <p:nvPr/>
        </p:nvPicPr>
        <p:blipFill>
          <a:blip r:embed="rId3"/>
          <a:stretch>
            <a:fillRect/>
          </a:stretch>
        </p:blipFill>
        <p:spPr>
          <a:xfrm>
            <a:off x="298581" y="3300356"/>
            <a:ext cx="2359089" cy="33617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103413" y="4203426"/>
            <a:ext cx="3088587" cy="2561267"/>
          </a:xfrm>
          <a:prstGeom prst="rect">
            <a:avLst/>
          </a:prstGeom>
        </p:spPr>
      </p:pic>
      <p:sp>
        <p:nvSpPr>
          <p:cNvPr id="6" name="Rectangle 5"/>
          <p:cNvSpPr/>
          <p:nvPr/>
        </p:nvSpPr>
        <p:spPr>
          <a:xfrm>
            <a:off x="3038591" y="4548579"/>
            <a:ext cx="5805197" cy="1938992"/>
          </a:xfrm>
          <a:prstGeom prst="rect">
            <a:avLst/>
          </a:prstGeom>
          <a:effectLst>
            <a:glow rad="101600">
              <a:schemeClr val="bg1">
                <a:alpha val="60000"/>
              </a:schemeClr>
            </a:glow>
          </a:effectLst>
        </p:spPr>
        <p:txBody>
          <a:bodyPr wrap="square">
            <a:spAutoFit/>
          </a:bodyPr>
          <a:lstStyle/>
          <a:p>
            <a:pPr algn="ctr"/>
            <a:r>
              <a:rPr lang="en-US" sz="2400" i="1" dirty="0"/>
              <a:t>"For the mystery of iniquity doth already work: only he who now </a:t>
            </a:r>
            <a:r>
              <a:rPr lang="en-US" sz="2400" i="1" dirty="0" err="1"/>
              <a:t>letteth</a:t>
            </a:r>
            <a:r>
              <a:rPr lang="en-US" sz="2400" i="1" dirty="0"/>
              <a:t> will let, until he be taken out of the way“</a:t>
            </a:r>
          </a:p>
          <a:p>
            <a:pPr algn="ctr"/>
            <a:r>
              <a:rPr lang="en-US" sz="2400" i="1" dirty="0"/>
              <a:t> (2 Thess. 2:7).</a:t>
            </a:r>
            <a:br>
              <a:rPr lang="en-US" sz="2400" i="1" dirty="0"/>
            </a:br>
            <a:endParaRPr lang="en-US" sz="2400" i="1" dirty="0"/>
          </a:p>
        </p:txBody>
      </p:sp>
    </p:spTree>
    <p:extLst>
      <p:ext uri="{BB962C8B-B14F-4D97-AF65-F5344CB8AC3E}">
        <p14:creationId xmlns:p14="http://schemas.microsoft.com/office/powerpoint/2010/main" val="399030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lum bright="-20000"/>
          </a:blip>
          <a:srcRect/>
          <a:stretch>
            <a:fillRect/>
          </a:stretch>
        </p:blipFill>
        <p:spPr bwMode="auto">
          <a:xfrm>
            <a:off x="1660848" y="0"/>
            <a:ext cx="9007152" cy="6909150"/>
          </a:xfrm>
          <a:prstGeom prst="rect">
            <a:avLst/>
          </a:prstGeom>
          <a:noFill/>
          <a:ln w="9525">
            <a:noFill/>
            <a:miter lim="800000"/>
            <a:headEnd/>
            <a:tailEnd/>
          </a:ln>
        </p:spPr>
      </p:pic>
      <p:sp>
        <p:nvSpPr>
          <p:cNvPr id="4" name="Title 3"/>
          <p:cNvSpPr>
            <a:spLocks noGrp="1"/>
          </p:cNvSpPr>
          <p:nvPr>
            <p:ph type="title"/>
          </p:nvPr>
        </p:nvSpPr>
        <p:spPr>
          <a:xfrm>
            <a:off x="1524000" y="381000"/>
            <a:ext cx="9144000" cy="1066800"/>
          </a:xfrm>
        </p:spPr>
        <p:txBody>
          <a:bodyPr>
            <a:noAutofit/>
          </a:bodyPr>
          <a:lstStyle/>
          <a:p>
            <a:pPr algn="ctr"/>
            <a:r>
              <a:rPr lang="en-US" sz="4000" dirty="0">
                <a:effectLst>
                  <a:glow rad="101600">
                    <a:schemeClr val="bg1">
                      <a:alpha val="60000"/>
                    </a:schemeClr>
                  </a:glow>
                </a:effectLst>
              </a:rPr>
              <a:t>Biblical Warning  Concerning</a:t>
            </a:r>
            <a:br>
              <a:rPr lang="en-US" sz="4000" dirty="0">
                <a:effectLst>
                  <a:glow rad="101600">
                    <a:schemeClr val="bg1">
                      <a:alpha val="60000"/>
                    </a:schemeClr>
                  </a:glow>
                </a:effectLst>
              </a:rPr>
            </a:br>
            <a:r>
              <a:rPr lang="en-US" sz="4000" dirty="0">
                <a:effectLst>
                  <a:glow rad="101600">
                    <a:schemeClr val="bg1">
                      <a:alpha val="60000"/>
                    </a:schemeClr>
                  </a:glow>
                </a:effectLst>
              </a:rPr>
              <a:t> Occult Involvement</a:t>
            </a:r>
            <a:br>
              <a:rPr lang="en-US" sz="4000" dirty="0">
                <a:effectLst>
                  <a:glow rad="101600">
                    <a:schemeClr val="bg1">
                      <a:alpha val="60000"/>
                    </a:schemeClr>
                  </a:glow>
                </a:effectLst>
              </a:rPr>
            </a:br>
            <a:r>
              <a:rPr lang="en-US" sz="4000" i="1" dirty="0">
                <a:effectLst>
                  <a:glow rad="101600">
                    <a:schemeClr val="bg1">
                      <a:alpha val="60000"/>
                    </a:schemeClr>
                  </a:glow>
                </a:effectLst>
              </a:rPr>
              <a:t>(Deuteronomy 18:9-13)</a:t>
            </a:r>
          </a:p>
        </p:txBody>
      </p:sp>
      <p:sp>
        <p:nvSpPr>
          <p:cNvPr id="3" name="Content Placeholder 2"/>
          <p:cNvSpPr>
            <a:spLocks noGrp="1"/>
          </p:cNvSpPr>
          <p:nvPr>
            <p:ph idx="1"/>
          </p:nvPr>
        </p:nvSpPr>
        <p:spPr>
          <a:xfrm>
            <a:off x="1660848" y="1524000"/>
            <a:ext cx="9007151" cy="5334000"/>
          </a:xfrm>
        </p:spPr>
        <p:txBody>
          <a:bodyPr>
            <a:normAutofit/>
          </a:bodyPr>
          <a:lstStyle/>
          <a:p>
            <a:pPr algn="ctr" hangingPunct="0">
              <a:buNone/>
            </a:pPr>
            <a:r>
              <a:rPr lang="en-US" sz="3600" i="1" dirty="0">
                <a:effectLst>
                  <a:glow rad="101600">
                    <a:schemeClr val="bg1">
                      <a:alpha val="60000"/>
                    </a:schemeClr>
                  </a:glow>
                </a:effectLst>
              </a:rPr>
              <a:t>   </a:t>
            </a:r>
            <a:br>
              <a:rPr lang="en-US" sz="3600" i="1" dirty="0">
                <a:effectLst>
                  <a:glow rad="101600">
                    <a:schemeClr val="bg1">
                      <a:alpha val="60000"/>
                    </a:schemeClr>
                  </a:glow>
                </a:effectLst>
              </a:rPr>
            </a:br>
            <a:r>
              <a:rPr lang="en-US" sz="3600" i="1" dirty="0">
                <a:effectLst>
                  <a:glow rad="101600">
                    <a:schemeClr val="bg1">
                      <a:alpha val="60000"/>
                    </a:schemeClr>
                  </a:glow>
                </a:effectLst>
              </a:rPr>
              <a:t>“When thou art come into the land which the LORD thy God </a:t>
            </a:r>
            <a:r>
              <a:rPr lang="en-US" sz="3600" i="1" dirty="0" err="1">
                <a:effectLst>
                  <a:glow rad="101600">
                    <a:schemeClr val="bg1">
                      <a:alpha val="60000"/>
                    </a:schemeClr>
                  </a:glow>
                </a:effectLst>
              </a:rPr>
              <a:t>giveth</a:t>
            </a:r>
            <a:r>
              <a:rPr lang="en-US" sz="3600" i="1" dirty="0">
                <a:effectLst>
                  <a:glow rad="101600">
                    <a:schemeClr val="bg1">
                      <a:alpha val="60000"/>
                    </a:schemeClr>
                  </a:glow>
                </a:effectLst>
              </a:rPr>
              <a:t>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not learn to do after the abominations of those nations. There shall not be found among you any one that…For all that do these things are an abomination unto the LORD: and because of these abominations the LORD thy God doth drive them out from before thee. Thou </a:t>
            </a:r>
            <a:r>
              <a:rPr lang="en-US" sz="3600" i="1" dirty="0" err="1">
                <a:effectLst>
                  <a:glow rad="101600">
                    <a:schemeClr val="bg1">
                      <a:alpha val="60000"/>
                    </a:schemeClr>
                  </a:glow>
                </a:effectLst>
              </a:rPr>
              <a:t>shalt</a:t>
            </a:r>
            <a:r>
              <a:rPr lang="en-US" sz="3600" i="1" dirty="0">
                <a:effectLst>
                  <a:glow rad="101600">
                    <a:schemeClr val="bg1">
                      <a:alpha val="60000"/>
                    </a:schemeClr>
                  </a:glow>
                </a:effectLst>
              </a:rPr>
              <a:t> be perfect with the LORD thy God.” </a:t>
            </a:r>
          </a:p>
        </p:txBody>
      </p:sp>
    </p:spTree>
    <p:extLst>
      <p:ext uri="{BB962C8B-B14F-4D97-AF65-F5344CB8AC3E}">
        <p14:creationId xmlns:p14="http://schemas.microsoft.com/office/powerpoint/2010/main" val="273281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207" y="-9946"/>
            <a:ext cx="10515600" cy="1325563"/>
          </a:xfrm>
        </p:spPr>
        <p:txBody>
          <a:bodyPr/>
          <a:lstStyle/>
          <a:p>
            <a:pPr algn="ctr"/>
            <a:r>
              <a:rPr lang="en-US" b="1" dirty="0"/>
              <a:t>Satan has a throne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29998" y="1194318"/>
            <a:ext cx="8284534" cy="5514393"/>
          </a:xfrm>
          <a:prstGeom prst="rect">
            <a:avLst/>
          </a:prstGeom>
          <a:ln>
            <a:noFill/>
          </a:ln>
          <a:effectLst>
            <a:softEdge rad="112500"/>
          </a:effectLst>
        </p:spPr>
      </p:pic>
    </p:spTree>
    <p:extLst>
      <p:ext uri="{BB962C8B-B14F-4D97-AF65-F5344CB8AC3E}">
        <p14:creationId xmlns:p14="http://schemas.microsoft.com/office/powerpoint/2010/main" val="79848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6" y="775672"/>
            <a:ext cx="12192000" cy="1325563"/>
          </a:xfrm>
        </p:spPr>
        <p:txBody>
          <a:bodyPr>
            <a:noAutofit/>
          </a:bodyPr>
          <a:lstStyle/>
          <a:p>
            <a:r>
              <a:rPr lang="en-US" sz="3600" i="1" dirty="0"/>
              <a:t>"I know thy works, and where thou </a:t>
            </a:r>
            <a:r>
              <a:rPr lang="en-US" sz="3600" i="1" dirty="0" err="1"/>
              <a:t>dwellest</a:t>
            </a:r>
            <a:r>
              <a:rPr lang="en-US" sz="3600" i="1" dirty="0"/>
              <a:t>, even </a:t>
            </a:r>
            <a:r>
              <a:rPr lang="en-US" sz="3600" i="1" u="sng" dirty="0"/>
              <a:t>where Satan’s seat</a:t>
            </a:r>
            <a:r>
              <a:rPr lang="en-US" sz="3600" i="1" dirty="0"/>
              <a:t> is: and thou </a:t>
            </a:r>
            <a:r>
              <a:rPr lang="en-US" sz="3600" i="1" dirty="0" err="1"/>
              <a:t>holdest</a:t>
            </a:r>
            <a:r>
              <a:rPr lang="en-US" sz="3600" i="1" dirty="0"/>
              <a:t> fast my name, and hast not denied my faith, even in those days wherein Antipas was my faithful martyr, who was slain among you, </a:t>
            </a:r>
            <a:r>
              <a:rPr lang="en-US" sz="3600" i="1" u="sng" dirty="0"/>
              <a:t>where Satan </a:t>
            </a:r>
            <a:r>
              <a:rPr lang="en-US" sz="3600" i="1" u="sng" dirty="0" err="1"/>
              <a:t>dwelleth</a:t>
            </a:r>
            <a:r>
              <a:rPr lang="en-US" sz="3600" i="1" dirty="0"/>
              <a:t>." (Rev. 2:13)</a:t>
            </a:r>
            <a:br>
              <a:rPr lang="en-US" sz="3600" i="1" dirty="0"/>
            </a:br>
            <a:endParaRPr lang="en-US" sz="3600" i="1" dirty="0"/>
          </a:p>
        </p:txBody>
      </p:sp>
      <p:pic>
        <p:nvPicPr>
          <p:cNvPr id="4" name="Picture 3"/>
          <p:cNvPicPr>
            <a:picLocks noChangeAspect="1"/>
          </p:cNvPicPr>
          <p:nvPr/>
        </p:nvPicPr>
        <p:blipFill rotWithShape="1">
          <a:blip r:embed="rId2"/>
          <a:srcRect r="-295" b="3614"/>
          <a:stretch/>
        </p:blipFill>
        <p:spPr>
          <a:xfrm>
            <a:off x="2452394" y="2350245"/>
            <a:ext cx="6878217" cy="4507755"/>
          </a:xfrm>
          <a:prstGeom prst="rect">
            <a:avLst/>
          </a:prstGeom>
          <a:ln>
            <a:noFill/>
          </a:ln>
          <a:effectLst>
            <a:softEdge rad="112500"/>
          </a:effectLst>
        </p:spPr>
      </p:pic>
    </p:spTree>
    <p:extLst>
      <p:ext uri="{BB962C8B-B14F-4D97-AF65-F5344CB8AC3E}">
        <p14:creationId xmlns:p14="http://schemas.microsoft.com/office/powerpoint/2010/main" val="376679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“…and where thou dwellest, </a:t>
            </a:r>
            <a:br>
              <a:rPr lang="en-US" i="1" dirty="0"/>
            </a:br>
            <a:r>
              <a:rPr lang="en-US" i="1" dirty="0"/>
              <a:t>even where Satan's seat is.”</a:t>
            </a:r>
          </a:p>
        </p:txBody>
      </p:sp>
      <p:pic>
        <p:nvPicPr>
          <p:cNvPr id="149508" name="Picture 4" descr="http://i1.ytimg.com/vi/DEXL9_n_-ro/hqdefault.jpg"/>
          <p:cNvPicPr>
            <a:picLocks noChangeAspect="1" noChangeArrowheads="1"/>
          </p:cNvPicPr>
          <p:nvPr/>
        </p:nvPicPr>
        <p:blipFill>
          <a:blip r:embed="rId2" cstate="print"/>
          <a:srcRect/>
          <a:stretch>
            <a:fillRect/>
          </a:stretch>
        </p:blipFill>
        <p:spPr bwMode="auto">
          <a:xfrm>
            <a:off x="2160039" y="1581540"/>
            <a:ext cx="6923312" cy="51924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77968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Ptr. Daniel White\Desktop\Bible pictures\heaven\novajerusalem1.jpg"/>
          <p:cNvPicPr>
            <a:picLocks noChangeAspect="1" noChangeArrowheads="1"/>
          </p:cNvPicPr>
          <p:nvPr/>
        </p:nvPicPr>
        <p:blipFill>
          <a:blip r:embed="rId3" cstate="print"/>
          <a:srcRect b="16923"/>
          <a:stretch>
            <a:fillRect/>
          </a:stretch>
        </p:blipFill>
        <p:spPr bwMode="auto">
          <a:xfrm>
            <a:off x="5029200" y="0"/>
            <a:ext cx="5638800" cy="4572000"/>
          </a:xfrm>
          <a:prstGeom prst="rect">
            <a:avLst/>
          </a:prstGeom>
          <a:noFill/>
          <a:effectLst>
            <a:reflection blurRad="6350" stA="50000" endA="295" endPos="92000" dist="101600" dir="5400000" sy="-100000" algn="bl" rotWithShape="0"/>
          </a:effectLst>
        </p:spPr>
      </p:pic>
      <p:pic>
        <p:nvPicPr>
          <p:cNvPr id="5122" name="Picture 2" descr="C:\Users\Ptr. Daniel White\Desktop\Bible pictures\Satan-Devil and demons\throneOf Satan.jpg"/>
          <p:cNvPicPr>
            <a:picLocks noChangeAspect="1" noChangeArrowheads="1"/>
          </p:cNvPicPr>
          <p:nvPr/>
        </p:nvPicPr>
        <p:blipFill>
          <a:blip r:embed="rId4" cstate="print"/>
          <a:srcRect/>
          <a:stretch>
            <a:fillRect/>
          </a:stretch>
        </p:blipFill>
        <p:spPr bwMode="auto">
          <a:xfrm>
            <a:off x="5638800" y="3657600"/>
            <a:ext cx="5029200" cy="3200400"/>
          </a:xfrm>
          <a:prstGeom prst="rect">
            <a:avLst/>
          </a:prstGeom>
          <a:noFill/>
        </p:spPr>
      </p:pic>
      <p:pic>
        <p:nvPicPr>
          <p:cNvPr id="5124" name="Picture 4" descr="C:\Users\Ptr. Daniel White\Desktop\Bible pictures\Satan-Devil and demons\Dragon cst to Earth.jpg"/>
          <p:cNvPicPr>
            <a:picLocks noChangeAspect="1" noChangeArrowheads="1"/>
          </p:cNvPicPr>
          <p:nvPr/>
        </p:nvPicPr>
        <p:blipFill>
          <a:blip r:embed="rId5" cstate="print"/>
          <a:srcRect/>
          <a:stretch>
            <a:fillRect/>
          </a:stretch>
        </p:blipFill>
        <p:spPr bwMode="auto">
          <a:xfrm>
            <a:off x="1524001" y="1"/>
            <a:ext cx="4101661" cy="5652099"/>
          </a:xfrm>
          <a:prstGeom prst="rect">
            <a:avLst/>
          </a:prstGeom>
          <a:noFill/>
          <a:effectLst>
            <a:reflection blurRad="6350" stA="50000" endA="295" endPos="92000" dist="101600" dir="5400000" sy="-100000" algn="bl" rotWithShape="0"/>
          </a:effectLst>
        </p:spPr>
      </p:pic>
      <p:pic>
        <p:nvPicPr>
          <p:cNvPr id="5128" name="Picture 8" descr="C:\Users\Ptr. Daniel White\Desktop\Bible pictures\Satan-Devil and demons\scan0052.jpg"/>
          <p:cNvPicPr>
            <a:picLocks noChangeAspect="1" noChangeArrowheads="1"/>
          </p:cNvPicPr>
          <p:nvPr/>
        </p:nvPicPr>
        <p:blipFill>
          <a:blip r:embed="rId6" cstate="print"/>
          <a:srcRect/>
          <a:stretch>
            <a:fillRect/>
          </a:stretch>
        </p:blipFill>
        <p:spPr bwMode="auto">
          <a:xfrm>
            <a:off x="7086600" y="304800"/>
            <a:ext cx="2082800" cy="3061330"/>
          </a:xfrm>
          <a:prstGeom prst="ellipse">
            <a:avLst/>
          </a:prstGeom>
          <a:ln>
            <a:noFill/>
          </a:ln>
          <a:effectLst>
            <a:softEdge rad="112500"/>
          </a:effectLst>
        </p:spPr>
      </p:pic>
      <p:pic>
        <p:nvPicPr>
          <p:cNvPr id="5129" name="Picture 9" descr="C:\Users\Ptr. Daniel White\Desktop\Bible pictures\Prophecy pictures\prophecy pictures\rapture and second coming\wrath_of_god.jpg"/>
          <p:cNvPicPr>
            <a:picLocks noChangeAspect="1" noChangeArrowheads="1"/>
          </p:cNvPicPr>
          <p:nvPr/>
        </p:nvPicPr>
        <p:blipFill>
          <a:blip r:embed="rId7" cstate="print"/>
          <a:srcRect l="49294" b="19191"/>
          <a:stretch>
            <a:fillRect/>
          </a:stretch>
        </p:blipFill>
        <p:spPr bwMode="auto">
          <a:xfrm>
            <a:off x="6934200" y="228600"/>
            <a:ext cx="2508250" cy="3276600"/>
          </a:xfrm>
          <a:prstGeom prst="ellipse">
            <a:avLst/>
          </a:prstGeom>
          <a:ln>
            <a:noFill/>
          </a:ln>
          <a:effectLst>
            <a:softEdge rad="112500"/>
          </a:effectLst>
        </p:spPr>
      </p:pic>
      <p:pic>
        <p:nvPicPr>
          <p:cNvPr id="5130" name="Picture 10" descr="C:\Users\Ptr. Daniel White\Desktop\Bible pictures\Satan-Devil and demons\Satan&amp;Demons\Satan as roaring lion (2).JPG"/>
          <p:cNvPicPr>
            <a:picLocks noChangeAspect="1" noChangeArrowheads="1"/>
          </p:cNvPicPr>
          <p:nvPr/>
        </p:nvPicPr>
        <p:blipFill>
          <a:blip r:embed="rId8" cstate="print"/>
          <a:srcRect/>
          <a:stretch>
            <a:fillRect/>
          </a:stretch>
        </p:blipFill>
        <p:spPr bwMode="auto">
          <a:xfrm>
            <a:off x="6400800" y="4267200"/>
            <a:ext cx="2476500" cy="2057400"/>
          </a:xfrm>
          <a:prstGeom prst="ellipse">
            <a:avLst/>
          </a:prstGeom>
          <a:ln>
            <a:noFill/>
          </a:ln>
          <a:effectLst>
            <a:softEdge rad="112500"/>
          </a:effectLst>
        </p:spPr>
      </p:pic>
    </p:spTree>
    <p:extLst>
      <p:ext uri="{BB962C8B-B14F-4D97-AF65-F5344CB8AC3E}">
        <p14:creationId xmlns:p14="http://schemas.microsoft.com/office/powerpoint/2010/main" val="36056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fade">
                                      <p:cBhvr>
                                        <p:cTn id="7" dur="500"/>
                                        <p:tgtEl>
                                          <p:spTgt spid="5129"/>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500" decel="50000" fill="hold">
                                          <p:stCondLst>
                                            <p:cond delay="0"/>
                                          </p:stCondLst>
                                        </p:cTn>
                                        <p:tgtEl>
                                          <p:spTgt spid="512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12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124"/>
                                        </p:tgtEl>
                                        <p:attrNameLst>
                                          <p:attrName>ppt_w</p:attrName>
                                        </p:attrNameLst>
                                      </p:cBhvr>
                                      <p:tavLst>
                                        <p:tav tm="0">
                                          <p:val>
                                            <p:strVal val="#ppt_w*.05"/>
                                          </p:val>
                                        </p:tav>
                                        <p:tav tm="100000">
                                          <p:val>
                                            <p:strVal val="#ppt_w"/>
                                          </p:val>
                                        </p:tav>
                                      </p:tavLst>
                                    </p:anim>
                                    <p:anim calcmode="lin" valueType="num">
                                      <p:cBhvr>
                                        <p:cTn id="15" dur="1000" fill="hold"/>
                                        <p:tgtEl>
                                          <p:spTgt spid="512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12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12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12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dissolve">
                                      <p:cBhvr>
                                        <p:cTn id="24" dur="10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30"/>
                                        </p:tgtEl>
                                        <p:attrNameLst>
                                          <p:attrName>style.visibility</p:attrName>
                                        </p:attrNameLst>
                                      </p:cBhvr>
                                      <p:to>
                                        <p:strVal val="visible"/>
                                      </p:to>
                                    </p:set>
                                    <p:animEffect transition="in" filter="fade">
                                      <p:cBhvr>
                                        <p:cTn id="29" dur="10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Ptr. Daniel White\Desktop\Pix-12\templeofzeus1.jpg"/>
          <p:cNvPicPr>
            <a:picLocks noChangeAspect="1" noChangeArrowheads="1"/>
          </p:cNvPicPr>
          <p:nvPr/>
        </p:nvPicPr>
        <p:blipFill>
          <a:blip r:embed="rId3" cstate="print"/>
          <a:srcRect/>
          <a:stretch>
            <a:fillRect/>
          </a:stretch>
        </p:blipFill>
        <p:spPr bwMode="auto">
          <a:xfrm>
            <a:off x="6400800" y="1524000"/>
            <a:ext cx="4038600" cy="3576638"/>
          </a:xfrm>
          <a:prstGeom prst="rect">
            <a:avLst/>
          </a:prstGeom>
          <a:noFill/>
          <a:effectLst>
            <a:reflection blurRad="6350" stA="50000" endA="295" endPos="92000" dist="101600" dir="5400000" sy="-100000" algn="bl" rotWithShape="0"/>
          </a:effectLst>
        </p:spPr>
      </p:pic>
      <p:sp>
        <p:nvSpPr>
          <p:cNvPr id="2" name="Title 1"/>
          <p:cNvSpPr>
            <a:spLocks noGrp="1"/>
          </p:cNvSpPr>
          <p:nvPr>
            <p:ph type="title"/>
          </p:nvPr>
        </p:nvSpPr>
        <p:spPr>
          <a:xfrm>
            <a:off x="1524000" y="274638"/>
            <a:ext cx="9144000" cy="1143000"/>
          </a:xfrm>
        </p:spPr>
        <p:txBody>
          <a:bodyPr>
            <a:normAutofit fontScale="90000"/>
          </a:bodyPr>
          <a:lstStyle/>
          <a:p>
            <a:pPr algn="ctr"/>
            <a:r>
              <a:rPr lang="en-US" i="1" dirty="0">
                <a:solidFill>
                  <a:srgbClr val="FFFF00"/>
                </a:solidFill>
                <a:effectLst>
                  <a:glow rad="101600">
                    <a:schemeClr val="bg1">
                      <a:alpha val="60000"/>
                    </a:schemeClr>
                  </a:glow>
                </a:effectLst>
              </a:rPr>
              <a:t>Pagan temples of </a:t>
            </a:r>
            <a:r>
              <a:rPr lang="en-US" i="1" dirty="0" err="1">
                <a:solidFill>
                  <a:srgbClr val="FFFF00"/>
                </a:solidFill>
              </a:rPr>
              <a:t>Pergamos</a:t>
            </a:r>
            <a:br>
              <a:rPr lang="en-US" i="1" dirty="0">
                <a:solidFill>
                  <a:srgbClr val="FFFF00"/>
                </a:solidFill>
                <a:effectLst>
                  <a:glow rad="101600">
                    <a:schemeClr val="bg1">
                      <a:alpha val="60000"/>
                    </a:schemeClr>
                  </a:glow>
                </a:effectLst>
              </a:rPr>
            </a:br>
            <a:r>
              <a:rPr lang="en-US" i="1" dirty="0">
                <a:solidFill>
                  <a:srgbClr val="FFFF00"/>
                </a:solidFill>
                <a:effectLst>
                  <a:glow rad="101600">
                    <a:schemeClr val="bg1">
                      <a:alpha val="60000"/>
                    </a:schemeClr>
                  </a:glow>
                </a:effectLst>
              </a:rPr>
              <a:t>Zeus – symbol of a serpent</a:t>
            </a:r>
          </a:p>
        </p:txBody>
      </p:sp>
      <p:pic>
        <p:nvPicPr>
          <p:cNvPr id="1026" name="Picture 2" descr="C:\Users\Ptr. Daniel White\Desktop\Pix-12\illus-037.png"/>
          <p:cNvPicPr>
            <a:picLocks noChangeAspect="1" noChangeArrowheads="1"/>
          </p:cNvPicPr>
          <p:nvPr/>
        </p:nvPicPr>
        <p:blipFill>
          <a:blip r:embed="rId4" cstate="print"/>
          <a:srcRect/>
          <a:stretch>
            <a:fillRect/>
          </a:stretch>
        </p:blipFill>
        <p:spPr bwMode="auto">
          <a:xfrm>
            <a:off x="1828800" y="1524000"/>
            <a:ext cx="4114800" cy="3636646"/>
          </a:xfrm>
          <a:prstGeom prst="rect">
            <a:avLst/>
          </a:prstGeom>
          <a:noFill/>
          <a:effectLst>
            <a:reflection blurRad="6350" stA="50000" endA="295" endPos="92000" dist="101600" dir="5400000" sy="-100000" algn="bl" rotWithShape="0"/>
          </a:effectLst>
        </p:spPr>
      </p:pic>
      <p:pic>
        <p:nvPicPr>
          <p:cNvPr id="1027" name="Picture 3" descr="C:\Users\Ptr. Daniel White\Desktop\Pix-12\Zeus.jpg"/>
          <p:cNvPicPr>
            <a:picLocks noChangeAspect="1" noChangeArrowheads="1"/>
          </p:cNvPicPr>
          <p:nvPr/>
        </p:nvPicPr>
        <p:blipFill>
          <a:blip r:embed="rId5" cstate="print"/>
          <a:srcRect/>
          <a:stretch>
            <a:fillRect/>
          </a:stretch>
        </p:blipFill>
        <p:spPr bwMode="auto">
          <a:xfrm>
            <a:off x="2133600" y="1828801"/>
            <a:ext cx="3528646" cy="3520163"/>
          </a:xfrm>
          <a:prstGeom prst="ellipse">
            <a:avLst/>
          </a:prstGeom>
          <a:ln>
            <a:noFill/>
          </a:ln>
          <a:effectLst>
            <a:softEdge rad="112500"/>
          </a:effectLst>
        </p:spPr>
      </p:pic>
      <p:pic>
        <p:nvPicPr>
          <p:cNvPr id="1029" name="Picture 5" descr="C:\Users\Ptr. Daniel White\Desktop\Pix-12\asklepio.jpg"/>
          <p:cNvPicPr>
            <a:picLocks noChangeAspect="1" noChangeArrowheads="1"/>
          </p:cNvPicPr>
          <p:nvPr/>
        </p:nvPicPr>
        <p:blipFill>
          <a:blip r:embed="rId6" cstate="print">
            <a:lum bright="-10000" contrast="30000"/>
          </a:blip>
          <a:srcRect/>
          <a:stretch>
            <a:fillRect/>
          </a:stretch>
        </p:blipFill>
        <p:spPr bwMode="auto">
          <a:xfrm>
            <a:off x="7315200" y="1600201"/>
            <a:ext cx="2133600" cy="3522663"/>
          </a:xfrm>
          <a:prstGeom prst="rect">
            <a:avLst/>
          </a:prstGeom>
          <a:ln>
            <a:noFill/>
          </a:ln>
          <a:effectLst>
            <a:softEdge rad="112500"/>
          </a:effectLst>
        </p:spPr>
      </p:pic>
      <p:pic>
        <p:nvPicPr>
          <p:cNvPr id="16387" name="Picture 3"/>
          <p:cNvPicPr>
            <a:picLocks noChangeAspect="1" noChangeArrowheads="1"/>
          </p:cNvPicPr>
          <p:nvPr/>
        </p:nvPicPr>
        <p:blipFill>
          <a:blip r:embed="rId7" cstate="print"/>
          <a:srcRect/>
          <a:stretch>
            <a:fillRect/>
          </a:stretch>
        </p:blipFill>
        <p:spPr bwMode="auto">
          <a:xfrm>
            <a:off x="6400800" y="1524001"/>
            <a:ext cx="4267200" cy="3609975"/>
          </a:xfrm>
          <a:prstGeom prst="rect">
            <a:avLst/>
          </a:prstGeom>
          <a:noFill/>
          <a:ln w="9525">
            <a:noFill/>
            <a:miter lim="800000"/>
            <a:headEnd/>
            <a:tailEnd/>
          </a:ln>
          <a:effectLst/>
        </p:spPr>
      </p:pic>
      <p:sp>
        <p:nvSpPr>
          <p:cNvPr id="3" name="Rectangle 2"/>
          <p:cNvSpPr/>
          <p:nvPr/>
        </p:nvSpPr>
        <p:spPr>
          <a:xfrm>
            <a:off x="1390417" y="5726278"/>
            <a:ext cx="9411166" cy="646331"/>
          </a:xfrm>
          <a:prstGeom prst="rect">
            <a:avLst/>
          </a:prstGeom>
        </p:spPr>
        <p:txBody>
          <a:bodyPr wrap="none">
            <a:spAutoFit/>
          </a:bodyPr>
          <a:lstStyle/>
          <a:p>
            <a:r>
              <a:rPr lang="en-US" sz="3600" i="1" dirty="0">
                <a:effectLst>
                  <a:glow rad="101600">
                    <a:schemeClr val="bg1">
                      <a:alpha val="60000"/>
                    </a:schemeClr>
                  </a:glow>
                </a:effectLst>
              </a:rPr>
              <a:t> “That old serpent, which is the Devil, and Satan.”</a:t>
            </a:r>
          </a:p>
        </p:txBody>
      </p:sp>
    </p:spTree>
    <p:extLst>
      <p:ext uri="{BB962C8B-B14F-4D97-AF65-F5344CB8AC3E}">
        <p14:creationId xmlns:p14="http://schemas.microsoft.com/office/powerpoint/2010/main" val="1639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10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Effect transition="in" filter="fade">
                                      <p:cBhvr>
                                        <p:cTn id="17" dur="1000"/>
                                        <p:tgtEl>
                                          <p:spTgt spid="163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solidFill>
                  <a:srgbClr val="FFFF00"/>
                </a:solidFill>
              </a:rPr>
              <a:t>Topics to be studied</a:t>
            </a:r>
          </a:p>
        </p:txBody>
      </p:sp>
      <p:sp>
        <p:nvSpPr>
          <p:cNvPr id="3" name="Content Placeholder 2"/>
          <p:cNvSpPr>
            <a:spLocks noGrp="1"/>
          </p:cNvSpPr>
          <p:nvPr>
            <p:ph idx="1"/>
          </p:nvPr>
        </p:nvSpPr>
        <p:spPr>
          <a:xfrm>
            <a:off x="739602" y="1219200"/>
            <a:ext cx="6172200"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3)</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04" y="1122685"/>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85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C:\Users\Ptr. Daniel White\Desktop\Bible pictures\backgrounds\earth and space\Earth-From-Space-2529.jpg"/>
          <p:cNvPicPr>
            <a:picLocks noChangeAspect="1" noChangeArrowheads="1"/>
          </p:cNvPicPr>
          <p:nvPr/>
        </p:nvPicPr>
        <p:blipFill>
          <a:blip r:embed="rId3" cstate="print"/>
          <a:srcRect/>
          <a:stretch>
            <a:fillRect/>
          </a:stretch>
        </p:blipFill>
        <p:spPr bwMode="auto">
          <a:xfrm>
            <a:off x="1360714" y="-36513"/>
            <a:ext cx="9372600" cy="7199313"/>
          </a:xfrm>
          <a:prstGeom prst="rect">
            <a:avLst/>
          </a:prstGeom>
          <a:noFill/>
        </p:spPr>
      </p:pic>
      <p:pic>
        <p:nvPicPr>
          <p:cNvPr id="17417" name="Picture 9" descr="C:\Users\Ptr. Daniel White\Desktop\Bible pictures\Satan-Devil and demons\Fantasy-Dragon-10767.jpg"/>
          <p:cNvPicPr>
            <a:picLocks noChangeAspect="1" noChangeArrowheads="1"/>
          </p:cNvPicPr>
          <p:nvPr/>
        </p:nvPicPr>
        <p:blipFill>
          <a:blip r:embed="rId4" cstate="print"/>
          <a:srcRect/>
          <a:stretch>
            <a:fillRect/>
          </a:stretch>
        </p:blipFill>
        <p:spPr bwMode="auto">
          <a:xfrm>
            <a:off x="4343400" y="1981200"/>
            <a:ext cx="3200400" cy="3352800"/>
          </a:xfrm>
          <a:prstGeom prst="ellipse">
            <a:avLst/>
          </a:prstGeom>
          <a:ln>
            <a:noFill/>
          </a:ln>
          <a:effectLst>
            <a:softEdge rad="112500"/>
          </a:effectLst>
        </p:spPr>
      </p:pic>
      <p:pic>
        <p:nvPicPr>
          <p:cNvPr id="17411" name="Picture 3" descr="C:\Users\Ptr. Daniel White\Desktop\Bible pictures\Satan-Devil and demons\Satan&amp;Demons\Satan in council 1194-4.jpg"/>
          <p:cNvPicPr>
            <a:picLocks noChangeAspect="1" noChangeArrowheads="1"/>
          </p:cNvPicPr>
          <p:nvPr/>
        </p:nvPicPr>
        <p:blipFill>
          <a:blip r:embed="rId5" cstate="print"/>
          <a:srcRect/>
          <a:stretch>
            <a:fillRect/>
          </a:stretch>
        </p:blipFill>
        <p:spPr bwMode="auto">
          <a:xfrm>
            <a:off x="3276600" y="-132557"/>
            <a:ext cx="5867400" cy="7391400"/>
          </a:xfrm>
          <a:prstGeom prst="rect">
            <a:avLst/>
          </a:prstGeom>
          <a:ln>
            <a:noFill/>
          </a:ln>
          <a:effectLst>
            <a:softEdge rad="112500"/>
          </a:effectLst>
        </p:spPr>
      </p:pic>
      <p:sp>
        <p:nvSpPr>
          <p:cNvPr id="7" name="Title 6"/>
          <p:cNvSpPr>
            <a:spLocks noGrp="1"/>
          </p:cNvSpPr>
          <p:nvPr>
            <p:ph type="title"/>
          </p:nvPr>
        </p:nvSpPr>
        <p:spPr>
          <a:xfrm>
            <a:off x="3429000" y="228600"/>
            <a:ext cx="5562600" cy="6934200"/>
          </a:xfrm>
        </p:spPr>
        <p:txBody>
          <a:bodyPr>
            <a:normAutofit/>
          </a:bodyPr>
          <a:lstStyle/>
          <a:p>
            <a:pPr algn="ctr"/>
            <a:r>
              <a:rPr lang="en-US" sz="4000" i="1" dirty="0">
                <a:effectLst>
                  <a:glow rad="101600">
                    <a:schemeClr val="bg1">
                      <a:alpha val="60000"/>
                    </a:schemeClr>
                  </a:glow>
                </a:effectLst>
              </a:rPr>
              <a:t>“For we wrestle not against flesh and blood, but against principalities, against powers, against the rulers of the darkness of this world, against spiritual wickedness {wicked spirits} in</a:t>
            </a:r>
            <a:br>
              <a:rPr lang="en-US" sz="4000" i="1" dirty="0">
                <a:effectLst>
                  <a:glow rad="101600">
                    <a:schemeClr val="bg1">
                      <a:alpha val="60000"/>
                    </a:schemeClr>
                  </a:glow>
                </a:effectLst>
              </a:rPr>
            </a:br>
            <a:r>
              <a:rPr lang="en-US" sz="4000" i="1" dirty="0">
                <a:effectLst>
                  <a:glow rad="101600">
                    <a:schemeClr val="bg1">
                      <a:alpha val="60000"/>
                    </a:schemeClr>
                  </a:glow>
                </a:effectLst>
              </a:rPr>
              <a:t> high places.”</a:t>
            </a:r>
            <a:br>
              <a:rPr lang="en-US" sz="4000" i="1" dirty="0">
                <a:effectLst>
                  <a:glow rad="101600">
                    <a:schemeClr val="bg1">
                      <a:alpha val="60000"/>
                    </a:schemeClr>
                  </a:glow>
                </a:effectLst>
              </a:rPr>
            </a:br>
            <a:r>
              <a:rPr lang="en-US" sz="4000" i="1" dirty="0">
                <a:effectLst>
                  <a:glow rad="101600">
                    <a:schemeClr val="bg1">
                      <a:alpha val="60000"/>
                    </a:schemeClr>
                  </a:glow>
                </a:effectLst>
              </a:rPr>
              <a:t>( Eph 6:12)</a:t>
            </a:r>
          </a:p>
        </p:txBody>
      </p:sp>
    </p:spTree>
    <p:extLst>
      <p:ext uri="{BB962C8B-B14F-4D97-AF65-F5344CB8AC3E}">
        <p14:creationId xmlns:p14="http://schemas.microsoft.com/office/powerpoint/2010/main" val="34620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7"/>
                                        </p:tgtEl>
                                        <p:attrNameLst>
                                          <p:attrName>style.visibility</p:attrName>
                                        </p:attrNameLst>
                                      </p:cBhvr>
                                      <p:to>
                                        <p:strVal val="visible"/>
                                      </p:to>
                                    </p:set>
                                    <p:animEffect transition="in" filter="fade">
                                      <p:cBhvr>
                                        <p:cTn id="7" dur="1000"/>
                                        <p:tgtEl>
                                          <p:spTgt spid="174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 calcmode="lin" valueType="num">
                                      <p:cBhvr>
                                        <p:cTn id="12" dur="1000" fill="hold"/>
                                        <p:tgtEl>
                                          <p:spTgt spid="17411"/>
                                        </p:tgtEl>
                                        <p:attrNameLst>
                                          <p:attrName>ppt_w</p:attrName>
                                        </p:attrNameLst>
                                      </p:cBhvr>
                                      <p:tavLst>
                                        <p:tav tm="0">
                                          <p:val>
                                            <p:strVal val="#ppt_w*0.70"/>
                                          </p:val>
                                        </p:tav>
                                        <p:tav tm="100000">
                                          <p:val>
                                            <p:strVal val="#ppt_w"/>
                                          </p:val>
                                        </p:tav>
                                      </p:tavLst>
                                    </p:anim>
                                    <p:anim calcmode="lin" valueType="num">
                                      <p:cBhvr>
                                        <p:cTn id="13" dur="1000" fill="hold"/>
                                        <p:tgtEl>
                                          <p:spTgt spid="17411"/>
                                        </p:tgtEl>
                                        <p:attrNameLst>
                                          <p:attrName>ppt_h</p:attrName>
                                        </p:attrNameLst>
                                      </p:cBhvr>
                                      <p:tavLst>
                                        <p:tav tm="0">
                                          <p:val>
                                            <p:strVal val="#ppt_h"/>
                                          </p:val>
                                        </p:tav>
                                        <p:tav tm="100000">
                                          <p:val>
                                            <p:strVal val="#ppt_h"/>
                                          </p:val>
                                        </p:tav>
                                      </p:tavLst>
                                    </p:anim>
                                    <p:animEffect transition="in" filter="fade">
                                      <p:cBhvr>
                                        <p:cTn id="14" dur="1000"/>
                                        <p:tgtEl>
                                          <p:spTgt spid="17411"/>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to="" calcmode="lin" valueType="num">
                                      <p:cBhvr>
                                        <p:cTn id="19"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fales teachers, churches, idols, temples\17.jpg"/>
          <p:cNvPicPr>
            <a:picLocks noChangeAspect="1" noChangeArrowheads="1"/>
          </p:cNvPicPr>
          <p:nvPr/>
        </p:nvPicPr>
        <p:blipFill>
          <a:blip r:embed="rId3" cstate="print"/>
          <a:srcRect/>
          <a:stretch>
            <a:fillRect/>
          </a:stretch>
        </p:blipFill>
        <p:spPr bwMode="auto">
          <a:xfrm>
            <a:off x="926840" y="3444188"/>
            <a:ext cx="2438400" cy="3322427"/>
          </a:xfrm>
          <a:prstGeom prst="rect">
            <a:avLst/>
          </a:prstGeom>
          <a:ln>
            <a:noFill/>
          </a:ln>
          <a:effectLst>
            <a:softEdge rad="112500"/>
          </a:effectLst>
        </p:spPr>
      </p:pic>
      <p:sp>
        <p:nvSpPr>
          <p:cNvPr id="2" name="Title 1"/>
          <p:cNvSpPr>
            <a:spLocks noGrp="1"/>
          </p:cNvSpPr>
          <p:nvPr>
            <p:ph type="title"/>
          </p:nvPr>
        </p:nvSpPr>
        <p:spPr>
          <a:xfrm>
            <a:off x="2541814" y="310462"/>
            <a:ext cx="7542245" cy="1143000"/>
          </a:xfrm>
        </p:spPr>
        <p:txBody>
          <a:bodyPr>
            <a:normAutofit/>
          </a:bodyPr>
          <a:lstStyle/>
          <a:p>
            <a:pPr algn="ctr"/>
            <a:r>
              <a:rPr lang="en-US" sz="6600" i="1" dirty="0"/>
              <a:t>Pergamos</a:t>
            </a:r>
          </a:p>
        </p:txBody>
      </p:sp>
      <p:pic>
        <p:nvPicPr>
          <p:cNvPr id="2051" name="Picture 3" descr="C:\Users\Ptr. Daniel White\Desktop\Bible pictures\fales teachers, churches, idols, temples\concert_wideweb__470x314,0.jpg"/>
          <p:cNvPicPr>
            <a:picLocks noChangeAspect="1" noChangeArrowheads="1"/>
          </p:cNvPicPr>
          <p:nvPr/>
        </p:nvPicPr>
        <p:blipFill>
          <a:blip r:embed="rId4" cstate="print"/>
          <a:srcRect/>
          <a:stretch>
            <a:fillRect/>
          </a:stretch>
        </p:blipFill>
        <p:spPr bwMode="auto">
          <a:xfrm>
            <a:off x="4848031" y="4080063"/>
            <a:ext cx="3429000" cy="2381250"/>
          </a:xfrm>
          <a:prstGeom prst="rect">
            <a:avLst/>
          </a:prstGeom>
          <a:ln>
            <a:noFill/>
          </a:ln>
          <a:effectLst>
            <a:softEdge rad="112500"/>
          </a:effectLst>
        </p:spPr>
      </p:pic>
      <p:pic>
        <p:nvPicPr>
          <p:cNvPr id="2052" name="Picture 4" descr="C:\Users\Ptr. Daniel White\Desktop\Bible pictures\fales teachers, churches, idols, temples\IMG_1953_web.jpg"/>
          <p:cNvPicPr>
            <a:picLocks noChangeAspect="1" noChangeArrowheads="1"/>
          </p:cNvPicPr>
          <p:nvPr/>
        </p:nvPicPr>
        <p:blipFill>
          <a:blip r:embed="rId5" cstate="print"/>
          <a:srcRect/>
          <a:stretch>
            <a:fillRect/>
          </a:stretch>
        </p:blipFill>
        <p:spPr bwMode="auto">
          <a:xfrm flipH="1">
            <a:off x="9206982" y="81862"/>
            <a:ext cx="2819400" cy="2743200"/>
          </a:xfrm>
          <a:prstGeom prst="rect">
            <a:avLst/>
          </a:prstGeom>
          <a:ln>
            <a:noFill/>
          </a:ln>
          <a:effectLst>
            <a:softEdge rad="112500"/>
          </a:effectLst>
        </p:spPr>
      </p:pic>
      <p:pic>
        <p:nvPicPr>
          <p:cNvPr id="161794" name="Picture 2" descr="http://illustrationstoencourage.files.wordpress.com/2013/07/red-horse-of-revelation_0122.jpg"/>
          <p:cNvPicPr>
            <a:picLocks noChangeAspect="1" noChangeArrowheads="1"/>
          </p:cNvPicPr>
          <p:nvPr/>
        </p:nvPicPr>
        <p:blipFill>
          <a:blip r:embed="rId6" cstate="print"/>
          <a:srcRect/>
          <a:stretch>
            <a:fillRect/>
          </a:stretch>
        </p:blipFill>
        <p:spPr bwMode="auto">
          <a:xfrm flipH="1">
            <a:off x="8674359" y="4080063"/>
            <a:ext cx="2819400" cy="2515923"/>
          </a:xfrm>
          <a:prstGeom prst="ellipse">
            <a:avLst/>
          </a:prstGeom>
          <a:ln>
            <a:noFill/>
          </a:ln>
          <a:effectLst>
            <a:softEdge rad="112500"/>
          </a:effectLst>
        </p:spPr>
      </p:pic>
      <p:pic>
        <p:nvPicPr>
          <p:cNvPr id="161796" name="Picture 4" descr="https://encrypted-tbn0.gstatic.com/images?q=tbn:ANd9GcRX2UMLZIUSGf5_PQ7jthoxkzwi2bfp2R8wr5ebPmXUSFZbP6Sm"/>
          <p:cNvPicPr>
            <a:picLocks noChangeAspect="1" noChangeArrowheads="1"/>
          </p:cNvPicPr>
          <p:nvPr/>
        </p:nvPicPr>
        <p:blipFill>
          <a:blip r:embed="rId7" cstate="print"/>
          <a:srcRect/>
          <a:stretch>
            <a:fillRect/>
          </a:stretch>
        </p:blipFill>
        <p:spPr bwMode="auto">
          <a:xfrm>
            <a:off x="276419" y="81862"/>
            <a:ext cx="2756030" cy="3233035"/>
          </a:xfrm>
          <a:prstGeom prst="rect">
            <a:avLst/>
          </a:prstGeom>
          <a:ln>
            <a:noFill/>
          </a:ln>
          <a:effectLst>
            <a:softEdge rad="112500"/>
          </a:effectLst>
        </p:spPr>
      </p:pic>
      <p:sp>
        <p:nvSpPr>
          <p:cNvPr id="3" name="Content Placeholder 2"/>
          <p:cNvSpPr>
            <a:spLocks noGrp="1"/>
          </p:cNvSpPr>
          <p:nvPr>
            <p:ph idx="1"/>
          </p:nvPr>
        </p:nvSpPr>
        <p:spPr>
          <a:xfrm>
            <a:off x="1916275" y="1515325"/>
            <a:ext cx="8229600" cy="3230563"/>
          </a:xfrm>
        </p:spPr>
        <p:txBody>
          <a:bodyPr>
            <a:normAutofit/>
          </a:bodyPr>
          <a:lstStyle/>
          <a:p>
            <a:pPr algn="ctr">
              <a:buNone/>
            </a:pPr>
            <a:r>
              <a:rPr lang="en-US" sz="4400" i="1" dirty="0"/>
              <a:t>“The worldly church”</a:t>
            </a:r>
          </a:p>
          <a:p>
            <a:pPr algn="ctr">
              <a:buNone/>
            </a:pPr>
            <a:r>
              <a:rPr lang="en-US" sz="4400" i="1" dirty="0"/>
              <a:t>(Satan’s influence on the Church)</a:t>
            </a:r>
          </a:p>
        </p:txBody>
      </p:sp>
    </p:spTree>
    <p:extLst>
      <p:ext uri="{BB962C8B-B14F-4D97-AF65-F5344CB8AC3E}">
        <p14:creationId xmlns:p14="http://schemas.microsoft.com/office/powerpoint/2010/main" val="141952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794"/>
                                        </p:tgtEl>
                                        <p:attrNameLst>
                                          <p:attrName>style.visibility</p:attrName>
                                        </p:attrNameLst>
                                      </p:cBhvr>
                                      <p:to>
                                        <p:strVal val="visible"/>
                                      </p:to>
                                    </p:set>
                                    <p:animEffect transition="in" filter="fade">
                                      <p:cBhvr>
                                        <p:cTn id="12" dur="20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95535" y="-51318"/>
            <a:ext cx="9212423" cy="6909318"/>
          </a:xfrm>
          <a:prstGeom prst="rect">
            <a:avLst/>
          </a:prstGeom>
        </p:spPr>
      </p:pic>
      <p:sp>
        <p:nvSpPr>
          <p:cNvPr id="2" name="Title 1"/>
          <p:cNvSpPr>
            <a:spLocks noGrp="1"/>
          </p:cNvSpPr>
          <p:nvPr>
            <p:ph type="title"/>
          </p:nvPr>
        </p:nvSpPr>
        <p:spPr>
          <a:xfrm>
            <a:off x="1981200" y="274638"/>
            <a:ext cx="8229600" cy="6354762"/>
          </a:xfrm>
        </p:spPr>
        <p:txBody>
          <a:bodyPr>
            <a:normAutofit/>
          </a:bodyPr>
          <a:lstStyle/>
          <a:p>
            <a:pPr algn="ctr"/>
            <a:r>
              <a:rPr lang="en-US" sz="4800" i="1" dirty="0">
                <a:effectLst>
                  <a:glow rad="101600">
                    <a:schemeClr val="bg1">
                      <a:alpha val="60000"/>
                    </a:schemeClr>
                  </a:glow>
                </a:effectLst>
              </a:rPr>
              <a:t>“Thou hast there them that hold the doctrine of Balaam, who taught Balac to cast a stumblingblock before the children of Israel, to eat things sacrificed unto idols, and to commit fornication.”</a:t>
            </a:r>
          </a:p>
        </p:txBody>
      </p:sp>
    </p:spTree>
    <p:extLst>
      <p:ext uri="{BB962C8B-B14F-4D97-AF65-F5344CB8AC3E}">
        <p14:creationId xmlns:p14="http://schemas.microsoft.com/office/powerpoint/2010/main" val="3571505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Bible pictures\Prophecy pictures\prophecy pictures\revelation\Balaam 3 (2).jpg"/>
          <p:cNvPicPr>
            <a:picLocks noChangeAspect="1" noChangeArrowheads="1"/>
          </p:cNvPicPr>
          <p:nvPr/>
        </p:nvPicPr>
        <p:blipFill>
          <a:blip r:embed="rId3" cstate="print"/>
          <a:srcRect/>
          <a:stretch>
            <a:fillRect/>
          </a:stretch>
        </p:blipFill>
        <p:spPr bwMode="auto">
          <a:xfrm>
            <a:off x="3048000" y="0"/>
            <a:ext cx="6172200" cy="6858000"/>
          </a:xfrm>
          <a:prstGeom prst="rect">
            <a:avLst/>
          </a:prstGeom>
          <a:noFill/>
        </p:spPr>
      </p:pic>
      <p:sp>
        <p:nvSpPr>
          <p:cNvPr id="3" name="Title 2"/>
          <p:cNvSpPr>
            <a:spLocks noGrp="1"/>
          </p:cNvSpPr>
          <p:nvPr>
            <p:ph type="title"/>
          </p:nvPr>
        </p:nvSpPr>
        <p:spPr>
          <a:xfrm>
            <a:off x="1981200" y="0"/>
            <a:ext cx="8229600" cy="1219200"/>
          </a:xfrm>
        </p:spPr>
        <p:txBody>
          <a:bodyPr/>
          <a:lstStyle/>
          <a:p>
            <a:pPr algn="ctr"/>
            <a:r>
              <a:rPr lang="en-US" dirty="0">
                <a:solidFill>
                  <a:srgbClr val="FFC000"/>
                </a:solidFill>
                <a:effectLst>
                  <a:glow rad="101600">
                    <a:schemeClr val="bg1">
                      <a:alpha val="60000"/>
                    </a:schemeClr>
                  </a:glow>
                </a:effectLst>
              </a:rPr>
              <a:t>Doctrine of Balaam</a:t>
            </a:r>
          </a:p>
        </p:txBody>
      </p:sp>
      <p:sp>
        <p:nvSpPr>
          <p:cNvPr id="4" name="Content Placeholder 3"/>
          <p:cNvSpPr>
            <a:spLocks noGrp="1"/>
          </p:cNvSpPr>
          <p:nvPr>
            <p:ph idx="1"/>
          </p:nvPr>
        </p:nvSpPr>
        <p:spPr>
          <a:xfrm>
            <a:off x="3124200" y="2362201"/>
            <a:ext cx="6096000" cy="3763963"/>
          </a:xfrm>
        </p:spPr>
        <p:txBody>
          <a:bodyPr>
            <a:normAutofit/>
          </a:bodyPr>
          <a:lstStyle/>
          <a:p>
            <a:pPr algn="ctr">
              <a:buNone/>
            </a:pPr>
            <a:r>
              <a:rPr lang="en-US" sz="4800" i="1" dirty="0">
                <a:effectLst>
                  <a:glow rad="101600">
                    <a:schemeClr val="bg1">
                      <a:alpha val="60000"/>
                    </a:schemeClr>
                  </a:glow>
                </a:effectLst>
              </a:rPr>
              <a:t>The Mixture of Religion and Worldliness</a:t>
            </a:r>
          </a:p>
        </p:txBody>
      </p:sp>
    </p:spTree>
    <p:extLst>
      <p:ext uri="{BB962C8B-B14F-4D97-AF65-F5344CB8AC3E}">
        <p14:creationId xmlns:p14="http://schemas.microsoft.com/office/powerpoint/2010/main" val="34905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atriarchs and prophets\scan0047.jpg"/>
          <p:cNvPicPr>
            <a:picLocks noChangeAspect="1" noChangeArrowheads="1"/>
          </p:cNvPicPr>
          <p:nvPr/>
        </p:nvPicPr>
        <p:blipFill>
          <a:blip r:embed="rId3" cstate="print">
            <a:lum bright="-10000"/>
          </a:blip>
          <a:srcRect/>
          <a:stretch>
            <a:fillRect/>
          </a:stretch>
        </p:blipFill>
        <p:spPr bwMode="auto">
          <a:xfrm>
            <a:off x="394996" y="0"/>
            <a:ext cx="4953000" cy="6858000"/>
          </a:xfrm>
          <a:prstGeom prst="rect">
            <a:avLst/>
          </a:prstGeom>
          <a:noFill/>
        </p:spPr>
      </p:pic>
      <p:sp>
        <p:nvSpPr>
          <p:cNvPr id="3" name="Title 2"/>
          <p:cNvSpPr>
            <a:spLocks noGrp="1"/>
          </p:cNvSpPr>
          <p:nvPr>
            <p:ph type="title"/>
          </p:nvPr>
        </p:nvSpPr>
        <p:spPr>
          <a:xfrm>
            <a:off x="6477000" y="0"/>
            <a:ext cx="4191000" cy="6629400"/>
          </a:xfrm>
        </p:spPr>
        <p:txBody>
          <a:bodyPr>
            <a:noAutofit/>
          </a:bodyPr>
          <a:lstStyle/>
          <a:p>
            <a:pPr algn="ctr"/>
            <a:r>
              <a:rPr lang="en-US" i="1" dirty="0"/>
              <a:t>“I will promote thee thee unto very great honor, and I will do whatsoever thou sayest unto me: come therefore, I pray thee, curse me this people.”</a:t>
            </a:r>
          </a:p>
        </p:txBody>
      </p:sp>
    </p:spTree>
    <p:extLst>
      <p:ext uri="{BB962C8B-B14F-4D97-AF65-F5344CB8AC3E}">
        <p14:creationId xmlns:p14="http://schemas.microsoft.com/office/powerpoint/2010/main" val="69442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Patriarchs and prophets\scan0047.jpg"/>
          <p:cNvPicPr>
            <a:picLocks noChangeAspect="1" noChangeArrowheads="1"/>
          </p:cNvPicPr>
          <p:nvPr/>
        </p:nvPicPr>
        <p:blipFill>
          <a:blip r:embed="rId3" cstate="print">
            <a:lum bright="-10000"/>
          </a:blip>
          <a:srcRect/>
          <a:stretch>
            <a:fillRect/>
          </a:stretch>
        </p:blipFill>
        <p:spPr bwMode="auto">
          <a:xfrm>
            <a:off x="3733800" y="0"/>
            <a:ext cx="5334000" cy="6858000"/>
          </a:xfrm>
          <a:prstGeom prst="rect">
            <a:avLst/>
          </a:prstGeom>
          <a:noFill/>
        </p:spPr>
      </p:pic>
      <p:pic>
        <p:nvPicPr>
          <p:cNvPr id="10245" name="Picture 5" descr="C:\Users\Ptr. Daniel White\Desktop\Bible pictures\faces\scan0022.jpg"/>
          <p:cNvPicPr>
            <a:picLocks noChangeAspect="1" noChangeArrowheads="1"/>
          </p:cNvPicPr>
          <p:nvPr/>
        </p:nvPicPr>
        <p:blipFill>
          <a:blip r:embed="rId4" cstate="print"/>
          <a:srcRect/>
          <a:stretch>
            <a:fillRect/>
          </a:stretch>
        </p:blipFill>
        <p:spPr bwMode="auto">
          <a:xfrm>
            <a:off x="5791200" y="1"/>
            <a:ext cx="1524000" cy="1655763"/>
          </a:xfrm>
          <a:prstGeom prst="rect">
            <a:avLst/>
          </a:prstGeom>
          <a:ln>
            <a:noFill/>
          </a:ln>
          <a:effectLst>
            <a:softEdge rad="112500"/>
          </a:effectLst>
        </p:spPr>
      </p:pic>
      <p:pic>
        <p:nvPicPr>
          <p:cNvPr id="10246" name="Picture 6" descr="C:\Users\Ptr. Daniel White\Desktop\Bible pictures\faces\scan0021.jpg"/>
          <p:cNvPicPr>
            <a:picLocks noChangeAspect="1" noChangeArrowheads="1"/>
          </p:cNvPicPr>
          <p:nvPr/>
        </p:nvPicPr>
        <p:blipFill>
          <a:blip r:embed="rId5" cstate="print"/>
          <a:srcRect r="4545" b="8333"/>
          <a:stretch>
            <a:fillRect/>
          </a:stretch>
        </p:blipFill>
        <p:spPr bwMode="auto">
          <a:xfrm>
            <a:off x="5715001" y="1905000"/>
            <a:ext cx="1818409" cy="1905000"/>
          </a:xfrm>
          <a:prstGeom prst="rect">
            <a:avLst/>
          </a:prstGeom>
          <a:ln>
            <a:noFill/>
          </a:ln>
          <a:effectLst>
            <a:softEdge rad="112500"/>
          </a:effectLst>
        </p:spPr>
      </p:pic>
      <p:pic>
        <p:nvPicPr>
          <p:cNvPr id="10247" name="Picture 7" descr="C:\Users\Ptr. Daniel White\Desktop\Bible pictures\faces\scan0025 (2).jpg"/>
          <p:cNvPicPr>
            <a:picLocks noChangeAspect="1" noChangeArrowheads="1"/>
          </p:cNvPicPr>
          <p:nvPr/>
        </p:nvPicPr>
        <p:blipFill>
          <a:blip r:embed="rId6" cstate="print"/>
          <a:srcRect/>
          <a:stretch>
            <a:fillRect/>
          </a:stretch>
        </p:blipFill>
        <p:spPr bwMode="auto">
          <a:xfrm flipH="1">
            <a:off x="4800600" y="3886200"/>
            <a:ext cx="1752600" cy="1981200"/>
          </a:xfrm>
          <a:prstGeom prst="rect">
            <a:avLst/>
          </a:prstGeom>
          <a:ln>
            <a:noFill/>
          </a:ln>
          <a:effectLst>
            <a:softEdge rad="112500"/>
          </a:effectLst>
        </p:spPr>
      </p:pic>
      <p:pic>
        <p:nvPicPr>
          <p:cNvPr id="10248" name="Picture 8" descr="C:\Users\Ptr. Daniel White\Desktop\Bible pictures\faces\scan0026 (2).jpg"/>
          <p:cNvPicPr>
            <a:picLocks noChangeAspect="1" noChangeArrowheads="1"/>
          </p:cNvPicPr>
          <p:nvPr/>
        </p:nvPicPr>
        <p:blipFill>
          <a:blip r:embed="rId7" cstate="print"/>
          <a:srcRect/>
          <a:stretch>
            <a:fillRect/>
          </a:stretch>
        </p:blipFill>
        <p:spPr bwMode="auto">
          <a:xfrm>
            <a:off x="4191000" y="0"/>
            <a:ext cx="1828800" cy="1600200"/>
          </a:xfrm>
          <a:prstGeom prst="rect">
            <a:avLst/>
          </a:prstGeom>
          <a:ln>
            <a:noFill/>
          </a:ln>
          <a:effectLst>
            <a:softEdge rad="112500"/>
          </a:effectLst>
        </p:spPr>
      </p:pic>
      <p:pic>
        <p:nvPicPr>
          <p:cNvPr id="10249" name="Picture 9" descr="C:\Users\Ptr. Daniel White\Desktop\Bible pictures\faces\scan0028 (2).jpg"/>
          <p:cNvPicPr>
            <a:picLocks noChangeAspect="1" noChangeArrowheads="1"/>
          </p:cNvPicPr>
          <p:nvPr/>
        </p:nvPicPr>
        <p:blipFill>
          <a:blip r:embed="rId8" cstate="print"/>
          <a:srcRect/>
          <a:stretch>
            <a:fillRect/>
          </a:stretch>
        </p:blipFill>
        <p:spPr bwMode="auto">
          <a:xfrm>
            <a:off x="7239000" y="1905000"/>
            <a:ext cx="1676400" cy="1981200"/>
          </a:xfrm>
          <a:prstGeom prst="rect">
            <a:avLst/>
          </a:prstGeom>
          <a:ln>
            <a:noFill/>
          </a:ln>
          <a:effectLst>
            <a:softEdge rad="112500"/>
          </a:effectLst>
        </p:spPr>
      </p:pic>
      <p:pic>
        <p:nvPicPr>
          <p:cNvPr id="10250" name="Picture 10" descr="C:\Users\Ptr. Daniel White\Desktop\Bible pictures\faces\scan0027 (2).jpg"/>
          <p:cNvPicPr>
            <a:picLocks noChangeAspect="1" noChangeArrowheads="1"/>
          </p:cNvPicPr>
          <p:nvPr/>
        </p:nvPicPr>
        <p:blipFill>
          <a:blip r:embed="rId9" cstate="print"/>
          <a:srcRect/>
          <a:stretch>
            <a:fillRect/>
          </a:stretch>
        </p:blipFill>
        <p:spPr bwMode="auto">
          <a:xfrm>
            <a:off x="6248401" y="3962400"/>
            <a:ext cx="1655763" cy="1916112"/>
          </a:xfrm>
          <a:prstGeom prst="rect">
            <a:avLst/>
          </a:prstGeom>
          <a:ln>
            <a:noFill/>
          </a:ln>
          <a:effectLst>
            <a:softEdge rad="112500"/>
          </a:effectLst>
        </p:spPr>
      </p:pic>
    </p:spTree>
    <p:extLst>
      <p:ext uri="{BB962C8B-B14F-4D97-AF65-F5344CB8AC3E}">
        <p14:creationId xmlns:p14="http://schemas.microsoft.com/office/powerpoint/2010/main" val="79303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ppt_w</p:attrName>
                                        </p:attrNameLst>
                                      </p:cBhvr>
                                      <p:tavLst>
                                        <p:tav tm="0">
                                          <p:val>
                                            <p:strVal val="#ppt_w*0.70"/>
                                          </p:val>
                                        </p:tav>
                                        <p:tav tm="100000">
                                          <p:val>
                                            <p:strVal val="#ppt_w"/>
                                          </p:val>
                                        </p:tav>
                                      </p:tavLst>
                                    </p:anim>
                                    <p:anim calcmode="lin" valueType="num">
                                      <p:cBhvr>
                                        <p:cTn id="8" dur="1000" fill="hold"/>
                                        <p:tgtEl>
                                          <p:spTgt spid="10245"/>
                                        </p:tgtEl>
                                        <p:attrNameLst>
                                          <p:attrName>ppt_h</p:attrName>
                                        </p:attrNameLst>
                                      </p:cBhvr>
                                      <p:tavLst>
                                        <p:tav tm="0">
                                          <p:val>
                                            <p:strVal val="#ppt_h"/>
                                          </p:val>
                                        </p:tav>
                                        <p:tav tm="100000">
                                          <p:val>
                                            <p:strVal val="#ppt_h"/>
                                          </p:val>
                                        </p:tav>
                                      </p:tavLst>
                                    </p:anim>
                                    <p:animEffect transition="in" filter="fade">
                                      <p:cBhvr>
                                        <p:cTn id="9" dur="1000"/>
                                        <p:tgtEl>
                                          <p:spTgt spid="1024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46"/>
                                        </p:tgtEl>
                                        <p:attrNameLst>
                                          <p:attrName>style.visibility</p:attrName>
                                        </p:attrNameLst>
                                      </p:cBhvr>
                                      <p:to>
                                        <p:strVal val="visible"/>
                                      </p:to>
                                    </p:set>
                                    <p:anim calcmode="lin" valueType="num">
                                      <p:cBhvr>
                                        <p:cTn id="14" dur="1000" fill="hold"/>
                                        <p:tgtEl>
                                          <p:spTgt spid="10246"/>
                                        </p:tgtEl>
                                        <p:attrNameLst>
                                          <p:attrName>ppt_w</p:attrName>
                                        </p:attrNameLst>
                                      </p:cBhvr>
                                      <p:tavLst>
                                        <p:tav tm="0">
                                          <p:val>
                                            <p:strVal val="#ppt_w*0.70"/>
                                          </p:val>
                                        </p:tav>
                                        <p:tav tm="100000">
                                          <p:val>
                                            <p:strVal val="#ppt_w"/>
                                          </p:val>
                                        </p:tav>
                                      </p:tavLst>
                                    </p:anim>
                                    <p:anim calcmode="lin" valueType="num">
                                      <p:cBhvr>
                                        <p:cTn id="15" dur="1000" fill="hold"/>
                                        <p:tgtEl>
                                          <p:spTgt spid="10246"/>
                                        </p:tgtEl>
                                        <p:attrNameLst>
                                          <p:attrName>ppt_h</p:attrName>
                                        </p:attrNameLst>
                                      </p:cBhvr>
                                      <p:tavLst>
                                        <p:tav tm="0">
                                          <p:val>
                                            <p:strVal val="#ppt_h"/>
                                          </p:val>
                                        </p:tav>
                                        <p:tav tm="100000">
                                          <p:val>
                                            <p:strVal val="#ppt_h"/>
                                          </p:val>
                                        </p:tav>
                                      </p:tavLst>
                                    </p:anim>
                                    <p:animEffect transition="in" filter="fade">
                                      <p:cBhvr>
                                        <p:cTn id="16" dur="1000"/>
                                        <p:tgtEl>
                                          <p:spTgt spid="1024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47"/>
                                        </p:tgtEl>
                                        <p:attrNameLst>
                                          <p:attrName>style.visibility</p:attrName>
                                        </p:attrNameLst>
                                      </p:cBhvr>
                                      <p:to>
                                        <p:strVal val="visible"/>
                                      </p:to>
                                    </p:set>
                                    <p:anim calcmode="lin" valueType="num">
                                      <p:cBhvr>
                                        <p:cTn id="21" dur="1000" fill="hold"/>
                                        <p:tgtEl>
                                          <p:spTgt spid="10247"/>
                                        </p:tgtEl>
                                        <p:attrNameLst>
                                          <p:attrName>ppt_w</p:attrName>
                                        </p:attrNameLst>
                                      </p:cBhvr>
                                      <p:tavLst>
                                        <p:tav tm="0">
                                          <p:val>
                                            <p:strVal val="#ppt_w*0.70"/>
                                          </p:val>
                                        </p:tav>
                                        <p:tav tm="100000">
                                          <p:val>
                                            <p:strVal val="#ppt_w"/>
                                          </p:val>
                                        </p:tav>
                                      </p:tavLst>
                                    </p:anim>
                                    <p:anim calcmode="lin" valueType="num">
                                      <p:cBhvr>
                                        <p:cTn id="22" dur="1000" fill="hold"/>
                                        <p:tgtEl>
                                          <p:spTgt spid="10247"/>
                                        </p:tgtEl>
                                        <p:attrNameLst>
                                          <p:attrName>ppt_h</p:attrName>
                                        </p:attrNameLst>
                                      </p:cBhvr>
                                      <p:tavLst>
                                        <p:tav tm="0">
                                          <p:val>
                                            <p:strVal val="#ppt_h"/>
                                          </p:val>
                                        </p:tav>
                                        <p:tav tm="100000">
                                          <p:val>
                                            <p:strVal val="#ppt_h"/>
                                          </p:val>
                                        </p:tav>
                                      </p:tavLst>
                                    </p:anim>
                                    <p:animEffect transition="in" filter="fade">
                                      <p:cBhvr>
                                        <p:cTn id="23" dur="10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248"/>
                                        </p:tgtEl>
                                        <p:attrNameLst>
                                          <p:attrName>style.visibility</p:attrName>
                                        </p:attrNameLst>
                                      </p:cBhvr>
                                      <p:to>
                                        <p:strVal val="visible"/>
                                      </p:to>
                                    </p:set>
                                    <p:anim calcmode="lin" valueType="num">
                                      <p:cBhvr>
                                        <p:cTn id="28" dur="1000" fill="hold"/>
                                        <p:tgtEl>
                                          <p:spTgt spid="10248"/>
                                        </p:tgtEl>
                                        <p:attrNameLst>
                                          <p:attrName>ppt_w</p:attrName>
                                        </p:attrNameLst>
                                      </p:cBhvr>
                                      <p:tavLst>
                                        <p:tav tm="0">
                                          <p:val>
                                            <p:strVal val="#ppt_w*0.70"/>
                                          </p:val>
                                        </p:tav>
                                        <p:tav tm="100000">
                                          <p:val>
                                            <p:strVal val="#ppt_w"/>
                                          </p:val>
                                        </p:tav>
                                      </p:tavLst>
                                    </p:anim>
                                    <p:anim calcmode="lin" valueType="num">
                                      <p:cBhvr>
                                        <p:cTn id="29" dur="1000" fill="hold"/>
                                        <p:tgtEl>
                                          <p:spTgt spid="10248"/>
                                        </p:tgtEl>
                                        <p:attrNameLst>
                                          <p:attrName>ppt_h</p:attrName>
                                        </p:attrNameLst>
                                      </p:cBhvr>
                                      <p:tavLst>
                                        <p:tav tm="0">
                                          <p:val>
                                            <p:strVal val="#ppt_h"/>
                                          </p:val>
                                        </p:tav>
                                        <p:tav tm="100000">
                                          <p:val>
                                            <p:strVal val="#ppt_h"/>
                                          </p:val>
                                        </p:tav>
                                      </p:tavLst>
                                    </p:anim>
                                    <p:animEffect transition="in" filter="fade">
                                      <p:cBhvr>
                                        <p:cTn id="30" dur="1000"/>
                                        <p:tgtEl>
                                          <p:spTgt spid="1024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249"/>
                                        </p:tgtEl>
                                        <p:attrNameLst>
                                          <p:attrName>style.visibility</p:attrName>
                                        </p:attrNameLst>
                                      </p:cBhvr>
                                      <p:to>
                                        <p:strVal val="visible"/>
                                      </p:to>
                                    </p:set>
                                    <p:anim calcmode="lin" valueType="num">
                                      <p:cBhvr>
                                        <p:cTn id="35" dur="1000" fill="hold"/>
                                        <p:tgtEl>
                                          <p:spTgt spid="10249"/>
                                        </p:tgtEl>
                                        <p:attrNameLst>
                                          <p:attrName>ppt_w</p:attrName>
                                        </p:attrNameLst>
                                      </p:cBhvr>
                                      <p:tavLst>
                                        <p:tav tm="0">
                                          <p:val>
                                            <p:strVal val="#ppt_w*0.70"/>
                                          </p:val>
                                        </p:tav>
                                        <p:tav tm="100000">
                                          <p:val>
                                            <p:strVal val="#ppt_w"/>
                                          </p:val>
                                        </p:tav>
                                      </p:tavLst>
                                    </p:anim>
                                    <p:anim calcmode="lin" valueType="num">
                                      <p:cBhvr>
                                        <p:cTn id="36" dur="1000" fill="hold"/>
                                        <p:tgtEl>
                                          <p:spTgt spid="10249"/>
                                        </p:tgtEl>
                                        <p:attrNameLst>
                                          <p:attrName>ppt_h</p:attrName>
                                        </p:attrNameLst>
                                      </p:cBhvr>
                                      <p:tavLst>
                                        <p:tav tm="0">
                                          <p:val>
                                            <p:strVal val="#ppt_h"/>
                                          </p:val>
                                        </p:tav>
                                        <p:tav tm="100000">
                                          <p:val>
                                            <p:strVal val="#ppt_h"/>
                                          </p:val>
                                        </p:tav>
                                      </p:tavLst>
                                    </p:anim>
                                    <p:animEffect transition="in" filter="fade">
                                      <p:cBhvr>
                                        <p:cTn id="37" dur="1000"/>
                                        <p:tgtEl>
                                          <p:spTgt spid="1024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250"/>
                                        </p:tgtEl>
                                        <p:attrNameLst>
                                          <p:attrName>style.visibility</p:attrName>
                                        </p:attrNameLst>
                                      </p:cBhvr>
                                      <p:to>
                                        <p:strVal val="visible"/>
                                      </p:to>
                                    </p:set>
                                    <p:anim calcmode="lin" valueType="num">
                                      <p:cBhvr>
                                        <p:cTn id="42" dur="1000" fill="hold"/>
                                        <p:tgtEl>
                                          <p:spTgt spid="10250"/>
                                        </p:tgtEl>
                                        <p:attrNameLst>
                                          <p:attrName>ppt_w</p:attrName>
                                        </p:attrNameLst>
                                      </p:cBhvr>
                                      <p:tavLst>
                                        <p:tav tm="0">
                                          <p:val>
                                            <p:strVal val="#ppt_w*0.70"/>
                                          </p:val>
                                        </p:tav>
                                        <p:tav tm="100000">
                                          <p:val>
                                            <p:strVal val="#ppt_w"/>
                                          </p:val>
                                        </p:tav>
                                      </p:tavLst>
                                    </p:anim>
                                    <p:anim calcmode="lin" valueType="num">
                                      <p:cBhvr>
                                        <p:cTn id="43" dur="1000" fill="hold"/>
                                        <p:tgtEl>
                                          <p:spTgt spid="10250"/>
                                        </p:tgtEl>
                                        <p:attrNameLst>
                                          <p:attrName>ppt_h</p:attrName>
                                        </p:attrNameLst>
                                      </p:cBhvr>
                                      <p:tavLst>
                                        <p:tav tm="0">
                                          <p:val>
                                            <p:strVal val="#ppt_h"/>
                                          </p:val>
                                        </p:tav>
                                        <p:tav tm="100000">
                                          <p:val>
                                            <p:strVal val="#ppt_h"/>
                                          </p:val>
                                        </p:tav>
                                      </p:tavLst>
                                    </p:anim>
                                    <p:animEffect transition="in" filter="fade">
                                      <p:cBhvr>
                                        <p:cTn id="44" dur="1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96" y="274638"/>
            <a:ext cx="11588620" cy="6583362"/>
          </a:xfrm>
        </p:spPr>
        <p:txBody>
          <a:bodyPr>
            <a:normAutofit/>
          </a:bodyPr>
          <a:lstStyle/>
          <a:p>
            <a:pPr algn="ctr"/>
            <a:r>
              <a:rPr lang="en-US" sz="5400" i="1" dirty="0"/>
              <a:t>“Behold, these caused the children of Israel, through the counsel of Balaam, to commit trespass against the Lord, and there was a plague among the congregation of the Lord.”</a:t>
            </a:r>
            <a:br>
              <a:rPr lang="en-US" sz="5400" i="1" dirty="0"/>
            </a:br>
            <a:r>
              <a:rPr lang="en-US" sz="5400" i="1" dirty="0"/>
              <a:t>(Num. 31:16)</a:t>
            </a:r>
          </a:p>
        </p:txBody>
      </p:sp>
    </p:spTree>
    <p:extLst>
      <p:ext uri="{BB962C8B-B14F-4D97-AF65-F5344CB8AC3E}">
        <p14:creationId xmlns:p14="http://schemas.microsoft.com/office/powerpoint/2010/main" val="55187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95535" y="-51318"/>
            <a:ext cx="9212423" cy="6909318"/>
          </a:xfrm>
          <a:prstGeom prst="rect">
            <a:avLst/>
          </a:prstGeom>
        </p:spPr>
      </p:pic>
      <p:sp>
        <p:nvSpPr>
          <p:cNvPr id="2" name="Title 1"/>
          <p:cNvSpPr>
            <a:spLocks noGrp="1"/>
          </p:cNvSpPr>
          <p:nvPr>
            <p:ph type="title"/>
          </p:nvPr>
        </p:nvSpPr>
        <p:spPr>
          <a:xfrm>
            <a:off x="2086946" y="395935"/>
            <a:ext cx="8229600" cy="6278562"/>
          </a:xfrm>
        </p:spPr>
        <p:txBody>
          <a:bodyPr>
            <a:normAutofit/>
          </a:bodyPr>
          <a:lstStyle/>
          <a:p>
            <a:pPr algn="ctr"/>
            <a:r>
              <a:rPr lang="en-US" sz="4800" i="1" dirty="0">
                <a:effectLst>
                  <a:glow rad="101600">
                    <a:schemeClr val="bg1">
                      <a:alpha val="60000"/>
                    </a:schemeClr>
                  </a:glow>
                </a:effectLst>
              </a:rPr>
              <a:t>“So hast thou also them that hold the doctrine of the Nicolaitans, which thing I hate.”</a:t>
            </a:r>
          </a:p>
        </p:txBody>
      </p:sp>
    </p:spTree>
    <p:extLst>
      <p:ext uri="{BB962C8B-B14F-4D97-AF65-F5344CB8AC3E}">
        <p14:creationId xmlns:p14="http://schemas.microsoft.com/office/powerpoint/2010/main" val="367276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86" y="122529"/>
            <a:ext cx="10515600" cy="1325563"/>
          </a:xfrm>
        </p:spPr>
        <p:txBody>
          <a:bodyPr/>
          <a:lstStyle/>
          <a:p>
            <a:pPr algn="ctr"/>
            <a:r>
              <a:rPr lang="en-US" b="1" i="1" dirty="0">
                <a:solidFill>
                  <a:schemeClr val="bg2">
                    <a:lumMod val="20000"/>
                    <a:lumOff val="80000"/>
                  </a:schemeClr>
                </a:solidFill>
              </a:rPr>
              <a:t>Doctrine of the Nicolaitans</a:t>
            </a:r>
          </a:p>
        </p:txBody>
      </p:sp>
      <p:sp>
        <p:nvSpPr>
          <p:cNvPr id="3" name="Content Placeholder 2"/>
          <p:cNvSpPr>
            <a:spLocks noGrp="1"/>
          </p:cNvSpPr>
          <p:nvPr>
            <p:ph idx="1"/>
          </p:nvPr>
        </p:nvSpPr>
        <p:spPr>
          <a:xfrm>
            <a:off x="83976" y="1905000"/>
            <a:ext cx="10279224" cy="4953000"/>
          </a:xfrm>
        </p:spPr>
        <p:txBody>
          <a:bodyPr>
            <a:noAutofit/>
          </a:bodyPr>
          <a:lstStyle/>
          <a:p>
            <a:pPr>
              <a:buNone/>
            </a:pPr>
            <a:r>
              <a:rPr lang="en-US" sz="3600" dirty="0">
                <a:solidFill>
                  <a:schemeClr val="bg2">
                    <a:lumMod val="20000"/>
                    <a:lumOff val="80000"/>
                  </a:schemeClr>
                </a:solidFill>
              </a:rPr>
              <a:t>  Christ did away with the Old Testament Law and instituted the Christian Law of Liberty.</a:t>
            </a:r>
          </a:p>
          <a:p>
            <a:pPr>
              <a:buNone/>
            </a:pPr>
            <a:endParaRPr lang="en-US" sz="3600" dirty="0">
              <a:solidFill>
                <a:schemeClr val="bg2">
                  <a:lumMod val="20000"/>
                  <a:lumOff val="80000"/>
                </a:schemeClr>
              </a:solidFill>
            </a:endParaRPr>
          </a:p>
          <a:p>
            <a:pPr>
              <a:buNone/>
            </a:pPr>
            <a:r>
              <a:rPr lang="en-US" sz="3600" dirty="0">
                <a:solidFill>
                  <a:schemeClr val="bg2">
                    <a:lumMod val="20000"/>
                    <a:lumOff val="80000"/>
                  </a:schemeClr>
                </a:solidFill>
              </a:rPr>
              <a:t>  Believers are eternally secure, thus how they live their lives is not important.</a:t>
            </a:r>
          </a:p>
          <a:p>
            <a:pPr>
              <a:buNone/>
            </a:pPr>
            <a:endParaRPr lang="en-US" sz="3600" dirty="0">
              <a:solidFill>
                <a:schemeClr val="bg2">
                  <a:lumMod val="20000"/>
                  <a:lumOff val="80000"/>
                </a:schemeClr>
              </a:solidFill>
            </a:endParaRPr>
          </a:p>
          <a:p>
            <a:pPr>
              <a:buNone/>
            </a:pPr>
            <a:r>
              <a:rPr lang="en-US" sz="3600" dirty="0">
                <a:solidFill>
                  <a:schemeClr val="bg2">
                    <a:lumMod val="20000"/>
                    <a:lumOff val="80000"/>
                  </a:schemeClr>
                </a:solidFill>
              </a:rPr>
              <a:t>  It is only the soul that is important to God. What you do with your body is not.</a:t>
            </a:r>
          </a:p>
        </p:txBody>
      </p:sp>
      <p:pic>
        <p:nvPicPr>
          <p:cNvPr id="15364" name="Picture 4" descr="C:\Users\Ptr. Daniel White\Desktop\Bible pictures\faces\scan0019 (3).jpg"/>
          <p:cNvPicPr>
            <a:picLocks noChangeAspect="1" noChangeArrowheads="1"/>
          </p:cNvPicPr>
          <p:nvPr/>
        </p:nvPicPr>
        <p:blipFill>
          <a:blip r:embed="rId3" cstate="print">
            <a:grayscl/>
          </a:blip>
          <a:srcRect/>
          <a:stretch>
            <a:fillRect/>
          </a:stretch>
        </p:blipFill>
        <p:spPr bwMode="auto">
          <a:xfrm flipH="1">
            <a:off x="9570007" y="365125"/>
            <a:ext cx="2506915" cy="2939142"/>
          </a:xfrm>
          <a:prstGeom prst="ellipse">
            <a:avLst/>
          </a:prstGeom>
          <a:ln>
            <a:noFill/>
          </a:ln>
          <a:effectLst>
            <a:softEdge rad="112500"/>
          </a:effectLst>
        </p:spPr>
      </p:pic>
    </p:spTree>
    <p:extLst>
      <p:ext uri="{BB962C8B-B14F-4D97-AF65-F5344CB8AC3E}">
        <p14:creationId xmlns:p14="http://schemas.microsoft.com/office/powerpoint/2010/main" val="410239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869" y="457201"/>
            <a:ext cx="9991531" cy="5632311"/>
          </a:xfrm>
          <a:prstGeom prst="rect">
            <a:avLst/>
          </a:prstGeom>
        </p:spPr>
        <p:txBody>
          <a:bodyPr wrap="square">
            <a:spAutoFit/>
          </a:bodyPr>
          <a:lstStyle/>
          <a:p>
            <a:r>
              <a:rPr lang="en-US" sz="4000" dirty="0">
                <a:solidFill>
                  <a:schemeClr val="accent6">
                    <a:lumMod val="40000"/>
                    <a:lumOff val="60000"/>
                  </a:schemeClr>
                </a:solidFill>
                <a:effectLst>
                  <a:glow rad="101600">
                    <a:schemeClr val="bg1">
                      <a:alpha val="60000"/>
                    </a:schemeClr>
                  </a:glow>
                </a:effectLst>
              </a:rPr>
              <a:t>Followers of Nicolas taught –</a:t>
            </a:r>
          </a:p>
          <a:p>
            <a:endParaRPr lang="en-US" sz="4000" dirty="0">
              <a:effectLst>
                <a:glow rad="101600">
                  <a:schemeClr val="bg1">
                    <a:alpha val="60000"/>
                  </a:schemeClr>
                </a:glow>
              </a:effectLst>
            </a:endParaRPr>
          </a:p>
          <a:p>
            <a:pPr>
              <a:buFont typeface="Wingdings"/>
              <a:buChar char="Ø"/>
            </a:pPr>
            <a:r>
              <a:rPr lang="en-US" sz="4000" dirty="0">
                <a:effectLst>
                  <a:glow rad="101600">
                    <a:schemeClr val="bg1">
                      <a:alpha val="60000"/>
                    </a:schemeClr>
                  </a:glow>
                </a:effectLst>
              </a:rPr>
              <a:t>Christians can live however they want.      </a:t>
            </a:r>
          </a:p>
          <a:p>
            <a:pPr>
              <a:buFont typeface="Wingdings"/>
              <a:buChar char="Ø"/>
            </a:pPr>
            <a:r>
              <a:rPr lang="en-US" sz="4000" dirty="0">
                <a:effectLst>
                  <a:glow rad="101600">
                    <a:schemeClr val="bg1">
                      <a:alpha val="60000"/>
                    </a:schemeClr>
                  </a:glow>
                </a:effectLst>
              </a:rPr>
              <a:t>Christians are </a:t>
            </a:r>
            <a:r>
              <a:rPr lang="en-US" sz="4000" i="1" dirty="0">
                <a:effectLst>
                  <a:glow rad="101600">
                    <a:schemeClr val="bg1">
                      <a:alpha val="60000"/>
                    </a:schemeClr>
                  </a:glow>
                </a:effectLst>
              </a:rPr>
              <a:t>“under grace”</a:t>
            </a:r>
          </a:p>
          <a:p>
            <a:pPr>
              <a:buNone/>
            </a:pPr>
            <a:r>
              <a:rPr lang="en-US" sz="4000" dirty="0">
                <a:effectLst>
                  <a:glow rad="101600">
                    <a:schemeClr val="bg1">
                      <a:alpha val="60000"/>
                    </a:schemeClr>
                  </a:glow>
                </a:effectLst>
              </a:rPr>
              <a:t>  - They can live a sinful life-style  </a:t>
            </a:r>
          </a:p>
          <a:p>
            <a:pPr>
              <a:buNone/>
            </a:pPr>
            <a:r>
              <a:rPr lang="en-US" sz="4000" dirty="0">
                <a:effectLst>
                  <a:glow rad="101600">
                    <a:schemeClr val="bg1">
                      <a:alpha val="60000"/>
                    </a:schemeClr>
                  </a:glow>
                </a:effectLst>
              </a:rPr>
              <a:t>     because they  are  forgiven of their    </a:t>
            </a:r>
          </a:p>
          <a:p>
            <a:pPr>
              <a:buNone/>
            </a:pPr>
            <a:r>
              <a:rPr lang="en-US" sz="4000" dirty="0">
                <a:effectLst>
                  <a:glow rad="101600">
                    <a:schemeClr val="bg1">
                      <a:alpha val="60000"/>
                    </a:schemeClr>
                  </a:glow>
                </a:effectLst>
              </a:rPr>
              <a:t>     sin.</a:t>
            </a:r>
          </a:p>
          <a:p>
            <a:pPr>
              <a:buNone/>
            </a:pPr>
            <a:r>
              <a:rPr lang="en-US" sz="4000" dirty="0">
                <a:effectLst>
                  <a:glow rad="101600">
                    <a:schemeClr val="bg1">
                      <a:alpha val="60000"/>
                    </a:schemeClr>
                  </a:glow>
                </a:effectLst>
              </a:rPr>
              <a:t>  - They can enjoy the pleasures of sin    </a:t>
            </a:r>
          </a:p>
          <a:p>
            <a:pPr>
              <a:buNone/>
            </a:pPr>
            <a:r>
              <a:rPr lang="en-US" sz="4000" dirty="0">
                <a:effectLst>
                  <a:glow rad="101600">
                    <a:schemeClr val="bg1">
                      <a:alpha val="60000"/>
                    </a:schemeClr>
                  </a:glow>
                </a:effectLst>
              </a:rPr>
              <a:t>     without consequence.</a:t>
            </a:r>
          </a:p>
        </p:txBody>
      </p:sp>
      <p:pic>
        <p:nvPicPr>
          <p:cNvPr id="3" name="Picture 2" descr="C:\Users\Ptr. Daniel White\Desktop\Bible pictures\fales teachers, churches, idols, temples\lakewood_ch (2).jpg"/>
          <p:cNvPicPr>
            <a:picLocks noChangeAspect="1" noChangeArrowheads="1"/>
          </p:cNvPicPr>
          <p:nvPr/>
        </p:nvPicPr>
        <p:blipFill>
          <a:blip r:embed="rId3" cstate="print"/>
          <a:srcRect/>
          <a:stretch>
            <a:fillRect/>
          </a:stretch>
        </p:blipFill>
        <p:spPr bwMode="auto">
          <a:xfrm>
            <a:off x="9029700" y="130630"/>
            <a:ext cx="2819400" cy="1772969"/>
          </a:xfrm>
          <a:prstGeom prst="rect">
            <a:avLst/>
          </a:prstGeom>
          <a:noFill/>
        </p:spPr>
      </p:pic>
    </p:spTree>
    <p:extLst>
      <p:ext uri="{BB962C8B-B14F-4D97-AF65-F5344CB8AC3E}">
        <p14:creationId xmlns:p14="http://schemas.microsoft.com/office/powerpoint/2010/main" val="359369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 calcmode="lin" valueType="num">
                                      <p:cBhvr>
                                        <p:cTn id="2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2">
                                            <p:txEl>
                                              <p:pRg st="5" end="5"/>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p:cTn id="31"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2">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 calcmode="lin" valueType="num">
                                      <p:cBhvr>
                                        <p:cTn id="38"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39"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40" dur="1000"/>
                                        <p:tgtEl>
                                          <p:spTgt spid="2">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p:cTn id="43"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noringmouthpieceguide.com/wp-content/uploads/2013/07/my-re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571500"/>
            <a:ext cx="7868103" cy="590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2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10208" y="113199"/>
            <a:ext cx="10515600" cy="1325563"/>
          </a:xfrm>
        </p:spPr>
        <p:txBody>
          <a:bodyPr>
            <a:normAutofit/>
          </a:bodyPr>
          <a:lstStyle/>
          <a:p>
            <a:pPr algn="ctr"/>
            <a:r>
              <a:rPr lang="en-US" b="1" i="1" dirty="0"/>
              <a:t>How does a church become Worldly?</a:t>
            </a:r>
          </a:p>
        </p:txBody>
      </p:sp>
      <p:pic>
        <p:nvPicPr>
          <p:cNvPr id="6" name="Picture 5"/>
          <p:cNvPicPr>
            <a:picLocks noChangeAspect="1"/>
          </p:cNvPicPr>
          <p:nvPr/>
        </p:nvPicPr>
        <p:blipFill>
          <a:blip r:embed="rId2"/>
          <a:stretch>
            <a:fillRect/>
          </a:stretch>
        </p:blipFill>
        <p:spPr>
          <a:xfrm>
            <a:off x="2436685" y="1411015"/>
            <a:ext cx="7262646" cy="5446985"/>
          </a:xfrm>
          <a:prstGeom prst="rect">
            <a:avLst/>
          </a:prstGeom>
        </p:spPr>
      </p:pic>
    </p:spTree>
    <p:extLst>
      <p:ext uri="{BB962C8B-B14F-4D97-AF65-F5344CB8AC3E}">
        <p14:creationId xmlns:p14="http://schemas.microsoft.com/office/powerpoint/2010/main" val="1977761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r. Daniel White\Desktop\Bible pictures\fales teachers, churches, idols, temples\jennie-riddle2.jpg"/>
          <p:cNvPicPr>
            <a:picLocks noChangeAspect="1" noChangeArrowheads="1"/>
          </p:cNvPicPr>
          <p:nvPr/>
        </p:nvPicPr>
        <p:blipFill>
          <a:blip r:embed="rId3" cstate="print">
            <a:lum bright="-20000"/>
          </a:blip>
          <a:srcRect/>
          <a:stretch>
            <a:fillRect/>
          </a:stretch>
        </p:blipFill>
        <p:spPr bwMode="auto">
          <a:xfrm>
            <a:off x="1524000" y="3352800"/>
            <a:ext cx="4343400" cy="3505200"/>
          </a:xfrm>
          <a:prstGeom prst="rect">
            <a:avLst/>
          </a:prstGeom>
          <a:noFill/>
        </p:spPr>
      </p:pic>
      <p:pic>
        <p:nvPicPr>
          <p:cNvPr id="1028" name="Picture 4" descr="C:\Users\Ptr. Daniel White\Desktop\Bible pictures\fales teachers, churches, idols, temples\mws.jpg"/>
          <p:cNvPicPr>
            <a:picLocks noChangeAspect="1" noChangeArrowheads="1"/>
          </p:cNvPicPr>
          <p:nvPr/>
        </p:nvPicPr>
        <p:blipFill>
          <a:blip r:embed="rId4" cstate="print">
            <a:lum bright="-20000"/>
          </a:blip>
          <a:srcRect/>
          <a:stretch>
            <a:fillRect/>
          </a:stretch>
        </p:blipFill>
        <p:spPr bwMode="auto">
          <a:xfrm>
            <a:off x="5334000" y="1"/>
            <a:ext cx="5334000" cy="3800475"/>
          </a:xfrm>
          <a:prstGeom prst="rect">
            <a:avLst/>
          </a:prstGeom>
          <a:noFill/>
        </p:spPr>
      </p:pic>
      <p:pic>
        <p:nvPicPr>
          <p:cNvPr id="1029" name="Picture 5" descr="C:\Users\Ptr. Daniel White\Desktop\Bible pictures\fales teachers, churches, idols, temples\worship_concert.jpg"/>
          <p:cNvPicPr>
            <a:picLocks noChangeAspect="1" noChangeArrowheads="1"/>
          </p:cNvPicPr>
          <p:nvPr/>
        </p:nvPicPr>
        <p:blipFill>
          <a:blip r:embed="rId5" cstate="print">
            <a:lum bright="-20000"/>
          </a:blip>
          <a:srcRect/>
          <a:stretch>
            <a:fillRect/>
          </a:stretch>
        </p:blipFill>
        <p:spPr bwMode="auto">
          <a:xfrm>
            <a:off x="5767388" y="3810001"/>
            <a:ext cx="4900613" cy="3048000"/>
          </a:xfrm>
          <a:prstGeom prst="rect">
            <a:avLst/>
          </a:prstGeom>
          <a:noFill/>
        </p:spPr>
      </p:pic>
      <p:pic>
        <p:nvPicPr>
          <p:cNvPr id="1030" name="Picture 6" descr="C:\Users\Ptr. Daniel White\Desktop\Bible pictures\fales teachers, churches, idols, temples\184.jpg"/>
          <p:cNvPicPr>
            <a:picLocks noChangeAspect="1" noChangeArrowheads="1"/>
          </p:cNvPicPr>
          <p:nvPr/>
        </p:nvPicPr>
        <p:blipFill>
          <a:blip r:embed="rId6" cstate="print">
            <a:lum bright="-20000"/>
          </a:blip>
          <a:srcRect/>
          <a:stretch>
            <a:fillRect/>
          </a:stretch>
        </p:blipFill>
        <p:spPr bwMode="auto">
          <a:xfrm>
            <a:off x="1524000" y="0"/>
            <a:ext cx="4343400" cy="3429000"/>
          </a:xfrm>
          <a:prstGeom prst="rect">
            <a:avLst/>
          </a:prstGeom>
          <a:noFill/>
        </p:spPr>
      </p:pic>
      <p:sp>
        <p:nvSpPr>
          <p:cNvPr id="7" name="Content Placeholder 6"/>
          <p:cNvSpPr>
            <a:spLocks noGrp="1"/>
          </p:cNvSpPr>
          <p:nvPr>
            <p:ph idx="1"/>
          </p:nvPr>
        </p:nvSpPr>
        <p:spPr>
          <a:xfrm>
            <a:off x="1676400" y="152400"/>
            <a:ext cx="8534400" cy="6477000"/>
          </a:xfrm>
          <a:ln>
            <a:noFill/>
          </a:ln>
        </p:spPr>
        <p:txBody>
          <a:bodyPr>
            <a:noAutofit/>
          </a:bodyPr>
          <a:lstStyle/>
          <a:p>
            <a:r>
              <a:rPr lang="en-US" sz="3600" b="1" dirty="0">
                <a:ln w="3175">
                  <a:solidFill>
                    <a:schemeClr val="bg1"/>
                  </a:solidFill>
                </a:ln>
                <a:effectLst>
                  <a:glow rad="101600">
                    <a:schemeClr val="bg1">
                      <a:alpha val="60000"/>
                    </a:schemeClr>
                  </a:glow>
                </a:effectLst>
              </a:rPr>
              <a:t>The church and its members begin to participate in worldly functions and activities.</a:t>
            </a:r>
          </a:p>
          <a:p>
            <a:r>
              <a:rPr lang="en-US" sz="3600" b="1" dirty="0">
                <a:ln w="3175">
                  <a:solidFill>
                    <a:schemeClr val="bg1"/>
                  </a:solidFill>
                </a:ln>
                <a:effectLst>
                  <a:glow rad="101600">
                    <a:schemeClr val="bg1">
                      <a:alpha val="60000"/>
                    </a:schemeClr>
                  </a:glow>
                </a:effectLst>
              </a:rPr>
              <a:t>The church and its members allowed worldly activities to take place in the church and in the homes of its members.</a:t>
            </a:r>
          </a:p>
          <a:p>
            <a:r>
              <a:rPr lang="en-US" sz="3600" b="1" dirty="0">
                <a:ln w="3175">
                  <a:solidFill>
                    <a:schemeClr val="bg1"/>
                  </a:solidFill>
                </a:ln>
                <a:effectLst>
                  <a:glow rad="101600">
                    <a:schemeClr val="bg1">
                      <a:alpha val="60000"/>
                    </a:schemeClr>
                  </a:glow>
                </a:effectLst>
              </a:rPr>
              <a:t>The church begins to accept people into membership who have not truly repented and turned from the world to Christ.</a:t>
            </a:r>
          </a:p>
          <a:p>
            <a:r>
              <a:rPr lang="en-US" sz="3600" b="1" dirty="0">
                <a:ln w="3175">
                  <a:solidFill>
                    <a:schemeClr val="bg1"/>
                  </a:solidFill>
                </a:ln>
                <a:effectLst>
                  <a:glow rad="101600">
                    <a:schemeClr val="bg1">
                      <a:alpha val="60000"/>
                    </a:schemeClr>
                  </a:glow>
                </a:effectLst>
              </a:rPr>
              <a:t>The church and its members allowed false teaching and preaching in the church.</a:t>
            </a:r>
          </a:p>
        </p:txBody>
      </p:sp>
    </p:spTree>
    <p:extLst>
      <p:ext uri="{BB962C8B-B14F-4D97-AF65-F5344CB8AC3E}">
        <p14:creationId xmlns:p14="http://schemas.microsoft.com/office/powerpoint/2010/main" val="17776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to="" calcmode="lin" valueType="num">
                                      <p:cBhvr>
                                        <p:cTn id="12" dur="1" fill="hold"/>
                                        <p:tgtEl>
                                          <p:spTgt spid="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to="" calcmode="lin" valueType="num">
                                      <p:cBhvr>
                                        <p:cTn id="17" dur="1" fill="hold"/>
                                        <p:tgtEl>
                                          <p:spTgt spid="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to="" calcmode="lin" valueType="num">
                                      <p:cBhvr>
                                        <p:cTn id="22" dur="1" fill="hold"/>
                                        <p:tgtEl>
                                          <p:spTgt spid="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575" y="0"/>
            <a:ext cx="9470572" cy="710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5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174"/>
            <a:ext cx="10515600" cy="1325563"/>
          </a:xfrm>
        </p:spPr>
        <p:txBody>
          <a:bodyPr/>
          <a:lstStyle/>
          <a:p>
            <a:pPr algn="ctr"/>
            <a:r>
              <a:rPr lang="en-US" b="1" dirty="0"/>
              <a:t>Satan has his kingdom</a:t>
            </a:r>
            <a:br>
              <a:rPr lang="en-US" b="1" dirty="0"/>
            </a:br>
            <a:endParaRPr lang="en-US" b="1" dirty="0"/>
          </a:p>
        </p:txBody>
      </p:sp>
      <p:pic>
        <p:nvPicPr>
          <p:cNvPr id="3" name="Picture 2"/>
          <p:cNvPicPr>
            <a:picLocks noChangeAspect="1"/>
          </p:cNvPicPr>
          <p:nvPr/>
        </p:nvPicPr>
        <p:blipFill>
          <a:blip r:embed="rId2"/>
          <a:stretch>
            <a:fillRect/>
          </a:stretch>
        </p:blipFill>
        <p:spPr>
          <a:xfrm>
            <a:off x="1220998" y="1194901"/>
            <a:ext cx="9750004" cy="5481263"/>
          </a:xfrm>
          <a:prstGeom prst="rect">
            <a:avLst/>
          </a:prstGeom>
        </p:spPr>
      </p:pic>
    </p:spTree>
    <p:extLst>
      <p:ext uri="{BB962C8B-B14F-4D97-AF65-F5344CB8AC3E}">
        <p14:creationId xmlns:p14="http://schemas.microsoft.com/office/powerpoint/2010/main" val="3829583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400800"/>
          </a:xfrm>
        </p:spPr>
        <p:txBody>
          <a:bodyPr>
            <a:normAutofit/>
          </a:bodyPr>
          <a:lstStyle/>
          <a:p>
            <a:r>
              <a:rPr lang="en-US" sz="3600" i="1" dirty="0"/>
              <a:t>II Cor. 4:4 “In whom </a:t>
            </a:r>
            <a:r>
              <a:rPr lang="en-US" sz="3600" i="1" u="sng" dirty="0"/>
              <a:t>the god of this world </a:t>
            </a:r>
            <a:r>
              <a:rPr lang="en-US" sz="3600" i="1" dirty="0"/>
              <a:t>hath blinded the minds of them which believe not, lest the light of the glorious gospel of Christ, who is the image of God, should shine unto them.”</a:t>
            </a:r>
          </a:p>
          <a:p>
            <a:r>
              <a:rPr lang="en-US" sz="3600" i="1" dirty="0"/>
              <a:t> Eph 2:2 “Wherein in time past ye walked according to the course of this world, according to </a:t>
            </a:r>
            <a:r>
              <a:rPr lang="en-US" sz="3600" i="1" u="sng" dirty="0"/>
              <a:t>the prince of the power of the air</a:t>
            </a:r>
            <a:r>
              <a:rPr lang="en-US" sz="3600" i="1" dirty="0"/>
              <a:t>, the spirit that now </a:t>
            </a:r>
            <a:r>
              <a:rPr lang="en-US" sz="3600" i="1" dirty="0" err="1"/>
              <a:t>worketh</a:t>
            </a:r>
            <a:r>
              <a:rPr lang="en-US" sz="3600" i="1" dirty="0"/>
              <a:t> in the children of disobedience.”</a:t>
            </a:r>
          </a:p>
          <a:p>
            <a:r>
              <a:rPr lang="en-US" sz="3600" i="1" dirty="0"/>
              <a:t> John 14:30 “Hereafter I will not talk much with you: for </a:t>
            </a:r>
            <a:r>
              <a:rPr lang="en-US" sz="3600" i="1" u="sng" dirty="0"/>
              <a:t>the prince of this world </a:t>
            </a:r>
            <a:r>
              <a:rPr lang="en-US" sz="3600" i="1" dirty="0"/>
              <a:t>cometh, and hath nothing in me.”</a:t>
            </a:r>
          </a:p>
        </p:txBody>
      </p:sp>
      <p:pic>
        <p:nvPicPr>
          <p:cNvPr id="1026" name="Picture 2" descr="http://3.bp.blogspot.com/-UoZx5bffCL0/TZWnrZBx9II/AAAAAAAAAMU/bsji-3MbdTk/s1600/SatanHoldingWorld.jpg"/>
          <p:cNvPicPr>
            <a:picLocks noChangeAspect="1" noChangeArrowheads="1"/>
          </p:cNvPicPr>
          <p:nvPr/>
        </p:nvPicPr>
        <p:blipFill>
          <a:blip r:embed="rId2" cstate="print"/>
          <a:srcRect/>
          <a:stretch>
            <a:fillRect/>
          </a:stretch>
        </p:blipFill>
        <p:spPr bwMode="auto">
          <a:xfrm>
            <a:off x="9825134" y="4684575"/>
            <a:ext cx="2050401" cy="2173425"/>
          </a:xfrm>
          <a:prstGeom prst="rect">
            <a:avLst/>
          </a:prstGeom>
          <a:ln>
            <a:noFill/>
          </a:ln>
          <a:effectLst>
            <a:softEdge rad="112500"/>
          </a:effectLst>
        </p:spPr>
      </p:pic>
      <p:pic>
        <p:nvPicPr>
          <p:cNvPr id="5" name="Picture 3" descr="C:\Users\Ptr. Daniel White\Desktop\Bible pictures\Satan-Devil and demons\satan-by-jack-chick.jpg"/>
          <p:cNvPicPr>
            <a:picLocks noChangeAspect="1" noChangeArrowheads="1"/>
          </p:cNvPicPr>
          <p:nvPr/>
        </p:nvPicPr>
        <p:blipFill>
          <a:blip r:embed="rId3" cstate="print"/>
          <a:srcRect/>
          <a:stretch>
            <a:fillRect/>
          </a:stretch>
        </p:blipFill>
        <p:spPr bwMode="auto">
          <a:xfrm>
            <a:off x="679844" y="4909457"/>
            <a:ext cx="2943544" cy="1948543"/>
          </a:xfrm>
          <a:prstGeom prst="rect">
            <a:avLst/>
          </a:prstGeom>
          <a:ln>
            <a:noFill/>
          </a:ln>
          <a:effectLst>
            <a:softEdge rad="112500"/>
          </a:effectLst>
        </p:spPr>
      </p:pic>
    </p:spTree>
    <p:extLst>
      <p:ext uri="{BB962C8B-B14F-4D97-AF65-F5344CB8AC3E}">
        <p14:creationId xmlns:p14="http://schemas.microsoft.com/office/powerpoint/2010/main" val="202775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1524000" y="0"/>
            <a:ext cx="9144000" cy="6858000"/>
          </a:xfrm>
          <a:prstGeom prst="rect">
            <a:avLst/>
          </a:prstGeom>
          <a:noFill/>
        </p:spPr>
      </p:pic>
      <p:sp>
        <p:nvSpPr>
          <p:cNvPr id="3" name="Rectangle 2"/>
          <p:cNvSpPr/>
          <p:nvPr/>
        </p:nvSpPr>
        <p:spPr>
          <a:xfrm>
            <a:off x="1981200" y="609600"/>
            <a:ext cx="8458200" cy="5509200"/>
          </a:xfrm>
          <a:prstGeom prst="rect">
            <a:avLst/>
          </a:prstGeom>
        </p:spPr>
        <p:txBody>
          <a:bodyPr wrap="square">
            <a:spAutoFit/>
          </a:bodyPr>
          <a:lstStyle/>
          <a:p>
            <a:pPr algn="ctr"/>
            <a:r>
              <a:rPr lang="en-US" sz="4400" i="1" dirty="0">
                <a:effectLst>
                  <a:glow rad="101600">
                    <a:schemeClr val="bg1">
                      <a:alpha val="60000"/>
                    </a:schemeClr>
                  </a:glow>
                </a:effectLst>
              </a:rPr>
              <a:t>“And God blessed them, and God said unto them, Be fruitful, and multiply, and replenish the earth, and subdue it: and have dominion over the fish of the sea, and over the fowl of the air, and over every living thing that </a:t>
            </a:r>
            <a:r>
              <a:rPr lang="en-US" sz="4400" i="1" dirty="0" err="1">
                <a:effectLst>
                  <a:glow rad="101600">
                    <a:schemeClr val="bg1">
                      <a:alpha val="60000"/>
                    </a:schemeClr>
                  </a:glow>
                </a:effectLst>
              </a:rPr>
              <a:t>moveth</a:t>
            </a:r>
            <a:r>
              <a:rPr lang="en-US" sz="4400" i="1" dirty="0">
                <a:effectLst>
                  <a:glow rad="101600">
                    <a:schemeClr val="bg1">
                      <a:alpha val="60000"/>
                    </a:schemeClr>
                  </a:glow>
                </a:effectLst>
              </a:rPr>
              <a:t> upon the earth.” (Genesis 1:28) </a:t>
            </a:r>
          </a:p>
        </p:txBody>
      </p:sp>
    </p:spTree>
    <p:extLst>
      <p:ext uri="{BB962C8B-B14F-4D97-AF65-F5344CB8AC3E}">
        <p14:creationId xmlns:p14="http://schemas.microsoft.com/office/powerpoint/2010/main" val="1909537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39" y="102637"/>
            <a:ext cx="6596743" cy="6755363"/>
          </a:xfrm>
        </p:spPr>
        <p:txBody>
          <a:bodyPr>
            <a:noAutofit/>
          </a:bodyPr>
          <a:lstStyle/>
          <a:p>
            <a:pPr algn="ctr"/>
            <a:r>
              <a:rPr lang="en-US" sz="4000" i="1" dirty="0"/>
              <a:t>"Now the serpent was more </a:t>
            </a:r>
            <a:r>
              <a:rPr lang="en-US" sz="4000" i="1" dirty="0" err="1"/>
              <a:t>subtile</a:t>
            </a:r>
            <a:r>
              <a:rPr lang="en-US" sz="4000" i="1" dirty="0"/>
              <a:t> than any beast of the field which the Lord God had made. And he said unto the woman, Yea, hath God said, Ye shall not eat of every tree of the garden?" (Gen. 3:1)</a:t>
            </a:r>
            <a:br>
              <a:rPr lang="en-US" sz="4000" dirty="0"/>
            </a:br>
            <a:endParaRPr lang="en-US" sz="40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7895254" y="286139"/>
            <a:ext cx="3999007" cy="5105400"/>
          </a:xfrm>
          <a:prstGeom prst="rect">
            <a:avLst/>
          </a:prstGeom>
          <a:noFill/>
        </p:spPr>
      </p:pic>
    </p:spTree>
    <p:extLst>
      <p:ext uri="{BB962C8B-B14F-4D97-AF65-F5344CB8AC3E}">
        <p14:creationId xmlns:p14="http://schemas.microsoft.com/office/powerpoint/2010/main" val="35289168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1066800" y="-1447800"/>
            <a:ext cx="9601200" cy="8608469"/>
          </a:xfrm>
          <a:prstGeom prst="rect">
            <a:avLst/>
          </a:prstGeom>
          <a:noFill/>
        </p:spPr>
      </p:pic>
      <p:sp>
        <p:nvSpPr>
          <p:cNvPr id="3" name="Title 2"/>
          <p:cNvSpPr>
            <a:spLocks noGrp="1"/>
          </p:cNvSpPr>
          <p:nvPr>
            <p:ph type="title"/>
          </p:nvPr>
        </p:nvSpPr>
        <p:spPr>
          <a:xfrm>
            <a:off x="1981200" y="274638"/>
            <a:ext cx="8229600" cy="6354762"/>
          </a:xfrm>
        </p:spPr>
        <p:txBody>
          <a:bodyPr>
            <a:normAutofit/>
          </a:bodyPr>
          <a:lstStyle/>
          <a:p>
            <a:pPr algn="ctr"/>
            <a:r>
              <a:rPr lang="en-US" i="1" dirty="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a:latin typeface="Calibri" pitchFamily="34" charset="0"/>
                <a:ea typeface="Times New Roman" pitchFamily="18" charset="0"/>
                <a:cs typeface="Times New Roman" pitchFamily="18" charset="0"/>
              </a:rPr>
              <a:t> </a:t>
            </a:r>
            <a:r>
              <a:rPr lang="en-US" i="1" dirty="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280670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320351" y="0"/>
            <a:ext cx="4648200" cy="6987898"/>
          </a:xfrm>
          <a:prstGeom prst="rect">
            <a:avLst/>
          </a:prstGeom>
          <a:noFill/>
        </p:spPr>
      </p:pic>
      <p:sp>
        <p:nvSpPr>
          <p:cNvPr id="7169" name="Rectangle 1"/>
          <p:cNvSpPr>
            <a:spLocks noChangeArrowheads="1"/>
          </p:cNvSpPr>
          <p:nvPr/>
        </p:nvSpPr>
        <p:spPr bwMode="auto">
          <a:xfrm>
            <a:off x="5770983" y="1924121"/>
            <a:ext cx="5699449"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82563" algn="ctr" defTabSz="914400" fontAlgn="base">
              <a:spcBef>
                <a:spcPct val="0"/>
              </a:spcBef>
              <a:spcAft>
                <a:spcPct val="0"/>
              </a:spcAft>
            </a:pPr>
            <a:r>
              <a:rPr lang="en-US" sz="4400" i="1" dirty="0">
                <a:latin typeface="Calibri" pitchFamily="34" charset="0"/>
                <a:ea typeface="Times New Roman" pitchFamily="18" charset="0"/>
                <a:cs typeface="Times New Roman" pitchFamily="18" charset="0"/>
              </a:rPr>
              <a:t>“…and gave also unto her husband with her; and he did eat." </a:t>
            </a:r>
          </a:p>
          <a:p>
            <a:pPr indent="182563" algn="ctr" defTabSz="914400" fontAlgn="base">
              <a:spcBef>
                <a:spcPct val="0"/>
              </a:spcBef>
              <a:spcAft>
                <a:spcPct val="0"/>
              </a:spcAft>
            </a:pPr>
            <a:r>
              <a:rPr lang="en-US" sz="4400" i="1" dirty="0">
                <a:latin typeface="Calibri" pitchFamily="34" charset="0"/>
                <a:ea typeface="Times New Roman" pitchFamily="18" charset="0"/>
                <a:cs typeface="Times New Roman" pitchFamily="18" charset="0"/>
              </a:rPr>
              <a:t>(Gen. 3:6)</a:t>
            </a:r>
            <a:endParaRPr lang="en-US" sz="4400" i="1" dirty="0">
              <a:latin typeface="Arial" pitchFamily="34" charset="0"/>
              <a:cs typeface="Arial" pitchFamily="34" charset="0"/>
            </a:endParaRPr>
          </a:p>
        </p:txBody>
      </p:sp>
    </p:spTree>
    <p:extLst>
      <p:ext uri="{BB962C8B-B14F-4D97-AF65-F5344CB8AC3E}">
        <p14:creationId xmlns:p14="http://schemas.microsoft.com/office/powerpoint/2010/main" val="13034255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632" y="2323322"/>
            <a:ext cx="5284237" cy="2743200"/>
          </a:xfrm>
        </p:spPr>
        <p:txBody>
          <a:bodyPr>
            <a:noAutofit/>
          </a:bodyPr>
          <a:lstStyle/>
          <a:p>
            <a:pPr algn="ctr"/>
            <a:r>
              <a:rPr lang="en-US" i="1" dirty="0"/>
              <a:t> (I Tim. 2:14)</a:t>
            </a:r>
            <a:br>
              <a:rPr lang="en-US" i="1" dirty="0"/>
            </a:br>
            <a:r>
              <a:rPr lang="en-US" i="1" dirty="0"/>
              <a:t> “And Adam was not deceived, but the woman being deceived was in the transgression.”</a:t>
            </a:r>
          </a:p>
        </p:txBody>
      </p:sp>
      <p:pic>
        <p:nvPicPr>
          <p:cNvPr id="107522" name="Picture 2" descr="http://1.bp.blogspot.com/-3l4jVxFp2SE/T73hfU3btWI/AAAAAAAAJqA/E6WuJBfQ-p0/s1600/forbidden+fruit+.jpg"/>
          <p:cNvPicPr>
            <a:picLocks noChangeAspect="1" noChangeArrowheads="1"/>
          </p:cNvPicPr>
          <p:nvPr/>
        </p:nvPicPr>
        <p:blipFill>
          <a:blip r:embed="rId2" cstate="print"/>
          <a:srcRect/>
          <a:stretch>
            <a:fillRect/>
          </a:stretch>
        </p:blipFill>
        <p:spPr bwMode="auto">
          <a:xfrm>
            <a:off x="0" y="-1"/>
            <a:ext cx="5035918" cy="6727371"/>
          </a:xfrm>
          <a:prstGeom prst="rect">
            <a:avLst/>
          </a:prstGeom>
          <a:noFill/>
        </p:spPr>
      </p:pic>
    </p:spTree>
    <p:extLst>
      <p:ext uri="{BB962C8B-B14F-4D97-AF65-F5344CB8AC3E}">
        <p14:creationId xmlns:p14="http://schemas.microsoft.com/office/powerpoint/2010/main" val="13142154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How does Satan imitate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28232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2514600" y="1955488"/>
            <a:ext cx="7162800" cy="4781083"/>
          </a:xfrm>
          <a:prstGeom prst="rect">
            <a:avLst/>
          </a:prstGeom>
          <a:noFill/>
        </p:spPr>
      </p:pic>
      <p:sp>
        <p:nvSpPr>
          <p:cNvPr id="3" name="Title 2"/>
          <p:cNvSpPr>
            <a:spLocks noGrp="1"/>
          </p:cNvSpPr>
          <p:nvPr>
            <p:ph type="title"/>
          </p:nvPr>
        </p:nvSpPr>
        <p:spPr>
          <a:xfrm>
            <a:off x="1981200" y="0"/>
            <a:ext cx="8229600" cy="1417638"/>
          </a:xfrm>
        </p:spPr>
        <p:txBody>
          <a:bodyPr>
            <a:noAutofit/>
            <a:scene3d>
              <a:camera prst="orthographicFront"/>
              <a:lightRig rig="threePt" dir="t"/>
            </a:scene3d>
            <a:sp3d extrusionH="57150">
              <a:bevelT w="38100" h="38100" prst="convex"/>
            </a:sp3d>
          </a:bodyPr>
          <a:lstStyle/>
          <a:p>
            <a:pPr algn="ctr"/>
            <a:br>
              <a:rPr lang="en-US" sz="4800" b="1" dirty="0">
                <a:effectLst>
                  <a:reflection blurRad="6350" stA="55000" endA="300" endPos="45500" dir="5400000" sy="-100000" algn="bl" rotWithShape="0"/>
                </a:effectLst>
              </a:rPr>
            </a:br>
            <a:r>
              <a:rPr lang="en-US" sz="4800" b="1" i="1" dirty="0">
                <a:effectLst>
                  <a:reflection blurRad="6350" stA="55000" endA="300" endPos="45500" dir="5400000" sy="-100000" algn="bl" rotWithShape="0"/>
                </a:effectLst>
              </a:rPr>
              <a:t>“The Consequences of the Fall”</a:t>
            </a:r>
          </a:p>
        </p:txBody>
      </p:sp>
    </p:spTree>
    <p:extLst>
      <p:ext uri="{BB962C8B-B14F-4D97-AF65-F5344CB8AC3E}">
        <p14:creationId xmlns:p14="http://schemas.microsoft.com/office/powerpoint/2010/main" val="19453950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657601" y="-98245"/>
            <a:ext cx="4800599" cy="6944263"/>
          </a:xfrm>
          <a:prstGeom prst="rect">
            <a:avLst/>
          </a:prstGeom>
        </p:spPr>
      </p:pic>
      <p:pic>
        <p:nvPicPr>
          <p:cNvPr id="4" name="Picture 3"/>
          <p:cNvPicPr>
            <a:picLocks noChangeAspect="1"/>
          </p:cNvPicPr>
          <p:nvPr/>
        </p:nvPicPr>
        <p:blipFill>
          <a:blip r:embed="rId4"/>
          <a:stretch>
            <a:fillRect/>
          </a:stretch>
        </p:blipFill>
        <p:spPr>
          <a:xfrm>
            <a:off x="2667000" y="1981201"/>
            <a:ext cx="1451020" cy="1865597"/>
          </a:xfrm>
          <a:prstGeom prst="rect">
            <a:avLst/>
          </a:prstGeom>
        </p:spPr>
      </p:pic>
    </p:spTree>
    <p:extLst>
      <p:ext uri="{BB962C8B-B14F-4D97-AF65-F5344CB8AC3E}">
        <p14:creationId xmlns:p14="http://schemas.microsoft.com/office/powerpoint/2010/main" val="47687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50025" y="365554"/>
            <a:ext cx="6096000" cy="5078313"/>
          </a:xfrm>
          <a:prstGeom prst="rect">
            <a:avLst/>
          </a:prstGeom>
        </p:spPr>
        <p:txBody>
          <a:bodyPr>
            <a:spAutoFit/>
          </a:bodyPr>
          <a:lstStyle/>
          <a:p>
            <a:pPr algn="ctr"/>
            <a:r>
              <a:rPr lang="en-US" sz="3600" i="1" dirty="0">
                <a:effectLst>
                  <a:glow rad="101600">
                    <a:schemeClr val="bg1">
                      <a:alpha val="60000"/>
                    </a:schemeClr>
                  </a:glow>
                </a:effectLst>
              </a:rPr>
              <a:t>(Matthew 4:8-9) </a:t>
            </a:r>
          </a:p>
          <a:p>
            <a:pPr algn="ctr"/>
            <a:r>
              <a:rPr lang="en-US" sz="3600" i="1" dirty="0">
                <a:effectLst>
                  <a:glow rad="101600">
                    <a:schemeClr val="bg1">
                      <a:alpha val="60000"/>
                    </a:schemeClr>
                  </a:glow>
                </a:effectLst>
              </a:rPr>
              <a:t>“Again, the devil taketh him up into an exceeding high mountain, and </a:t>
            </a:r>
            <a:r>
              <a:rPr lang="en-US" sz="3600" i="1" dirty="0" err="1">
                <a:effectLst>
                  <a:glow rad="101600">
                    <a:schemeClr val="bg1">
                      <a:alpha val="60000"/>
                    </a:schemeClr>
                  </a:glow>
                </a:effectLst>
              </a:rPr>
              <a:t>sheweth</a:t>
            </a:r>
            <a:r>
              <a:rPr lang="en-US" sz="3600" i="1" dirty="0">
                <a:effectLst>
                  <a:glow rad="101600">
                    <a:schemeClr val="bg1">
                      <a:alpha val="60000"/>
                    </a:schemeClr>
                  </a:glow>
                </a:effectLst>
              </a:rPr>
              <a:t> him all the kingdoms of the world, and the glory of them; And </a:t>
            </a:r>
            <a:r>
              <a:rPr lang="en-US" sz="3600" i="1" dirty="0" err="1">
                <a:effectLst>
                  <a:glow rad="101600">
                    <a:schemeClr val="bg1">
                      <a:alpha val="60000"/>
                    </a:schemeClr>
                  </a:glow>
                </a:effectLst>
              </a:rPr>
              <a:t>saith</a:t>
            </a:r>
            <a:r>
              <a:rPr lang="en-US" sz="3600" i="1" dirty="0">
                <a:effectLst>
                  <a:glow rad="101600">
                    <a:schemeClr val="bg1">
                      <a:alpha val="60000"/>
                    </a:schemeClr>
                  </a:glow>
                </a:effectLst>
              </a:rPr>
              <a:t> unto him, All these things will I give thee, if thou wilt fall down and worship me.”</a:t>
            </a:r>
          </a:p>
        </p:txBody>
      </p:sp>
    </p:spTree>
    <p:extLst>
      <p:ext uri="{BB962C8B-B14F-4D97-AF65-F5344CB8AC3E}">
        <p14:creationId xmlns:p14="http://schemas.microsoft.com/office/powerpoint/2010/main" val="10624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79" y="103868"/>
            <a:ext cx="10918371" cy="1325563"/>
          </a:xfrm>
        </p:spPr>
        <p:txBody>
          <a:bodyPr/>
          <a:lstStyle/>
          <a:p>
            <a:pPr algn="ctr"/>
            <a:r>
              <a:rPr lang="en-US" dirty="0"/>
              <a:t>The Seven Sealed Book </a:t>
            </a:r>
            <a:br>
              <a:rPr lang="en-US" dirty="0"/>
            </a:br>
            <a:r>
              <a:rPr lang="en-US" i="1" dirty="0"/>
              <a:t>(Revelation 5:1-14)</a:t>
            </a:r>
          </a:p>
        </p:txBody>
      </p:sp>
      <p:pic>
        <p:nvPicPr>
          <p:cNvPr id="3" name="Picture 2"/>
          <p:cNvPicPr>
            <a:picLocks noChangeAspect="1"/>
          </p:cNvPicPr>
          <p:nvPr/>
        </p:nvPicPr>
        <p:blipFill>
          <a:blip r:embed="rId2"/>
          <a:stretch>
            <a:fillRect/>
          </a:stretch>
        </p:blipFill>
        <p:spPr>
          <a:xfrm>
            <a:off x="1539551" y="1777481"/>
            <a:ext cx="9032032" cy="5080519"/>
          </a:xfrm>
          <a:prstGeom prst="rect">
            <a:avLst/>
          </a:prstGeom>
        </p:spPr>
      </p:pic>
    </p:spTree>
    <p:extLst>
      <p:ext uri="{BB962C8B-B14F-4D97-AF65-F5344CB8AC3E}">
        <p14:creationId xmlns:p14="http://schemas.microsoft.com/office/powerpoint/2010/main" val="3429093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963" y="0"/>
            <a:ext cx="10077062" cy="2667000"/>
          </a:xfrm>
        </p:spPr>
        <p:txBody>
          <a:bodyPr>
            <a:noAutofit/>
          </a:bodyPr>
          <a:lstStyle/>
          <a:p>
            <a:pPr algn="ctr"/>
            <a:r>
              <a:rPr lang="en-US" sz="4000" i="1" dirty="0"/>
              <a:t>“And I saw in the right hand of him that sat on the throne a book written within and on the backside, sealed with seven seals.”</a:t>
            </a:r>
            <a:br>
              <a:rPr lang="en-US" sz="4000" i="1" dirty="0"/>
            </a:br>
            <a:endParaRPr lang="en-US" sz="4000" i="1" dirty="0"/>
          </a:p>
        </p:txBody>
      </p:sp>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338" y="2239347"/>
            <a:ext cx="9975491" cy="461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96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0" y="0"/>
            <a:ext cx="8686800" cy="6553200"/>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defTabSz="914400">
              <a:spcBef>
                <a:spcPct val="20000"/>
              </a:spcBef>
              <a:tabLst>
                <a:tab pos="635000" algn="l"/>
              </a:tabLst>
              <a:defRPr/>
            </a:pPr>
            <a:r>
              <a:rPr lang="en-US" sz="3600" b="1" cap="all" dirty="0">
                <a:ln/>
                <a:solidFill>
                  <a:schemeClr val="bg2">
                    <a:lumMod val="40000"/>
                    <a:lumOff val="6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seven sealed book is                                 the title deed to the earth.</a:t>
            </a:r>
          </a:p>
        </p:txBody>
      </p:sp>
      <p:pic>
        <p:nvPicPr>
          <p:cNvPr id="8195"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2932923" y="1398345"/>
            <a:ext cx="6629400" cy="53106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3495869" y="2270450"/>
            <a:ext cx="5334000" cy="4144963"/>
          </a:xfrm>
        </p:spPr>
        <p:txBody>
          <a:bodyPr>
            <a:normAutofit lnSpcReduction="10000"/>
          </a:bodyPr>
          <a:lstStyle/>
          <a:p>
            <a:pPr algn="ctr">
              <a:buNone/>
            </a:pPr>
            <a:r>
              <a:rPr lang="en-US" sz="3600" i="1" dirty="0">
                <a:effectLst>
                  <a:glow rad="101600">
                    <a:schemeClr val="bg1">
                      <a:alpha val="60000"/>
                    </a:schemeClr>
                  </a:glow>
                </a:effectLst>
              </a:rPr>
              <a:t>“The earth is the Lord’s, and the fullness thereof…” (Psalms 24:1)</a:t>
            </a:r>
            <a:endParaRPr lang="en-US" i="1" dirty="0">
              <a:effectLst>
                <a:glow rad="101600">
                  <a:schemeClr val="bg1">
                    <a:alpha val="60000"/>
                  </a:schemeClr>
                </a:glow>
              </a:effectLst>
            </a:endParaRPr>
          </a:p>
          <a:p>
            <a:pPr algn="ctr">
              <a:buNone/>
            </a:pPr>
            <a:r>
              <a:rPr lang="en-US" sz="3600" i="1" dirty="0">
                <a:effectLst>
                  <a:glow rad="101600">
                    <a:schemeClr val="bg1">
                      <a:alpha val="60000"/>
                    </a:schemeClr>
                  </a:glow>
                </a:effectLst>
              </a:rPr>
              <a:t>“Thou hast created all things, and for thy pleasure they are and were created.” </a:t>
            </a:r>
          </a:p>
          <a:p>
            <a:pPr algn="ctr">
              <a:buNone/>
            </a:pPr>
            <a:r>
              <a:rPr lang="en-US" sz="3600" i="1" dirty="0">
                <a:effectLst>
                  <a:glow rad="101600">
                    <a:schemeClr val="bg1">
                      <a:alpha val="60000"/>
                    </a:schemeClr>
                  </a:glow>
                </a:effectLst>
              </a:rPr>
              <a:t>(Revelation 4:11)</a:t>
            </a:r>
          </a:p>
        </p:txBody>
      </p:sp>
      <p:pic>
        <p:nvPicPr>
          <p:cNvPr id="6" name="Picture 2" descr="C:\Users\Ptr. Daniel White\Desktop\Bible pictures\Prophecy pictures\prophecy pictures\revelation\Worthy to open the scroll.jpg"/>
          <p:cNvPicPr>
            <a:picLocks noChangeAspect="1" noChangeArrowheads="1"/>
          </p:cNvPicPr>
          <p:nvPr/>
        </p:nvPicPr>
        <p:blipFill>
          <a:blip r:embed="rId4" cstate="print"/>
          <a:srcRect/>
          <a:stretch>
            <a:fillRect/>
          </a:stretch>
        </p:blipFill>
        <p:spPr bwMode="auto">
          <a:xfrm flipH="1">
            <a:off x="9148178" y="279920"/>
            <a:ext cx="2774011" cy="25379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88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1524000" y="0"/>
            <a:ext cx="9144000" cy="6858000"/>
          </a:xfrm>
          <a:prstGeom prst="rect">
            <a:avLst/>
          </a:prstGeom>
        </p:spPr>
      </p:pic>
      <p:pic>
        <p:nvPicPr>
          <p:cNvPr id="3"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flipH="1">
            <a:off x="1676400" y="3886200"/>
            <a:ext cx="3505200" cy="2743200"/>
          </a:xfrm>
          <a:prstGeom prst="rect">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1676400" y="274638"/>
            <a:ext cx="4800600" cy="3459162"/>
          </a:xfrm>
        </p:spPr>
        <p:txBody>
          <a:bodyPr>
            <a:normAutofit/>
          </a:bodyPr>
          <a:lstStyle/>
          <a:p>
            <a:r>
              <a:rPr lang="en-US" sz="3600" b="1" i="1" dirty="0">
                <a:solidFill>
                  <a:schemeClr val="bg1"/>
                </a:solidFill>
                <a:effectLst>
                  <a:glow rad="101600">
                    <a:schemeClr val="tx1">
                      <a:alpha val="60000"/>
                    </a:schemeClr>
                  </a:glow>
                </a:effectLst>
              </a:rPr>
              <a:t>“And I saw a strong angel proclaiming with a loud voice, Who is worthy to open the book, and to loose the seals thereof?”</a:t>
            </a:r>
          </a:p>
        </p:txBody>
      </p:sp>
      <p:pic>
        <p:nvPicPr>
          <p:cNvPr id="1026" name="Picture 2" descr="C:\Users\Ptr. Daniel White\Desktop\Bible pictures\angels\scan0021.jpg"/>
          <p:cNvPicPr>
            <a:picLocks noChangeAspect="1" noChangeArrowheads="1"/>
          </p:cNvPicPr>
          <p:nvPr/>
        </p:nvPicPr>
        <p:blipFill>
          <a:blip r:embed="rId5" cstate="print">
            <a:lum bright="-10000"/>
          </a:blip>
          <a:srcRect/>
          <a:stretch>
            <a:fillRect/>
          </a:stretch>
        </p:blipFill>
        <p:spPr bwMode="auto">
          <a:xfrm flipH="1">
            <a:off x="6248400" y="228601"/>
            <a:ext cx="4419600" cy="6304625"/>
          </a:xfrm>
          <a:prstGeom prst="rect">
            <a:avLst/>
          </a:prstGeom>
          <a:ln>
            <a:noFill/>
          </a:ln>
          <a:effectLst>
            <a:softEdge rad="112500"/>
          </a:effectLst>
        </p:spPr>
      </p:pic>
    </p:spTree>
    <p:extLst>
      <p:ext uri="{BB962C8B-B14F-4D97-AF65-F5344CB8AC3E}">
        <p14:creationId xmlns:p14="http://schemas.microsoft.com/office/powerpoint/2010/main" val="39565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4343400"/>
            <a:ext cx="8991600" cy="2514600"/>
          </a:xfrm>
        </p:spPr>
        <p:txBody>
          <a:bodyPr>
            <a:normAutofit/>
          </a:bodyPr>
          <a:lstStyle/>
          <a:p>
            <a:pPr algn="ctr"/>
            <a:r>
              <a:rPr lang="en-US" sz="4800" i="1" dirty="0"/>
              <a:t>“And he came and took the book out of the right hand of Him that sat upon the throne…”</a:t>
            </a:r>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2971800" y="152400"/>
            <a:ext cx="6096000" cy="4352926"/>
          </a:xfrm>
          <a:prstGeom prst="rect">
            <a:avLst/>
          </a:prstGeom>
          <a:noFill/>
        </p:spPr>
      </p:pic>
    </p:spTree>
    <p:extLst>
      <p:ext uri="{BB962C8B-B14F-4D97-AF65-F5344CB8AC3E}">
        <p14:creationId xmlns:p14="http://schemas.microsoft.com/office/powerpoint/2010/main" val="3087433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1439044" y="0"/>
            <a:ext cx="9228956" cy="6858000"/>
          </a:xfrm>
          <a:prstGeom prst="rect">
            <a:avLst/>
          </a:prstGeom>
          <a:noFill/>
        </p:spPr>
      </p:pic>
      <p:sp>
        <p:nvSpPr>
          <p:cNvPr id="2" name="Title 1"/>
          <p:cNvSpPr>
            <a:spLocks noGrp="1"/>
          </p:cNvSpPr>
          <p:nvPr>
            <p:ph type="title"/>
          </p:nvPr>
        </p:nvSpPr>
        <p:spPr>
          <a:xfrm>
            <a:off x="1981200" y="-152400"/>
            <a:ext cx="8229600" cy="3429000"/>
          </a:xfrm>
        </p:spPr>
        <p:txBody>
          <a:bodyPr>
            <a:normAutofit/>
          </a:bodyPr>
          <a:lstStyle/>
          <a:p>
            <a:r>
              <a:rPr lang="en-US" sz="4000" i="1" dirty="0">
                <a:effectLst>
                  <a:glow rad="101600">
                    <a:schemeClr val="bg1">
                      <a:alpha val="60000"/>
                    </a:schemeClr>
                  </a:glow>
                </a:effectLst>
              </a:rPr>
              <a:t>“The kingdoms of this world are become the kingdoms of our Lord, and of His Christ; and He shall reign for ever and ever.” (Revelation 11:5)</a:t>
            </a:r>
          </a:p>
        </p:txBody>
      </p:sp>
      <p:pic>
        <p:nvPicPr>
          <p:cNvPr id="1027"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1828800" y="2743200"/>
            <a:ext cx="4622800" cy="3467100"/>
          </a:xfrm>
          <a:prstGeom prst="ellipse">
            <a:avLst/>
          </a:prstGeom>
          <a:ln>
            <a:noFill/>
          </a:ln>
          <a:effectLst>
            <a:softEdge rad="112500"/>
          </a:effectLst>
        </p:spPr>
      </p:pic>
    </p:spTree>
    <p:extLst>
      <p:ext uri="{BB962C8B-B14F-4D97-AF65-F5344CB8AC3E}">
        <p14:creationId xmlns:p14="http://schemas.microsoft.com/office/powerpoint/2010/main" val="144675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fltVal val="0"/>
                                          </p:val>
                                        </p:tav>
                                        <p:tav tm="100000">
                                          <p:val>
                                            <p:strVal val="#ppt_w"/>
                                          </p:val>
                                        </p:tav>
                                      </p:tavLst>
                                    </p:anim>
                                    <p:anim calcmode="lin" valueType="num">
                                      <p:cBhvr>
                                        <p:cTn id="15" dur="1000" fill="hold"/>
                                        <p:tgtEl>
                                          <p:spTgt spid="1027"/>
                                        </p:tgtEl>
                                        <p:attrNameLst>
                                          <p:attrName>ppt_h</p:attrName>
                                        </p:attrNameLst>
                                      </p:cBhvr>
                                      <p:tavLst>
                                        <p:tav tm="0">
                                          <p:val>
                                            <p:fltVal val="0"/>
                                          </p:val>
                                        </p:tav>
                                        <p:tav tm="100000">
                                          <p:val>
                                            <p:strVal val="#ppt_h"/>
                                          </p:val>
                                        </p:tav>
                                      </p:tavLst>
                                    </p:anim>
                                    <p:animEffect transition="in" filter="fade">
                                      <p:cBhvr>
                                        <p:cTn id="16"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r. Daniel White\Desktop\Bible pictures\heaven\Before the Throne.jpg"/>
          <p:cNvPicPr>
            <a:picLocks noChangeAspect="1" noChangeArrowheads="1"/>
          </p:cNvPicPr>
          <p:nvPr/>
        </p:nvPicPr>
        <p:blipFill>
          <a:blip r:embed="rId3" cstate="print">
            <a:lum bright="-10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3342330" y="74645"/>
            <a:ext cx="5232889" cy="7079414"/>
          </a:xfrm>
          <a:prstGeom prst="rect">
            <a:avLst/>
          </a:prstGeom>
          <a:noFill/>
        </p:spPr>
      </p:pic>
      <p:pic>
        <p:nvPicPr>
          <p:cNvPr id="1026" name="Picture 2" descr="http://www.goodsalt.com/view/seven-seals.jpg"/>
          <p:cNvPicPr>
            <a:picLocks noChangeAspect="1" noChangeArrowheads="1"/>
          </p:cNvPicPr>
          <p:nvPr/>
        </p:nvPicPr>
        <p:blipFill rotWithShape="1">
          <a:blip r:embed="rId5">
            <a:extLst>
              <a:ext uri="{28A0092B-C50C-407E-A947-70E740481C1C}">
                <a14:useLocalDpi xmlns:a14="http://schemas.microsoft.com/office/drawing/2010/main" val="0"/>
              </a:ext>
            </a:extLst>
          </a:blip>
          <a:srcRect l="1374" t="1809" b="36858"/>
          <a:stretch/>
        </p:blipFill>
        <p:spPr bwMode="auto">
          <a:xfrm>
            <a:off x="3442646" y="74645"/>
            <a:ext cx="5032255" cy="23575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42330" y="2652415"/>
            <a:ext cx="5232889" cy="1325563"/>
          </a:xfrm>
        </p:spPr>
        <p:txBody>
          <a:bodyPr>
            <a:normAutofit/>
          </a:bodyPr>
          <a:lstStyle/>
          <a:p>
            <a:pPr algn="ctr"/>
            <a:r>
              <a:rPr lang="en-US" b="1" i="1" dirty="0">
                <a:solidFill>
                  <a:schemeClr val="accent3">
                    <a:lumMod val="40000"/>
                    <a:lumOff val="60000"/>
                  </a:schemeClr>
                </a:solidFill>
                <a:effectLst>
                  <a:glow rad="101600">
                    <a:schemeClr val="bg1">
                      <a:alpha val="60000"/>
                    </a:schemeClr>
                  </a:glow>
                </a:effectLst>
              </a:rPr>
              <a:t>Heaven Erupts </a:t>
            </a:r>
            <a:br>
              <a:rPr lang="en-US" b="1" i="1" dirty="0">
                <a:solidFill>
                  <a:schemeClr val="accent3">
                    <a:lumMod val="40000"/>
                    <a:lumOff val="60000"/>
                  </a:schemeClr>
                </a:solidFill>
                <a:effectLst>
                  <a:glow rad="101600">
                    <a:schemeClr val="bg1">
                      <a:alpha val="60000"/>
                    </a:schemeClr>
                  </a:glow>
                </a:effectLst>
              </a:rPr>
            </a:br>
            <a:r>
              <a:rPr lang="en-US" b="1" i="1" dirty="0">
                <a:solidFill>
                  <a:schemeClr val="accent3">
                    <a:lumMod val="40000"/>
                    <a:lumOff val="60000"/>
                  </a:schemeClr>
                </a:solidFill>
                <a:effectLst>
                  <a:glow rad="101600">
                    <a:schemeClr val="bg1">
                      <a:alpha val="60000"/>
                    </a:schemeClr>
                  </a:glow>
                </a:effectLst>
              </a:rPr>
              <a:t>in Praise</a:t>
            </a:r>
          </a:p>
        </p:txBody>
      </p:sp>
    </p:spTree>
    <p:extLst>
      <p:ext uri="{BB962C8B-B14F-4D97-AF65-F5344CB8AC3E}">
        <p14:creationId xmlns:p14="http://schemas.microsoft.com/office/powerpoint/2010/main" val="48118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73685"/>
            <a:ext cx="10515600" cy="1325563"/>
          </a:xfrm>
        </p:spPr>
        <p:txBody>
          <a:bodyPr/>
          <a:lstStyle/>
          <a:p>
            <a:pPr algn="ctr"/>
            <a:r>
              <a:rPr lang="en-US" dirty="0"/>
              <a:t>Satan has a false trinity</a:t>
            </a:r>
            <a:br>
              <a:rPr lang="en-US" dirty="0"/>
            </a:br>
            <a:endParaRPr lang="en-US" dirty="0"/>
          </a:p>
        </p:txBody>
      </p:sp>
      <p:pic>
        <p:nvPicPr>
          <p:cNvPr id="3" name="Picture 2"/>
          <p:cNvPicPr>
            <a:picLocks noChangeAspect="1"/>
          </p:cNvPicPr>
          <p:nvPr/>
        </p:nvPicPr>
        <p:blipFill>
          <a:blip r:embed="rId2"/>
          <a:stretch>
            <a:fillRect/>
          </a:stretch>
        </p:blipFill>
        <p:spPr>
          <a:xfrm>
            <a:off x="2175166" y="1205345"/>
            <a:ext cx="7536873" cy="5652655"/>
          </a:xfrm>
          <a:prstGeom prst="rect">
            <a:avLst/>
          </a:prstGeom>
        </p:spPr>
      </p:pic>
      <p:pic>
        <p:nvPicPr>
          <p:cNvPr id="5122" name="Picture 2" descr="https://i.ytimg.com/vi/2T003OzGDpQ/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10" y="3100647"/>
            <a:ext cx="2637903" cy="22693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4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3276600" y="48004"/>
            <a:ext cx="5562600" cy="6809996"/>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3550590" y="404326"/>
            <a:ext cx="4773582" cy="4121253"/>
          </a:xfrm>
          <a:prstGeom prst="rect">
            <a:avLst/>
          </a:prstGeom>
        </p:spPr>
      </p:pic>
      <p:sp>
        <p:nvSpPr>
          <p:cNvPr id="5" name="Title 1"/>
          <p:cNvSpPr txBox="1">
            <a:spLocks/>
          </p:cNvSpPr>
          <p:nvPr/>
        </p:nvSpPr>
        <p:spPr>
          <a:xfrm>
            <a:off x="1943100" y="2012302"/>
            <a:ext cx="8229600" cy="2438400"/>
          </a:xfrm>
          <a:prstGeom prst="rect">
            <a:avLst/>
          </a:prstGeom>
        </p:spPr>
        <p:txBody>
          <a:bodyPr/>
          <a:lstStyle/>
          <a:p>
            <a:pPr algn="ctr" defTabSz="914400">
              <a:spcBef>
                <a:spcPct val="0"/>
              </a:spcBef>
              <a:defRPr/>
            </a:pPr>
            <a:r>
              <a:rPr lang="en-US" sz="4400" i="1" dirty="0">
                <a:effectLst>
                  <a:glow rad="101600">
                    <a:schemeClr val="bg1">
                      <a:alpha val="60000"/>
                    </a:schemeClr>
                  </a:glow>
                </a:effectLst>
                <a:latin typeface="+mj-lt"/>
                <a:ea typeface="+mj-ea"/>
                <a:cs typeface="+mj-cs"/>
              </a:rPr>
              <a:t>“Thou art worthy”</a:t>
            </a:r>
          </a:p>
        </p:txBody>
      </p:sp>
    </p:spTree>
    <p:extLst>
      <p:ext uri="{BB962C8B-B14F-4D97-AF65-F5344CB8AC3E}">
        <p14:creationId xmlns:p14="http://schemas.microsoft.com/office/powerpoint/2010/main" val="390030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4984" y="76200"/>
            <a:ext cx="9602032" cy="6934200"/>
          </a:xfrm>
          <a:prstGeom prst="rect">
            <a:avLst/>
          </a:prstGeom>
        </p:spPr>
      </p:pic>
      <p:sp>
        <p:nvSpPr>
          <p:cNvPr id="3" name="Rectangle 2"/>
          <p:cNvSpPr/>
          <p:nvPr/>
        </p:nvSpPr>
        <p:spPr>
          <a:xfrm>
            <a:off x="1524000" y="533401"/>
            <a:ext cx="9067800" cy="646331"/>
          </a:xfrm>
          <a:prstGeom prst="rect">
            <a:avLst/>
          </a:prstGeom>
        </p:spPr>
        <p:txBody>
          <a:bodyPr wrap="square">
            <a:spAutoFit/>
          </a:bodyPr>
          <a:lstStyle/>
          <a:p>
            <a:pPr algn="ctr"/>
            <a:r>
              <a:rPr lang="en-US" sz="3600" i="1" dirty="0">
                <a:effectLst>
                  <a:glow rad="101600">
                    <a:schemeClr val="bg1">
                      <a:alpha val="60000"/>
                    </a:schemeClr>
                  </a:glow>
                </a:effectLst>
              </a:rPr>
              <a:t>“The four beasts fell down before the Lamb.”</a:t>
            </a:r>
          </a:p>
        </p:txBody>
      </p:sp>
      <p:pic>
        <p:nvPicPr>
          <p:cNvPr id="9" name="Picture 2" descr="http://i1.ytimg.com/vi/mH38FtW-H00/hqdefault.jpg"/>
          <p:cNvPicPr>
            <a:picLocks noChangeAspect="1" noChangeArrowheads="1"/>
          </p:cNvPicPr>
          <p:nvPr/>
        </p:nvPicPr>
        <p:blipFill>
          <a:blip r:embed="rId3" cstate="print"/>
          <a:srcRect l="18333" r="18333" b="20000"/>
          <a:stretch>
            <a:fillRect/>
          </a:stretch>
        </p:blipFill>
        <p:spPr bwMode="auto">
          <a:xfrm>
            <a:off x="4900084" y="1600201"/>
            <a:ext cx="2391833" cy="2265947"/>
          </a:xfrm>
          <a:prstGeom prst="ellipse">
            <a:avLst/>
          </a:prstGeom>
          <a:ln>
            <a:noFill/>
          </a:ln>
          <a:effectLst>
            <a:softEdge rad="112500"/>
          </a:effectLst>
        </p:spPr>
      </p:pic>
    </p:spTree>
    <p:extLst>
      <p:ext uri="{BB962C8B-B14F-4D97-AF65-F5344CB8AC3E}">
        <p14:creationId xmlns:p14="http://schemas.microsoft.com/office/powerpoint/2010/main" val="3707031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yGgrVD_csiE/UBKl_Yph-JI/AAAAAAAAKMM/Ft1vQvoMcoo/s1600/throne+of+God+w-Elders.jpg"/>
          <p:cNvPicPr>
            <a:picLocks noChangeAspect="1" noChangeArrowheads="1"/>
          </p:cNvPicPr>
          <p:nvPr/>
        </p:nvPicPr>
        <p:blipFill>
          <a:blip r:embed="rId3" cstate="print"/>
          <a:srcRect/>
          <a:stretch>
            <a:fillRect/>
          </a:stretch>
        </p:blipFill>
        <p:spPr bwMode="auto">
          <a:xfrm>
            <a:off x="1981201" y="0"/>
            <a:ext cx="8225151" cy="6858000"/>
          </a:xfrm>
          <a:prstGeom prst="rect">
            <a:avLst/>
          </a:prstGeom>
          <a:ln>
            <a:noFill/>
          </a:ln>
          <a:effectLst>
            <a:softEdge rad="112500"/>
          </a:effectLst>
        </p:spPr>
      </p:pic>
      <p:sp>
        <p:nvSpPr>
          <p:cNvPr id="3" name="Title 2"/>
          <p:cNvSpPr>
            <a:spLocks noGrp="1"/>
          </p:cNvSpPr>
          <p:nvPr>
            <p:ph type="title"/>
          </p:nvPr>
        </p:nvSpPr>
        <p:spPr>
          <a:xfrm>
            <a:off x="2057400" y="3200400"/>
            <a:ext cx="8077200" cy="3657600"/>
          </a:xfrm>
        </p:spPr>
        <p:txBody>
          <a:bodyPr>
            <a:normAutofit/>
          </a:bodyPr>
          <a:lstStyle/>
          <a:p>
            <a:pPr algn="ctr"/>
            <a:r>
              <a:rPr lang="en-US" i="1" dirty="0">
                <a:effectLst>
                  <a:glow rad="101600">
                    <a:schemeClr val="bg1">
                      <a:alpha val="60000"/>
                    </a:schemeClr>
                  </a:glow>
                </a:effectLst>
              </a:rPr>
              <a:t>“And twenty elders fell down and worshipped him that </a:t>
            </a:r>
            <a:r>
              <a:rPr lang="en-US" i="1" dirty="0" err="1">
                <a:effectLst>
                  <a:glow rad="101600">
                    <a:schemeClr val="bg1">
                      <a:alpha val="60000"/>
                    </a:schemeClr>
                  </a:glow>
                </a:effectLst>
              </a:rPr>
              <a:t>liveth</a:t>
            </a:r>
            <a:r>
              <a:rPr lang="en-US" i="1" dirty="0">
                <a:effectLst>
                  <a:glow rad="101600">
                    <a:schemeClr val="bg1">
                      <a:alpha val="60000"/>
                    </a:schemeClr>
                  </a:glow>
                </a:effectLst>
              </a:rPr>
              <a:t> for ever and ever.”</a:t>
            </a:r>
          </a:p>
        </p:txBody>
      </p:sp>
    </p:spTree>
    <p:extLst>
      <p:ext uri="{BB962C8B-B14F-4D97-AF65-F5344CB8AC3E}">
        <p14:creationId xmlns:p14="http://schemas.microsoft.com/office/powerpoint/2010/main" val="34390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astyournet.files.wordpress.com/2012/09/the-heavenly-throne.jpg"/>
          <p:cNvPicPr>
            <a:picLocks noChangeAspect="1" noChangeArrowheads="1"/>
          </p:cNvPicPr>
          <p:nvPr/>
        </p:nvPicPr>
        <p:blipFill>
          <a:blip r:embed="rId3" cstate="print">
            <a:lum bright="-10000"/>
          </a:blip>
          <a:srcRect/>
          <a:stretch>
            <a:fillRect/>
          </a:stretch>
        </p:blipFill>
        <p:spPr bwMode="auto">
          <a:xfrm>
            <a:off x="934131" y="-17767"/>
            <a:ext cx="10645159" cy="6875767"/>
          </a:xfrm>
          <a:prstGeom prst="rect">
            <a:avLst/>
          </a:prstGeom>
          <a:noFill/>
        </p:spPr>
      </p:pic>
      <p:sp>
        <p:nvSpPr>
          <p:cNvPr id="3" name="Title 2"/>
          <p:cNvSpPr>
            <a:spLocks noGrp="1"/>
          </p:cNvSpPr>
          <p:nvPr>
            <p:ph type="title"/>
          </p:nvPr>
        </p:nvSpPr>
        <p:spPr>
          <a:xfrm>
            <a:off x="1981200" y="274638"/>
            <a:ext cx="8229600" cy="6583362"/>
          </a:xfrm>
        </p:spPr>
        <p:txBody>
          <a:bodyPr>
            <a:normAutofit/>
          </a:bodyPr>
          <a:lstStyle/>
          <a:p>
            <a:pPr algn="ctr"/>
            <a:r>
              <a:rPr lang="en-US" sz="4800" i="1" dirty="0">
                <a:effectLst>
                  <a:glow rad="101600">
                    <a:schemeClr val="bg1">
                      <a:alpha val="60000"/>
                    </a:schemeClr>
                  </a:glow>
                </a:effectLst>
              </a:rPr>
              <a:t>“And they sung a new song, saying, Thou are worthy to take the book, and to open the seals thereof: for thou wast slain, and hast redeemed us to God by      thy blood…”</a:t>
            </a:r>
          </a:p>
        </p:txBody>
      </p:sp>
    </p:spTree>
    <p:extLst>
      <p:ext uri="{BB962C8B-B14F-4D97-AF65-F5344CB8AC3E}">
        <p14:creationId xmlns:p14="http://schemas.microsoft.com/office/powerpoint/2010/main" val="28258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kingdom\scan0017.jpg"/>
          <p:cNvPicPr>
            <a:picLocks noChangeAspect="1" noChangeArrowheads="1"/>
          </p:cNvPicPr>
          <p:nvPr/>
        </p:nvPicPr>
        <p:blipFill>
          <a:blip r:embed="rId3" cstate="print"/>
          <a:srcRect/>
          <a:stretch>
            <a:fillRect/>
          </a:stretch>
        </p:blipFill>
        <p:spPr bwMode="auto">
          <a:xfrm>
            <a:off x="2209801" y="0"/>
            <a:ext cx="7825127" cy="6858000"/>
          </a:xfrm>
          <a:prstGeom prst="rect">
            <a:avLst/>
          </a:prstGeom>
          <a:noFill/>
        </p:spPr>
      </p:pic>
      <p:sp>
        <p:nvSpPr>
          <p:cNvPr id="4" name="Rectangle 3"/>
          <p:cNvSpPr/>
          <p:nvPr/>
        </p:nvSpPr>
        <p:spPr>
          <a:xfrm>
            <a:off x="2514600" y="0"/>
            <a:ext cx="7315200" cy="2123658"/>
          </a:xfrm>
          <a:prstGeom prst="rect">
            <a:avLst/>
          </a:prstGeom>
        </p:spPr>
        <p:txBody>
          <a:bodyPr wrap="square">
            <a:spAutoFit/>
          </a:bodyPr>
          <a:lstStyle/>
          <a:p>
            <a:pPr algn="ctr"/>
            <a:r>
              <a:rPr lang="en-US" sz="4400" b="1" i="1" dirty="0">
                <a:solidFill>
                  <a:schemeClr val="bg1"/>
                </a:solidFill>
              </a:rPr>
              <a:t>“Thou hast redeemed us to God…out of every kindred, tongue, people, and nation…”</a:t>
            </a:r>
            <a:endParaRPr lang="en-US" sz="4400" b="1" dirty="0">
              <a:solidFill>
                <a:schemeClr val="bg1"/>
              </a:solidFill>
            </a:endParaRPr>
          </a:p>
        </p:txBody>
      </p:sp>
    </p:spTree>
    <p:extLst>
      <p:ext uri="{BB962C8B-B14F-4D97-AF65-F5344CB8AC3E}">
        <p14:creationId xmlns:p14="http://schemas.microsoft.com/office/powerpoint/2010/main" val="3588228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9726" y="302630"/>
            <a:ext cx="6682274" cy="6202362"/>
          </a:xfrm>
        </p:spPr>
        <p:txBody>
          <a:bodyPr>
            <a:normAutofit/>
          </a:bodyPr>
          <a:lstStyle/>
          <a:p>
            <a:pPr algn="ctr"/>
            <a:r>
              <a:rPr lang="en-US" sz="3600" i="1" dirty="0"/>
              <a:t>“And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a:t>
            </a:r>
            <a:r>
              <a:rPr lang="en-US" sz="3600" i="1" dirty="0" err="1"/>
              <a:t>honour</a:t>
            </a:r>
            <a:r>
              <a:rPr lang="en-US" sz="3600" i="1" dirty="0"/>
              <a:t>, and glory, and blessing.”</a:t>
            </a:r>
          </a:p>
        </p:txBody>
      </p:sp>
      <p:pic>
        <p:nvPicPr>
          <p:cNvPr id="5" name="Picture 3" descr="C:\Users\Ptr. Daniel White\Desktop\Bible pictures\heaven\Miriade of angels.jpg"/>
          <p:cNvPicPr>
            <a:picLocks noChangeAspect="1" noChangeArrowheads="1"/>
          </p:cNvPicPr>
          <p:nvPr/>
        </p:nvPicPr>
        <p:blipFill>
          <a:blip r:embed="rId3" cstate="print"/>
          <a:srcRect/>
          <a:stretch>
            <a:fillRect/>
          </a:stretch>
        </p:blipFill>
        <p:spPr bwMode="auto">
          <a:xfrm>
            <a:off x="-129074" y="-25189"/>
            <a:ext cx="5638800" cy="6858000"/>
          </a:xfrm>
          <a:prstGeom prst="rect">
            <a:avLst/>
          </a:prstGeom>
          <a:ln>
            <a:noFill/>
          </a:ln>
          <a:effectLst>
            <a:softEdge rad="112500"/>
          </a:effectLst>
        </p:spPr>
      </p:pic>
      <p:pic>
        <p:nvPicPr>
          <p:cNvPr id="6" name="Picture 2" descr="C:\Users\Ptr. Daniel White\Desktop\Bible pictures\heaven\twenty four elders.jpg"/>
          <p:cNvPicPr>
            <a:picLocks noChangeAspect="1" noChangeArrowheads="1"/>
          </p:cNvPicPr>
          <p:nvPr/>
        </p:nvPicPr>
        <p:blipFill>
          <a:blip r:embed="rId4" cstate="print"/>
          <a:srcRect l="10272" t="1025" r="7393" b="43369"/>
          <a:stretch>
            <a:fillRect/>
          </a:stretch>
        </p:blipFill>
        <p:spPr bwMode="auto">
          <a:xfrm>
            <a:off x="186613" y="302630"/>
            <a:ext cx="4774948" cy="4120845"/>
          </a:xfrm>
          <a:prstGeom prst="ellipse">
            <a:avLst/>
          </a:prstGeom>
          <a:ln>
            <a:noFill/>
          </a:ln>
          <a:effectLst>
            <a:softEdge rad="112500"/>
          </a:effectLst>
        </p:spPr>
      </p:pic>
    </p:spTree>
    <p:extLst>
      <p:ext uri="{BB962C8B-B14F-4D97-AF65-F5344CB8AC3E}">
        <p14:creationId xmlns:p14="http://schemas.microsoft.com/office/powerpoint/2010/main" val="390598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Satan has his worshipers</a:t>
            </a:r>
            <a:br>
              <a:rPr lang="en-US" b="1" dirty="0"/>
            </a:br>
            <a:endParaRPr lang="en-US" b="1" dirty="0"/>
          </a:p>
        </p:txBody>
      </p:sp>
      <p:pic>
        <p:nvPicPr>
          <p:cNvPr id="2050" name="Picture 2" descr="http://www.humanisti.sk/storage/201501162352_mag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49" y="1466849"/>
            <a:ext cx="4762500" cy="53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75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40" y="766341"/>
            <a:ext cx="11120535" cy="1325563"/>
          </a:xfrm>
        </p:spPr>
        <p:txBody>
          <a:bodyPr>
            <a:noAutofit/>
          </a:bodyPr>
          <a:lstStyle/>
          <a:p>
            <a:pPr algn="ctr"/>
            <a:r>
              <a:rPr lang="en-US" sz="3600" i="1" dirty="0"/>
              <a:t>"And they worshipped the dragon which gave power unto the beast: and they worshipped the beast, saying, Who is like unto the beast? who is able to make war with him?" (Rev. 13:4)</a:t>
            </a:r>
            <a:br>
              <a:rPr lang="en-US" sz="3600" i="1" dirty="0"/>
            </a:br>
            <a:endParaRPr lang="en-US" sz="3600" i="1" dirty="0"/>
          </a:p>
        </p:txBody>
      </p:sp>
    </p:spTree>
    <p:extLst>
      <p:ext uri="{BB962C8B-B14F-4D97-AF65-F5344CB8AC3E}">
        <p14:creationId xmlns:p14="http://schemas.microsoft.com/office/powerpoint/2010/main" val="1977425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www.rapturechrist.com/dragonj3.jpg"/>
          <p:cNvPicPr>
            <a:picLocks noChangeAspect="1" noChangeArrowheads="1"/>
          </p:cNvPicPr>
          <p:nvPr/>
        </p:nvPicPr>
        <p:blipFill>
          <a:blip r:embed="rId2" cstate="print"/>
          <a:srcRect/>
          <a:stretch>
            <a:fillRect/>
          </a:stretch>
        </p:blipFill>
        <p:spPr bwMode="auto">
          <a:xfrm>
            <a:off x="2209800" y="762000"/>
            <a:ext cx="8232836" cy="5591862"/>
          </a:xfrm>
          <a:prstGeom prst="rect">
            <a:avLst/>
          </a:prstGeom>
          <a:noFill/>
        </p:spPr>
      </p:pic>
      <p:sp>
        <p:nvSpPr>
          <p:cNvPr id="4" name="Rectangle 3"/>
          <p:cNvSpPr/>
          <p:nvPr/>
        </p:nvSpPr>
        <p:spPr>
          <a:xfrm>
            <a:off x="1524000" y="3657600"/>
            <a:ext cx="3429000" cy="2862322"/>
          </a:xfrm>
          <a:prstGeom prst="rect">
            <a:avLst/>
          </a:prstGeom>
        </p:spPr>
        <p:txBody>
          <a:bodyPr wrap="square">
            <a:spAutoFit/>
          </a:bodyPr>
          <a:lstStyle/>
          <a:p>
            <a:pPr algn="ctr"/>
            <a:r>
              <a:rPr lang="en-US" sz="3600" i="1" dirty="0"/>
              <a:t>“And the dragon gave him his power, and his seat, and great authority.”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81001"/>
            <a:ext cx="2852737"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77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Pictures\Prophecy pictures\Dan Whites\First Horseman.jpg"/>
          <p:cNvPicPr>
            <a:picLocks noChangeAspect="1" noChangeArrowheads="1"/>
          </p:cNvPicPr>
          <p:nvPr/>
        </p:nvPicPr>
        <p:blipFill>
          <a:blip r:embed="rId3" cstate="print"/>
          <a:srcRect/>
          <a:stretch>
            <a:fillRect/>
          </a:stretch>
        </p:blipFill>
        <p:spPr bwMode="auto">
          <a:xfrm>
            <a:off x="0" y="43566"/>
            <a:ext cx="6363478" cy="6814434"/>
          </a:xfrm>
          <a:prstGeom prst="rect">
            <a:avLst/>
          </a:prstGeom>
          <a:noFill/>
        </p:spPr>
      </p:pic>
      <p:sp>
        <p:nvSpPr>
          <p:cNvPr id="4" name="Subtitle 3"/>
          <p:cNvSpPr>
            <a:spLocks noGrp="1"/>
          </p:cNvSpPr>
          <p:nvPr>
            <p:ph type="subTitle" idx="1"/>
          </p:nvPr>
        </p:nvSpPr>
        <p:spPr>
          <a:xfrm>
            <a:off x="6494106" y="1094791"/>
            <a:ext cx="5589037" cy="6466091"/>
          </a:xfrm>
        </p:spPr>
        <p:txBody>
          <a:bodyPr>
            <a:noAutofit/>
          </a:bodyPr>
          <a:lstStyle/>
          <a:p>
            <a:r>
              <a:rPr lang="en-US" sz="3600" i="1" dirty="0">
                <a:effectLst/>
              </a:rPr>
              <a:t>“And I saw, and behold a white horse: and he that sat on him had a bow; and a crown was given unto him: and he went forth conquering; and to conquer.” </a:t>
            </a:r>
          </a:p>
          <a:p>
            <a:r>
              <a:rPr lang="en-US" sz="3600" i="1" dirty="0">
                <a:effectLst/>
              </a:rPr>
              <a:t>(Revelation 6:2)</a:t>
            </a:r>
          </a:p>
          <a:p>
            <a:endParaRPr lang="en-US" sz="3600" i="1" dirty="0">
              <a:effectLst/>
            </a:endParaRPr>
          </a:p>
        </p:txBody>
      </p:sp>
    </p:spTree>
    <p:extLst>
      <p:ext uri="{BB962C8B-B14F-4D97-AF65-F5344CB8AC3E}">
        <p14:creationId xmlns:p14="http://schemas.microsoft.com/office/powerpoint/2010/main" val="28234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0" y="3818467"/>
            <a:ext cx="6324136" cy="3979333"/>
          </a:xfrm>
          <a:prstGeom prst="rect">
            <a:avLst/>
          </a:prstGeom>
        </p:spPr>
      </p:pic>
      <p:pic>
        <p:nvPicPr>
          <p:cNvPr id="7" name="Picture 2" descr="C:\Users\Ptr. Daniel White\Pictures\Prophecy pictures\Dan Whites\Dragon with seven heads.jpg"/>
          <p:cNvPicPr>
            <a:picLocks noChangeAspect="1" noChangeArrowheads="1"/>
          </p:cNvPicPr>
          <p:nvPr/>
        </p:nvPicPr>
        <p:blipFill>
          <a:blip r:embed="rId3" cstate="print"/>
          <a:srcRect/>
          <a:stretch>
            <a:fillRect/>
          </a:stretch>
        </p:blipFill>
        <p:spPr bwMode="auto">
          <a:xfrm>
            <a:off x="0" y="-1"/>
            <a:ext cx="6324136" cy="4743101"/>
          </a:xfrm>
          <a:prstGeom prst="rect">
            <a:avLst/>
          </a:prstGeom>
          <a:noFill/>
        </p:spPr>
      </p:pic>
      <p:pic>
        <p:nvPicPr>
          <p:cNvPr id="1028" name="Picture 4" descr="http://www.prophetictimes.org/wp-content/uploads/2013/09/Rev12Drag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136" y="0"/>
            <a:ext cx="5867864" cy="723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084916" y="990071"/>
            <a:ext cx="2857500" cy="2371725"/>
          </a:xfrm>
          <a:prstGeom prst="ellipse">
            <a:avLst/>
          </a:prstGeom>
          <a:ln>
            <a:noFill/>
          </a:ln>
          <a:effectLst>
            <a:softEdge rad="112500"/>
          </a:effectLst>
        </p:spPr>
      </p:pic>
      <p:pic>
        <p:nvPicPr>
          <p:cNvPr id="13" name="Picture 3" descr="C:\Users\Ptr. Daniel White\Pictures\Prophecy pictures\Revelation\chBab-False Prophet_DLong.jpg"/>
          <p:cNvPicPr>
            <a:picLocks noChangeAspect="1" noChangeArrowheads="1"/>
          </p:cNvPicPr>
          <p:nvPr/>
        </p:nvPicPr>
        <p:blipFill>
          <a:blip r:embed="rId6" cstate="print"/>
          <a:srcRect/>
          <a:stretch>
            <a:fillRect/>
          </a:stretch>
        </p:blipFill>
        <p:spPr bwMode="auto">
          <a:xfrm>
            <a:off x="907047" y="5081598"/>
            <a:ext cx="1769651" cy="1867965"/>
          </a:xfrm>
          <a:prstGeom prst="ellipse">
            <a:avLst/>
          </a:prstGeom>
          <a:ln>
            <a:noFill/>
          </a:ln>
          <a:effectLst>
            <a:softEdge rad="112500"/>
          </a:effectLst>
        </p:spPr>
      </p:pic>
      <p:sp>
        <p:nvSpPr>
          <p:cNvPr id="10" name="Rectangle 9"/>
          <p:cNvSpPr/>
          <p:nvPr/>
        </p:nvSpPr>
        <p:spPr>
          <a:xfrm>
            <a:off x="446116" y="2467955"/>
            <a:ext cx="10825941" cy="2554545"/>
          </a:xfrm>
          <a:prstGeom prst="rect">
            <a:avLst/>
          </a:prstGeom>
        </p:spPr>
        <p:txBody>
          <a:bodyPr wrap="square">
            <a:spAutoFit/>
          </a:bodyPr>
          <a:lstStyle/>
          <a:p>
            <a:pPr algn="ctr"/>
            <a:r>
              <a:rPr lang="en-US" sz="4000" dirty="0">
                <a:effectLst>
                  <a:glow rad="101600">
                    <a:schemeClr val="bg1">
                      <a:alpha val="60000"/>
                    </a:schemeClr>
                  </a:glow>
                </a:effectLst>
              </a:rPr>
              <a:t>In this terrible trinity. Satan assumes the part of the Father; the antichrist is likened to the Son; and the false prophet is assigned the role of the Holy Spirit.</a:t>
            </a:r>
            <a:br>
              <a:rPr lang="en-US" sz="4000" dirty="0">
                <a:effectLst>
                  <a:glow rad="101600">
                    <a:schemeClr val="bg1">
                      <a:alpha val="60000"/>
                    </a:schemeClr>
                  </a:glow>
                </a:effectLst>
              </a:rPr>
            </a:b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129021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C:\Users\Ptr. Daniel White\Documents\My Scans\2009-01 (Jan)\scan000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rot="16200000">
            <a:off x="1868915" y="-60331"/>
            <a:ext cx="3919064" cy="4801726"/>
          </a:xfrm>
          <a:prstGeom prst="round2DiagRect">
            <a:avLst>
              <a:gd name="adj1" fmla="val 16667"/>
              <a:gd name="adj2" fmla="val 8190"/>
            </a:avLst>
          </a:prstGeom>
          <a:ln w="88900" cap="sq">
            <a:solidFill>
              <a:srgbClr val="FFFFFF"/>
            </a:solidFill>
            <a:miter lim="800000"/>
          </a:ln>
          <a:effectLst>
            <a:outerShdw blurRad="254000" algn="tl" rotWithShape="0">
              <a:srgbClr val="000000">
                <a:alpha val="43000"/>
              </a:srgbClr>
            </a:outerShdw>
            <a:reflection blurRad="6350" stA="50000" endA="300" endPos="55500" dist="101600" dir="5400000" sy="-100000" algn="bl" rotWithShape="0"/>
          </a:effectLst>
        </p:spPr>
      </p:pic>
      <p:sp>
        <p:nvSpPr>
          <p:cNvPr id="3" name="Title 2"/>
          <p:cNvSpPr>
            <a:spLocks noGrp="1"/>
          </p:cNvSpPr>
          <p:nvPr>
            <p:ph type="title"/>
          </p:nvPr>
        </p:nvSpPr>
        <p:spPr>
          <a:xfrm>
            <a:off x="6781800" y="274638"/>
            <a:ext cx="3429000" cy="6202362"/>
          </a:xfrm>
        </p:spPr>
        <p:txBody>
          <a:bodyPr/>
          <a:lstStyle/>
          <a:p>
            <a:r>
              <a:rPr lang="en-US" b="1" i="1" dirty="0">
                <a:solidFill>
                  <a:schemeClr val="bg1"/>
                </a:solidFill>
                <a:latin typeface="Times New Roman" pitchFamily="18" charset="0"/>
                <a:cs typeface="Times New Roman" pitchFamily="18" charset="0"/>
              </a:rPr>
              <a:t>“…and his deadly wound was healed: and all the world wondered after the beast…” </a:t>
            </a:r>
          </a:p>
        </p:txBody>
      </p:sp>
      <p:sp>
        <p:nvSpPr>
          <p:cNvPr id="5" name="Title 2"/>
          <p:cNvSpPr txBox="1">
            <a:spLocks/>
          </p:cNvSpPr>
          <p:nvPr/>
        </p:nvSpPr>
        <p:spPr>
          <a:xfrm>
            <a:off x="6934200" y="427038"/>
            <a:ext cx="3429000" cy="6202362"/>
          </a:xfrm>
          <a:prstGeom prst="rect">
            <a:avLst/>
          </a:prstGeom>
        </p:spPr>
        <p:txBody>
          <a:bodyPr vert="horz" lIns="91440" tIns="45720" rIns="91440" bIns="45720" rtlCol="0" anchor="ctr">
            <a:normAutofit/>
          </a:bodyPr>
          <a:lstStyle/>
          <a:p>
            <a:pPr algn="ctr" defTabSz="914400">
              <a:spcBef>
                <a:spcPct val="0"/>
              </a:spcBef>
              <a:defRPr/>
            </a:pPr>
            <a:r>
              <a:rPr lang="en-US" sz="4400" b="1" i="1" dirty="0">
                <a:solidFill>
                  <a:schemeClr val="bg1"/>
                </a:solidFill>
                <a:latin typeface="Times New Roman" pitchFamily="18" charset="0"/>
                <a:ea typeface="+mj-ea"/>
                <a:cs typeface="Times New Roman" pitchFamily="18" charset="0"/>
              </a:rPr>
              <a:t>“…and his deadly wound was healed: and all the world wondered after the beast…” </a:t>
            </a:r>
          </a:p>
        </p:txBody>
      </p:sp>
      <p:sp>
        <p:nvSpPr>
          <p:cNvPr id="6" name="Title 2"/>
          <p:cNvSpPr txBox="1">
            <a:spLocks/>
          </p:cNvSpPr>
          <p:nvPr/>
        </p:nvSpPr>
        <p:spPr>
          <a:xfrm>
            <a:off x="7193902" y="381000"/>
            <a:ext cx="4320074" cy="6400800"/>
          </a:xfrm>
          <a:prstGeom prst="rect">
            <a:avLst/>
          </a:prstGeom>
        </p:spPr>
        <p:txBody>
          <a:bodyPr vert="horz" lIns="91440" tIns="45720" rIns="91440" bIns="45720" rtlCol="0" anchor="ctr">
            <a:normAutofit/>
          </a:bodyPr>
          <a:lstStyle/>
          <a:p>
            <a:pPr algn="ctr" defTabSz="914400">
              <a:spcBef>
                <a:spcPct val="0"/>
              </a:spcBef>
              <a:defRPr/>
            </a:pPr>
            <a:r>
              <a:rPr lang="en-US" sz="4400" i="1" dirty="0">
                <a:ea typeface="+mj-ea"/>
                <a:cs typeface="Times New Roman" pitchFamily="18" charset="0"/>
              </a:rPr>
              <a:t>“…and his deadly wound was healed: and all the world wondered after the beast…” </a:t>
            </a:r>
          </a:p>
        </p:txBody>
      </p:sp>
    </p:spTree>
    <p:extLst>
      <p:ext uri="{BB962C8B-B14F-4D97-AF65-F5344CB8AC3E}">
        <p14:creationId xmlns:p14="http://schemas.microsoft.com/office/powerpoint/2010/main" val="280256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Abomination of desolation</a:t>
            </a:r>
          </a:p>
        </p:txBody>
      </p:sp>
      <p:sp>
        <p:nvSpPr>
          <p:cNvPr id="6" name="Subtitle 5"/>
          <p:cNvSpPr>
            <a:spLocks noGrp="1"/>
          </p:cNvSpPr>
          <p:nvPr>
            <p:ph type="subTitle" idx="1"/>
          </p:nvPr>
        </p:nvSpPr>
        <p:spPr/>
        <p:txBody>
          <a:bodyPr/>
          <a:lstStyle/>
          <a:p>
            <a:endParaRPr lang="en-US" dirty="0"/>
          </a:p>
        </p:txBody>
      </p:sp>
      <p:pic>
        <p:nvPicPr>
          <p:cNvPr id="10251" name="Picture 11" descr="C:\Users\Ptr. Daniel White\Pictures\1-Bib Pics-Ot\Temple\Solomon dedicates temple C-952.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33401"/>
            <a:ext cx="2857500" cy="23717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2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C:\Users\Ptr. Daniel White\Pictures\Prophecy pictures\Revelation\Death.jpg"/>
          <p:cNvPicPr>
            <a:picLocks noChangeAspect="1" noChangeArrowheads="1"/>
          </p:cNvPicPr>
          <p:nvPr/>
        </p:nvPicPr>
        <p:blipFill>
          <a:blip r:embed="rId3" cstate="print"/>
          <a:srcRect l="8772" r="5263" b="42151"/>
          <a:stretch>
            <a:fillRect/>
          </a:stretch>
        </p:blipFill>
        <p:spPr bwMode="auto">
          <a:xfrm>
            <a:off x="0" y="-23327"/>
            <a:ext cx="8429625" cy="6881327"/>
          </a:xfrm>
          <a:prstGeom prst="rect">
            <a:avLst/>
          </a:prstGeom>
          <a:ln>
            <a:noFill/>
          </a:ln>
          <a:effectLst>
            <a:softEdge rad="112500"/>
          </a:effectLst>
        </p:spPr>
      </p:pic>
      <p:pic>
        <p:nvPicPr>
          <p:cNvPr id="19458" name="Picture 2"/>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75396" y="617145"/>
            <a:ext cx="8278831" cy="56003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8505021" y="0"/>
            <a:ext cx="3590778" cy="285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89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animEffect transition="in" filter="fade">
                                      <p:cBhvr>
                                        <p:cTn id="1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Other Pix\BACKGROUNDS\007_blue_dwarf.jpg"/>
          <p:cNvPicPr>
            <a:picLocks noChangeAspect="1" noChangeArrowheads="1"/>
          </p:cNvPicPr>
          <p:nvPr/>
        </p:nvPicPr>
        <p:blipFill>
          <a:blip r:embed="rId3" cstate="print"/>
          <a:srcRect/>
          <a:stretch>
            <a:fillRect/>
          </a:stretch>
        </p:blipFill>
        <p:spPr bwMode="auto">
          <a:xfrm>
            <a:off x="1524001" y="0"/>
            <a:ext cx="9143999" cy="6858000"/>
          </a:xfrm>
          <a:prstGeom prst="rect">
            <a:avLst/>
          </a:prstGeom>
          <a:noFill/>
        </p:spPr>
      </p:pic>
      <p:sp>
        <p:nvSpPr>
          <p:cNvPr id="2" name="Title 1"/>
          <p:cNvSpPr>
            <a:spLocks noGrp="1"/>
          </p:cNvSpPr>
          <p:nvPr>
            <p:ph type="title"/>
          </p:nvPr>
        </p:nvSpPr>
        <p:spPr>
          <a:xfrm>
            <a:off x="1524000" y="1676400"/>
            <a:ext cx="9144000" cy="4953000"/>
          </a:xfrm>
        </p:spPr>
        <p:txBody>
          <a:bodyPr>
            <a:normAutofit/>
          </a:bodyPr>
          <a:lstStyle/>
          <a:p>
            <a:pPr algn="ctr"/>
            <a:r>
              <a:rPr lang="en-US" i="1" dirty="0">
                <a:solidFill>
                  <a:schemeClr val="tx1"/>
                </a:solidFill>
                <a:effectLst>
                  <a:glow rad="101600">
                    <a:schemeClr val="bg1">
                      <a:alpha val="60000"/>
                    </a:schemeClr>
                  </a:glow>
                  <a:outerShdw blurRad="114300" dist="101600" dir="2700000" algn="tl" rotWithShape="0">
                    <a:srgbClr val="000000">
                      <a:alpha val="40000"/>
                    </a:srgbClr>
                  </a:outerShdw>
                </a:effectLst>
              </a:rPr>
              <a:t>“He (false prophet) </a:t>
            </a:r>
            <a:r>
              <a:rPr lang="en-US" i="1" dirty="0" err="1">
                <a:solidFill>
                  <a:schemeClr val="tx1"/>
                </a:solidFill>
                <a:effectLst>
                  <a:glow rad="101600">
                    <a:schemeClr val="bg1">
                      <a:alpha val="60000"/>
                    </a:schemeClr>
                  </a:glow>
                  <a:outerShdw blurRad="114300" dist="101600" dir="2700000" algn="tl" rotWithShape="0">
                    <a:srgbClr val="000000">
                      <a:alpha val="40000"/>
                    </a:srgbClr>
                  </a:outerShdw>
                </a:effectLst>
              </a:rPr>
              <a:t>deceiveth</a:t>
            </a:r>
            <a:r>
              <a:rPr lang="en-US" i="1" dirty="0">
                <a:solidFill>
                  <a:schemeClr val="tx1"/>
                </a:solidFill>
                <a:effectLst>
                  <a:glow rad="101600">
                    <a:schemeClr val="bg1">
                      <a:alpha val="60000"/>
                    </a:schemeClr>
                  </a:glow>
                  <a:outerShdw blurRad="114300" dist="101600" dir="2700000" algn="tl" rotWithShape="0">
                    <a:srgbClr val="000000">
                      <a:alpha val="40000"/>
                    </a:srgbClr>
                  </a:outerShdw>
                </a:effectLst>
              </a:rPr>
              <a:t> them that dwell on the earth by the means of those miracles which he had power to do…saying to them…that they should make an image to the beast, which had the wound by a sword, and did live.”</a:t>
            </a:r>
          </a:p>
        </p:txBody>
      </p:sp>
      <p:pic>
        <p:nvPicPr>
          <p:cNvPr id="4" name="Picture 4" descr="C:\Users\Ptr. Daniel White\Pictures\Prophecy pictures\Revelation\Serpent.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2774302" y="150844"/>
            <a:ext cx="2895600" cy="2213936"/>
          </a:xfrm>
          <a:prstGeom prst="ellipse">
            <a:avLst/>
          </a:prstGeom>
          <a:ln>
            <a:noFill/>
          </a:ln>
          <a:effectLst>
            <a:softEdge rad="112500"/>
          </a:effectLst>
        </p:spPr>
      </p:pic>
    </p:spTree>
    <p:extLst>
      <p:ext uri="{BB962C8B-B14F-4D97-AF65-F5344CB8AC3E}">
        <p14:creationId xmlns:p14="http://schemas.microsoft.com/office/powerpoint/2010/main" val="328630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Other Pix\BACKGROUNDS\006_cagedfury.jpg"/>
          <p:cNvPicPr>
            <a:picLocks noChangeAspect="1" noChangeArrowheads="1"/>
          </p:cNvPicPr>
          <p:nvPr/>
        </p:nvPicPr>
        <p:blipFill>
          <a:blip r:embed="rId3" cstate="print"/>
          <a:srcRect/>
          <a:stretch>
            <a:fillRect/>
          </a:stretch>
        </p:blipFill>
        <p:spPr bwMode="auto">
          <a:xfrm>
            <a:off x="1524002" y="0"/>
            <a:ext cx="9143999" cy="6858000"/>
          </a:xfrm>
          <a:prstGeom prst="rect">
            <a:avLst/>
          </a:prstGeom>
          <a:noFill/>
        </p:spPr>
      </p:pic>
      <p:sp>
        <p:nvSpPr>
          <p:cNvPr id="2" name="Title 1"/>
          <p:cNvSpPr>
            <a:spLocks noGrp="1"/>
          </p:cNvSpPr>
          <p:nvPr>
            <p:ph type="title"/>
          </p:nvPr>
        </p:nvSpPr>
        <p:spPr>
          <a:xfrm>
            <a:off x="1981200" y="274638"/>
            <a:ext cx="8229600" cy="6126162"/>
          </a:xfrm>
        </p:spPr>
        <p:txBody>
          <a:bodyPr>
            <a:normAutofit/>
          </a:bodyPr>
          <a:lstStyle/>
          <a:p>
            <a:pPr algn="ctr"/>
            <a:r>
              <a:rPr lang="en-US" sz="4800" i="1" dirty="0">
                <a:effectLst>
                  <a:glow rad="101600">
                    <a:schemeClr val="bg1">
                      <a:alpha val="60000"/>
                    </a:schemeClr>
                  </a:glow>
                  <a:outerShdw blurRad="114300" dist="101600" dir="2700000" algn="tl" rotWithShape="0">
                    <a:srgbClr val="000000">
                      <a:alpha val="40000"/>
                    </a:srgbClr>
                  </a:outerShdw>
                </a:effectLst>
              </a:rPr>
              <a:t>“And he (false prophet) had power to give life unto the image of the beast, that the image </a:t>
            </a:r>
            <a:br>
              <a:rPr lang="en-US" sz="4800" i="1" dirty="0">
                <a:effectLst>
                  <a:glow rad="101600">
                    <a:schemeClr val="bg1">
                      <a:alpha val="60000"/>
                    </a:schemeClr>
                  </a:glow>
                  <a:outerShdw blurRad="114300" dist="101600" dir="2700000" algn="tl" rotWithShape="0">
                    <a:srgbClr val="000000">
                      <a:alpha val="40000"/>
                    </a:srgbClr>
                  </a:outerShdw>
                </a:effectLst>
              </a:rPr>
            </a:br>
            <a:r>
              <a:rPr lang="en-US" sz="4800" i="1" dirty="0">
                <a:effectLst>
                  <a:glow rad="101600">
                    <a:schemeClr val="bg1">
                      <a:alpha val="60000"/>
                    </a:schemeClr>
                  </a:glow>
                  <a:outerShdw blurRad="114300" dist="101600" dir="2700000" algn="tl" rotWithShape="0">
                    <a:srgbClr val="000000">
                      <a:alpha val="40000"/>
                    </a:srgbClr>
                  </a:outerShdw>
                </a:effectLst>
              </a:rPr>
              <a:t>of the beast should </a:t>
            </a:r>
            <a:br>
              <a:rPr lang="en-US" sz="4800" i="1" dirty="0">
                <a:effectLst>
                  <a:glow rad="101600">
                    <a:schemeClr val="bg1">
                      <a:alpha val="60000"/>
                    </a:schemeClr>
                  </a:glow>
                  <a:outerShdw blurRad="114300" dist="101600" dir="2700000" algn="tl" rotWithShape="0">
                    <a:srgbClr val="000000">
                      <a:alpha val="40000"/>
                    </a:srgbClr>
                  </a:outerShdw>
                </a:effectLst>
              </a:rPr>
            </a:br>
            <a:r>
              <a:rPr lang="en-US" sz="4800" i="1" dirty="0">
                <a:effectLst>
                  <a:glow rad="101600">
                    <a:schemeClr val="bg1">
                      <a:alpha val="60000"/>
                    </a:schemeClr>
                  </a:glow>
                  <a:outerShdw blurRad="114300" dist="101600" dir="2700000" algn="tl" rotWithShape="0">
                    <a:srgbClr val="000000">
                      <a:alpha val="40000"/>
                    </a:srgbClr>
                  </a:outerShdw>
                </a:effectLst>
              </a:rPr>
              <a:t>both speak…” </a:t>
            </a:r>
            <a:br>
              <a:rPr lang="en-US" sz="4800" i="1" dirty="0">
                <a:effectLst>
                  <a:glow rad="101600">
                    <a:schemeClr val="bg1">
                      <a:alpha val="60000"/>
                    </a:schemeClr>
                  </a:glow>
                  <a:outerShdw blurRad="114300" dist="101600" dir="2700000" algn="tl" rotWithShape="0">
                    <a:srgbClr val="000000">
                      <a:alpha val="40000"/>
                    </a:srgbClr>
                  </a:outerShdw>
                </a:effectLst>
              </a:rPr>
            </a:br>
            <a:r>
              <a:rPr lang="en-US" sz="4800" i="1" dirty="0">
                <a:effectLst>
                  <a:glow rad="101600">
                    <a:schemeClr val="bg1">
                      <a:alpha val="60000"/>
                    </a:schemeClr>
                  </a:glow>
                  <a:outerShdw blurRad="114300" dist="101600" dir="2700000" algn="tl" rotWithShape="0">
                    <a:srgbClr val="000000">
                      <a:alpha val="40000"/>
                    </a:srgbClr>
                  </a:outerShdw>
                </a:effectLst>
              </a:rPr>
              <a:t>(Revelation 13:15)</a:t>
            </a: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2827" y="3935010"/>
            <a:ext cx="3246990" cy="258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38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Desktop\Image of the Beast.jpg"/>
          <p:cNvPicPr>
            <a:picLocks noChangeAspect="1" noChangeArrowheads="1"/>
          </p:cNvPicPr>
          <p:nvPr/>
        </p:nvPicPr>
        <p:blipFill>
          <a:blip r:embed="rId3" cstate="print"/>
          <a:srcRect/>
          <a:stretch>
            <a:fillRect/>
          </a:stretch>
        </p:blipFill>
        <p:spPr bwMode="auto">
          <a:xfrm>
            <a:off x="1524000" y="0"/>
            <a:ext cx="9144000" cy="6858000"/>
          </a:xfrm>
          <a:prstGeom prst="rect">
            <a:avLst/>
          </a:prstGeom>
          <a:ln>
            <a:noFill/>
          </a:ln>
          <a:effectLst>
            <a:softEdge rad="635000"/>
          </a:effectLst>
        </p:spPr>
      </p:pic>
    </p:spTree>
    <p:extLst>
      <p:ext uri="{BB962C8B-B14F-4D97-AF65-F5344CB8AC3E}">
        <p14:creationId xmlns:p14="http://schemas.microsoft.com/office/powerpoint/2010/main" val="178735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Other Pix\BACKGROUNDS\009_death.jpg"/>
          <p:cNvPicPr>
            <a:picLocks noChangeAspect="1" noChangeArrowheads="1"/>
          </p:cNvPicPr>
          <p:nvPr/>
        </p:nvPicPr>
        <p:blipFill>
          <a:blip r:embed="rId3" cstate="print"/>
          <a:srcRect/>
          <a:stretch>
            <a:fillRect/>
          </a:stretch>
        </p:blipFill>
        <p:spPr bwMode="auto">
          <a:xfrm>
            <a:off x="1524001" y="-134144"/>
            <a:ext cx="9143999" cy="6992144"/>
          </a:xfrm>
          <a:prstGeom prst="rect">
            <a:avLst/>
          </a:prstGeom>
          <a:noFill/>
        </p:spPr>
      </p:pic>
      <p:pic>
        <p:nvPicPr>
          <p:cNvPr id="4" name="Picture 4" descr="C:\Users\Ptr. Daniel White\Pictures\Prophecy pictures\Revelation\Serpent.jpg"/>
          <p:cNvPicPr>
            <a:picLocks noChangeAspect="1" noChangeArrowheads="1"/>
          </p:cNvPicPr>
          <p:nvPr/>
        </p:nvPicPr>
        <p:blipFill>
          <a:blip r:embed="rId4" cstate="print">
            <a:duotone>
              <a:prstClr val="black"/>
              <a:schemeClr val="accent4">
                <a:tint val="45000"/>
                <a:satMod val="400000"/>
              </a:schemeClr>
            </a:duotone>
          </a:blip>
          <a:srcRect/>
          <a:stretch>
            <a:fillRect/>
          </a:stretch>
        </p:blipFill>
        <p:spPr bwMode="auto">
          <a:xfrm>
            <a:off x="3390900" y="1524000"/>
            <a:ext cx="5410199" cy="4136564"/>
          </a:xfrm>
          <a:prstGeom prst="ellipse">
            <a:avLst/>
          </a:prstGeom>
          <a:ln>
            <a:noFill/>
          </a:ln>
          <a:effectLst>
            <a:softEdge rad="112500"/>
          </a:effectLst>
        </p:spPr>
      </p:pic>
      <p:sp>
        <p:nvSpPr>
          <p:cNvPr id="2" name="Title 1"/>
          <p:cNvSpPr>
            <a:spLocks noGrp="1"/>
          </p:cNvSpPr>
          <p:nvPr>
            <p:ph type="title"/>
          </p:nvPr>
        </p:nvSpPr>
        <p:spPr>
          <a:xfrm>
            <a:off x="1981200" y="1143000"/>
            <a:ext cx="8229600" cy="5410200"/>
          </a:xfrm>
        </p:spPr>
        <p:txBody>
          <a:bodyPr>
            <a:normAutofit/>
          </a:bodyPr>
          <a:lstStyle/>
          <a:p>
            <a:pPr algn="ctr"/>
            <a:r>
              <a:rPr lang="en-US" sz="4800" i="1" dirty="0">
                <a:effectLst>
                  <a:glow rad="101600">
                    <a:schemeClr val="bg1">
                      <a:alpha val="60000"/>
                    </a:schemeClr>
                  </a:glow>
                </a:effectLst>
              </a:rPr>
              <a:t>“And he (false prophet) cause that as many as would not worship the image of the beast should be killed.”</a:t>
            </a:r>
          </a:p>
        </p:txBody>
      </p:sp>
    </p:spTree>
    <p:extLst>
      <p:ext uri="{BB962C8B-B14F-4D97-AF65-F5344CB8AC3E}">
        <p14:creationId xmlns:p14="http://schemas.microsoft.com/office/powerpoint/2010/main" val="407752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22529"/>
            <a:ext cx="10515600" cy="1325563"/>
          </a:xfrm>
        </p:spPr>
        <p:txBody>
          <a:bodyPr/>
          <a:lstStyle/>
          <a:p>
            <a:pPr algn="ctr"/>
            <a:r>
              <a:rPr lang="en-US" b="1" dirty="0"/>
              <a:t>Satan desires Worship</a:t>
            </a:r>
          </a:p>
        </p:txBody>
      </p:sp>
      <p:pic>
        <p:nvPicPr>
          <p:cNvPr id="3" name="Picture 2"/>
          <p:cNvPicPr>
            <a:picLocks noChangeAspect="1"/>
          </p:cNvPicPr>
          <p:nvPr/>
        </p:nvPicPr>
        <p:blipFill rotWithShape="1">
          <a:blip r:embed="rId2"/>
          <a:srcRect t="1" r="1542" b="12229"/>
          <a:stretch/>
        </p:blipFill>
        <p:spPr>
          <a:xfrm>
            <a:off x="2174033" y="1690688"/>
            <a:ext cx="7438430" cy="5092667"/>
          </a:xfrm>
          <a:prstGeom prst="rect">
            <a:avLst/>
          </a:prstGeom>
        </p:spPr>
      </p:pic>
    </p:spTree>
    <p:extLst>
      <p:ext uri="{BB962C8B-B14F-4D97-AF65-F5344CB8AC3E}">
        <p14:creationId xmlns:p14="http://schemas.microsoft.com/office/powerpoint/2010/main" val="2713416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1143000"/>
          </a:xfrm>
        </p:spPr>
        <p:txBody>
          <a:bodyPr>
            <a:normAutofit/>
          </a:bodyPr>
          <a:lstStyle/>
          <a:p>
            <a:r>
              <a:rPr lang="en-US" i="1" dirty="0"/>
              <a:t>“For thou hast said in thine heart…”</a:t>
            </a:r>
          </a:p>
        </p:txBody>
      </p:sp>
      <p:sp>
        <p:nvSpPr>
          <p:cNvPr id="3" name="Content Placeholder 2"/>
          <p:cNvSpPr>
            <a:spLocks noGrp="1"/>
          </p:cNvSpPr>
          <p:nvPr>
            <p:ph idx="1"/>
          </p:nvPr>
        </p:nvSpPr>
        <p:spPr>
          <a:xfrm>
            <a:off x="0" y="1455576"/>
            <a:ext cx="12192000" cy="5402424"/>
          </a:xfrm>
        </p:spPr>
        <p:txBody>
          <a:bodyPr>
            <a:normAutofit/>
          </a:bodyPr>
          <a:lstStyle/>
          <a:p>
            <a:r>
              <a:rPr lang="en-US" dirty="0">
                <a:solidFill>
                  <a:srgbClr val="FFFF00"/>
                </a:solidFill>
              </a:rPr>
              <a:t>I will ascend into heaven - </a:t>
            </a:r>
            <a:r>
              <a:rPr lang="en-US" dirty="0"/>
              <a:t>Obviously Satan had the third heaven in mind here, the very abode of God.</a:t>
            </a:r>
          </a:p>
          <a:p>
            <a:r>
              <a:rPr lang="en-US" dirty="0">
                <a:solidFill>
                  <a:srgbClr val="FFFF00"/>
                </a:solidFill>
              </a:rPr>
              <a:t>I will exalt my throne above the stars of God - </a:t>
            </a:r>
            <a:r>
              <a:rPr lang="en-US" dirty="0"/>
              <a:t>A reference to angels. Satan desired the worship of angels. </a:t>
            </a:r>
          </a:p>
          <a:p>
            <a:r>
              <a:rPr lang="en-US" dirty="0">
                <a:solidFill>
                  <a:srgbClr val="FFFF00"/>
                </a:solidFill>
              </a:rPr>
              <a:t>I will sit also upon the mount of the congregation, in the sides of the north - </a:t>
            </a:r>
            <a:r>
              <a:rPr lang="en-US" dirty="0"/>
              <a:t>Lucifer sought to enter God’s "executive office" somewhere in the north and sit on  his throne. </a:t>
            </a:r>
          </a:p>
          <a:p>
            <a:r>
              <a:rPr lang="en-US" dirty="0">
                <a:solidFill>
                  <a:srgbClr val="FFFF00"/>
                </a:solidFill>
              </a:rPr>
              <a:t>I will ascend above the heights of the clouds - </a:t>
            </a:r>
            <a:r>
              <a:rPr lang="en-US" dirty="0"/>
              <a:t>This may well refer to that special Shekinah glory of God. </a:t>
            </a:r>
          </a:p>
          <a:p>
            <a:r>
              <a:rPr lang="en-US" dirty="0">
                <a:solidFill>
                  <a:srgbClr val="FFFF00"/>
                </a:solidFill>
              </a:rPr>
              <a:t>I will be like the most High - </a:t>
            </a:r>
            <a:r>
              <a:rPr lang="en-US" dirty="0"/>
              <a:t>He wanted to be like </a:t>
            </a:r>
            <a:r>
              <a:rPr lang="en-US" i="1" dirty="0"/>
              <a:t>El-</a:t>
            </a:r>
            <a:r>
              <a:rPr lang="en-US" i="1" dirty="0" err="1"/>
              <a:t>Elyon</a:t>
            </a:r>
            <a:r>
              <a:rPr lang="en-US" dirty="0"/>
              <a:t>. This name literally means, </a:t>
            </a:r>
            <a:r>
              <a:rPr lang="en-US" i="1" dirty="0"/>
              <a:t>"the strongest strong one." </a:t>
            </a:r>
          </a:p>
        </p:txBody>
      </p:sp>
    </p:spTree>
    <p:extLst>
      <p:ext uri="{BB962C8B-B14F-4D97-AF65-F5344CB8AC3E}">
        <p14:creationId xmlns:p14="http://schemas.microsoft.com/office/powerpoint/2010/main" val="58511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1754326"/>
          </a:xfrm>
          <a:prstGeom prst="rect">
            <a:avLst/>
          </a:prstGeom>
        </p:spPr>
        <p:txBody>
          <a:bodyPr wrap="square">
            <a:spAutoFit/>
          </a:bodyPr>
          <a:lstStyle/>
          <a:p>
            <a:pPr algn="ctr"/>
            <a:r>
              <a:rPr lang="en-US" sz="3600" i="1" dirty="0">
                <a:effectLst>
                  <a:glow rad="101600">
                    <a:schemeClr val="bg1">
                      <a:alpha val="60000"/>
                    </a:schemeClr>
                  </a:glow>
                </a:effectLst>
              </a:rPr>
              <a:t>“All these things will I give thee, if thou wilt fall down and worship me.”</a:t>
            </a:r>
          </a:p>
        </p:txBody>
      </p:sp>
    </p:spTree>
    <p:extLst>
      <p:ext uri="{BB962C8B-B14F-4D97-AF65-F5344CB8AC3E}">
        <p14:creationId xmlns:p14="http://schemas.microsoft.com/office/powerpoint/2010/main" val="172329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204"/>
            <a:ext cx="10515600" cy="1325563"/>
          </a:xfrm>
        </p:spPr>
        <p:txBody>
          <a:bodyPr/>
          <a:lstStyle/>
          <a:p>
            <a:pPr algn="ctr"/>
            <a:r>
              <a:rPr lang="en-US" dirty="0"/>
              <a:t>He has his synagogues </a:t>
            </a:r>
          </a:p>
        </p:txBody>
      </p:sp>
      <p:pic>
        <p:nvPicPr>
          <p:cNvPr id="7170" name="Picture 2" descr="http://www.czechtourism.com/getmedia/b21cb780-392a-4a17-9e3c-b62d35534ebb/c-pilsen-great-synagogue-2.jpg.aspx?width=800&amp;height=497&amp;ex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197" y="1690688"/>
            <a:ext cx="8317605"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1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57"/>
            <a:ext cx="12192000" cy="1325563"/>
          </a:xfrm>
        </p:spPr>
        <p:txBody>
          <a:bodyPr>
            <a:noAutofit/>
          </a:bodyPr>
          <a:lstStyle/>
          <a:p>
            <a:pPr algn="ctr"/>
            <a:br>
              <a:rPr lang="en-US" sz="3600" i="1" dirty="0"/>
            </a:br>
            <a:r>
              <a:rPr lang="en-US" sz="3600" i="1" dirty="0"/>
              <a:t>"I know thy works, and tribulation, and poverty, (but thou art rich) and I know the blasphemy of them which say they are Jews, and are not, but are the </a:t>
            </a:r>
            <a:r>
              <a:rPr lang="en-US" sz="3600" i="1" u="sng" dirty="0"/>
              <a:t>synagogue of Satan</a:t>
            </a:r>
            <a:r>
              <a:rPr lang="en-US" sz="3600" i="1" dirty="0"/>
              <a:t>" (Rev. 2:9)</a:t>
            </a:r>
            <a:br>
              <a:rPr lang="en-US" sz="3600" i="1" dirty="0"/>
            </a:br>
            <a:br>
              <a:rPr lang="en-US" sz="3600" i="1" dirty="0"/>
            </a:br>
            <a:endParaRPr lang="en-US" sz="3600" i="1" dirty="0"/>
          </a:p>
        </p:txBody>
      </p:sp>
      <p:sp>
        <p:nvSpPr>
          <p:cNvPr id="3" name="Rectangle 1"/>
          <p:cNvSpPr>
            <a:spLocks noChangeArrowheads="1"/>
          </p:cNvSpPr>
          <p:nvPr/>
        </p:nvSpPr>
        <p:spPr bwMode="auto">
          <a:xfrm rot="10800000" flipV="1">
            <a:off x="218901" y="2186137"/>
            <a:ext cx="11754198" cy="3970318"/>
          </a:xfrm>
          <a:prstGeom prst="rect">
            <a:avLst/>
          </a:prstGeom>
          <a:ln w="57150"/>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bg1"/>
                </a:solidFill>
                <a:effectLst/>
                <a:latin typeface="Arial" panose="020B0604020202020204" pitchFamily="34" charset="0"/>
                <a:hlinkClick r:id="rId2"/>
              </a:rPr>
              <a:t>Synagogue</a:t>
            </a:r>
            <a:r>
              <a:rPr kumimoji="0" lang="en-US" altLang="en-US" sz="3600" b="1" i="0" u="none" strike="noStrike" cap="none" normalizeH="0" baseline="0" dirty="0">
                <a:ln>
                  <a:noFill/>
                </a:ln>
                <a:solidFill>
                  <a:schemeClr val="bg1"/>
                </a:solidFill>
                <a:effectLst/>
                <a:latin typeface="Arial" panose="020B0604020202020204" pitchFamily="34" charset="0"/>
              </a:rPr>
              <a:t> (SIN-uh-gahg)</a:t>
            </a:r>
            <a:r>
              <a:rPr kumimoji="0" lang="en-US" altLang="en-US" sz="36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Arial" panose="020B0604020202020204" pitchFamily="34" charset="0"/>
              </a:rPr>
              <a:t>From a Greek root meaning "assembly." The most widely accepted term for a Jewish house of worship. The Jewish equivalent of a church, mosque or temple.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80027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45956" y="3023120"/>
            <a:ext cx="5298633" cy="4075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2" name="Picture 10" descr="http://www.beautifulmosque.com/PostImages/hui-mosque-in-ningxia-china-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20" y="-139959"/>
            <a:ext cx="3980826" cy="2781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http://www.meridianpeakhypnosis.com/wp-content/uploads/2013/09/church-hypno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011" y="0"/>
            <a:ext cx="5054989" cy="3321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vemariaradio.net/wp-content/uploads/2015/05/st-peter-the-apostle-catholic-church-joplin-mo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491" y="0"/>
            <a:ext cx="4241462" cy="3581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s-media-cache-ak0.pinimg.com/236x/db/49/05/db49051912a53a6072ebe2de0198f3f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37085"/>
            <a:ext cx="3381948" cy="4220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s://upload.wikimedia.org/wikipedia/commons/7/77/Blue_Mosque_Courtyard_Dusk_Wikimedia_Commo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000683" y="-33688"/>
            <a:ext cx="5237108" cy="3448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7534994" y="3321698"/>
            <a:ext cx="4815626" cy="3528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2726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9062"/>
            <a:ext cx="12192000" cy="2862322"/>
          </a:xfrm>
          <a:prstGeom prst="rect">
            <a:avLst/>
          </a:prstGeom>
        </p:spPr>
        <p:txBody>
          <a:bodyPr wrap="square">
            <a:spAutoFit/>
          </a:bodyPr>
          <a:lstStyle/>
          <a:p>
            <a:pPr algn="ctr"/>
            <a:r>
              <a:rPr lang="en-US" sz="3600" i="1" dirty="0"/>
              <a:t>“But I say, that the things which the Gentiles sacrifice, they sacrifice to devils, and not to God: and I would not that ye should have fellowship with devils. Ye cannot drink the cup of the Lord, and the cup of devils: ye cannot be partakers of the Lord's table, and of the table of devils.” (1 Cor. 10:20-21) </a:t>
            </a:r>
          </a:p>
        </p:txBody>
      </p:sp>
      <p:pic>
        <p:nvPicPr>
          <p:cNvPr id="3" name="Picture 2"/>
          <p:cNvPicPr>
            <a:picLocks noChangeAspect="1"/>
          </p:cNvPicPr>
          <p:nvPr/>
        </p:nvPicPr>
        <p:blipFill>
          <a:blip r:embed="rId2"/>
          <a:stretch>
            <a:fillRect/>
          </a:stretch>
        </p:blipFill>
        <p:spPr>
          <a:xfrm>
            <a:off x="2950029" y="3190195"/>
            <a:ext cx="6520543" cy="3667805"/>
          </a:xfrm>
          <a:prstGeom prst="rect">
            <a:avLst/>
          </a:prstGeom>
        </p:spPr>
      </p:pic>
    </p:spTree>
    <p:extLst>
      <p:ext uri="{BB962C8B-B14F-4D97-AF65-F5344CB8AC3E}">
        <p14:creationId xmlns:p14="http://schemas.microsoft.com/office/powerpoint/2010/main" val="1952614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06" y="167951"/>
            <a:ext cx="11952514" cy="2554545"/>
          </a:xfrm>
          <a:prstGeom prst="rect">
            <a:avLst/>
          </a:prstGeom>
        </p:spPr>
        <p:txBody>
          <a:bodyPr wrap="square">
            <a:spAutoFit/>
          </a:bodyPr>
          <a:lstStyle/>
          <a:p>
            <a:pPr algn="ctr"/>
            <a:r>
              <a:rPr lang="en-US" sz="4000" i="1" dirty="0"/>
              <a:t>(Col 1:18)</a:t>
            </a:r>
          </a:p>
          <a:p>
            <a:pPr algn="ctr"/>
            <a:r>
              <a:rPr lang="en-US" sz="4000" i="1" dirty="0"/>
              <a:t>“And he is the head of the body, the church: who is the beginning, the firstborn from the dead; that in all things he might have the </a:t>
            </a:r>
            <a:r>
              <a:rPr lang="en-US" sz="4000" i="1" u="sng" dirty="0"/>
              <a:t>preeminence</a:t>
            </a:r>
            <a:r>
              <a:rPr lang="en-US" sz="4000" i="1" dirty="0"/>
              <a:t>.”</a:t>
            </a:r>
          </a:p>
        </p:txBody>
      </p:sp>
      <p:sp>
        <p:nvSpPr>
          <p:cNvPr id="3" name="Rectangle 2"/>
          <p:cNvSpPr/>
          <p:nvPr/>
        </p:nvSpPr>
        <p:spPr>
          <a:xfrm>
            <a:off x="1604866" y="3207009"/>
            <a:ext cx="9167638" cy="1200329"/>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r>
              <a:rPr lang="en-US" sz="3600" dirty="0"/>
              <a:t>Preeminence = To be first in rank and influence. </a:t>
            </a:r>
          </a:p>
          <a:p>
            <a:pPr algn="ctr"/>
            <a:r>
              <a:rPr lang="en-US" sz="3600" dirty="0"/>
              <a:t>    To have first place.</a:t>
            </a:r>
          </a:p>
        </p:txBody>
      </p:sp>
      <p:sp>
        <p:nvSpPr>
          <p:cNvPr id="5" name="Rectangle 4"/>
          <p:cNvSpPr/>
          <p:nvPr/>
        </p:nvSpPr>
        <p:spPr>
          <a:xfrm>
            <a:off x="1604866" y="4969902"/>
            <a:ext cx="9167638"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dirty="0"/>
              <a:t>Worship = To revere, reverence, pay homage to, honor, adore, praise, glorify, exalt, extol.</a:t>
            </a:r>
          </a:p>
        </p:txBody>
      </p:sp>
    </p:spTree>
    <p:extLst>
      <p:ext uri="{BB962C8B-B14F-4D97-AF65-F5344CB8AC3E}">
        <p14:creationId xmlns:p14="http://schemas.microsoft.com/office/powerpoint/2010/main" val="235948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186309"/>
          </a:xfrm>
          <a:prstGeom prst="rect">
            <a:avLst/>
          </a:prstGeom>
        </p:spPr>
        <p:txBody>
          <a:bodyPr wrap="square">
            <a:spAutoFit/>
          </a:bodyPr>
          <a:lstStyle/>
          <a:p>
            <a:pPr algn="ctr"/>
            <a:r>
              <a:rPr lang="en-US" sz="3600" i="1" dirty="0"/>
              <a:t>(3 John 1:9-12) </a:t>
            </a:r>
          </a:p>
          <a:p>
            <a:pPr algn="ctr"/>
            <a:r>
              <a:rPr lang="en-US" sz="3600" i="1" dirty="0"/>
              <a:t>“I wrote unto the church: but Diotrephes, who </a:t>
            </a:r>
            <a:r>
              <a:rPr lang="en-US" sz="3600" i="1" dirty="0" err="1"/>
              <a:t>loveth</a:t>
            </a:r>
            <a:r>
              <a:rPr lang="en-US" sz="3600" i="1" dirty="0"/>
              <a:t> to have the </a:t>
            </a:r>
            <a:r>
              <a:rPr lang="en-US" sz="3600" i="1" u="sng" dirty="0"/>
              <a:t>preeminence</a:t>
            </a:r>
            <a:r>
              <a:rPr lang="en-US" sz="3600" i="1" dirty="0"/>
              <a:t> among them, </a:t>
            </a:r>
            <a:r>
              <a:rPr lang="en-US" sz="3600" i="1" dirty="0" err="1"/>
              <a:t>receiveth</a:t>
            </a:r>
            <a:r>
              <a:rPr lang="en-US" sz="3600" i="1" dirty="0"/>
              <a:t> us not. Wherefore, if I come, I will remember his deeds which he doeth, prating against us with malicious words: and not content therewith, neither doth he himself receive the brethren, and </a:t>
            </a:r>
            <a:r>
              <a:rPr lang="en-US" sz="3600" i="1" dirty="0" err="1"/>
              <a:t>forbiddeth</a:t>
            </a:r>
            <a:r>
              <a:rPr lang="en-US" sz="3600" i="1" dirty="0"/>
              <a:t> them that would, and </a:t>
            </a:r>
            <a:r>
              <a:rPr lang="en-US" sz="3600" i="1" dirty="0" err="1"/>
              <a:t>casteth</a:t>
            </a:r>
            <a:r>
              <a:rPr lang="en-US" sz="3600" i="1" dirty="0"/>
              <a:t> them out of the church. Beloved, follow not that which is evil, but that which is good. He that doeth good is of God: but he that doeth evil hath not seen God. Demetrius hath good report of all men, and of the truth itself: yea, and we also bear record; and ye know that our record is true.”</a:t>
            </a:r>
          </a:p>
        </p:txBody>
      </p:sp>
    </p:spTree>
    <p:extLst>
      <p:ext uri="{BB962C8B-B14F-4D97-AF65-F5344CB8AC3E}">
        <p14:creationId xmlns:p14="http://schemas.microsoft.com/office/powerpoint/2010/main" val="23710801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9171" y="1054826"/>
            <a:ext cx="7792811" cy="44159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86958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257"/>
            <a:ext cx="12192000" cy="1325563"/>
          </a:xfrm>
        </p:spPr>
        <p:txBody>
          <a:bodyPr>
            <a:noAutofit/>
          </a:bodyPr>
          <a:lstStyle/>
          <a:p>
            <a:pPr algn="ctr"/>
            <a:br>
              <a:rPr lang="en-US" sz="3600" i="1" dirty="0"/>
            </a:br>
            <a:r>
              <a:rPr lang="en-US" sz="3600" i="1" dirty="0"/>
              <a:t>"I know thy works, and tribulation, and poverty, (but thou art rich) and I know the blasphemy of them which say they are Jews, and are not, but are the </a:t>
            </a:r>
            <a:r>
              <a:rPr lang="en-US" sz="3600" i="1" u="sng" dirty="0"/>
              <a:t>synagogue of Satan</a:t>
            </a:r>
            <a:r>
              <a:rPr lang="en-US" sz="3600" i="1" dirty="0"/>
              <a:t>" (Rev. 2:9)</a:t>
            </a:r>
            <a:br>
              <a:rPr lang="en-US" sz="3600" i="1" dirty="0"/>
            </a:br>
            <a:br>
              <a:rPr lang="en-US" sz="3600" i="1" dirty="0"/>
            </a:br>
            <a:endParaRPr lang="en-US" sz="3600" i="1" dirty="0"/>
          </a:p>
        </p:txBody>
      </p:sp>
      <p:sp>
        <p:nvSpPr>
          <p:cNvPr id="3" name="Rectangle 1"/>
          <p:cNvSpPr>
            <a:spLocks noChangeArrowheads="1"/>
          </p:cNvSpPr>
          <p:nvPr/>
        </p:nvSpPr>
        <p:spPr bwMode="auto">
          <a:xfrm rot="10800000" flipV="1">
            <a:off x="218901" y="2186137"/>
            <a:ext cx="11754198" cy="3970318"/>
          </a:xfrm>
          <a:prstGeom prst="rect">
            <a:avLst/>
          </a:prstGeom>
          <a:ln w="57150"/>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bg1"/>
                </a:solidFill>
                <a:effectLst/>
                <a:latin typeface="Arial" panose="020B0604020202020204" pitchFamily="34" charset="0"/>
                <a:hlinkClick r:id="rId2"/>
              </a:rPr>
              <a:t>Synagogue</a:t>
            </a:r>
            <a:r>
              <a:rPr kumimoji="0" lang="en-US" altLang="en-US" sz="3600" b="1" i="0" u="none" strike="noStrike" cap="none" normalizeH="0" baseline="0" dirty="0">
                <a:ln>
                  <a:noFill/>
                </a:ln>
                <a:solidFill>
                  <a:schemeClr val="bg1"/>
                </a:solidFill>
                <a:effectLst/>
                <a:latin typeface="Arial" panose="020B0604020202020204" pitchFamily="34" charset="0"/>
              </a:rPr>
              <a:t> (SIN-uh-gahg)</a:t>
            </a:r>
            <a:r>
              <a:rPr kumimoji="0" lang="en-US" altLang="en-US" sz="3600" b="0" i="0" u="none"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bg1"/>
                </a:solidFill>
                <a:effectLst/>
                <a:latin typeface="Arial" panose="020B0604020202020204" pitchFamily="34" charset="0"/>
              </a:rPr>
              <a:t>From a Greek root meaning "assembly." The most widely accepted term for a Jewish house of worship. The Jewish equivalent of a church, mosque or temple.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19338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87" y="90805"/>
            <a:ext cx="10515600" cy="1325563"/>
          </a:xfrm>
        </p:spPr>
        <p:txBody>
          <a:bodyPr/>
          <a:lstStyle/>
          <a:p>
            <a:pPr algn="ctr"/>
            <a:r>
              <a:rPr lang="en-US" b="1" dirty="0"/>
              <a:t>Satan has teachers</a:t>
            </a:r>
          </a:p>
        </p:txBody>
      </p:sp>
      <p:pic>
        <p:nvPicPr>
          <p:cNvPr id="1028" name="Picture 4" descr="http://www.sermoncentral.com/Images/Sermon-PowerPoint-Templates/W/a/PowerPoint-Template-Warnings-Against-False-Teachers_slide1_426x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072" y="1662544"/>
            <a:ext cx="5464234" cy="40981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427247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TotalTime>
  <Words>2116</Words>
  <Application>Microsoft Office PowerPoint</Application>
  <PresentationFormat>Widescreen</PresentationFormat>
  <Paragraphs>155</Paragraphs>
  <Slides>75</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Batang</vt:lpstr>
      <vt:lpstr>Arial</vt:lpstr>
      <vt:lpstr>Calibri</vt:lpstr>
      <vt:lpstr>Calibri Light</vt:lpstr>
      <vt:lpstr>Times New Roman</vt:lpstr>
      <vt:lpstr>Wingdings</vt:lpstr>
      <vt:lpstr>Office Theme</vt:lpstr>
      <vt:lpstr>PowerPoint Presentation</vt:lpstr>
      <vt:lpstr>Topics to be studied</vt:lpstr>
      <vt:lpstr>PowerPoint Presentation</vt:lpstr>
      <vt:lpstr>How does Satan imitate God?  </vt:lpstr>
      <vt:lpstr>Satan has a false trinity </vt:lpstr>
      <vt:lpstr>PowerPoint Presentation</vt:lpstr>
      <vt:lpstr>He has his synagogues </vt:lpstr>
      <vt:lpstr> "I know thy works, and tribulation, and poverty, (but thou art rich) and I know the blasphemy of them which say they are Jews, and are not, but are the synagogue of Satan" (Rev. 2:9)  </vt:lpstr>
      <vt:lpstr>Satan has teachers</vt:lpstr>
      <vt:lpstr>(2 Peter 2:1)  “But there were false prophets also among the people, even as there shall be false teachers among you, who privily shall bring in damnable heresies, even denying the Lord that bought them, and bring upon themselves swift destruction.”</vt:lpstr>
      <vt:lpstr>Satan has his doctrines </vt:lpstr>
      <vt:lpstr>"Now the Spirit speaketh expressly, that in the latter times some shall depart from the faith, giving heed to seducing spirits, and doctrines of devils" (1 Tim. 4:1) </vt:lpstr>
      <vt:lpstr>Satan has his mysteries </vt:lpstr>
      <vt:lpstr>Biblical Warning  Concerning  Occult Involvement (Deuteronomy 18:9-13)</vt:lpstr>
      <vt:lpstr>Satan has a throne</vt:lpstr>
      <vt:lpstr>"I know thy works, and where thou dwellest, even where Satan’s seat is: and thou holdest fast my name, and hast not denied my faith, even in those days wherein Antipas was my faithful martyr, who was slain among you, where Satan dwelleth." (Rev. 2:13) </vt:lpstr>
      <vt:lpstr>“…and where thou dwellest,  even where Satan's seat is.”</vt:lpstr>
      <vt:lpstr>PowerPoint Presentation</vt:lpstr>
      <vt:lpstr>Pagan temples of Pergamos Zeus – symbol of a serpent</vt:lpstr>
      <vt:lpstr>“For we wrestle not against flesh and blood, but against principalities, against powers, against the rulers of the darkness of this world, against spiritual wickedness {wicked spirits} in  high places.” ( Eph 6:12)</vt:lpstr>
      <vt:lpstr>Pergamos</vt:lpstr>
      <vt:lpstr>“Thou hast there them that hold the doctrine of Balaam, who taught Balac to cast a stumblingblock before the children of Israel, to eat things sacrificed unto idols, and to commit fornication.”</vt:lpstr>
      <vt:lpstr>Doctrine of Balaam</vt:lpstr>
      <vt:lpstr>“I will promote thee thee unto very great honor, and I will do whatsoever thou sayest unto me: come therefore, I pray thee, curse me this people.”</vt:lpstr>
      <vt:lpstr>PowerPoint Presentation</vt:lpstr>
      <vt:lpstr>“Behold, these caused the children of Israel, through the counsel of Balaam, to commit trespass against the Lord, and there was a plague among the congregation of the Lord.” (Num. 31:16)</vt:lpstr>
      <vt:lpstr>“So hast thou also them that hold the doctrine of the Nicolaitans, which thing I hate.”</vt:lpstr>
      <vt:lpstr>Doctrine of the Nicolaitans</vt:lpstr>
      <vt:lpstr>PowerPoint Presentation</vt:lpstr>
      <vt:lpstr>How does a church become Worldly?</vt:lpstr>
      <vt:lpstr>PowerPoint Presentation</vt:lpstr>
      <vt:lpstr>PowerPoint Presentation</vt:lpstr>
      <vt:lpstr>Satan has his kingdom </vt:lpstr>
      <vt:lpstr>PowerPoint Presentation</vt:lpstr>
      <vt:lpstr>PowerPoint Presentation</vt:lpstr>
      <vt:lpstr>"Now the serpent was more subtile than any beast of the field which the Lord God had made. And he said unto the woman, Yea, hath God said, Ye shall not eat of every tree of the garden?" (Gen. 3:1) </vt:lpstr>
      <vt:lpstr>"And when the woman saw that the tree was good for food, and that it was pleasant to the eyes, and a tree to be desired to make one wise, she took of the fruit thereof and did eat…”</vt:lpstr>
      <vt:lpstr>PowerPoint Presentation</vt:lpstr>
      <vt:lpstr> (I Tim. 2:14)  “And Adam was not deceived, but the woman being deceived was in the transgression.”</vt:lpstr>
      <vt:lpstr> “The Consequences of the Fall”</vt:lpstr>
      <vt:lpstr>PowerPoint Presentation</vt:lpstr>
      <vt:lpstr>PowerPoint Presentation</vt:lpstr>
      <vt:lpstr>The Seven Sealed Book  (Revelation 5:1-14)</vt:lpstr>
      <vt:lpstr>“And I saw in the right hand of him that sat on the throne a book written within and on the backside, sealed with seven seals.” </vt:lpstr>
      <vt:lpstr>PowerPoint Presentation</vt:lpstr>
      <vt:lpstr>“And I saw a strong angel proclaiming with a loud voice, Who is worthy to open the book, and to loose the seals thereof?”</vt:lpstr>
      <vt:lpstr>“And he came and took the book out of the right hand of Him that sat upon the throne…”</vt:lpstr>
      <vt:lpstr>“The kingdoms of this world are become the kingdoms of our Lord, and of His Christ; and He shall reign for ever and ever.” (Revelation 11:5)</vt:lpstr>
      <vt:lpstr>Heaven Erupts  in Praise</vt:lpstr>
      <vt:lpstr>PowerPoint Presentation</vt:lpstr>
      <vt:lpstr>PowerPoint Presentation</vt:lpstr>
      <vt:lpstr>“And twenty elders fell down and worshipped him that liveth for ever and ever.”</vt:lpstr>
      <vt:lpstr>“And they sung a new song, saying, Thou are worthy to take the book, and to open the seals thereof: for thou wast slain, and hast redeemed us to God by      thy blood…”</vt:lpstr>
      <vt:lpstr>PowerPoint Presentation</vt:lpstr>
      <vt:lpstr>“And I beheld, and I heard the voice of many angels round about the throne and the beasts and the elders: and the number of them was ten thousand times ten thousand, and thousands of thousands. Saying with a loud voice, Worthy is the Lamb that was slain to receive power, and riches, and wisdom, and strength, and honour, and glory, and blessing.”</vt:lpstr>
      <vt:lpstr>Satan has his worshipers </vt:lpstr>
      <vt:lpstr>"And they worshipped the dragon which gave power unto the beast: and they worshipped the beast, saying, Who is like unto the beast? who is able to make war with him?" (Rev. 13:4) </vt:lpstr>
      <vt:lpstr>PowerPoint Presentation</vt:lpstr>
      <vt:lpstr>PowerPoint Presentation</vt:lpstr>
      <vt:lpstr>“…and his deadly wound was healed: and all the world wondered after the beast…” </vt:lpstr>
      <vt:lpstr>Abomination of desolation</vt:lpstr>
      <vt:lpstr>PowerPoint Presentation</vt:lpstr>
      <vt:lpstr>“He (false prophet) deceiveth them that dwell on the earth by the means of those miracles which he had power to do…saying to them…that they should make an image to the beast, which had the wound by a sword, and did live.”</vt:lpstr>
      <vt:lpstr>“And he (false prophet) had power to give life unto the image of the beast, that the image  of the beast should  both speak…”  (Revelation 13:15)</vt:lpstr>
      <vt:lpstr>PowerPoint Presentation</vt:lpstr>
      <vt:lpstr>“And he (false prophet) cause that as many as would not worship the image of the beast should be killed.”</vt:lpstr>
      <vt:lpstr>Satan desires Worship</vt:lpstr>
      <vt:lpstr>“For thou hast said in thine heart…”</vt:lpstr>
      <vt:lpstr>PowerPoint Presentation</vt:lpstr>
      <vt:lpstr> "I know thy works, and tribulation, and poverty, (but thou art rich) and I know the blasphemy of them which say they are Jews, and are not, but are the synagogue of Satan" (Rev. 2:9)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29</cp:revision>
  <dcterms:created xsi:type="dcterms:W3CDTF">2016-04-07T17:13:47Z</dcterms:created>
  <dcterms:modified xsi:type="dcterms:W3CDTF">2016-04-07T19:50:05Z</dcterms:modified>
</cp:coreProperties>
</file>