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72" r:id="rId15"/>
    <p:sldId id="273" r:id="rId16"/>
    <p:sldId id="382"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2" r:id="rId33"/>
    <p:sldId id="373" r:id="rId34"/>
    <p:sldId id="374" r:id="rId35"/>
    <p:sldId id="375" r:id="rId36"/>
    <p:sldId id="376" r:id="rId37"/>
    <p:sldId id="377" r:id="rId38"/>
    <p:sldId id="378" r:id="rId39"/>
    <p:sldId id="371" r:id="rId40"/>
    <p:sldId id="395" r:id="rId41"/>
    <p:sldId id="396" r:id="rId42"/>
    <p:sldId id="397" r:id="rId43"/>
    <p:sldId id="408" r:id="rId44"/>
    <p:sldId id="398" r:id="rId45"/>
    <p:sldId id="399" r:id="rId46"/>
    <p:sldId id="400" r:id="rId47"/>
    <p:sldId id="413" r:id="rId48"/>
    <p:sldId id="412" r:id="rId49"/>
    <p:sldId id="411" r:id="rId50"/>
    <p:sldId id="414" r:id="rId51"/>
    <p:sldId id="405" r:id="rId52"/>
    <p:sldId id="406" r:id="rId53"/>
    <p:sldId id="407" r:id="rId54"/>
    <p:sldId id="401" r:id="rId55"/>
    <p:sldId id="402" r:id="rId56"/>
    <p:sldId id="403" r:id="rId57"/>
    <p:sldId id="404" r:id="rId58"/>
    <p:sldId id="337" r:id="rId59"/>
    <p:sldId id="338" r:id="rId60"/>
    <p:sldId id="339" r:id="rId61"/>
    <p:sldId id="340" r:id="rId62"/>
    <p:sldId id="341" r:id="rId63"/>
    <p:sldId id="342" r:id="rId64"/>
    <p:sldId id="343" r:id="rId65"/>
    <p:sldId id="344" r:id="rId66"/>
    <p:sldId id="345" r:id="rId67"/>
    <p:sldId id="346" r:id="rId68"/>
    <p:sldId id="387" r:id="rId69"/>
    <p:sldId id="388" r:id="rId70"/>
    <p:sldId id="409" r:id="rId71"/>
    <p:sldId id="391" r:id="rId72"/>
    <p:sldId id="392" r:id="rId73"/>
    <p:sldId id="389" r:id="rId74"/>
    <p:sldId id="390" r:id="rId75"/>
    <p:sldId id="386" r:id="rId76"/>
    <p:sldId id="384" r:id="rId77"/>
    <p:sldId id="38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4660"/>
  </p:normalViewPr>
  <p:slideViewPr>
    <p:cSldViewPr snapToGrid="0">
      <p:cViewPr varScale="1">
        <p:scale>
          <a:sx n="72" d="100"/>
          <a:sy n="72" d="100"/>
        </p:scale>
        <p:origin x="1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FD7E2-296B-4D98-BFFE-21E8121E8400}" type="datetimeFigureOut">
              <a:rPr lang="en-US" smtClean="0"/>
              <a:t>5/22/2016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73C3A-52B1-4AB4-B60B-CD49CFA82031}" type="slidenum">
              <a:rPr lang="en-US" smtClean="0"/>
              <a:t>‹#›</a:t>
            </a:fld>
            <a:endParaRPr lang="en-US"/>
          </a:p>
        </p:txBody>
      </p:sp>
    </p:spTree>
    <p:extLst>
      <p:ext uri="{BB962C8B-B14F-4D97-AF65-F5344CB8AC3E}">
        <p14:creationId xmlns:p14="http://schemas.microsoft.com/office/powerpoint/2010/main" val="293905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13</a:t>
            </a:fld>
            <a:endParaRPr lang="en-US" dirty="0"/>
          </a:p>
        </p:txBody>
      </p:sp>
    </p:spTree>
    <p:extLst>
      <p:ext uri="{BB962C8B-B14F-4D97-AF65-F5344CB8AC3E}">
        <p14:creationId xmlns:p14="http://schemas.microsoft.com/office/powerpoint/2010/main" val="77311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38</a:t>
            </a:fld>
            <a:endParaRPr lang="en-US" dirty="0"/>
          </a:p>
        </p:txBody>
      </p:sp>
    </p:spTree>
    <p:extLst>
      <p:ext uri="{BB962C8B-B14F-4D97-AF65-F5344CB8AC3E}">
        <p14:creationId xmlns:p14="http://schemas.microsoft.com/office/powerpoint/2010/main" val="398109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39</a:t>
            </a:fld>
            <a:endParaRPr lang="en-US" dirty="0"/>
          </a:p>
        </p:txBody>
      </p:sp>
    </p:spTree>
    <p:extLst>
      <p:ext uri="{BB962C8B-B14F-4D97-AF65-F5344CB8AC3E}">
        <p14:creationId xmlns:p14="http://schemas.microsoft.com/office/powerpoint/2010/main" val="388011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61</a:t>
            </a:fld>
            <a:endParaRPr lang="en-US" dirty="0"/>
          </a:p>
        </p:txBody>
      </p:sp>
    </p:spTree>
    <p:extLst>
      <p:ext uri="{BB962C8B-B14F-4D97-AF65-F5344CB8AC3E}">
        <p14:creationId xmlns:p14="http://schemas.microsoft.com/office/powerpoint/2010/main" val="919210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62</a:t>
            </a:fld>
            <a:endParaRPr lang="en-US" dirty="0"/>
          </a:p>
        </p:txBody>
      </p:sp>
    </p:spTree>
    <p:extLst>
      <p:ext uri="{BB962C8B-B14F-4D97-AF65-F5344CB8AC3E}">
        <p14:creationId xmlns:p14="http://schemas.microsoft.com/office/powerpoint/2010/main" val="358657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63</a:t>
            </a:fld>
            <a:endParaRPr lang="en-US" dirty="0"/>
          </a:p>
        </p:txBody>
      </p:sp>
    </p:spTree>
    <p:extLst>
      <p:ext uri="{BB962C8B-B14F-4D97-AF65-F5344CB8AC3E}">
        <p14:creationId xmlns:p14="http://schemas.microsoft.com/office/powerpoint/2010/main" val="3591339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64</a:t>
            </a:fld>
            <a:endParaRPr lang="en-US" dirty="0"/>
          </a:p>
        </p:txBody>
      </p:sp>
    </p:spTree>
    <p:extLst>
      <p:ext uri="{BB962C8B-B14F-4D97-AF65-F5344CB8AC3E}">
        <p14:creationId xmlns:p14="http://schemas.microsoft.com/office/powerpoint/2010/main" val="272942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65</a:t>
            </a:fld>
            <a:endParaRPr lang="en-US" dirty="0"/>
          </a:p>
        </p:txBody>
      </p:sp>
    </p:spTree>
    <p:extLst>
      <p:ext uri="{BB962C8B-B14F-4D97-AF65-F5344CB8AC3E}">
        <p14:creationId xmlns:p14="http://schemas.microsoft.com/office/powerpoint/2010/main" val="389823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66</a:t>
            </a:fld>
            <a:endParaRPr lang="en-US" dirty="0"/>
          </a:p>
        </p:txBody>
      </p:sp>
    </p:spTree>
    <p:extLst>
      <p:ext uri="{BB962C8B-B14F-4D97-AF65-F5344CB8AC3E}">
        <p14:creationId xmlns:p14="http://schemas.microsoft.com/office/powerpoint/2010/main" val="293105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67</a:t>
            </a:fld>
            <a:endParaRPr lang="en-US" dirty="0"/>
          </a:p>
        </p:txBody>
      </p:sp>
    </p:spTree>
    <p:extLst>
      <p:ext uri="{BB962C8B-B14F-4D97-AF65-F5344CB8AC3E}">
        <p14:creationId xmlns:p14="http://schemas.microsoft.com/office/powerpoint/2010/main" val="28940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29</a:t>
            </a:fld>
            <a:endParaRPr lang="en-US" dirty="0"/>
          </a:p>
        </p:txBody>
      </p:sp>
    </p:spTree>
    <p:extLst>
      <p:ext uri="{BB962C8B-B14F-4D97-AF65-F5344CB8AC3E}">
        <p14:creationId xmlns:p14="http://schemas.microsoft.com/office/powerpoint/2010/main" val="106630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30</a:t>
            </a:fld>
            <a:endParaRPr lang="en-US" dirty="0"/>
          </a:p>
        </p:txBody>
      </p:sp>
    </p:spTree>
    <p:extLst>
      <p:ext uri="{BB962C8B-B14F-4D97-AF65-F5344CB8AC3E}">
        <p14:creationId xmlns:p14="http://schemas.microsoft.com/office/powerpoint/2010/main" val="285662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31</a:t>
            </a:fld>
            <a:endParaRPr lang="en-US" dirty="0"/>
          </a:p>
        </p:txBody>
      </p:sp>
    </p:spTree>
    <p:extLst>
      <p:ext uri="{BB962C8B-B14F-4D97-AF65-F5344CB8AC3E}">
        <p14:creationId xmlns:p14="http://schemas.microsoft.com/office/powerpoint/2010/main" val="259489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32</a:t>
            </a:fld>
            <a:endParaRPr lang="en-US" dirty="0"/>
          </a:p>
        </p:txBody>
      </p:sp>
    </p:spTree>
    <p:extLst>
      <p:ext uri="{BB962C8B-B14F-4D97-AF65-F5344CB8AC3E}">
        <p14:creationId xmlns:p14="http://schemas.microsoft.com/office/powerpoint/2010/main" val="271660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33</a:t>
            </a:fld>
            <a:endParaRPr lang="en-US" dirty="0"/>
          </a:p>
        </p:txBody>
      </p:sp>
    </p:spTree>
    <p:extLst>
      <p:ext uri="{BB962C8B-B14F-4D97-AF65-F5344CB8AC3E}">
        <p14:creationId xmlns:p14="http://schemas.microsoft.com/office/powerpoint/2010/main" val="219056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35</a:t>
            </a:fld>
            <a:endParaRPr lang="en-US" dirty="0"/>
          </a:p>
        </p:txBody>
      </p:sp>
    </p:spTree>
    <p:extLst>
      <p:ext uri="{BB962C8B-B14F-4D97-AF65-F5344CB8AC3E}">
        <p14:creationId xmlns:p14="http://schemas.microsoft.com/office/powerpoint/2010/main" val="318862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36</a:t>
            </a:fld>
            <a:endParaRPr lang="en-US" dirty="0"/>
          </a:p>
        </p:txBody>
      </p:sp>
    </p:spTree>
    <p:extLst>
      <p:ext uri="{BB962C8B-B14F-4D97-AF65-F5344CB8AC3E}">
        <p14:creationId xmlns:p14="http://schemas.microsoft.com/office/powerpoint/2010/main" val="337633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37</a:t>
            </a:fld>
            <a:endParaRPr lang="en-US" dirty="0"/>
          </a:p>
        </p:txBody>
      </p:sp>
    </p:spTree>
    <p:extLst>
      <p:ext uri="{BB962C8B-B14F-4D97-AF65-F5344CB8AC3E}">
        <p14:creationId xmlns:p14="http://schemas.microsoft.com/office/powerpoint/2010/main" val="3493543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392499-7D30-4E5F-B8DA-F104B9837A04}"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365624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392499-7D30-4E5F-B8DA-F104B9837A04}"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188402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392499-7D30-4E5F-B8DA-F104B9837A04}"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117793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392499-7D30-4E5F-B8DA-F104B9837A04}"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246135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392499-7D30-4E5F-B8DA-F104B9837A04}"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193549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392499-7D30-4E5F-B8DA-F104B9837A04}"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299769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392499-7D30-4E5F-B8DA-F104B9837A04}" type="datetimeFigureOut">
              <a:rPr lang="en-US" smtClean="0"/>
              <a:t>5/22/2016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82311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392499-7D30-4E5F-B8DA-F104B9837A04}" type="datetimeFigureOut">
              <a:rPr lang="en-US" smtClean="0"/>
              <a:t>5/22/2016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361783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92499-7D30-4E5F-B8DA-F104B9837A04}" type="datetimeFigureOut">
              <a:rPr lang="en-US" smtClean="0"/>
              <a:t>5/22/2016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386799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392499-7D30-4E5F-B8DA-F104B9837A04}"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403306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392499-7D30-4E5F-B8DA-F104B9837A04}"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7E7B8-B6B9-4C80-A552-CD0D3147C351}" type="slidenum">
              <a:rPr lang="en-US" smtClean="0"/>
              <a:t>‹#›</a:t>
            </a:fld>
            <a:endParaRPr lang="en-US"/>
          </a:p>
        </p:txBody>
      </p:sp>
    </p:spTree>
    <p:extLst>
      <p:ext uri="{BB962C8B-B14F-4D97-AF65-F5344CB8AC3E}">
        <p14:creationId xmlns:p14="http://schemas.microsoft.com/office/powerpoint/2010/main" val="56784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92499-7D30-4E5F-B8DA-F104B9837A04}" type="datetimeFigureOut">
              <a:rPr lang="en-US" smtClean="0"/>
              <a:t>5/22/2016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7E7B8-B6B9-4C80-A552-CD0D3147C351}" type="slidenum">
              <a:rPr lang="en-US" smtClean="0"/>
              <a:t>‹#›</a:t>
            </a:fld>
            <a:endParaRPr lang="en-US"/>
          </a:p>
        </p:txBody>
      </p:sp>
    </p:spTree>
    <p:extLst>
      <p:ext uri="{BB962C8B-B14F-4D97-AF65-F5344CB8AC3E}">
        <p14:creationId xmlns:p14="http://schemas.microsoft.com/office/powerpoint/2010/main" val="24390782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jpe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www.jewfaq.org/shul.htm"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5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doctrines of devils"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401817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a:t>
            </a:r>
            <a:r>
              <a:rPr lang="en-US" sz="2400" i="1" dirty="0" err="1"/>
              <a:t>letteth</a:t>
            </a:r>
            <a:r>
              <a:rPr lang="en-US" sz="2400" i="1" dirty="0"/>
              <a:t>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383321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a:t>
            </a:r>
            <a:r>
              <a:rPr lang="en-US" sz="3600" i="1" dirty="0" err="1">
                <a:effectLst>
                  <a:glow rad="101600">
                    <a:schemeClr val="bg1">
                      <a:alpha val="60000"/>
                    </a:schemeClr>
                  </a:glow>
                </a:effectLst>
              </a:rPr>
              <a:t>giveth</a:t>
            </a:r>
            <a:r>
              <a:rPr lang="en-US" sz="3600" i="1" dirty="0">
                <a:effectLst>
                  <a:glow rad="101600">
                    <a:schemeClr val="bg1">
                      <a:alpha val="60000"/>
                    </a:schemeClr>
                  </a:glow>
                </a:effectLst>
              </a:rPr>
              <a:t>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not learn to do after the abominations of those nations. There shall not be found among you any one that…For all that do these things are an abomination unto the LORD: and because of these abominations the LORD thy God doth drive them out from before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be perfect with the LORD thy God.” </a:t>
            </a:r>
          </a:p>
        </p:txBody>
      </p:sp>
    </p:spTree>
    <p:extLst>
      <p:ext uri="{BB962C8B-B14F-4D97-AF65-F5344CB8AC3E}">
        <p14:creationId xmlns:p14="http://schemas.microsoft.com/office/powerpoint/2010/main" val="281589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Tree>
    <p:extLst>
      <p:ext uri="{BB962C8B-B14F-4D97-AF65-F5344CB8AC3E}">
        <p14:creationId xmlns:p14="http://schemas.microsoft.com/office/powerpoint/2010/main" val="543669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775672"/>
            <a:ext cx="12192000" cy="1325563"/>
          </a:xfrm>
        </p:spPr>
        <p:txBody>
          <a:bodyPr>
            <a:noAutofit/>
          </a:bodyPr>
          <a:lstStyle/>
          <a:p>
            <a:r>
              <a:rPr lang="en-US" sz="3600" i="1" dirty="0"/>
              <a:t>"I know thy works, and where thou </a:t>
            </a:r>
            <a:r>
              <a:rPr lang="en-US" sz="3600" i="1" dirty="0" err="1"/>
              <a:t>dwellest</a:t>
            </a:r>
            <a:r>
              <a:rPr lang="en-US" sz="3600" i="1" dirty="0"/>
              <a:t>, even </a:t>
            </a:r>
            <a:r>
              <a:rPr lang="en-US" sz="3600" i="1" u="sng" dirty="0"/>
              <a:t>where Satan’s seat</a:t>
            </a:r>
            <a:r>
              <a:rPr lang="en-US" sz="3600" i="1" dirty="0"/>
              <a:t> is: and thou </a:t>
            </a:r>
            <a:r>
              <a:rPr lang="en-US" sz="3600" i="1" dirty="0" err="1"/>
              <a:t>holdest</a:t>
            </a:r>
            <a:r>
              <a:rPr lang="en-US" sz="3600" i="1" dirty="0"/>
              <a:t> fast my name, and hast not denied my faith, even in those days wherein Antipas was my faithful martyr, who was slain among you, </a:t>
            </a:r>
            <a:r>
              <a:rPr lang="en-US" sz="3600" i="1" u="sng" dirty="0"/>
              <a:t>where Satan </a:t>
            </a:r>
            <a:r>
              <a:rPr lang="en-US" sz="3600" i="1" u="sng" dirty="0" err="1"/>
              <a:t>dwelleth</a:t>
            </a:r>
            <a:r>
              <a:rPr lang="en-US" sz="3600" i="1" dirty="0"/>
              <a:t>." (Rev. 2:13)</a:t>
            </a:r>
            <a:br>
              <a:rPr lang="en-US" sz="3600" i="1" dirty="0"/>
            </a:br>
            <a:endParaRPr lang="en-US" sz="3600" i="1" dirty="0"/>
          </a:p>
        </p:txBody>
      </p:sp>
      <p:pic>
        <p:nvPicPr>
          <p:cNvPr id="4" name="Picture 3"/>
          <p:cNvPicPr>
            <a:picLocks noChangeAspect="1"/>
          </p:cNvPicPr>
          <p:nvPr/>
        </p:nvPicPr>
        <p:blipFill rotWithShape="1">
          <a:blip r:embed="rId2"/>
          <a:srcRect r="-295" b="3614"/>
          <a:stretch/>
        </p:blipFill>
        <p:spPr>
          <a:xfrm>
            <a:off x="2452394" y="2350245"/>
            <a:ext cx="6878217" cy="4507755"/>
          </a:xfrm>
          <a:prstGeom prst="rect">
            <a:avLst/>
          </a:prstGeom>
          <a:ln>
            <a:noFill/>
          </a:ln>
          <a:effectLst>
            <a:softEdge rad="112500"/>
          </a:effectLst>
        </p:spPr>
      </p:pic>
    </p:spTree>
    <p:extLst>
      <p:ext uri="{BB962C8B-B14F-4D97-AF65-F5344CB8AC3E}">
        <p14:creationId xmlns:p14="http://schemas.microsoft.com/office/powerpoint/2010/main" val="2752451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8" y="-5080"/>
            <a:ext cx="12182982" cy="6863080"/>
          </a:xfrm>
          <a:prstGeom prst="rect">
            <a:avLst/>
          </a:prstGeom>
        </p:spPr>
      </p:pic>
    </p:spTree>
    <p:extLst>
      <p:ext uri="{BB962C8B-B14F-4D97-AF65-F5344CB8AC3E}">
        <p14:creationId xmlns:p14="http://schemas.microsoft.com/office/powerpoint/2010/main" val="2312720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kingdoms</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125574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a:t>
            </a:r>
            <a:r>
              <a:rPr lang="en-US" sz="3600" i="1" dirty="0"/>
              <a:t> 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a:t>
            </a:r>
            <a:r>
              <a:rPr lang="en-US" sz="3600" i="1" dirty="0" err="1"/>
              <a:t>worketh</a:t>
            </a:r>
            <a:r>
              <a:rPr lang="en-US" sz="3600" i="1" dirty="0"/>
              <a:t> in the children of disobedience.”</a:t>
            </a:r>
          </a:p>
          <a:p>
            <a:r>
              <a:rPr lang="en-US" sz="3600" i="1" dirty="0"/>
              <a:t> John 14:30 “Hereafter I will not talk much with you: for </a:t>
            </a:r>
            <a:r>
              <a:rPr lang="en-US" sz="3600" i="1" u="sng" dirty="0"/>
              <a:t>the prince of this world </a:t>
            </a:r>
            <a:r>
              <a:rPr lang="en-US" sz="3600" i="1" dirty="0"/>
              <a:t>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705011" y="4909457"/>
            <a:ext cx="2943544" cy="1948543"/>
          </a:xfrm>
          <a:prstGeom prst="rect">
            <a:avLst/>
          </a:prstGeom>
          <a:ln>
            <a:noFill/>
          </a:ln>
          <a:effectLst>
            <a:softEdge rad="112500"/>
          </a:effectLst>
        </p:spPr>
      </p:pic>
    </p:spTree>
    <p:extLst>
      <p:ext uri="{BB962C8B-B14F-4D97-AF65-F5344CB8AC3E}">
        <p14:creationId xmlns:p14="http://schemas.microsoft.com/office/powerpoint/2010/main" val="3911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1524000" y="0"/>
            <a:ext cx="9144000" cy="6858000"/>
          </a:xfrm>
          <a:prstGeom prst="rect">
            <a:avLst/>
          </a:prstGeom>
          <a:noFill/>
        </p:spPr>
      </p:pic>
      <p:sp>
        <p:nvSpPr>
          <p:cNvPr id="3" name="Rectangle 2"/>
          <p:cNvSpPr/>
          <p:nvPr/>
        </p:nvSpPr>
        <p:spPr>
          <a:xfrm>
            <a:off x="1981200" y="609600"/>
            <a:ext cx="8458200" cy="5509200"/>
          </a:xfrm>
          <a:prstGeom prst="rect">
            <a:avLst/>
          </a:prstGeom>
        </p:spPr>
        <p:txBody>
          <a:bodyPr wrap="square">
            <a:spAutoFit/>
          </a:bodyPr>
          <a:lstStyle/>
          <a:p>
            <a:pPr algn="ctr"/>
            <a:r>
              <a:rPr lang="en-US" sz="4400" i="1" dirty="0">
                <a:effectLst>
                  <a:glow rad="101600">
                    <a:schemeClr val="bg1">
                      <a:alpha val="60000"/>
                    </a:schemeClr>
                  </a:glow>
                </a:effectLst>
              </a:rPr>
              <a:t>“And God blessed them, and God said unto them, Be fruitful, and multiply, and replenish the earth, and subdue it: and have dominion over the fish of the sea, and over the fowl of the air, and over every living thing that </a:t>
            </a:r>
            <a:r>
              <a:rPr lang="en-US" sz="4400" i="1" dirty="0" err="1">
                <a:effectLst>
                  <a:glow rad="101600">
                    <a:schemeClr val="bg1">
                      <a:alpha val="60000"/>
                    </a:schemeClr>
                  </a:glow>
                </a:effectLst>
              </a:rPr>
              <a:t>moveth</a:t>
            </a:r>
            <a:r>
              <a:rPr lang="en-US" sz="4400" i="1" dirty="0">
                <a:effectLst>
                  <a:glow rad="101600">
                    <a:schemeClr val="bg1">
                      <a:alpha val="60000"/>
                    </a:schemeClr>
                  </a:glow>
                </a:effectLst>
              </a:rPr>
              <a:t> upon the earth.” (Genesis 1:28) </a:t>
            </a:r>
          </a:p>
        </p:txBody>
      </p:sp>
    </p:spTree>
    <p:extLst>
      <p:ext uri="{BB962C8B-B14F-4D97-AF65-F5344CB8AC3E}">
        <p14:creationId xmlns:p14="http://schemas.microsoft.com/office/powerpoint/2010/main" val="2457558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4)</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4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39" y="102637"/>
            <a:ext cx="6596743" cy="6755363"/>
          </a:xfrm>
        </p:spPr>
        <p:txBody>
          <a:bodyPr>
            <a:noAutofit/>
          </a:bodyPr>
          <a:lstStyle/>
          <a:p>
            <a:pPr algn="ctr"/>
            <a:r>
              <a:rPr lang="en-US" i="1" dirty="0"/>
              <a:t>"Now the serpent was more </a:t>
            </a:r>
            <a:r>
              <a:rPr lang="en-US" i="1" dirty="0" err="1"/>
              <a:t>subtile</a:t>
            </a:r>
            <a:r>
              <a:rPr lang="en-US" i="1" dirty="0"/>
              <a:t> than any beast of the field which the Lord God had made. And he said unto the woman, Yea, hath God said, Ye shall not eat of every tree of the garden?" (Gen. 3:1)</a:t>
            </a:r>
            <a:br>
              <a:rPr lang="en-US" dirty="0"/>
            </a:br>
            <a:endParaRPr lang="en-US" dirty="0"/>
          </a:p>
        </p:txBody>
      </p:sp>
      <p:pic>
        <p:nvPicPr>
          <p:cNvPr id="4" name="Picture 2" descr="http://www.ellenwhite.info/images/chapt-illus/PP/RH-EveTemptation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7108216" y="210639"/>
            <a:ext cx="4953826" cy="6324386"/>
          </a:xfrm>
          <a:prstGeom prst="rect">
            <a:avLst/>
          </a:prstGeom>
          <a:noFill/>
        </p:spPr>
      </p:pic>
    </p:spTree>
    <p:extLst>
      <p:ext uri="{BB962C8B-B14F-4D97-AF65-F5344CB8AC3E}">
        <p14:creationId xmlns:p14="http://schemas.microsoft.com/office/powerpoint/2010/main" val="4701640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1066800" y="-1447800"/>
            <a:ext cx="9601200" cy="8608469"/>
          </a:xfrm>
          <a:prstGeom prst="rect">
            <a:avLst/>
          </a:prstGeom>
          <a:noFill/>
        </p:spPr>
      </p:pic>
      <p:sp>
        <p:nvSpPr>
          <p:cNvPr id="3" name="Title 2"/>
          <p:cNvSpPr>
            <a:spLocks noGrp="1"/>
          </p:cNvSpPr>
          <p:nvPr>
            <p:ph type="title"/>
          </p:nvPr>
        </p:nvSpPr>
        <p:spPr>
          <a:xfrm>
            <a:off x="1981200" y="274638"/>
            <a:ext cx="8229600" cy="6354762"/>
          </a:xfrm>
        </p:spPr>
        <p:txBody>
          <a:bodyPr>
            <a:normAutofit/>
          </a:bodyPr>
          <a:lstStyle/>
          <a:p>
            <a:pPr algn="ctr"/>
            <a:r>
              <a:rPr lang="en-US" i="1" dirty="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a:latin typeface="Calibri" pitchFamily="34" charset="0"/>
                <a:ea typeface="Times New Roman" pitchFamily="18" charset="0"/>
                <a:cs typeface="Times New Roman" pitchFamily="18" charset="0"/>
              </a:rPr>
              <a:t> </a:t>
            </a:r>
            <a:r>
              <a:rPr lang="en-US" i="1" dirty="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34817617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320351" y="0"/>
            <a:ext cx="4648200" cy="6987898"/>
          </a:xfrm>
          <a:prstGeom prst="rect">
            <a:avLst/>
          </a:prstGeom>
          <a:noFill/>
        </p:spPr>
      </p:pic>
      <p:sp>
        <p:nvSpPr>
          <p:cNvPr id="7169" name="Rectangle 1"/>
          <p:cNvSpPr>
            <a:spLocks noChangeArrowheads="1"/>
          </p:cNvSpPr>
          <p:nvPr/>
        </p:nvSpPr>
        <p:spPr bwMode="auto">
          <a:xfrm>
            <a:off x="5770983" y="1924121"/>
            <a:ext cx="5699449"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82563" algn="ctr" defTabSz="914400" fontAlgn="base">
              <a:spcBef>
                <a:spcPct val="0"/>
              </a:spcBef>
              <a:spcAft>
                <a:spcPct val="0"/>
              </a:spcAft>
            </a:pPr>
            <a:r>
              <a:rPr lang="en-US" sz="4400" i="1" dirty="0">
                <a:latin typeface="Calibri" pitchFamily="34" charset="0"/>
                <a:ea typeface="Times New Roman" pitchFamily="18" charset="0"/>
                <a:cs typeface="Times New Roman" pitchFamily="18" charset="0"/>
              </a:rPr>
              <a:t>“…and gave also unto her husband with her; and he did eat." </a:t>
            </a:r>
          </a:p>
          <a:p>
            <a:pPr indent="182563" algn="ctr" defTabSz="914400" fontAlgn="base">
              <a:spcBef>
                <a:spcPct val="0"/>
              </a:spcBef>
              <a:spcAft>
                <a:spcPct val="0"/>
              </a:spcAft>
            </a:pPr>
            <a:r>
              <a:rPr lang="en-US" sz="4400" i="1" dirty="0">
                <a:latin typeface="Calibri" pitchFamily="34" charset="0"/>
                <a:ea typeface="Times New Roman" pitchFamily="18" charset="0"/>
                <a:cs typeface="Times New Roman" pitchFamily="18" charset="0"/>
              </a:rPr>
              <a:t>(Gen. 3:6)</a:t>
            </a:r>
            <a:endParaRPr lang="en-US" sz="4400" i="1" dirty="0">
              <a:latin typeface="Arial" pitchFamily="34" charset="0"/>
              <a:cs typeface="Arial" pitchFamily="34" charset="0"/>
            </a:endParaRPr>
          </a:p>
        </p:txBody>
      </p:sp>
    </p:spTree>
    <p:extLst>
      <p:ext uri="{BB962C8B-B14F-4D97-AF65-F5344CB8AC3E}">
        <p14:creationId xmlns:p14="http://schemas.microsoft.com/office/powerpoint/2010/main" val="1059355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632" y="2323322"/>
            <a:ext cx="5284237" cy="2743200"/>
          </a:xfrm>
        </p:spPr>
        <p:txBody>
          <a:bodyPr>
            <a:noAutofit/>
          </a:bodyPr>
          <a:lstStyle/>
          <a:p>
            <a:pPr algn="ctr"/>
            <a:r>
              <a:rPr lang="en-US" i="1" dirty="0"/>
              <a:t> (I Tim. 2:14)</a:t>
            </a:r>
            <a:br>
              <a:rPr lang="en-US" i="1" dirty="0"/>
            </a:br>
            <a:r>
              <a:rPr lang="en-US" i="1" dirty="0"/>
              <a:t> “And Adam was not deceived, but the woman being deceived was in the transgression.”</a:t>
            </a:r>
          </a:p>
        </p:txBody>
      </p:sp>
      <p:pic>
        <p:nvPicPr>
          <p:cNvPr id="107522" name="Picture 2" descr="http://1.bp.blogspot.com/-3l4jVxFp2SE/T73hfU3btWI/AAAAAAAAJqA/E6WuJBfQ-p0/s1600/forbidden+fruit+.jpg"/>
          <p:cNvPicPr>
            <a:picLocks noChangeAspect="1" noChangeArrowheads="1"/>
          </p:cNvPicPr>
          <p:nvPr/>
        </p:nvPicPr>
        <p:blipFill>
          <a:blip r:embed="rId2" cstate="print"/>
          <a:srcRect/>
          <a:stretch>
            <a:fillRect/>
          </a:stretch>
        </p:blipFill>
        <p:spPr bwMode="auto">
          <a:xfrm>
            <a:off x="0" y="-1"/>
            <a:ext cx="5035918" cy="6727371"/>
          </a:xfrm>
          <a:prstGeom prst="rect">
            <a:avLst/>
          </a:prstGeom>
          <a:noFill/>
        </p:spPr>
      </p:pic>
    </p:spTree>
    <p:extLst>
      <p:ext uri="{BB962C8B-B14F-4D97-AF65-F5344CB8AC3E}">
        <p14:creationId xmlns:p14="http://schemas.microsoft.com/office/powerpoint/2010/main" val="19989617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2514600" y="1955488"/>
            <a:ext cx="7162800" cy="4781083"/>
          </a:xfrm>
          <a:prstGeom prst="rect">
            <a:avLst/>
          </a:prstGeom>
          <a:noFill/>
        </p:spPr>
      </p:pic>
      <p:sp>
        <p:nvSpPr>
          <p:cNvPr id="3" name="Title 2"/>
          <p:cNvSpPr>
            <a:spLocks noGrp="1"/>
          </p:cNvSpPr>
          <p:nvPr>
            <p:ph type="title"/>
          </p:nvPr>
        </p:nvSpPr>
        <p:spPr>
          <a:xfrm>
            <a:off x="1981200" y="0"/>
            <a:ext cx="8229600" cy="1417638"/>
          </a:xfrm>
        </p:spPr>
        <p:txBody>
          <a:bodyPr>
            <a:noAutofit/>
            <a:scene3d>
              <a:camera prst="orthographicFront"/>
              <a:lightRig rig="threePt" dir="t"/>
            </a:scene3d>
            <a:sp3d extrusionH="57150">
              <a:bevelT w="38100" h="38100" prst="convex"/>
            </a:sp3d>
          </a:bodyPr>
          <a:lstStyle/>
          <a:p>
            <a:pPr algn="ctr"/>
            <a:br>
              <a:rPr lang="en-US" sz="4800" b="1" dirty="0">
                <a:effectLst>
                  <a:reflection blurRad="6350" stA="55000" endA="300" endPos="45500" dir="5400000" sy="-100000" algn="bl" rotWithShape="0"/>
                </a:effectLst>
              </a:rPr>
            </a:br>
            <a:r>
              <a:rPr lang="en-US" sz="4800" b="1" i="1" dirty="0">
                <a:effectLst>
                  <a:reflection blurRad="6350" stA="55000" endA="300" endPos="45500" dir="5400000" sy="-100000" algn="bl" rotWithShape="0"/>
                </a:effectLst>
              </a:rPr>
              <a:t>“The Consequences of the Fall”</a:t>
            </a:r>
          </a:p>
        </p:txBody>
      </p:sp>
    </p:spTree>
    <p:extLst>
      <p:ext uri="{BB962C8B-B14F-4D97-AF65-F5344CB8AC3E}">
        <p14:creationId xmlns:p14="http://schemas.microsoft.com/office/powerpoint/2010/main" val="15369138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657601" y="-98245"/>
            <a:ext cx="4800599" cy="6944263"/>
          </a:xfrm>
          <a:prstGeom prst="rect">
            <a:avLst/>
          </a:prstGeom>
        </p:spPr>
      </p:pic>
      <p:pic>
        <p:nvPicPr>
          <p:cNvPr id="4" name="Picture 3"/>
          <p:cNvPicPr>
            <a:picLocks noChangeAspect="1"/>
          </p:cNvPicPr>
          <p:nvPr/>
        </p:nvPicPr>
        <p:blipFill>
          <a:blip r:embed="rId4"/>
          <a:stretch>
            <a:fillRect/>
          </a:stretch>
        </p:blipFill>
        <p:spPr>
          <a:xfrm>
            <a:off x="2667000" y="1981201"/>
            <a:ext cx="1451020" cy="1865597"/>
          </a:xfrm>
          <a:prstGeom prst="rect">
            <a:avLst/>
          </a:prstGeom>
        </p:spPr>
      </p:pic>
    </p:spTree>
    <p:extLst>
      <p:ext uri="{BB962C8B-B14F-4D97-AF65-F5344CB8AC3E}">
        <p14:creationId xmlns:p14="http://schemas.microsoft.com/office/powerpoint/2010/main" val="1751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50025" y="365554"/>
            <a:ext cx="6096000" cy="5078313"/>
          </a:xfrm>
          <a:prstGeom prst="rect">
            <a:avLst/>
          </a:prstGeom>
        </p:spPr>
        <p:txBody>
          <a:bodyPr>
            <a:spAutoFit/>
          </a:bodyPr>
          <a:lstStyle/>
          <a:p>
            <a:pPr algn="ctr"/>
            <a:r>
              <a:rPr lang="en-US" sz="3600" i="1" dirty="0">
                <a:effectLst>
                  <a:glow rad="101600">
                    <a:schemeClr val="bg1">
                      <a:alpha val="60000"/>
                    </a:schemeClr>
                  </a:glow>
                </a:effectLst>
              </a:rPr>
              <a:t>(Matthew 4:8-9) </a:t>
            </a:r>
          </a:p>
          <a:p>
            <a:pPr algn="ctr"/>
            <a:r>
              <a:rPr lang="en-US" sz="3600" i="1" dirty="0">
                <a:effectLst>
                  <a:glow rad="101600">
                    <a:schemeClr val="bg1">
                      <a:alpha val="60000"/>
                    </a:schemeClr>
                  </a:glow>
                </a:effectLst>
              </a:rPr>
              <a:t>“Again, the devil taketh him up into an exceeding high mountain, and </a:t>
            </a:r>
            <a:r>
              <a:rPr lang="en-US" sz="3600" i="1" dirty="0" err="1">
                <a:effectLst>
                  <a:glow rad="101600">
                    <a:schemeClr val="bg1">
                      <a:alpha val="60000"/>
                    </a:schemeClr>
                  </a:glow>
                </a:effectLst>
              </a:rPr>
              <a:t>sheweth</a:t>
            </a:r>
            <a:r>
              <a:rPr lang="en-US" sz="3600" i="1" dirty="0">
                <a:effectLst>
                  <a:glow rad="101600">
                    <a:schemeClr val="bg1">
                      <a:alpha val="60000"/>
                    </a:schemeClr>
                  </a:glow>
                </a:effectLst>
              </a:rPr>
              <a:t> him all the kingdoms of the world, and the glory of them; And </a:t>
            </a:r>
            <a:r>
              <a:rPr lang="en-US" sz="3600" i="1" dirty="0" err="1">
                <a:effectLst>
                  <a:glow rad="101600">
                    <a:schemeClr val="bg1">
                      <a:alpha val="60000"/>
                    </a:schemeClr>
                  </a:glow>
                </a:effectLst>
              </a:rPr>
              <a:t>saith</a:t>
            </a:r>
            <a:r>
              <a:rPr lang="en-US" sz="3600" i="1" dirty="0">
                <a:effectLst>
                  <a:glow rad="101600">
                    <a:schemeClr val="bg1">
                      <a:alpha val="60000"/>
                    </a:schemeClr>
                  </a:glow>
                </a:effectLst>
              </a:rPr>
              <a:t> unto him, All these things will I give thee, if thou wilt fall down and worship me.”</a:t>
            </a:r>
          </a:p>
        </p:txBody>
      </p:sp>
    </p:spTree>
    <p:extLst>
      <p:ext uri="{BB962C8B-B14F-4D97-AF65-F5344CB8AC3E}">
        <p14:creationId xmlns:p14="http://schemas.microsoft.com/office/powerpoint/2010/main" val="28828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79" y="103868"/>
            <a:ext cx="10918371" cy="1325563"/>
          </a:xfrm>
        </p:spPr>
        <p:txBody>
          <a:bodyPr/>
          <a:lstStyle/>
          <a:p>
            <a:pPr algn="ctr"/>
            <a:r>
              <a:rPr lang="en-US" dirty="0"/>
              <a:t>The Seven Sealed Book </a:t>
            </a:r>
            <a:br>
              <a:rPr lang="en-US" dirty="0"/>
            </a:br>
            <a:r>
              <a:rPr lang="en-US" i="1" dirty="0"/>
              <a:t>(Revelation 5:1-14)</a:t>
            </a:r>
          </a:p>
        </p:txBody>
      </p:sp>
      <p:pic>
        <p:nvPicPr>
          <p:cNvPr id="3" name="Picture 2"/>
          <p:cNvPicPr>
            <a:picLocks noChangeAspect="1"/>
          </p:cNvPicPr>
          <p:nvPr/>
        </p:nvPicPr>
        <p:blipFill>
          <a:blip r:embed="rId2"/>
          <a:stretch>
            <a:fillRect/>
          </a:stretch>
        </p:blipFill>
        <p:spPr>
          <a:xfrm>
            <a:off x="1539551" y="1777481"/>
            <a:ext cx="9032032" cy="5080519"/>
          </a:xfrm>
          <a:prstGeom prst="rect">
            <a:avLst/>
          </a:prstGeom>
        </p:spPr>
      </p:pic>
    </p:spTree>
    <p:extLst>
      <p:ext uri="{BB962C8B-B14F-4D97-AF65-F5344CB8AC3E}">
        <p14:creationId xmlns:p14="http://schemas.microsoft.com/office/powerpoint/2010/main" val="3236993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963" y="0"/>
            <a:ext cx="10077062" cy="2667000"/>
          </a:xfrm>
        </p:spPr>
        <p:txBody>
          <a:bodyPr>
            <a:noAutofit/>
          </a:bodyPr>
          <a:lstStyle/>
          <a:p>
            <a:pPr algn="ctr"/>
            <a:r>
              <a:rPr lang="en-US" sz="4000" i="1" dirty="0"/>
              <a:t>“And I saw in the right hand of him that sat on the throne a book written within and on the backside, sealed with seven seals.”</a:t>
            </a:r>
            <a:br>
              <a:rPr lang="en-US" sz="4000" i="1" dirty="0"/>
            </a:br>
            <a:endParaRPr lang="en-US" sz="4000" i="1" dirty="0"/>
          </a:p>
        </p:txBody>
      </p:sp>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338" y="2239347"/>
            <a:ext cx="9975491" cy="461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635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0" y="0"/>
            <a:ext cx="8686800" cy="6553200"/>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spcBef>
                <a:spcPct val="20000"/>
              </a:spcBef>
              <a:tabLst>
                <a:tab pos="635000" algn="l"/>
              </a:tabLst>
              <a:defRPr/>
            </a:pPr>
            <a:r>
              <a:rPr lang="en-US" sz="3600" b="1" cap="all" dirty="0">
                <a:ln/>
                <a:solidFill>
                  <a:schemeClr val="bg2">
                    <a:lumMod val="40000"/>
                    <a:lumOff val="6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seven sealed book is                                 the title deed to the earth.</a:t>
            </a:r>
          </a:p>
        </p:txBody>
      </p:sp>
      <p:pic>
        <p:nvPicPr>
          <p:cNvPr id="8195"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2932923" y="1398345"/>
            <a:ext cx="6629400" cy="53106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3495869" y="2270450"/>
            <a:ext cx="5334000" cy="4144963"/>
          </a:xfrm>
        </p:spPr>
        <p:txBody>
          <a:bodyPr>
            <a:normAutofit lnSpcReduction="10000"/>
          </a:bodyPr>
          <a:lstStyle/>
          <a:p>
            <a:pPr algn="ctr">
              <a:buNone/>
            </a:pPr>
            <a:r>
              <a:rPr lang="en-US" sz="3600" i="1" dirty="0">
                <a:effectLst>
                  <a:glow rad="101600">
                    <a:schemeClr val="bg1">
                      <a:alpha val="60000"/>
                    </a:schemeClr>
                  </a:glow>
                </a:effectLst>
              </a:rPr>
              <a:t>“The earth is the Lord’s, and the fullness thereof.” (Psalms 24:1)</a:t>
            </a:r>
            <a:endParaRPr lang="en-US" i="1" dirty="0">
              <a:effectLst>
                <a:glow rad="101600">
                  <a:schemeClr val="bg1">
                    <a:alpha val="60000"/>
                  </a:schemeClr>
                </a:glow>
              </a:effectLst>
            </a:endParaRPr>
          </a:p>
          <a:p>
            <a:pPr algn="ctr">
              <a:buNone/>
            </a:pPr>
            <a:r>
              <a:rPr lang="en-US" sz="3600" i="1" dirty="0">
                <a:effectLst>
                  <a:glow rad="101600">
                    <a:schemeClr val="bg1">
                      <a:alpha val="60000"/>
                    </a:schemeClr>
                  </a:glow>
                </a:effectLst>
              </a:rPr>
              <a:t>“Thou hast created all things, and for thy pleasure they are and were created.” </a:t>
            </a:r>
          </a:p>
          <a:p>
            <a:pPr algn="ctr">
              <a:buNone/>
            </a:pPr>
            <a:r>
              <a:rPr lang="en-US" sz="3600" i="1" dirty="0">
                <a:effectLst>
                  <a:glow rad="101600">
                    <a:schemeClr val="bg1">
                      <a:alpha val="60000"/>
                    </a:schemeClr>
                  </a:glow>
                </a:effectLst>
              </a:rPr>
              <a:t>(Revelation 4:11)</a:t>
            </a:r>
          </a:p>
        </p:txBody>
      </p:sp>
      <p:pic>
        <p:nvPicPr>
          <p:cNvPr id="6" name="Picture 2" descr="C:\Users\Ptr. Daniel White\Desktop\Bible pictures\Prophecy pictures\prophecy pictures\revelation\Worthy to open the scroll.jpg"/>
          <p:cNvPicPr>
            <a:picLocks noChangeAspect="1" noChangeArrowheads="1"/>
          </p:cNvPicPr>
          <p:nvPr/>
        </p:nvPicPr>
        <p:blipFill>
          <a:blip r:embed="rId4" cstate="print"/>
          <a:srcRect/>
          <a:stretch>
            <a:fillRect/>
          </a:stretch>
        </p:blipFill>
        <p:spPr bwMode="auto">
          <a:xfrm flipH="1">
            <a:off x="9148178" y="279920"/>
            <a:ext cx="2774011" cy="2537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8621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847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1524000" y="0"/>
            <a:ext cx="9144000" cy="6858000"/>
          </a:xfrm>
          <a:prstGeom prst="rect">
            <a:avLst/>
          </a:prstGeom>
        </p:spPr>
      </p:pic>
      <p:pic>
        <p:nvPicPr>
          <p:cNvPr id="3"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flipH="1">
            <a:off x="1676400" y="3886200"/>
            <a:ext cx="3505200" cy="2743200"/>
          </a:xfrm>
          <a:prstGeom prst="rect">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1676400" y="274638"/>
            <a:ext cx="4800600" cy="3459162"/>
          </a:xfrm>
        </p:spPr>
        <p:txBody>
          <a:bodyPr>
            <a:normAutofit/>
          </a:bodyPr>
          <a:lstStyle/>
          <a:p>
            <a:r>
              <a:rPr lang="en-US" sz="3600" b="1" i="1" dirty="0">
                <a:solidFill>
                  <a:schemeClr val="bg1"/>
                </a:solidFill>
                <a:effectLst>
                  <a:glow rad="101600">
                    <a:schemeClr val="tx1">
                      <a:alpha val="60000"/>
                    </a:schemeClr>
                  </a:glow>
                </a:effectLst>
              </a:rPr>
              <a:t>“And I saw a strong angel proclaiming with a loud voice, Who is worthy to open the book, and to loose the seals thereof?”</a:t>
            </a:r>
          </a:p>
        </p:txBody>
      </p:sp>
      <p:pic>
        <p:nvPicPr>
          <p:cNvPr id="1026" name="Picture 2" descr="C:\Users\Ptr. Daniel White\Desktop\Bible pictures\angels\scan0021.jpg"/>
          <p:cNvPicPr>
            <a:picLocks noChangeAspect="1" noChangeArrowheads="1"/>
          </p:cNvPicPr>
          <p:nvPr/>
        </p:nvPicPr>
        <p:blipFill>
          <a:blip r:embed="rId5" cstate="print">
            <a:lum bright="-10000"/>
          </a:blip>
          <a:srcRect/>
          <a:stretch>
            <a:fillRect/>
          </a:stretch>
        </p:blipFill>
        <p:spPr bwMode="auto">
          <a:xfrm flipH="1">
            <a:off x="6248400" y="228601"/>
            <a:ext cx="4419600" cy="6304625"/>
          </a:xfrm>
          <a:prstGeom prst="rect">
            <a:avLst/>
          </a:prstGeom>
          <a:ln>
            <a:noFill/>
          </a:ln>
          <a:effectLst>
            <a:softEdge rad="112500"/>
          </a:effectLst>
        </p:spPr>
      </p:pic>
    </p:spTree>
    <p:extLst>
      <p:ext uri="{BB962C8B-B14F-4D97-AF65-F5344CB8AC3E}">
        <p14:creationId xmlns:p14="http://schemas.microsoft.com/office/powerpoint/2010/main" val="42292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4343400"/>
            <a:ext cx="8991600" cy="2514600"/>
          </a:xfrm>
        </p:spPr>
        <p:txBody>
          <a:bodyPr>
            <a:normAutofit/>
          </a:bodyPr>
          <a:lstStyle/>
          <a:p>
            <a:pPr algn="ctr"/>
            <a:r>
              <a:rPr lang="en-US" sz="4800" i="1" dirty="0"/>
              <a:t>“And he came and took the book out of the right hand of Him that sat upon the throne…”</a:t>
            </a:r>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2971800" y="152400"/>
            <a:ext cx="6096000" cy="4352926"/>
          </a:xfrm>
          <a:prstGeom prst="rect">
            <a:avLst/>
          </a:prstGeom>
          <a:noFill/>
        </p:spPr>
      </p:pic>
    </p:spTree>
    <p:extLst>
      <p:ext uri="{BB962C8B-B14F-4D97-AF65-F5344CB8AC3E}">
        <p14:creationId xmlns:p14="http://schemas.microsoft.com/office/powerpoint/2010/main" val="404941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r. Daniel White\Desktop\Bible pictures\heaven\Before the Throne.jpg"/>
          <p:cNvPicPr>
            <a:picLocks noChangeAspect="1" noChangeArrowheads="1"/>
          </p:cNvPicPr>
          <p:nvPr/>
        </p:nvPicPr>
        <p:blipFill>
          <a:blip r:embed="rId3" cstate="print">
            <a:lum bright="-1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342330" y="74645"/>
            <a:ext cx="5232889" cy="7079414"/>
          </a:xfrm>
          <a:prstGeom prst="rect">
            <a:avLst/>
          </a:prstGeom>
          <a:noFill/>
        </p:spPr>
      </p:pic>
      <p:pic>
        <p:nvPicPr>
          <p:cNvPr id="1026" name="Picture 2" descr="http://www.goodsalt.com/view/seven-seals.jpg"/>
          <p:cNvPicPr>
            <a:picLocks noChangeAspect="1" noChangeArrowheads="1"/>
          </p:cNvPicPr>
          <p:nvPr/>
        </p:nvPicPr>
        <p:blipFill rotWithShape="1">
          <a:blip r:embed="rId5">
            <a:extLst>
              <a:ext uri="{28A0092B-C50C-407E-A947-70E740481C1C}">
                <a14:useLocalDpi xmlns:a14="http://schemas.microsoft.com/office/drawing/2010/main" val="0"/>
              </a:ext>
            </a:extLst>
          </a:blip>
          <a:srcRect l="1374" t="1809" b="36858"/>
          <a:stretch/>
        </p:blipFill>
        <p:spPr bwMode="auto">
          <a:xfrm>
            <a:off x="3442646" y="74645"/>
            <a:ext cx="5032255" cy="23575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42330" y="2652415"/>
            <a:ext cx="5232889" cy="1325563"/>
          </a:xfrm>
        </p:spPr>
        <p:txBody>
          <a:bodyPr>
            <a:normAutofit/>
          </a:bodyPr>
          <a:lstStyle/>
          <a:p>
            <a:pPr algn="ctr"/>
            <a:r>
              <a:rPr lang="en-US" b="1" i="1" dirty="0">
                <a:solidFill>
                  <a:schemeClr val="accent3">
                    <a:lumMod val="40000"/>
                    <a:lumOff val="60000"/>
                  </a:schemeClr>
                </a:solidFill>
                <a:effectLst>
                  <a:glow rad="101600">
                    <a:schemeClr val="bg1">
                      <a:alpha val="60000"/>
                    </a:schemeClr>
                  </a:glow>
                </a:effectLst>
              </a:rPr>
              <a:t>Heaven Erupts </a:t>
            </a:r>
            <a:br>
              <a:rPr lang="en-US" b="1" i="1" dirty="0">
                <a:solidFill>
                  <a:schemeClr val="accent3">
                    <a:lumMod val="40000"/>
                    <a:lumOff val="60000"/>
                  </a:schemeClr>
                </a:solidFill>
                <a:effectLst>
                  <a:glow rad="101600">
                    <a:schemeClr val="bg1">
                      <a:alpha val="60000"/>
                    </a:schemeClr>
                  </a:glow>
                </a:effectLst>
              </a:rPr>
            </a:br>
            <a:r>
              <a:rPr lang="en-US" b="1" i="1" dirty="0">
                <a:solidFill>
                  <a:schemeClr val="accent3">
                    <a:lumMod val="40000"/>
                    <a:lumOff val="60000"/>
                  </a:schemeClr>
                </a:solidFill>
                <a:effectLst>
                  <a:glow rad="101600">
                    <a:schemeClr val="bg1">
                      <a:alpha val="60000"/>
                    </a:schemeClr>
                  </a:glow>
                </a:effectLst>
              </a:rPr>
              <a:t>in Praise</a:t>
            </a:r>
          </a:p>
        </p:txBody>
      </p:sp>
    </p:spTree>
    <p:extLst>
      <p:ext uri="{BB962C8B-B14F-4D97-AF65-F5344CB8AC3E}">
        <p14:creationId xmlns:p14="http://schemas.microsoft.com/office/powerpoint/2010/main" val="3291080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3276600" y="48004"/>
            <a:ext cx="5562600" cy="6809996"/>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3550590" y="404326"/>
            <a:ext cx="4773582" cy="4121253"/>
          </a:xfrm>
          <a:prstGeom prst="rect">
            <a:avLst/>
          </a:prstGeom>
        </p:spPr>
      </p:pic>
      <p:sp>
        <p:nvSpPr>
          <p:cNvPr id="5" name="Title 1"/>
          <p:cNvSpPr txBox="1">
            <a:spLocks/>
          </p:cNvSpPr>
          <p:nvPr/>
        </p:nvSpPr>
        <p:spPr>
          <a:xfrm>
            <a:off x="1943100" y="2012302"/>
            <a:ext cx="8229600" cy="2438400"/>
          </a:xfrm>
          <a:prstGeom prst="rect">
            <a:avLst/>
          </a:prstGeom>
        </p:spPr>
        <p:txBody>
          <a:bodyPr/>
          <a:lstStyle/>
          <a:p>
            <a:pPr algn="ctr" defTabSz="914400">
              <a:spcBef>
                <a:spcPct val="0"/>
              </a:spcBef>
              <a:defRPr/>
            </a:pPr>
            <a:r>
              <a:rPr lang="en-US" sz="4400" i="1" dirty="0">
                <a:effectLst>
                  <a:glow rad="101600">
                    <a:schemeClr val="bg1">
                      <a:alpha val="60000"/>
                    </a:schemeClr>
                  </a:glow>
                </a:effectLst>
                <a:latin typeface="+mj-lt"/>
                <a:ea typeface="+mj-ea"/>
                <a:cs typeface="+mj-cs"/>
              </a:rPr>
              <a:t>“Thou art worthy”</a:t>
            </a:r>
          </a:p>
        </p:txBody>
      </p:sp>
    </p:spTree>
    <p:extLst>
      <p:ext uri="{BB962C8B-B14F-4D97-AF65-F5344CB8AC3E}">
        <p14:creationId xmlns:p14="http://schemas.microsoft.com/office/powerpoint/2010/main" val="290246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4984" y="76200"/>
            <a:ext cx="9602032" cy="6934200"/>
          </a:xfrm>
          <a:prstGeom prst="rect">
            <a:avLst/>
          </a:prstGeom>
        </p:spPr>
      </p:pic>
      <p:sp>
        <p:nvSpPr>
          <p:cNvPr id="3" name="Rectangle 2"/>
          <p:cNvSpPr/>
          <p:nvPr/>
        </p:nvSpPr>
        <p:spPr>
          <a:xfrm>
            <a:off x="1524000" y="533401"/>
            <a:ext cx="9067800" cy="646331"/>
          </a:xfrm>
          <a:prstGeom prst="rect">
            <a:avLst/>
          </a:prstGeom>
        </p:spPr>
        <p:txBody>
          <a:bodyPr wrap="square">
            <a:spAutoFit/>
          </a:bodyPr>
          <a:lstStyle/>
          <a:p>
            <a:pPr algn="ctr"/>
            <a:r>
              <a:rPr lang="en-US" sz="3600" i="1" dirty="0">
                <a:effectLst>
                  <a:glow rad="101600">
                    <a:schemeClr val="bg1">
                      <a:alpha val="60000"/>
                    </a:schemeClr>
                  </a:glow>
                </a:effectLst>
              </a:rPr>
              <a:t>“The four beasts fell down before the Lamb.”</a:t>
            </a:r>
          </a:p>
        </p:txBody>
      </p:sp>
      <p:pic>
        <p:nvPicPr>
          <p:cNvPr id="9" name="Picture 2" descr="http://i1.ytimg.com/vi/mH38FtW-H00/hqdefault.jpg"/>
          <p:cNvPicPr>
            <a:picLocks noChangeAspect="1" noChangeArrowheads="1"/>
          </p:cNvPicPr>
          <p:nvPr/>
        </p:nvPicPr>
        <p:blipFill>
          <a:blip r:embed="rId3" cstate="print"/>
          <a:srcRect l="18333" r="18333" b="20000"/>
          <a:stretch>
            <a:fillRect/>
          </a:stretch>
        </p:blipFill>
        <p:spPr bwMode="auto">
          <a:xfrm>
            <a:off x="4900084" y="1600201"/>
            <a:ext cx="2391833" cy="2265947"/>
          </a:xfrm>
          <a:prstGeom prst="ellipse">
            <a:avLst/>
          </a:prstGeom>
          <a:ln>
            <a:noFill/>
          </a:ln>
          <a:effectLst>
            <a:softEdge rad="112500"/>
          </a:effectLst>
        </p:spPr>
      </p:pic>
    </p:spTree>
    <p:extLst>
      <p:ext uri="{BB962C8B-B14F-4D97-AF65-F5344CB8AC3E}">
        <p14:creationId xmlns:p14="http://schemas.microsoft.com/office/powerpoint/2010/main" val="1019834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yGgrVD_csiE/UBKl_Yph-JI/AAAAAAAAKMM/Ft1vQvoMcoo/s1600/throne+of+God+w-Elders.jpg"/>
          <p:cNvPicPr>
            <a:picLocks noChangeAspect="1" noChangeArrowheads="1"/>
          </p:cNvPicPr>
          <p:nvPr/>
        </p:nvPicPr>
        <p:blipFill>
          <a:blip r:embed="rId3" cstate="print"/>
          <a:srcRect/>
          <a:stretch>
            <a:fillRect/>
          </a:stretch>
        </p:blipFill>
        <p:spPr bwMode="auto">
          <a:xfrm>
            <a:off x="1981201" y="0"/>
            <a:ext cx="8225151" cy="6858000"/>
          </a:xfrm>
          <a:prstGeom prst="rect">
            <a:avLst/>
          </a:prstGeom>
          <a:ln>
            <a:noFill/>
          </a:ln>
          <a:effectLst>
            <a:softEdge rad="112500"/>
          </a:effectLst>
        </p:spPr>
      </p:pic>
      <p:sp>
        <p:nvSpPr>
          <p:cNvPr id="3" name="Title 2"/>
          <p:cNvSpPr>
            <a:spLocks noGrp="1"/>
          </p:cNvSpPr>
          <p:nvPr>
            <p:ph type="title"/>
          </p:nvPr>
        </p:nvSpPr>
        <p:spPr>
          <a:xfrm>
            <a:off x="2057400" y="3200400"/>
            <a:ext cx="8077200" cy="3657600"/>
          </a:xfrm>
        </p:spPr>
        <p:txBody>
          <a:bodyPr>
            <a:normAutofit/>
          </a:bodyPr>
          <a:lstStyle/>
          <a:p>
            <a:pPr algn="ctr"/>
            <a:r>
              <a:rPr lang="en-US" i="1" dirty="0">
                <a:effectLst>
                  <a:glow rad="101600">
                    <a:schemeClr val="bg1">
                      <a:alpha val="60000"/>
                    </a:schemeClr>
                  </a:glow>
                </a:effectLst>
              </a:rPr>
              <a:t>“And twenty elders fell down and worshipped him that </a:t>
            </a:r>
            <a:r>
              <a:rPr lang="en-US" i="1" dirty="0" err="1">
                <a:effectLst>
                  <a:glow rad="101600">
                    <a:schemeClr val="bg1">
                      <a:alpha val="60000"/>
                    </a:schemeClr>
                  </a:glow>
                </a:effectLst>
              </a:rPr>
              <a:t>liveth</a:t>
            </a:r>
            <a:r>
              <a:rPr lang="en-US" i="1" dirty="0">
                <a:effectLst>
                  <a:glow rad="101600">
                    <a:schemeClr val="bg1">
                      <a:alpha val="60000"/>
                    </a:schemeClr>
                  </a:glow>
                </a:effectLst>
              </a:rPr>
              <a:t>             forever and ever.”</a:t>
            </a:r>
          </a:p>
        </p:txBody>
      </p:sp>
    </p:spTree>
    <p:extLst>
      <p:ext uri="{BB962C8B-B14F-4D97-AF65-F5344CB8AC3E}">
        <p14:creationId xmlns:p14="http://schemas.microsoft.com/office/powerpoint/2010/main" val="542488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astyournet.files.wordpress.com/2012/09/the-heavenly-throne.jpg"/>
          <p:cNvPicPr>
            <a:picLocks noChangeAspect="1" noChangeArrowheads="1"/>
          </p:cNvPicPr>
          <p:nvPr/>
        </p:nvPicPr>
        <p:blipFill>
          <a:blip r:embed="rId3" cstate="print">
            <a:lum bright="-10000"/>
          </a:blip>
          <a:srcRect/>
          <a:stretch>
            <a:fillRect/>
          </a:stretch>
        </p:blipFill>
        <p:spPr bwMode="auto">
          <a:xfrm>
            <a:off x="934131" y="-17767"/>
            <a:ext cx="10645159" cy="6875767"/>
          </a:xfrm>
          <a:prstGeom prst="rect">
            <a:avLst/>
          </a:prstGeom>
          <a:noFill/>
        </p:spPr>
      </p:pic>
      <p:sp>
        <p:nvSpPr>
          <p:cNvPr id="3" name="Title 2"/>
          <p:cNvSpPr>
            <a:spLocks noGrp="1"/>
          </p:cNvSpPr>
          <p:nvPr>
            <p:ph type="title"/>
          </p:nvPr>
        </p:nvSpPr>
        <p:spPr>
          <a:xfrm>
            <a:off x="1981200" y="274638"/>
            <a:ext cx="8229600" cy="6583362"/>
          </a:xfrm>
        </p:spPr>
        <p:txBody>
          <a:bodyPr>
            <a:normAutofit/>
          </a:bodyPr>
          <a:lstStyle/>
          <a:p>
            <a:pPr algn="ctr"/>
            <a:r>
              <a:rPr lang="en-US" sz="4800" i="1" dirty="0">
                <a:effectLst>
                  <a:glow rad="101600">
                    <a:schemeClr val="bg1">
                      <a:alpha val="60000"/>
                    </a:schemeClr>
                  </a:glow>
                </a:effectLst>
              </a:rPr>
              <a:t>“And they sung a new song, saying, Thou are worthy to take the book, and to open the seals thereof: for thou wast slain, and hast redeemed us to God by      thy blood…”</a:t>
            </a:r>
          </a:p>
        </p:txBody>
      </p:sp>
    </p:spTree>
    <p:extLst>
      <p:ext uri="{BB962C8B-B14F-4D97-AF65-F5344CB8AC3E}">
        <p14:creationId xmlns:p14="http://schemas.microsoft.com/office/powerpoint/2010/main" val="987457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kingdom\scan0017.jpg"/>
          <p:cNvPicPr>
            <a:picLocks noChangeAspect="1" noChangeArrowheads="1"/>
          </p:cNvPicPr>
          <p:nvPr/>
        </p:nvPicPr>
        <p:blipFill>
          <a:blip r:embed="rId3" cstate="print"/>
          <a:srcRect/>
          <a:stretch>
            <a:fillRect/>
          </a:stretch>
        </p:blipFill>
        <p:spPr bwMode="auto">
          <a:xfrm>
            <a:off x="2209801" y="0"/>
            <a:ext cx="7825127" cy="6858000"/>
          </a:xfrm>
          <a:prstGeom prst="rect">
            <a:avLst/>
          </a:prstGeom>
          <a:noFill/>
        </p:spPr>
      </p:pic>
      <p:sp>
        <p:nvSpPr>
          <p:cNvPr id="4" name="Rectangle 3"/>
          <p:cNvSpPr/>
          <p:nvPr/>
        </p:nvSpPr>
        <p:spPr>
          <a:xfrm>
            <a:off x="2514600" y="0"/>
            <a:ext cx="7315200" cy="2123658"/>
          </a:xfrm>
          <a:prstGeom prst="rect">
            <a:avLst/>
          </a:prstGeom>
        </p:spPr>
        <p:txBody>
          <a:bodyPr wrap="square">
            <a:spAutoFit/>
          </a:bodyPr>
          <a:lstStyle/>
          <a:p>
            <a:pPr algn="ctr"/>
            <a:r>
              <a:rPr lang="en-US" sz="4400" b="1" i="1" dirty="0">
                <a:solidFill>
                  <a:schemeClr val="bg1"/>
                </a:solidFill>
              </a:rPr>
              <a:t>“Thou hast redeemed us to God…out of every kindred, tongue, people, and nation…”</a:t>
            </a:r>
            <a:endParaRPr lang="en-US" sz="4400" b="1" dirty="0">
              <a:solidFill>
                <a:schemeClr val="bg1"/>
              </a:solidFill>
            </a:endParaRPr>
          </a:p>
        </p:txBody>
      </p:sp>
    </p:spTree>
    <p:extLst>
      <p:ext uri="{BB962C8B-B14F-4D97-AF65-F5344CB8AC3E}">
        <p14:creationId xmlns:p14="http://schemas.microsoft.com/office/powerpoint/2010/main" val="1597318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9726" y="302630"/>
            <a:ext cx="6682274" cy="6202362"/>
          </a:xfrm>
        </p:spPr>
        <p:txBody>
          <a:bodyPr>
            <a:normAutofit/>
          </a:bodyPr>
          <a:lstStyle/>
          <a:p>
            <a:pPr algn="ctr"/>
            <a:r>
              <a:rPr lang="en-US" sz="3600" i="1" dirty="0"/>
              <a:t>“And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sz="3600" i="1" dirty="0" err="1"/>
              <a:t>honour</a:t>
            </a:r>
            <a:r>
              <a:rPr lang="en-US" sz="3600" i="1" dirty="0"/>
              <a:t>, and glory, and blessing.”</a:t>
            </a:r>
          </a:p>
        </p:txBody>
      </p:sp>
      <p:pic>
        <p:nvPicPr>
          <p:cNvPr id="5"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29074" y="-25189"/>
            <a:ext cx="5638800" cy="6858000"/>
          </a:xfrm>
          <a:prstGeom prst="rect">
            <a:avLst/>
          </a:prstGeom>
          <a:ln>
            <a:noFill/>
          </a:ln>
          <a:effectLst>
            <a:softEdge rad="112500"/>
          </a:effectLst>
        </p:spPr>
      </p:pic>
      <p:pic>
        <p:nvPicPr>
          <p:cNvPr id="6" name="Picture 2" descr="C:\Users\Ptr. Daniel White\Desktop\Bible pictures\heaven\twenty four elders.jpg"/>
          <p:cNvPicPr>
            <a:picLocks noChangeAspect="1" noChangeArrowheads="1"/>
          </p:cNvPicPr>
          <p:nvPr/>
        </p:nvPicPr>
        <p:blipFill>
          <a:blip r:embed="rId4" cstate="print"/>
          <a:srcRect l="10272" t="1025" r="7393" b="43369"/>
          <a:stretch>
            <a:fillRect/>
          </a:stretch>
        </p:blipFill>
        <p:spPr bwMode="auto">
          <a:xfrm>
            <a:off x="186613" y="302630"/>
            <a:ext cx="4774948" cy="4120845"/>
          </a:xfrm>
          <a:prstGeom prst="ellipse">
            <a:avLst/>
          </a:prstGeom>
          <a:ln>
            <a:noFill/>
          </a:ln>
          <a:effectLst>
            <a:softEdge rad="112500"/>
          </a:effectLst>
        </p:spPr>
      </p:pic>
    </p:spTree>
    <p:extLst>
      <p:ext uri="{BB962C8B-B14F-4D97-AF65-F5344CB8AC3E}">
        <p14:creationId xmlns:p14="http://schemas.microsoft.com/office/powerpoint/2010/main" val="14765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1439044" y="0"/>
            <a:ext cx="9228956" cy="6858000"/>
          </a:xfrm>
          <a:prstGeom prst="rect">
            <a:avLst/>
          </a:prstGeom>
          <a:noFill/>
        </p:spPr>
      </p:pic>
      <p:sp>
        <p:nvSpPr>
          <p:cNvPr id="2" name="Title 1"/>
          <p:cNvSpPr>
            <a:spLocks noGrp="1"/>
          </p:cNvSpPr>
          <p:nvPr>
            <p:ph type="title"/>
          </p:nvPr>
        </p:nvSpPr>
        <p:spPr>
          <a:xfrm>
            <a:off x="1981200" y="-152400"/>
            <a:ext cx="8229600" cy="3429000"/>
          </a:xfrm>
        </p:spPr>
        <p:txBody>
          <a:bodyPr>
            <a:normAutofit/>
          </a:bodyPr>
          <a:lstStyle/>
          <a:p>
            <a:pPr algn="ctr"/>
            <a:r>
              <a:rPr lang="en-US" sz="4000" i="1" dirty="0">
                <a:effectLst>
                  <a:glow rad="101600">
                    <a:schemeClr val="bg1">
                      <a:alpha val="60000"/>
                    </a:schemeClr>
                  </a:glow>
                </a:effectLst>
              </a:rPr>
              <a:t>“The kingdoms of this world are become the kingdoms of our Lord, and of His Christ; and He shall reign for ever and ever.” (Revelation 11:5)</a:t>
            </a:r>
          </a:p>
        </p:txBody>
      </p:sp>
      <p:pic>
        <p:nvPicPr>
          <p:cNvPr id="1027"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1828800" y="2743200"/>
            <a:ext cx="4622800" cy="3467100"/>
          </a:xfrm>
          <a:prstGeom prst="ellipse">
            <a:avLst/>
          </a:prstGeom>
          <a:ln>
            <a:noFill/>
          </a:ln>
          <a:effectLst>
            <a:softEdge rad="112500"/>
          </a:effectLst>
        </p:spPr>
      </p:pic>
    </p:spTree>
    <p:extLst>
      <p:ext uri="{BB962C8B-B14F-4D97-AF65-F5344CB8AC3E}">
        <p14:creationId xmlns:p14="http://schemas.microsoft.com/office/powerpoint/2010/main" val="154305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Effect transition="in" filter="fade">
                                      <p:cBhvr>
                                        <p:cTn id="1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28431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2578246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1143000"/>
          </a:xfrm>
        </p:spPr>
        <p:txBody>
          <a:bodyPr>
            <a:normAutofit/>
          </a:bodyPr>
          <a:lstStyle/>
          <a:p>
            <a:r>
              <a:rPr lang="en-US" i="1" dirty="0"/>
              <a:t>“For thou hast said in thine heart…”</a:t>
            </a:r>
          </a:p>
        </p:txBody>
      </p:sp>
      <p:sp>
        <p:nvSpPr>
          <p:cNvPr id="3" name="Content Placeholder 2"/>
          <p:cNvSpPr>
            <a:spLocks noGrp="1"/>
          </p:cNvSpPr>
          <p:nvPr>
            <p:ph idx="1"/>
          </p:nvPr>
        </p:nvSpPr>
        <p:spPr>
          <a:xfrm>
            <a:off x="0" y="1455576"/>
            <a:ext cx="12192000" cy="5402424"/>
          </a:xfrm>
        </p:spPr>
        <p:txBody>
          <a:bodyPr>
            <a:normAutofit/>
          </a:bodyPr>
          <a:lstStyle/>
          <a:p>
            <a:r>
              <a:rPr lang="en-US" dirty="0">
                <a:solidFill>
                  <a:srgbClr val="FFFF00"/>
                </a:solidFill>
              </a:rPr>
              <a:t>I will ascend into heaven - </a:t>
            </a:r>
            <a:r>
              <a:rPr lang="en-US" dirty="0"/>
              <a:t>Obviously Satan had the third heaven in mind here, the very abode of God.</a:t>
            </a:r>
          </a:p>
          <a:p>
            <a:r>
              <a:rPr lang="en-US" dirty="0">
                <a:solidFill>
                  <a:srgbClr val="FFFF00"/>
                </a:solidFill>
              </a:rPr>
              <a:t>I will exalt my throne above the stars of God - </a:t>
            </a:r>
            <a:r>
              <a:rPr lang="en-US" dirty="0"/>
              <a:t>A reference to angels. Satan desired the worship of angels. </a:t>
            </a:r>
          </a:p>
          <a:p>
            <a:r>
              <a:rPr lang="en-US" dirty="0">
                <a:solidFill>
                  <a:srgbClr val="FFFF00"/>
                </a:solidFill>
              </a:rPr>
              <a:t>I will sit also upon the mount of the congregation, in the sides of the north - </a:t>
            </a:r>
            <a:r>
              <a:rPr lang="en-US" dirty="0"/>
              <a:t>Lucifer sought to enter God’s "executive office" somewhere in the north and sit on  his throne. </a:t>
            </a:r>
          </a:p>
          <a:p>
            <a:r>
              <a:rPr lang="en-US" dirty="0">
                <a:solidFill>
                  <a:srgbClr val="FFFF00"/>
                </a:solidFill>
              </a:rPr>
              <a:t>I will ascend above the heights of the clouds - </a:t>
            </a:r>
            <a:r>
              <a:rPr lang="en-US" dirty="0"/>
              <a:t>This may well refer to that special Shekinah glory of God. </a:t>
            </a:r>
          </a:p>
          <a:p>
            <a:r>
              <a:rPr lang="en-US" dirty="0">
                <a:solidFill>
                  <a:srgbClr val="FFFF00"/>
                </a:solidFill>
              </a:rPr>
              <a:t>I will be like the most High - </a:t>
            </a:r>
            <a:r>
              <a:rPr lang="en-US" dirty="0"/>
              <a:t>He wanted to be like </a:t>
            </a:r>
            <a:r>
              <a:rPr lang="en-US" i="1" dirty="0"/>
              <a:t>El-</a:t>
            </a:r>
            <a:r>
              <a:rPr lang="en-US" i="1" dirty="0" err="1"/>
              <a:t>Elyon</a:t>
            </a:r>
            <a:r>
              <a:rPr lang="en-US" dirty="0"/>
              <a:t>. This name literally means, </a:t>
            </a:r>
            <a:r>
              <a:rPr lang="en-US" i="1" dirty="0"/>
              <a:t>"the strongest strong one." </a:t>
            </a:r>
          </a:p>
        </p:txBody>
      </p:sp>
    </p:spTree>
    <p:extLst>
      <p:ext uri="{BB962C8B-B14F-4D97-AF65-F5344CB8AC3E}">
        <p14:creationId xmlns:p14="http://schemas.microsoft.com/office/powerpoint/2010/main" val="219937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49975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sercontent1.hubstatic.com/312524_f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31" y="0"/>
            <a:ext cx="88411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99788" y="785003"/>
            <a:ext cx="4881944" cy="1325563"/>
          </a:xfrm>
        </p:spPr>
        <p:txBody>
          <a:bodyPr/>
          <a:lstStyle/>
          <a:p>
            <a:pPr algn="ctr"/>
            <a:r>
              <a:rPr lang="en-US" b="1" i="1" dirty="0">
                <a:effectLst>
                  <a:glow rad="101600">
                    <a:schemeClr val="bg1">
                      <a:alpha val="60000"/>
                    </a:schemeClr>
                  </a:glow>
                </a:effectLst>
              </a:rPr>
              <a:t>Who is behind all false religion? </a:t>
            </a:r>
          </a:p>
        </p:txBody>
      </p:sp>
    </p:spTree>
    <p:extLst>
      <p:ext uri="{BB962C8B-B14F-4D97-AF65-F5344CB8AC3E}">
        <p14:creationId xmlns:p14="http://schemas.microsoft.com/office/powerpoint/2010/main" val="2613724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57"/>
            <a:ext cx="12192000" cy="1325563"/>
          </a:xfrm>
        </p:spPr>
        <p:txBody>
          <a:bodyPr>
            <a:noAutofit/>
          </a:bodyPr>
          <a:lstStyle/>
          <a:p>
            <a:pPr algn="ctr"/>
            <a:br>
              <a:rPr lang="en-US" sz="3600" i="1" dirty="0"/>
            </a:br>
            <a:r>
              <a:rPr lang="en-US" sz="3600" i="1" dirty="0"/>
              <a:t>"I know thy works, and tribulation, and poverty, (but thou art rich) and I know the blasphemy of them which say they are Jews, and are not, but are the </a:t>
            </a:r>
            <a:r>
              <a:rPr lang="en-US" sz="3600" i="1" u="sng" dirty="0"/>
              <a:t>synagogue of Satan</a:t>
            </a:r>
            <a:r>
              <a:rPr lang="en-US" sz="3600" i="1" dirty="0"/>
              <a:t>" (Rev. 2:9)</a:t>
            </a:r>
            <a:br>
              <a:rPr lang="en-US" sz="3600" i="1" dirty="0"/>
            </a:br>
            <a:br>
              <a:rPr lang="en-US" sz="3600" i="1" dirty="0"/>
            </a:br>
            <a:endParaRPr lang="en-US" sz="3600" i="1" dirty="0"/>
          </a:p>
        </p:txBody>
      </p:sp>
      <p:pic>
        <p:nvPicPr>
          <p:cNvPr id="6" name="Picture 5"/>
          <p:cNvPicPr>
            <a:picLocks noChangeAspect="1"/>
          </p:cNvPicPr>
          <p:nvPr/>
        </p:nvPicPr>
        <p:blipFill>
          <a:blip r:embed="rId2"/>
          <a:stretch>
            <a:fillRect/>
          </a:stretch>
        </p:blipFill>
        <p:spPr>
          <a:xfrm>
            <a:off x="122512" y="1799901"/>
            <a:ext cx="11946975" cy="4984794"/>
          </a:xfrm>
          <a:prstGeom prst="rect">
            <a:avLst/>
          </a:prstGeom>
          <a:ln>
            <a:noFill/>
          </a:ln>
          <a:effectLst>
            <a:softEdge rad="112500"/>
          </a:effectLst>
        </p:spPr>
      </p:pic>
      <p:pic>
        <p:nvPicPr>
          <p:cNvPr id="1030" name="Picture 6" descr="https://500questions.files.wordpress.com/2011/05/religions20of20the20ear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840" y="3878239"/>
            <a:ext cx="1799707" cy="1729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2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45956" y="3023120"/>
            <a:ext cx="5298633" cy="4075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2" name="Picture 10" descr="http://www.beautifulmosque.com/PostImages/hui-mosque-in-ningxia-china-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20" y="-139959"/>
            <a:ext cx="3980826" cy="2781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www.meridianpeakhypnosis.com/wp-content/uploads/2013/09/church-hypno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011" y="0"/>
            <a:ext cx="5054989" cy="3321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vemariaradio.net/wp-content/uploads/2015/05/st-peter-the-apostle-catholic-church-joplin-m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491" y="0"/>
            <a:ext cx="4241462" cy="3581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s-media-cache-ak0.pinimg.com/236x/db/49/05/db49051912a53a6072ebe2de0198f3f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37085"/>
            <a:ext cx="3381948" cy="4220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s://upload.wikimedia.org/wikipedia/commons/7/77/Blue_Mosque_Courtyard_Dusk_Wikimedia_Commo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000683" y="-33688"/>
            <a:ext cx="5237108" cy="3448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7534994" y="3321698"/>
            <a:ext cx="4815626" cy="3528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9784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1356" y="2680219"/>
            <a:ext cx="7931020" cy="4461199"/>
          </a:xfrm>
          <a:prstGeom prst="rect">
            <a:avLst/>
          </a:prstGeom>
        </p:spPr>
      </p:pic>
      <p:sp>
        <p:nvSpPr>
          <p:cNvPr id="2" name="Rectangle 1"/>
          <p:cNvSpPr/>
          <p:nvPr/>
        </p:nvSpPr>
        <p:spPr>
          <a:xfrm>
            <a:off x="0" y="199062"/>
            <a:ext cx="12192000" cy="2862322"/>
          </a:xfrm>
          <a:prstGeom prst="rect">
            <a:avLst/>
          </a:prstGeom>
        </p:spPr>
        <p:txBody>
          <a:bodyPr wrap="square">
            <a:spAutoFit/>
          </a:bodyPr>
          <a:lstStyle/>
          <a:p>
            <a:pPr algn="ctr"/>
            <a:r>
              <a:rPr lang="en-US" sz="3600" i="1" dirty="0"/>
              <a:t>“But I say, that the things which the Gentiles sacrifice, they sacrifice to devils, and not to God: and I would not that ye should have fellowship with devils. Ye cannot drink the cup of the Lord, and the cup of devils: ye cannot be partakers of the Lord's table, and of the table of devils.” (1 Cor. 10:20-21) </a:t>
            </a:r>
          </a:p>
        </p:txBody>
      </p:sp>
    </p:spTree>
    <p:extLst>
      <p:ext uri="{BB962C8B-B14F-4D97-AF65-F5344CB8AC3E}">
        <p14:creationId xmlns:p14="http://schemas.microsoft.com/office/powerpoint/2010/main" val="4039802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46855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12" y="381000"/>
            <a:ext cx="12226212" cy="6113106"/>
          </a:xfrm>
          <a:prstGeom prst="rect">
            <a:avLst/>
          </a:prstGeom>
        </p:spPr>
      </p:pic>
    </p:spTree>
    <p:extLst>
      <p:ext uri="{BB962C8B-B14F-4D97-AF65-F5344CB8AC3E}">
        <p14:creationId xmlns:p14="http://schemas.microsoft.com/office/powerpoint/2010/main" val="3075655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1115" y="0"/>
            <a:ext cx="7949767" cy="6857999"/>
          </a:xfrm>
          <a:prstGeom prst="rect">
            <a:avLst/>
          </a:prstGeom>
        </p:spPr>
      </p:pic>
    </p:spTree>
    <p:extLst>
      <p:ext uri="{BB962C8B-B14F-4D97-AF65-F5344CB8AC3E}">
        <p14:creationId xmlns:p14="http://schemas.microsoft.com/office/powerpoint/2010/main" val="245155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61179"/>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780" y="3051413"/>
            <a:ext cx="2637903" cy="2379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Ptr. Daniel White\Pictures\Prophecy pictures\Dan Whites\Dragon with seven heads.jpg"/>
          <p:cNvPicPr>
            <a:picLocks noChangeAspect="1" noChangeArrowheads="1"/>
          </p:cNvPicPr>
          <p:nvPr/>
        </p:nvPicPr>
        <p:blipFill>
          <a:blip r:embed="rId4" cstate="print"/>
          <a:srcRect/>
          <a:stretch>
            <a:fillRect/>
          </a:stretch>
        </p:blipFill>
        <p:spPr bwMode="auto">
          <a:xfrm>
            <a:off x="2096270" y="4740755"/>
            <a:ext cx="2558840" cy="19191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4" descr="http://www.prophetictimes.org/wp-content/uploads/2013/09/Rev12Drag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6" y="829756"/>
            <a:ext cx="1793171" cy="22121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7612144" y="4450702"/>
            <a:ext cx="2040804" cy="2255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84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2943" y="241041"/>
            <a:ext cx="6421016" cy="6421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17053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58212" y="0"/>
            <a:ext cx="9274629" cy="6955972"/>
          </a:xfrm>
          <a:prstGeom prst="rect">
            <a:avLst/>
          </a:prstGeom>
        </p:spPr>
      </p:pic>
    </p:spTree>
    <p:extLst>
      <p:ext uri="{BB962C8B-B14F-4D97-AF65-F5344CB8AC3E}">
        <p14:creationId xmlns:p14="http://schemas.microsoft.com/office/powerpoint/2010/main" val="710241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r>
              <a:rPr lang="en-US" sz="3200" i="1" dirty="0" err="1"/>
              <a:t>Exd</a:t>
            </a:r>
            <a:r>
              <a:rPr lang="en-US" sz="3200" i="1" dirty="0"/>
              <a:t>. 34:14 “For thou shalt </a:t>
            </a:r>
            <a:r>
              <a:rPr lang="en-US" sz="3200" i="1" u="sng" dirty="0"/>
              <a:t>worship no other god</a:t>
            </a:r>
            <a:r>
              <a:rPr lang="en-US" sz="3200" i="1" dirty="0"/>
              <a:t>: for the LORD, whose name is Jealous, is a jealous God.”</a:t>
            </a:r>
          </a:p>
          <a:p>
            <a:r>
              <a:rPr lang="en-US" sz="3200" i="1" dirty="0"/>
              <a:t> John 4:23-24 “…true worshippers shall worship the Father in spirit and in truth: for the Father </a:t>
            </a:r>
            <a:r>
              <a:rPr lang="en-US" sz="3200" i="1" dirty="0" err="1"/>
              <a:t>seeketh</a:t>
            </a:r>
            <a:r>
              <a:rPr lang="en-US" sz="3200" i="1" dirty="0"/>
              <a:t> such to worship him. God is a Spirit: and they that worship him must </a:t>
            </a:r>
            <a:r>
              <a:rPr lang="en-US" sz="3200" i="1" u="sng" dirty="0"/>
              <a:t>worship him in spirit and in truth</a:t>
            </a:r>
            <a:r>
              <a:rPr lang="en-US" sz="3200" i="1" dirty="0"/>
              <a:t>.”</a:t>
            </a:r>
          </a:p>
          <a:p>
            <a:r>
              <a:rPr lang="en-US" sz="3200" i="1" dirty="0"/>
              <a:t> Matt. 15:9 “But in </a:t>
            </a:r>
            <a:r>
              <a:rPr lang="en-US" sz="3200" i="1" u="sng" dirty="0"/>
              <a:t>vain they do worship me</a:t>
            </a:r>
            <a:r>
              <a:rPr lang="en-US" sz="3200" i="1" dirty="0"/>
              <a:t>, teaching for doctrines the commandments of men.” </a:t>
            </a:r>
          </a:p>
          <a:p>
            <a:r>
              <a:rPr lang="en-US" sz="3200" dirty="0"/>
              <a:t> </a:t>
            </a:r>
            <a:r>
              <a:rPr lang="en-US" sz="3200" i="1" dirty="0"/>
              <a:t>Psalm 96:9 “O worship the LORD in the beauty of </a:t>
            </a:r>
            <a:r>
              <a:rPr lang="en-US" sz="3200" i="1" u="sng" dirty="0"/>
              <a:t>holiness</a:t>
            </a:r>
            <a:r>
              <a:rPr lang="en-US" sz="3200" i="1" dirty="0"/>
              <a:t>.”</a:t>
            </a:r>
          </a:p>
          <a:p>
            <a:r>
              <a:rPr lang="en-US" sz="3200" i="1" dirty="0"/>
              <a:t> 1 Sam. 15:25 “Now therefore, I pray thee, </a:t>
            </a:r>
            <a:r>
              <a:rPr lang="en-US" sz="3200" i="1" u="sng" dirty="0"/>
              <a:t>pardon my sin</a:t>
            </a:r>
            <a:r>
              <a:rPr lang="en-US" sz="3200" i="1" dirty="0"/>
              <a:t>, and turn again with me, </a:t>
            </a:r>
            <a:r>
              <a:rPr lang="en-US" sz="3200" i="1" u="sng" dirty="0"/>
              <a:t>that I may worship the LORD</a:t>
            </a:r>
            <a:r>
              <a:rPr lang="en-US" sz="3200" i="1" dirty="0"/>
              <a:t>.”</a:t>
            </a:r>
          </a:p>
          <a:p>
            <a:r>
              <a:rPr lang="en-US" sz="3200" i="1" dirty="0"/>
              <a:t> Deut. 26:10 “And now, behold, I have brought the </a:t>
            </a:r>
            <a:r>
              <a:rPr lang="en-US" sz="3200" i="1" u="sng" dirty="0" err="1"/>
              <a:t>firstfruits</a:t>
            </a:r>
            <a:r>
              <a:rPr lang="en-US" sz="3200" i="1" dirty="0"/>
              <a:t> of the land, which thou, O LORD, hast given me. And thou shalt set it before the LORD thy God, and </a:t>
            </a:r>
            <a:r>
              <a:rPr lang="en-US" sz="3200" i="1" u="sng" dirty="0"/>
              <a:t>worship before the LORD thy God</a:t>
            </a:r>
            <a:r>
              <a:rPr lang="en-US" sz="3200" i="1" dirty="0"/>
              <a:t>.”</a:t>
            </a:r>
          </a:p>
          <a:p>
            <a:r>
              <a:rPr lang="en-US" sz="3200" i="1" dirty="0"/>
              <a:t> 2 King 17:36 “Him shall ye fear, and him shall </a:t>
            </a:r>
            <a:r>
              <a:rPr lang="en-US" sz="3200" i="1" u="sng" dirty="0"/>
              <a:t>ye worship, and to him shall ye do sacrifice</a:t>
            </a:r>
            <a:r>
              <a:rPr lang="en-US" sz="3200" i="1" dirty="0"/>
              <a:t>.”</a:t>
            </a:r>
          </a:p>
          <a:p>
            <a:endParaRPr lang="en-US" sz="3200" i="1" dirty="0"/>
          </a:p>
          <a:p>
            <a:endParaRPr lang="en-US" sz="3200" i="1" dirty="0"/>
          </a:p>
        </p:txBody>
      </p:sp>
    </p:spTree>
    <p:extLst>
      <p:ext uri="{BB962C8B-B14F-4D97-AF65-F5344CB8AC3E}">
        <p14:creationId xmlns:p14="http://schemas.microsoft.com/office/powerpoint/2010/main" val="36183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3200" i="1" dirty="0"/>
              <a:t> Jer. 26:2 “Thus </a:t>
            </a:r>
            <a:r>
              <a:rPr lang="en-US" sz="3200" i="1" dirty="0" err="1"/>
              <a:t>saith</a:t>
            </a:r>
            <a:r>
              <a:rPr lang="en-US" sz="3200" i="1" dirty="0"/>
              <a:t> the LORD; Stand in the court of the LORD'S house, and come to </a:t>
            </a:r>
            <a:r>
              <a:rPr lang="en-US" sz="3200" i="1" u="sng" dirty="0"/>
              <a:t>worship in the LORD'S house</a:t>
            </a:r>
            <a:r>
              <a:rPr lang="en-US" sz="3200" i="1" dirty="0"/>
              <a:t>.”</a:t>
            </a:r>
          </a:p>
          <a:p>
            <a:r>
              <a:rPr lang="en-US" sz="3200" i="1" dirty="0"/>
              <a:t> Phil. 3:3 “For we are the circumcision, which </a:t>
            </a:r>
            <a:r>
              <a:rPr lang="en-US" sz="3200" i="1" u="sng" dirty="0"/>
              <a:t>worship God in the spirit</a:t>
            </a:r>
            <a:r>
              <a:rPr lang="en-US" sz="3200" i="1" dirty="0"/>
              <a:t>, and rejoice in Christ Jesus, and have </a:t>
            </a:r>
            <a:r>
              <a:rPr lang="en-US" sz="3200" i="1" u="sng" dirty="0"/>
              <a:t>no confidence in the flesh</a:t>
            </a:r>
            <a:r>
              <a:rPr lang="en-US" sz="3200" i="1" dirty="0"/>
              <a:t>.”</a:t>
            </a:r>
          </a:p>
          <a:p>
            <a:r>
              <a:rPr lang="en-US" sz="3200" i="1" dirty="0"/>
              <a:t>Acts 17:23 “For as I passed by, and beheld your devotions, I found an altar with this inscription, TO THE UNKNOWN GOD. Whom therefore ye </a:t>
            </a:r>
            <a:r>
              <a:rPr lang="en-US" sz="3200" i="1" u="sng" dirty="0"/>
              <a:t>ignorantly worship</a:t>
            </a:r>
            <a:r>
              <a:rPr lang="en-US" sz="3200" i="1" dirty="0"/>
              <a:t>, him declare I unto you.”</a:t>
            </a:r>
          </a:p>
        </p:txBody>
      </p:sp>
      <p:pic>
        <p:nvPicPr>
          <p:cNvPr id="4" name="Picture 3"/>
          <p:cNvPicPr>
            <a:picLocks noChangeAspect="1"/>
          </p:cNvPicPr>
          <p:nvPr/>
        </p:nvPicPr>
        <p:blipFill>
          <a:blip r:embed="rId2"/>
          <a:stretch>
            <a:fillRect/>
          </a:stretch>
        </p:blipFill>
        <p:spPr>
          <a:xfrm>
            <a:off x="4726617" y="4014496"/>
            <a:ext cx="6913030" cy="2376973"/>
          </a:xfrm>
          <a:prstGeom prst="rect">
            <a:avLst/>
          </a:prstGeom>
        </p:spPr>
      </p:pic>
    </p:spTree>
    <p:extLst>
      <p:ext uri="{BB962C8B-B14F-4D97-AF65-F5344CB8AC3E}">
        <p14:creationId xmlns:p14="http://schemas.microsoft.com/office/powerpoint/2010/main" val="12890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086" y="13556"/>
            <a:ext cx="10543592" cy="6863282"/>
          </a:xfrm>
          <a:prstGeom prst="rect">
            <a:avLst/>
          </a:prstGeom>
        </p:spPr>
      </p:pic>
    </p:spTree>
    <p:extLst>
      <p:ext uri="{BB962C8B-B14F-4D97-AF65-F5344CB8AC3E}">
        <p14:creationId xmlns:p14="http://schemas.microsoft.com/office/powerpoint/2010/main" val="1618556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5745" y="260763"/>
            <a:ext cx="9167638" cy="1200329"/>
          </a:xfrm>
          <a:prstGeom prst="rect">
            <a:avLst/>
          </a:prstGeom>
          <a:solidFill>
            <a:schemeClr val="accent6">
              <a:lumMod val="60000"/>
              <a:lumOff val="40000"/>
            </a:schemeClr>
          </a:solidFill>
          <a:ln w="7620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wrap="none">
            <a:spAutoFit/>
          </a:bodyPr>
          <a:lstStyle/>
          <a:p>
            <a:pPr algn="ctr"/>
            <a:r>
              <a:rPr lang="en-US" sz="3600" dirty="0"/>
              <a:t>Preeminence = To be first in rank and influence. </a:t>
            </a:r>
          </a:p>
          <a:p>
            <a:pPr algn="ctr"/>
            <a:r>
              <a:rPr lang="en-US" sz="3600" dirty="0"/>
              <a:t>    To have first place.</a:t>
            </a:r>
          </a:p>
        </p:txBody>
      </p:sp>
      <p:pic>
        <p:nvPicPr>
          <p:cNvPr id="6" name="Picture 5"/>
          <p:cNvPicPr>
            <a:picLocks noChangeAspect="1"/>
          </p:cNvPicPr>
          <p:nvPr/>
        </p:nvPicPr>
        <p:blipFill>
          <a:blip r:embed="rId2"/>
          <a:stretch>
            <a:fillRect/>
          </a:stretch>
        </p:blipFill>
        <p:spPr>
          <a:xfrm>
            <a:off x="2547257" y="1804828"/>
            <a:ext cx="6802017" cy="4796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57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878" y="0"/>
            <a:ext cx="11364685" cy="6740307"/>
          </a:xfrm>
          <a:prstGeom prst="rect">
            <a:avLst/>
          </a:prstGeom>
        </p:spPr>
        <p:txBody>
          <a:bodyPr wrap="square">
            <a:spAutoFit/>
          </a:bodyPr>
          <a:lstStyle/>
          <a:p>
            <a:pPr algn="ctr"/>
            <a:r>
              <a:rPr lang="en-US" sz="3600" i="1" dirty="0"/>
              <a:t>(3 John 1:9-12) </a:t>
            </a:r>
          </a:p>
          <a:p>
            <a:pPr algn="ctr"/>
            <a:r>
              <a:rPr lang="en-US" sz="3600" i="1" dirty="0"/>
              <a:t>“I wrote unto the church: but Diotrephes, who </a:t>
            </a:r>
            <a:r>
              <a:rPr lang="en-US" sz="3600" i="1" dirty="0" err="1"/>
              <a:t>loveth</a:t>
            </a:r>
            <a:r>
              <a:rPr lang="en-US" sz="3600" i="1" dirty="0"/>
              <a:t> to have the </a:t>
            </a:r>
            <a:r>
              <a:rPr lang="en-US" sz="3600" i="1" u="sng" dirty="0"/>
              <a:t>preeminence</a:t>
            </a:r>
            <a:r>
              <a:rPr lang="en-US" sz="3600" i="1" dirty="0"/>
              <a:t> among them, </a:t>
            </a:r>
            <a:r>
              <a:rPr lang="en-US" sz="3600" i="1" dirty="0" err="1"/>
              <a:t>receiveth</a:t>
            </a:r>
            <a:r>
              <a:rPr lang="en-US" sz="3600" i="1" dirty="0"/>
              <a:t> us not. Wherefore, if I come, I will remember his deeds which he doeth, prating (</a:t>
            </a:r>
            <a:r>
              <a:rPr lang="en-US" sz="3600" dirty="0"/>
              <a:t>to talk excessively) </a:t>
            </a:r>
            <a:r>
              <a:rPr lang="en-US" sz="3600" i="1" dirty="0"/>
              <a:t>against us with malicious words: and not content therewith, neither doth he himself receive the brethren, and </a:t>
            </a:r>
            <a:r>
              <a:rPr lang="en-US" sz="3600" i="1" dirty="0" err="1"/>
              <a:t>forbiddeth</a:t>
            </a:r>
            <a:r>
              <a:rPr lang="en-US" sz="3600" i="1" dirty="0"/>
              <a:t> them that would, and </a:t>
            </a:r>
            <a:r>
              <a:rPr lang="en-US" sz="3600" i="1" dirty="0" err="1"/>
              <a:t>casteth</a:t>
            </a:r>
            <a:r>
              <a:rPr lang="en-US" sz="3600" i="1" dirty="0"/>
              <a:t> them out of the church. </a:t>
            </a:r>
            <a:r>
              <a:rPr lang="en-US" sz="3600" i="1" u="sng" dirty="0"/>
              <a:t>Beloved, follow not that which is evil, but that which is good</a:t>
            </a:r>
            <a:r>
              <a:rPr lang="en-US" sz="3600" i="1" dirty="0"/>
              <a:t>. He that doeth good is of God: but he that doeth evil hath not seen God. Demetrius hath good report of all men, and of the truth itself: yea, and we also bear record; and ye know that our record is true.”</a:t>
            </a:r>
          </a:p>
        </p:txBody>
      </p:sp>
    </p:spTree>
    <p:extLst>
      <p:ext uri="{BB962C8B-B14F-4D97-AF65-F5344CB8AC3E}">
        <p14:creationId xmlns:p14="http://schemas.microsoft.com/office/powerpoint/2010/main" val="3321358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bidanshahdotcom.files.wordpress.com/2015/01/whoareyoufollowing.jpg"/>
          <p:cNvPicPr>
            <a:picLocks noChangeAspect="1" noChangeArrowheads="1"/>
          </p:cNvPicPr>
          <p:nvPr/>
        </p:nvPicPr>
        <p:blipFill rotWithShape="1">
          <a:blip r:embed="rId2">
            <a:extLst>
              <a:ext uri="{28A0092B-C50C-407E-A947-70E740481C1C}">
                <a14:useLocalDpi xmlns:a14="http://schemas.microsoft.com/office/drawing/2010/main" val="0"/>
              </a:ext>
            </a:extLst>
          </a:blip>
          <a:srcRect r="947" b="16297"/>
          <a:stretch/>
        </p:blipFill>
        <p:spPr bwMode="auto">
          <a:xfrm>
            <a:off x="22530" y="1"/>
            <a:ext cx="12169470" cy="692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98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51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a:t>
            </a:r>
            <a:r>
              <a:rPr lang="en-US" sz="3600" i="1" u="sng" dirty="0"/>
              <a:t>worshipped the dragon </a:t>
            </a:r>
            <a:r>
              <a:rPr lang="en-US" sz="3600" i="1" dirty="0"/>
              <a:t>which gave power unto the beast: and they worshipped the beast, saying, Who is like unto the beast? who is able to make war with him?" (Rev. 13:4)</a:t>
            </a:r>
            <a:br>
              <a:rPr lang="en-US" sz="3600" i="1" dirty="0"/>
            </a:br>
            <a:endParaRPr lang="en-US" sz="3600" i="1" dirty="0"/>
          </a:p>
        </p:txBody>
      </p:sp>
      <p:pic>
        <p:nvPicPr>
          <p:cNvPr id="3" name="Picture 2"/>
          <p:cNvPicPr>
            <a:picLocks noChangeAspect="1"/>
          </p:cNvPicPr>
          <p:nvPr/>
        </p:nvPicPr>
        <p:blipFill>
          <a:blip r:embed="rId2"/>
          <a:stretch>
            <a:fillRect/>
          </a:stretch>
        </p:blipFill>
        <p:spPr>
          <a:xfrm rot="21322509">
            <a:off x="8090215" y="1774615"/>
            <a:ext cx="3810000" cy="2857500"/>
          </a:xfrm>
          <a:prstGeom prst="rect">
            <a:avLst/>
          </a:prstGeom>
        </p:spPr>
      </p:pic>
      <p:pic>
        <p:nvPicPr>
          <p:cNvPr id="4" name="Picture 3"/>
          <p:cNvPicPr>
            <a:picLocks noChangeAspect="1"/>
          </p:cNvPicPr>
          <p:nvPr/>
        </p:nvPicPr>
        <p:blipFill>
          <a:blip r:embed="rId3"/>
          <a:stretch>
            <a:fillRect/>
          </a:stretch>
        </p:blipFill>
        <p:spPr>
          <a:xfrm rot="190293">
            <a:off x="271271" y="1720224"/>
            <a:ext cx="3214785" cy="2141047"/>
          </a:xfrm>
          <a:prstGeom prst="rect">
            <a:avLst/>
          </a:prstGeom>
        </p:spPr>
      </p:pic>
      <p:pic>
        <p:nvPicPr>
          <p:cNvPr id="6" name="Picture 5"/>
          <p:cNvPicPr>
            <a:picLocks noChangeAspect="1"/>
          </p:cNvPicPr>
          <p:nvPr/>
        </p:nvPicPr>
        <p:blipFill>
          <a:blip r:embed="rId4"/>
          <a:stretch>
            <a:fillRect/>
          </a:stretch>
        </p:blipFill>
        <p:spPr>
          <a:xfrm rot="21292149">
            <a:off x="130625" y="4069316"/>
            <a:ext cx="2827177" cy="2827177"/>
          </a:xfrm>
          <a:prstGeom prst="rect">
            <a:avLst/>
          </a:prstGeom>
        </p:spPr>
      </p:pic>
      <p:pic>
        <p:nvPicPr>
          <p:cNvPr id="7" name="Picture 6"/>
          <p:cNvPicPr>
            <a:picLocks noChangeAspect="1"/>
          </p:cNvPicPr>
          <p:nvPr/>
        </p:nvPicPr>
        <p:blipFill>
          <a:blip r:embed="rId5"/>
          <a:stretch>
            <a:fillRect/>
          </a:stretch>
        </p:blipFill>
        <p:spPr>
          <a:xfrm>
            <a:off x="3851909" y="2241116"/>
            <a:ext cx="3961355" cy="2639253"/>
          </a:xfrm>
          <a:prstGeom prst="rect">
            <a:avLst/>
          </a:prstGeom>
        </p:spPr>
      </p:pic>
      <p:pic>
        <p:nvPicPr>
          <p:cNvPr id="2050" name="Picture 2" descr="http://www.likeacat.com/assets/images/symbols/FooD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0789">
            <a:off x="3393814" y="4552904"/>
            <a:ext cx="3024102" cy="259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rot="202494">
            <a:off x="7099774" y="4211317"/>
            <a:ext cx="3810000" cy="2543175"/>
          </a:xfrm>
          <a:prstGeom prst="rect">
            <a:avLst/>
          </a:prstGeom>
        </p:spPr>
      </p:pic>
    </p:spTree>
    <p:extLst>
      <p:ext uri="{BB962C8B-B14F-4D97-AF65-F5344CB8AC3E}">
        <p14:creationId xmlns:p14="http://schemas.microsoft.com/office/powerpoint/2010/main" val="4115756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4"/>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197" y="1690688"/>
            <a:ext cx="8317605"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www.rapturechrist.com/dragonj3.jpg"/>
          <p:cNvPicPr>
            <a:picLocks noChangeAspect="1" noChangeArrowheads="1"/>
          </p:cNvPicPr>
          <p:nvPr/>
        </p:nvPicPr>
        <p:blipFill>
          <a:blip r:embed="rId2" cstate="print"/>
          <a:srcRect/>
          <a:stretch>
            <a:fillRect/>
          </a:stretch>
        </p:blipFill>
        <p:spPr bwMode="auto">
          <a:xfrm>
            <a:off x="2209800" y="762000"/>
            <a:ext cx="8232836" cy="5591862"/>
          </a:xfrm>
          <a:prstGeom prst="rect">
            <a:avLst/>
          </a:prstGeom>
          <a:noFill/>
        </p:spPr>
      </p:pic>
      <p:sp>
        <p:nvSpPr>
          <p:cNvPr id="4" name="Rectangle 3"/>
          <p:cNvSpPr/>
          <p:nvPr/>
        </p:nvSpPr>
        <p:spPr>
          <a:xfrm>
            <a:off x="1524000" y="3657600"/>
            <a:ext cx="3429000" cy="2862322"/>
          </a:xfrm>
          <a:prstGeom prst="rect">
            <a:avLst/>
          </a:prstGeom>
        </p:spPr>
        <p:txBody>
          <a:bodyPr wrap="square">
            <a:spAutoFit/>
          </a:bodyPr>
          <a:lstStyle/>
          <a:p>
            <a:pPr algn="ctr"/>
            <a:r>
              <a:rPr lang="en-US" sz="3600" i="1" dirty="0"/>
              <a:t>“And the dragon gave him his power, and his seat, and great authority.”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81001"/>
            <a:ext cx="285273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38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Pictures\Prophecy pictures\Dan Whites\First Horseman.jpg"/>
          <p:cNvPicPr>
            <a:picLocks noChangeAspect="1" noChangeArrowheads="1"/>
          </p:cNvPicPr>
          <p:nvPr/>
        </p:nvPicPr>
        <p:blipFill>
          <a:blip r:embed="rId3" cstate="print"/>
          <a:srcRect/>
          <a:stretch>
            <a:fillRect/>
          </a:stretch>
        </p:blipFill>
        <p:spPr bwMode="auto">
          <a:xfrm>
            <a:off x="0" y="0"/>
            <a:ext cx="6363478" cy="6858000"/>
          </a:xfrm>
          <a:prstGeom prst="rect">
            <a:avLst/>
          </a:prstGeom>
          <a:noFill/>
        </p:spPr>
      </p:pic>
      <p:sp>
        <p:nvSpPr>
          <p:cNvPr id="4" name="Subtitle 3"/>
          <p:cNvSpPr>
            <a:spLocks noGrp="1"/>
          </p:cNvSpPr>
          <p:nvPr>
            <p:ph type="subTitle" idx="1"/>
          </p:nvPr>
        </p:nvSpPr>
        <p:spPr>
          <a:xfrm>
            <a:off x="6494106" y="1094791"/>
            <a:ext cx="5589037" cy="6466091"/>
          </a:xfrm>
        </p:spPr>
        <p:txBody>
          <a:bodyPr>
            <a:noAutofit/>
          </a:bodyPr>
          <a:lstStyle/>
          <a:p>
            <a:r>
              <a:rPr lang="en-US" sz="3600" i="1" dirty="0">
                <a:effectLst/>
              </a:rPr>
              <a:t>“And I saw, and behold a white horse: and he that sat on him had a bow; and a crown was given unto him: and he went forth conquering; and to conquer.” </a:t>
            </a:r>
          </a:p>
          <a:p>
            <a:r>
              <a:rPr lang="en-US" sz="3600" i="1" dirty="0">
                <a:effectLst/>
              </a:rPr>
              <a:t>(Revelation 6:2)</a:t>
            </a:r>
          </a:p>
          <a:p>
            <a:endParaRPr lang="en-US" sz="3600" i="1" dirty="0">
              <a:effectLst/>
            </a:endParaRPr>
          </a:p>
        </p:txBody>
      </p:sp>
    </p:spTree>
    <p:extLst>
      <p:ext uri="{BB962C8B-B14F-4D97-AF65-F5344CB8AC3E}">
        <p14:creationId xmlns:p14="http://schemas.microsoft.com/office/powerpoint/2010/main" val="358319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C:\Users\Ptr. Daniel White\Documents\My Scans\2009-01 (Jan)\scan000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rot="16200000">
            <a:off x="1868915" y="-60331"/>
            <a:ext cx="3919064" cy="4801726"/>
          </a:xfrm>
          <a:prstGeom prst="round2DiagRect">
            <a:avLst>
              <a:gd name="adj1" fmla="val 16667"/>
              <a:gd name="adj2" fmla="val 8190"/>
            </a:avLst>
          </a:prstGeom>
          <a:ln w="88900" cap="sq">
            <a:solidFill>
              <a:srgbClr val="FFFFFF"/>
            </a:solidFill>
            <a:miter lim="800000"/>
          </a:ln>
          <a:effectLst>
            <a:outerShdw blurRad="254000" algn="tl" rotWithShape="0">
              <a:srgbClr val="000000">
                <a:alpha val="43000"/>
              </a:srgbClr>
            </a:outerShdw>
            <a:reflection blurRad="6350" stA="50000" endA="300" endPos="55500" dist="101600" dir="5400000" sy="-100000" algn="bl" rotWithShape="0"/>
          </a:effectLst>
        </p:spPr>
      </p:pic>
      <p:sp>
        <p:nvSpPr>
          <p:cNvPr id="3" name="Title 2"/>
          <p:cNvSpPr>
            <a:spLocks noGrp="1"/>
          </p:cNvSpPr>
          <p:nvPr>
            <p:ph type="title"/>
          </p:nvPr>
        </p:nvSpPr>
        <p:spPr>
          <a:xfrm>
            <a:off x="6781800" y="274638"/>
            <a:ext cx="3429000" cy="6202362"/>
          </a:xfrm>
        </p:spPr>
        <p:txBody>
          <a:bodyPr/>
          <a:lstStyle/>
          <a:p>
            <a:r>
              <a:rPr lang="en-US" b="1" i="1" dirty="0">
                <a:solidFill>
                  <a:schemeClr val="bg1"/>
                </a:solidFill>
                <a:latin typeface="Times New Roman" pitchFamily="18" charset="0"/>
                <a:cs typeface="Times New Roman" pitchFamily="18" charset="0"/>
              </a:rPr>
              <a:t>“…and his deadly wound was healed: and all the world wondered after the beast…” </a:t>
            </a:r>
          </a:p>
        </p:txBody>
      </p:sp>
      <p:sp>
        <p:nvSpPr>
          <p:cNvPr id="5" name="Title 2"/>
          <p:cNvSpPr txBox="1">
            <a:spLocks/>
          </p:cNvSpPr>
          <p:nvPr/>
        </p:nvSpPr>
        <p:spPr>
          <a:xfrm>
            <a:off x="6934200" y="427038"/>
            <a:ext cx="3429000" cy="6202362"/>
          </a:xfrm>
          <a:prstGeom prst="rect">
            <a:avLst/>
          </a:prstGeom>
        </p:spPr>
        <p:txBody>
          <a:bodyPr vert="horz" lIns="91440" tIns="45720" rIns="91440" bIns="45720" rtlCol="0" anchor="ctr">
            <a:normAutofit/>
          </a:bodyPr>
          <a:lstStyle/>
          <a:p>
            <a:pPr algn="ctr" defTabSz="914400">
              <a:spcBef>
                <a:spcPct val="0"/>
              </a:spcBef>
              <a:defRPr/>
            </a:pPr>
            <a:r>
              <a:rPr lang="en-US" sz="4400" b="1" i="1" dirty="0">
                <a:solidFill>
                  <a:schemeClr val="bg1"/>
                </a:solidFill>
                <a:latin typeface="Times New Roman" pitchFamily="18" charset="0"/>
                <a:ea typeface="+mj-ea"/>
                <a:cs typeface="Times New Roman" pitchFamily="18" charset="0"/>
              </a:rPr>
              <a:t>“…and his deadly wound was healed: and all the world wondered after the beast…” </a:t>
            </a:r>
          </a:p>
        </p:txBody>
      </p:sp>
      <p:sp>
        <p:nvSpPr>
          <p:cNvPr id="6" name="Title 2"/>
          <p:cNvSpPr txBox="1">
            <a:spLocks/>
          </p:cNvSpPr>
          <p:nvPr/>
        </p:nvSpPr>
        <p:spPr>
          <a:xfrm>
            <a:off x="7193902" y="381000"/>
            <a:ext cx="4320074" cy="6400800"/>
          </a:xfrm>
          <a:prstGeom prst="rect">
            <a:avLst/>
          </a:prstGeom>
        </p:spPr>
        <p:txBody>
          <a:bodyPr vert="horz" lIns="91440" tIns="45720" rIns="91440" bIns="45720" rtlCol="0" anchor="ctr">
            <a:normAutofit/>
          </a:bodyPr>
          <a:lstStyle/>
          <a:p>
            <a:pPr algn="ctr" defTabSz="914400">
              <a:spcBef>
                <a:spcPct val="0"/>
              </a:spcBef>
              <a:defRPr/>
            </a:pPr>
            <a:r>
              <a:rPr lang="en-US" sz="4400" i="1" dirty="0">
                <a:ea typeface="+mj-ea"/>
                <a:cs typeface="Times New Roman" pitchFamily="18" charset="0"/>
              </a:rPr>
              <a:t>“…and his deadly wound was healed: and all the world wondered after the beast…” </a:t>
            </a:r>
          </a:p>
        </p:txBody>
      </p:sp>
    </p:spTree>
    <p:extLst>
      <p:ext uri="{BB962C8B-B14F-4D97-AF65-F5344CB8AC3E}">
        <p14:creationId xmlns:p14="http://schemas.microsoft.com/office/powerpoint/2010/main" val="43361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Abomination of desolation</a:t>
            </a:r>
          </a:p>
        </p:txBody>
      </p:sp>
      <p:sp>
        <p:nvSpPr>
          <p:cNvPr id="6" name="Subtitle 5"/>
          <p:cNvSpPr>
            <a:spLocks noGrp="1"/>
          </p:cNvSpPr>
          <p:nvPr>
            <p:ph type="subTitle" idx="1"/>
          </p:nvPr>
        </p:nvSpPr>
        <p:spPr/>
        <p:txBody>
          <a:bodyPr/>
          <a:lstStyle/>
          <a:p>
            <a:endParaRPr lang="en-US" dirty="0"/>
          </a:p>
        </p:txBody>
      </p:sp>
      <p:pic>
        <p:nvPicPr>
          <p:cNvPr id="10251" name="Picture 11" descr="C:\Users\Ptr. Daniel White\Pictures\1-Bib Pics-Ot\Temple\Solomon dedicates temple C-952.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33401"/>
            <a:ext cx="2857500" cy="23717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84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C:\Users\Ptr. Daniel White\Pictures\Prophecy pictures\Revelation\Death.jpg"/>
          <p:cNvPicPr>
            <a:picLocks noChangeAspect="1" noChangeArrowheads="1"/>
          </p:cNvPicPr>
          <p:nvPr/>
        </p:nvPicPr>
        <p:blipFill>
          <a:blip r:embed="rId3" cstate="print"/>
          <a:srcRect l="8772" r="5263" b="42151"/>
          <a:stretch>
            <a:fillRect/>
          </a:stretch>
        </p:blipFill>
        <p:spPr bwMode="auto">
          <a:xfrm>
            <a:off x="0" y="-23327"/>
            <a:ext cx="8429625" cy="6881327"/>
          </a:xfrm>
          <a:prstGeom prst="rect">
            <a:avLst/>
          </a:prstGeom>
          <a:ln>
            <a:noFill/>
          </a:ln>
          <a:effectLst>
            <a:softEdge rad="112500"/>
          </a:effectLst>
        </p:spPr>
      </p:pic>
      <p:pic>
        <p:nvPicPr>
          <p:cNvPr id="19458" name="Picture 2"/>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75396" y="617145"/>
            <a:ext cx="8278831" cy="56003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8505021" y="0"/>
            <a:ext cx="3590778" cy="285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7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animEffect transition="in" filter="fade">
                                      <p:cBhvr>
                                        <p:cTn id="1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Other Pix\BACKGROUNDS\007_blue_dwarf.jpg"/>
          <p:cNvPicPr>
            <a:picLocks noChangeAspect="1" noChangeArrowheads="1"/>
          </p:cNvPicPr>
          <p:nvPr/>
        </p:nvPicPr>
        <p:blipFill>
          <a:blip r:embed="rId3" cstate="print"/>
          <a:srcRect/>
          <a:stretch>
            <a:fillRect/>
          </a:stretch>
        </p:blipFill>
        <p:spPr bwMode="auto">
          <a:xfrm>
            <a:off x="1524001" y="0"/>
            <a:ext cx="9143999" cy="6858000"/>
          </a:xfrm>
          <a:prstGeom prst="rect">
            <a:avLst/>
          </a:prstGeom>
          <a:noFill/>
        </p:spPr>
      </p:pic>
      <p:sp>
        <p:nvSpPr>
          <p:cNvPr id="2" name="Title 1"/>
          <p:cNvSpPr>
            <a:spLocks noGrp="1"/>
          </p:cNvSpPr>
          <p:nvPr>
            <p:ph type="title"/>
          </p:nvPr>
        </p:nvSpPr>
        <p:spPr>
          <a:xfrm>
            <a:off x="1524000" y="1676400"/>
            <a:ext cx="9144000" cy="4953000"/>
          </a:xfrm>
        </p:spPr>
        <p:txBody>
          <a:bodyPr>
            <a:normAutofit/>
          </a:bodyPr>
          <a:lstStyle/>
          <a:p>
            <a:pPr algn="ctr"/>
            <a:r>
              <a:rPr lang="en-US" i="1" dirty="0">
                <a:solidFill>
                  <a:schemeClr val="tx1"/>
                </a:solidFill>
                <a:effectLst>
                  <a:glow rad="101600">
                    <a:schemeClr val="bg1">
                      <a:alpha val="60000"/>
                    </a:schemeClr>
                  </a:glow>
                  <a:outerShdw blurRad="114300" dist="101600" dir="2700000" algn="tl" rotWithShape="0">
                    <a:srgbClr val="000000">
                      <a:alpha val="40000"/>
                    </a:srgbClr>
                  </a:outerShdw>
                </a:effectLst>
              </a:rPr>
              <a:t>“He (false prophet) </a:t>
            </a:r>
            <a:r>
              <a:rPr lang="en-US" i="1" dirty="0" err="1">
                <a:solidFill>
                  <a:schemeClr val="tx1"/>
                </a:solidFill>
                <a:effectLst>
                  <a:glow rad="101600">
                    <a:schemeClr val="bg1">
                      <a:alpha val="60000"/>
                    </a:schemeClr>
                  </a:glow>
                  <a:outerShdw blurRad="114300" dist="101600" dir="2700000" algn="tl" rotWithShape="0">
                    <a:srgbClr val="000000">
                      <a:alpha val="40000"/>
                    </a:srgbClr>
                  </a:outerShdw>
                </a:effectLst>
              </a:rPr>
              <a:t>deceiveth</a:t>
            </a:r>
            <a:r>
              <a:rPr lang="en-US" i="1" dirty="0">
                <a:solidFill>
                  <a:schemeClr val="tx1"/>
                </a:solidFill>
                <a:effectLst>
                  <a:glow rad="101600">
                    <a:schemeClr val="bg1">
                      <a:alpha val="60000"/>
                    </a:schemeClr>
                  </a:glow>
                  <a:outerShdw blurRad="114300" dist="101600" dir="2700000" algn="tl" rotWithShape="0">
                    <a:srgbClr val="000000">
                      <a:alpha val="40000"/>
                    </a:srgbClr>
                  </a:outerShdw>
                </a:effectLst>
              </a:rPr>
              <a:t> them that dwell on the earth by the means of those miracles which he had power to do…saying to them…that they should make an image to the beast, which had the wound by a sword, and did live.”</a:t>
            </a:r>
          </a:p>
        </p:txBody>
      </p:sp>
      <p:pic>
        <p:nvPicPr>
          <p:cNvPr id="4" name="Picture 4" descr="C:\Users\Ptr. Daniel White\Pictures\Prophecy pictures\Revelation\Serpent.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2774302" y="150844"/>
            <a:ext cx="2895600" cy="2213936"/>
          </a:xfrm>
          <a:prstGeom prst="ellipse">
            <a:avLst/>
          </a:prstGeom>
          <a:ln>
            <a:noFill/>
          </a:ln>
          <a:effectLst>
            <a:softEdge rad="112500"/>
          </a:effectLst>
        </p:spPr>
      </p:pic>
    </p:spTree>
    <p:extLst>
      <p:ext uri="{BB962C8B-B14F-4D97-AF65-F5344CB8AC3E}">
        <p14:creationId xmlns:p14="http://schemas.microsoft.com/office/powerpoint/2010/main" val="216277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Other Pix\BACKGROUNDS\006_cagedfury.jpg"/>
          <p:cNvPicPr>
            <a:picLocks noChangeAspect="1" noChangeArrowheads="1"/>
          </p:cNvPicPr>
          <p:nvPr/>
        </p:nvPicPr>
        <p:blipFill>
          <a:blip r:embed="rId3" cstate="print"/>
          <a:srcRect/>
          <a:stretch>
            <a:fillRect/>
          </a:stretch>
        </p:blipFill>
        <p:spPr bwMode="auto">
          <a:xfrm>
            <a:off x="1524002" y="0"/>
            <a:ext cx="9143999" cy="6858000"/>
          </a:xfrm>
          <a:prstGeom prst="rect">
            <a:avLst/>
          </a:prstGeom>
          <a:noFill/>
        </p:spPr>
      </p:pic>
      <p:sp>
        <p:nvSpPr>
          <p:cNvPr id="2" name="Title 1"/>
          <p:cNvSpPr>
            <a:spLocks noGrp="1"/>
          </p:cNvSpPr>
          <p:nvPr>
            <p:ph type="title"/>
          </p:nvPr>
        </p:nvSpPr>
        <p:spPr>
          <a:xfrm>
            <a:off x="1981200" y="274638"/>
            <a:ext cx="8229600" cy="6126162"/>
          </a:xfrm>
        </p:spPr>
        <p:txBody>
          <a:bodyPr>
            <a:normAutofit/>
          </a:bodyPr>
          <a:lstStyle/>
          <a:p>
            <a:pPr algn="ctr"/>
            <a:r>
              <a:rPr lang="en-US" sz="4800" i="1" dirty="0">
                <a:effectLst>
                  <a:glow rad="101600">
                    <a:schemeClr val="bg1">
                      <a:alpha val="60000"/>
                    </a:schemeClr>
                  </a:glow>
                  <a:outerShdw blurRad="114300" dist="101600" dir="2700000" algn="tl" rotWithShape="0">
                    <a:srgbClr val="000000">
                      <a:alpha val="40000"/>
                    </a:srgbClr>
                  </a:outerShdw>
                </a:effectLst>
              </a:rPr>
              <a:t>“And he (false prophet) had power to give life unto the image of the beast, that the image </a:t>
            </a:r>
            <a:br>
              <a:rPr lang="en-US" sz="4800" i="1" dirty="0">
                <a:effectLst>
                  <a:glow rad="101600">
                    <a:schemeClr val="bg1">
                      <a:alpha val="60000"/>
                    </a:schemeClr>
                  </a:glow>
                  <a:outerShdw blurRad="114300" dist="101600" dir="2700000" algn="tl" rotWithShape="0">
                    <a:srgbClr val="000000">
                      <a:alpha val="40000"/>
                    </a:srgbClr>
                  </a:outerShdw>
                </a:effectLst>
              </a:rPr>
            </a:br>
            <a:r>
              <a:rPr lang="en-US" sz="4800" i="1" dirty="0">
                <a:effectLst>
                  <a:glow rad="101600">
                    <a:schemeClr val="bg1">
                      <a:alpha val="60000"/>
                    </a:schemeClr>
                  </a:glow>
                  <a:outerShdw blurRad="114300" dist="101600" dir="2700000" algn="tl" rotWithShape="0">
                    <a:srgbClr val="000000">
                      <a:alpha val="40000"/>
                    </a:srgbClr>
                  </a:outerShdw>
                </a:effectLst>
              </a:rPr>
              <a:t>of the beast should </a:t>
            </a:r>
            <a:br>
              <a:rPr lang="en-US" sz="4800" i="1" dirty="0">
                <a:effectLst>
                  <a:glow rad="101600">
                    <a:schemeClr val="bg1">
                      <a:alpha val="60000"/>
                    </a:schemeClr>
                  </a:glow>
                  <a:outerShdw blurRad="114300" dist="101600" dir="2700000" algn="tl" rotWithShape="0">
                    <a:srgbClr val="000000">
                      <a:alpha val="40000"/>
                    </a:srgbClr>
                  </a:outerShdw>
                </a:effectLst>
              </a:rPr>
            </a:br>
            <a:r>
              <a:rPr lang="en-US" sz="4800" i="1" dirty="0">
                <a:effectLst>
                  <a:glow rad="101600">
                    <a:schemeClr val="bg1">
                      <a:alpha val="60000"/>
                    </a:schemeClr>
                  </a:glow>
                  <a:outerShdw blurRad="114300" dist="101600" dir="2700000" algn="tl" rotWithShape="0">
                    <a:srgbClr val="000000">
                      <a:alpha val="40000"/>
                    </a:srgbClr>
                  </a:outerShdw>
                </a:effectLst>
              </a:rPr>
              <a:t>both speak…” </a:t>
            </a:r>
            <a:br>
              <a:rPr lang="en-US" sz="4800" i="1" dirty="0">
                <a:effectLst>
                  <a:glow rad="101600">
                    <a:schemeClr val="bg1">
                      <a:alpha val="60000"/>
                    </a:schemeClr>
                  </a:glow>
                  <a:outerShdw blurRad="114300" dist="101600" dir="2700000" algn="tl" rotWithShape="0">
                    <a:srgbClr val="000000">
                      <a:alpha val="40000"/>
                    </a:srgbClr>
                  </a:outerShdw>
                </a:effectLst>
              </a:rPr>
            </a:br>
            <a:r>
              <a:rPr lang="en-US" sz="4800" i="1" dirty="0">
                <a:effectLst>
                  <a:glow rad="101600">
                    <a:schemeClr val="bg1">
                      <a:alpha val="60000"/>
                    </a:schemeClr>
                  </a:glow>
                  <a:outerShdw blurRad="114300" dist="101600" dir="2700000" algn="tl" rotWithShape="0">
                    <a:srgbClr val="000000">
                      <a:alpha val="40000"/>
                    </a:srgbClr>
                  </a:outerShdw>
                </a:effectLst>
              </a:rPr>
              <a:t>(Revelation 13:15)</a:t>
            </a: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2827" y="3935010"/>
            <a:ext cx="3246990" cy="258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4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Desktop\Image of the Beast.jpg"/>
          <p:cNvPicPr>
            <a:picLocks noChangeAspect="1" noChangeArrowheads="1"/>
          </p:cNvPicPr>
          <p:nvPr/>
        </p:nvPicPr>
        <p:blipFill>
          <a:blip r:embed="rId3" cstate="print"/>
          <a:srcRect/>
          <a:stretch>
            <a:fillRect/>
          </a:stretch>
        </p:blipFill>
        <p:spPr bwMode="auto">
          <a:xfrm>
            <a:off x="1524000" y="0"/>
            <a:ext cx="9144000" cy="6858000"/>
          </a:xfrm>
          <a:prstGeom prst="rect">
            <a:avLst/>
          </a:prstGeom>
          <a:ln>
            <a:noFill/>
          </a:ln>
          <a:effectLst>
            <a:softEdge rad="635000"/>
          </a:effectLst>
        </p:spPr>
      </p:pic>
    </p:spTree>
    <p:extLst>
      <p:ext uri="{BB962C8B-B14F-4D97-AF65-F5344CB8AC3E}">
        <p14:creationId xmlns:p14="http://schemas.microsoft.com/office/powerpoint/2010/main" val="33860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ritagebbc.com/wp-content/uploads/2015/10/CGDF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0"/>
            <a:ext cx="12651014" cy="7115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804044" y="725189"/>
            <a:ext cx="8583912" cy="5407621"/>
          </a:xfrm>
          <a:prstGeom prst="rect">
            <a:avLst/>
          </a:prstGeom>
        </p:spPr>
      </p:pic>
    </p:spTree>
    <p:extLst>
      <p:ext uri="{BB962C8B-B14F-4D97-AF65-F5344CB8AC3E}">
        <p14:creationId xmlns:p14="http://schemas.microsoft.com/office/powerpoint/2010/main" val="236874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651519"/>
            <a:ext cx="7231224" cy="1149513"/>
          </a:xfrm>
        </p:spPr>
        <p:txBody>
          <a:bodyPr>
            <a:noAutofit/>
          </a:bodyPr>
          <a:lstStyle/>
          <a:p>
            <a:pPr algn="ctr"/>
            <a:r>
              <a:rPr lang="en-US" sz="3600" i="1" dirty="0"/>
              <a:t>“I saw the souls of those who had been </a:t>
            </a:r>
            <a:r>
              <a:rPr lang="en-US" sz="3600" i="1" u="sng" dirty="0"/>
              <a:t>beheaded</a:t>
            </a:r>
            <a:r>
              <a:rPr lang="en-US" sz="3600" i="1" dirty="0"/>
              <a:t> because of their testimony of Jesus and because of the word of God, and those who had not </a:t>
            </a:r>
            <a:r>
              <a:rPr lang="en-US" sz="3600" i="1" u="sng" dirty="0"/>
              <a:t>worshiped</a:t>
            </a:r>
            <a:r>
              <a:rPr lang="en-US" sz="3600" i="1" dirty="0"/>
              <a:t> the beast or his image, and had not received the mark on their forehead and on their hand.”</a:t>
            </a:r>
          </a:p>
        </p:txBody>
      </p:sp>
      <p:pic>
        <p:nvPicPr>
          <p:cNvPr id="3" name="Picture 2"/>
          <p:cNvPicPr>
            <a:picLocks noChangeAspect="1"/>
          </p:cNvPicPr>
          <p:nvPr/>
        </p:nvPicPr>
        <p:blipFill>
          <a:blip r:embed="rId2"/>
          <a:stretch>
            <a:fillRect/>
          </a:stretch>
        </p:blipFill>
        <p:spPr>
          <a:xfrm>
            <a:off x="8110073" y="195942"/>
            <a:ext cx="4156572" cy="6847212"/>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0" y="4323602"/>
            <a:ext cx="8110073" cy="2534398"/>
          </a:xfrm>
          <a:prstGeom prst="rect">
            <a:avLst/>
          </a:prstGeom>
          <a:ln>
            <a:noFill/>
          </a:ln>
          <a:effectLst>
            <a:softEdge rad="112500"/>
          </a:effectLst>
        </p:spPr>
      </p:pic>
    </p:spTree>
    <p:extLst>
      <p:ext uri="{BB962C8B-B14F-4D97-AF65-F5344CB8AC3E}">
        <p14:creationId xmlns:p14="http://schemas.microsoft.com/office/powerpoint/2010/main" val="65671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57"/>
            <a:ext cx="12192000" cy="1325563"/>
          </a:xfrm>
        </p:spPr>
        <p:txBody>
          <a:bodyPr>
            <a:noAutofit/>
          </a:bodyPr>
          <a:lstStyle/>
          <a:p>
            <a:pPr algn="ctr"/>
            <a:br>
              <a:rPr lang="en-US" sz="3600" i="1" dirty="0"/>
            </a:br>
            <a:r>
              <a:rPr lang="en-US" sz="3600" i="1" dirty="0"/>
              <a:t>"I know thy works, and tribulation, and poverty, (but thou art rich) and I know the blasphemy of them which say they are Jews, and are not, but are the </a:t>
            </a:r>
            <a:r>
              <a:rPr lang="en-US" sz="3600" i="1" u="sng" dirty="0"/>
              <a:t>synagogue of Satan</a:t>
            </a:r>
            <a:r>
              <a:rPr lang="en-US" sz="3600" i="1" dirty="0"/>
              <a:t>" (Rev. 2:9)</a:t>
            </a:r>
            <a:br>
              <a:rPr lang="en-US" sz="3600" i="1" dirty="0"/>
            </a:br>
            <a:br>
              <a:rPr lang="en-US" sz="3600" i="1" dirty="0"/>
            </a:br>
            <a:endParaRPr lang="en-US" sz="3600" i="1" dirty="0"/>
          </a:p>
        </p:txBody>
      </p:sp>
      <p:sp>
        <p:nvSpPr>
          <p:cNvPr id="3" name="Rectangle 1"/>
          <p:cNvSpPr>
            <a:spLocks noChangeArrowheads="1"/>
          </p:cNvSpPr>
          <p:nvPr/>
        </p:nvSpPr>
        <p:spPr bwMode="auto">
          <a:xfrm rot="10800000" flipV="1">
            <a:off x="218901" y="2186137"/>
            <a:ext cx="11754198" cy="3970318"/>
          </a:xfrm>
          <a:prstGeom prst="rect">
            <a:avLst/>
          </a:prstGeom>
          <a:ln w="57150"/>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bg1"/>
                </a:solidFill>
                <a:effectLst/>
                <a:latin typeface="Arial" panose="020B0604020202020204" pitchFamily="34" charset="0"/>
                <a:hlinkClick r:id="rId2"/>
              </a:rPr>
              <a:t>Synagogue</a:t>
            </a:r>
            <a:r>
              <a:rPr kumimoji="0" lang="en-US" altLang="en-US" sz="3600" b="1" i="0" u="none" strike="noStrike" cap="none" normalizeH="0" baseline="0" dirty="0">
                <a:ln>
                  <a:noFill/>
                </a:ln>
                <a:solidFill>
                  <a:schemeClr val="bg1"/>
                </a:solidFill>
                <a:effectLst/>
                <a:latin typeface="Arial" panose="020B0604020202020204" pitchFamily="34" charset="0"/>
              </a:rPr>
              <a:t> (SIN-uh-gahg)</a:t>
            </a:r>
            <a:r>
              <a:rPr kumimoji="0" lang="en-US" altLang="en-US" sz="36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Arial" panose="020B0604020202020204" pitchFamily="34" charset="0"/>
              </a:rPr>
              <a:t>From a Greek root meaning "assembly." The most widely accepted term for a Jewish house of worship. The Jewish equivalent of a church, mosque or temple.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38018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878" y="159851"/>
            <a:ext cx="10515600" cy="1325563"/>
          </a:xfrm>
        </p:spPr>
        <p:txBody>
          <a:bodyPr/>
          <a:lstStyle/>
          <a:p>
            <a:pPr algn="ctr"/>
            <a:r>
              <a:rPr lang="en-US" b="1" dirty="0"/>
              <a:t>“Why Do Muslims Behead People?” </a:t>
            </a:r>
          </a:p>
        </p:txBody>
      </p:sp>
      <p:pic>
        <p:nvPicPr>
          <p:cNvPr id="3" name="Picture 2"/>
          <p:cNvPicPr>
            <a:picLocks noChangeAspect="1"/>
          </p:cNvPicPr>
          <p:nvPr/>
        </p:nvPicPr>
        <p:blipFill>
          <a:blip r:embed="rId2"/>
          <a:stretch>
            <a:fillRect/>
          </a:stretch>
        </p:blipFill>
        <p:spPr>
          <a:xfrm>
            <a:off x="3487607" y="1865636"/>
            <a:ext cx="4760654" cy="4760654"/>
          </a:xfrm>
          <a:prstGeom prst="rect">
            <a:avLst/>
          </a:prstGeom>
        </p:spPr>
      </p:pic>
    </p:spTree>
    <p:extLst>
      <p:ext uri="{BB962C8B-B14F-4D97-AF65-F5344CB8AC3E}">
        <p14:creationId xmlns:p14="http://schemas.microsoft.com/office/powerpoint/2010/main" val="6571066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5" y="2847068"/>
            <a:ext cx="11968065" cy="1325563"/>
          </a:xfrm>
        </p:spPr>
        <p:txBody>
          <a:bodyPr>
            <a:noAutofit/>
          </a:bodyPr>
          <a:lstStyle/>
          <a:p>
            <a:pPr algn="ctr"/>
            <a:br>
              <a:rPr lang="en-US" sz="3600" dirty="0"/>
            </a:br>
            <a:r>
              <a:rPr lang="en-US" sz="3600" dirty="0"/>
              <a:t> </a:t>
            </a:r>
            <a:br>
              <a:rPr lang="en-US" sz="3600" dirty="0"/>
            </a:br>
            <a:r>
              <a:rPr lang="en-US" sz="3600" i="1" dirty="0">
                <a:solidFill>
                  <a:srgbClr val="FFFF00"/>
                </a:solidFill>
              </a:rPr>
              <a:t>Quran</a:t>
            </a:r>
            <a:r>
              <a:rPr lang="en-US" sz="3600" i="1" dirty="0"/>
              <a:t> -“When your Lord revealed to the angels: I am with you, therefore make firm those who believe. I will cast terror into the hearts of those who disbelieve. Therefore strike off their heads and strike off every fingertip of them.”</a:t>
            </a:r>
            <a:br>
              <a:rPr lang="en-US" sz="3600" i="1" dirty="0"/>
            </a:br>
            <a:br>
              <a:rPr lang="en-US" sz="3600" i="1" dirty="0"/>
            </a:br>
            <a:r>
              <a:rPr lang="en-US" sz="3600" i="1" dirty="0"/>
              <a:t>“Therefore, when ye meet the Unbelievers ,                          </a:t>
            </a:r>
            <a:br>
              <a:rPr lang="en-US" sz="3600" i="1" dirty="0"/>
            </a:br>
            <a:r>
              <a:rPr lang="en-US" sz="3600" i="1" dirty="0"/>
              <a:t>strike off their heads.”</a:t>
            </a:r>
            <a:br>
              <a:rPr lang="en-US" sz="3600" i="1" dirty="0"/>
            </a:br>
            <a:br>
              <a:rPr lang="en-US" sz="3600" i="1" dirty="0"/>
            </a:br>
            <a:r>
              <a:rPr lang="en-US" sz="3600" i="1" dirty="0"/>
              <a:t>“Oh ye who believe! </a:t>
            </a:r>
            <a:r>
              <a:rPr lang="en-US" sz="3600" b="1" i="1" dirty="0"/>
              <a:t>Murder those</a:t>
            </a:r>
            <a:r>
              <a:rPr lang="en-US" sz="3600" i="1" dirty="0"/>
              <a:t> of the disbelievers                           and let them find harshness in you.”</a:t>
            </a:r>
            <a:br>
              <a:rPr lang="en-US" sz="3600" dirty="0"/>
            </a:br>
            <a:endParaRPr lang="en-US" sz="3600" dirty="0"/>
          </a:p>
        </p:txBody>
      </p:sp>
    </p:spTree>
    <p:extLst>
      <p:ext uri="{BB962C8B-B14F-4D97-AF65-F5344CB8AC3E}">
        <p14:creationId xmlns:p14="http://schemas.microsoft.com/office/powerpoint/2010/main" val="2061177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72" y="-158620"/>
            <a:ext cx="12285306" cy="4012162"/>
          </a:xfrm>
        </p:spPr>
        <p:txBody>
          <a:bodyPr>
            <a:normAutofit fontScale="90000"/>
          </a:bodyPr>
          <a:lstStyle/>
          <a:p>
            <a:pPr algn="ctr"/>
            <a:r>
              <a:rPr lang="en-US" sz="3600" i="1" dirty="0"/>
              <a:t>“Fight them on until there is no more tumult                                </a:t>
            </a:r>
            <a:br>
              <a:rPr lang="en-US" sz="3600" i="1" dirty="0"/>
            </a:br>
            <a:r>
              <a:rPr lang="en-US" sz="3600" i="1" dirty="0"/>
              <a:t> and religion becomes that of Allah”</a:t>
            </a:r>
            <a:br>
              <a:rPr lang="en-US" sz="3600" i="1" dirty="0"/>
            </a:br>
            <a:br>
              <a:rPr lang="en-US" sz="3600" i="1" dirty="0"/>
            </a:br>
            <a:r>
              <a:rPr lang="en-US" sz="3600" i="1" dirty="0"/>
              <a:t>"Fight those who do not believe in God and the last day...                            fight People of the Book, (Christian and Jews) who do                  </a:t>
            </a:r>
            <a:br>
              <a:rPr lang="en-US" sz="3600" i="1" dirty="0"/>
            </a:br>
            <a:r>
              <a:rPr lang="en-US" sz="3600" i="1" dirty="0"/>
              <a:t>not accept the religion of truth (Islam).”</a:t>
            </a:r>
            <a:br>
              <a:rPr lang="en-US" sz="3600" i="1" dirty="0"/>
            </a:br>
            <a:br>
              <a:rPr lang="en-US" sz="3600" i="1" dirty="0"/>
            </a:br>
            <a:endParaRPr lang="en-US" sz="3600" i="1" dirty="0"/>
          </a:p>
        </p:txBody>
      </p:sp>
      <p:pic>
        <p:nvPicPr>
          <p:cNvPr id="3" name="Picture 2"/>
          <p:cNvPicPr>
            <a:picLocks noChangeAspect="1"/>
          </p:cNvPicPr>
          <p:nvPr/>
        </p:nvPicPr>
        <p:blipFill>
          <a:blip r:embed="rId2"/>
          <a:stretch>
            <a:fillRect/>
          </a:stretch>
        </p:blipFill>
        <p:spPr>
          <a:xfrm>
            <a:off x="0" y="3018507"/>
            <a:ext cx="5850295" cy="3839493"/>
          </a:xfrm>
          <a:prstGeom prst="rect">
            <a:avLst/>
          </a:prstGeom>
        </p:spPr>
      </p:pic>
      <p:pic>
        <p:nvPicPr>
          <p:cNvPr id="1026" name="Picture 2" descr="https://cpnagasaki.files.wordpress.com/2013/06/70capt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4587" t="-3040" r="3245"/>
          <a:stretch/>
        </p:blipFill>
        <p:spPr bwMode="auto">
          <a:xfrm>
            <a:off x="0" y="2883159"/>
            <a:ext cx="5883020" cy="3974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018074" y="3018507"/>
            <a:ext cx="6173926" cy="3839493"/>
          </a:xfrm>
          <a:prstGeom prst="rect">
            <a:avLst/>
          </a:prstGeom>
        </p:spPr>
      </p:pic>
    </p:spTree>
    <p:extLst>
      <p:ext uri="{BB962C8B-B14F-4D97-AF65-F5344CB8AC3E}">
        <p14:creationId xmlns:p14="http://schemas.microsoft.com/office/powerpoint/2010/main" val="32579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81380" y="361950"/>
            <a:ext cx="3985385" cy="3333231"/>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146566" y="96416"/>
            <a:ext cx="3713584" cy="3713584"/>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5970765" y="3810000"/>
            <a:ext cx="6096000" cy="3048000"/>
          </a:xfrm>
          <a:prstGeom prst="rect">
            <a:avLst/>
          </a:prstGeom>
          <a:ln>
            <a:noFill/>
          </a:ln>
          <a:effectLst>
            <a:softEdge rad="112500"/>
          </a:effectLst>
        </p:spPr>
      </p:pic>
      <p:pic>
        <p:nvPicPr>
          <p:cNvPr id="2" name="Picture 1"/>
          <p:cNvPicPr>
            <a:picLocks noChangeAspect="1"/>
          </p:cNvPicPr>
          <p:nvPr/>
        </p:nvPicPr>
        <p:blipFill>
          <a:blip r:embed="rId5"/>
          <a:stretch>
            <a:fillRect/>
          </a:stretch>
        </p:blipFill>
        <p:spPr>
          <a:xfrm>
            <a:off x="4070066" y="162382"/>
            <a:ext cx="3801398" cy="3532800"/>
          </a:xfrm>
          <a:prstGeom prst="rect">
            <a:avLst/>
          </a:prstGeom>
          <a:ln>
            <a:noFill/>
          </a:ln>
          <a:effectLst>
            <a:softEdge rad="112500"/>
          </a:effectLst>
        </p:spPr>
      </p:pic>
      <p:pic>
        <p:nvPicPr>
          <p:cNvPr id="2050" name="Picture 2" descr="http://cdn.iraqinews.com/wp-content/uploads/2014/09/beheading-David-Haines-2014-9-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884" y="3938522"/>
            <a:ext cx="5216386" cy="2919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316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754326"/>
          </a:xfrm>
          <a:prstGeom prst="rect">
            <a:avLst/>
          </a:prstGeom>
        </p:spPr>
        <p:txBody>
          <a:bodyPr wrap="square">
            <a:spAutoFit/>
          </a:bodyPr>
          <a:lstStyle/>
          <a:p>
            <a:pPr algn="ctr"/>
            <a:r>
              <a:rPr lang="en-US" sz="3600" i="1" dirty="0"/>
              <a:t> “Fear none of those things which thou shalt suffer: behold, the devil shall cast some of you into prison, that ye may be tried; and ye shall have tribulation ten days…”</a:t>
            </a:r>
          </a:p>
        </p:txBody>
      </p:sp>
      <p:pic>
        <p:nvPicPr>
          <p:cNvPr id="3" name="Picture 2"/>
          <p:cNvPicPr>
            <a:picLocks noChangeAspect="1"/>
          </p:cNvPicPr>
          <p:nvPr/>
        </p:nvPicPr>
        <p:blipFill>
          <a:blip r:embed="rId2"/>
          <a:stretch>
            <a:fillRect/>
          </a:stretch>
        </p:blipFill>
        <p:spPr>
          <a:xfrm>
            <a:off x="2524125" y="1936880"/>
            <a:ext cx="7143750" cy="4762500"/>
          </a:xfrm>
          <a:prstGeom prst="rect">
            <a:avLst/>
          </a:prstGeom>
        </p:spPr>
      </p:pic>
    </p:spTree>
    <p:extLst>
      <p:ext uri="{BB962C8B-B14F-4D97-AF65-F5344CB8AC3E}">
        <p14:creationId xmlns:p14="http://schemas.microsoft.com/office/powerpoint/2010/main" val="3005916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862" y="121299"/>
            <a:ext cx="9190653" cy="6858000"/>
          </a:xfrm>
        </p:spPr>
        <p:txBody>
          <a:bodyPr>
            <a:normAutofit/>
          </a:bodyPr>
          <a:lstStyle/>
          <a:p>
            <a:pPr marL="514350" indent="-514350">
              <a:buAutoNum type="arabicPeriod"/>
            </a:pPr>
            <a:r>
              <a:rPr lang="en-US" sz="4000" dirty="0"/>
              <a:t>Satan has a false trinity</a:t>
            </a:r>
          </a:p>
          <a:p>
            <a:pPr marL="514350" indent="-514350">
              <a:buAutoNum type="arabicPeriod"/>
            </a:pPr>
            <a:r>
              <a:rPr lang="en-US" sz="4000"/>
              <a:t>Satan </a:t>
            </a:r>
            <a:r>
              <a:rPr lang="en-US" sz="4000" dirty="0"/>
              <a:t>has his synagogues </a:t>
            </a:r>
          </a:p>
          <a:p>
            <a:pPr marL="514350" indent="-514350">
              <a:buFont typeface="Arial" panose="020B0604020202020204" pitchFamily="34" charset="0"/>
              <a:buAutoNum type="arabicPeriod"/>
            </a:pPr>
            <a:r>
              <a:rPr lang="en-US" sz="4000" dirty="0"/>
              <a:t>Satan has prophets and teachers </a:t>
            </a:r>
          </a:p>
          <a:p>
            <a:pPr marL="514350" indent="-514350">
              <a:buFont typeface="Arial" panose="020B0604020202020204" pitchFamily="34" charset="0"/>
              <a:buAutoNum type="arabicPeriod"/>
            </a:pPr>
            <a:r>
              <a:rPr lang="en-US" sz="4000" dirty="0"/>
              <a:t>Satan has his doctrines</a:t>
            </a:r>
          </a:p>
          <a:p>
            <a:pPr marL="514350" indent="-514350">
              <a:buAutoNum type="arabicPeriod"/>
            </a:pPr>
            <a:r>
              <a:rPr lang="en-US" sz="4000" dirty="0"/>
              <a:t>Satan has his mysteries</a:t>
            </a:r>
          </a:p>
          <a:p>
            <a:pPr marL="514350" indent="-514350">
              <a:buAutoNum type="arabicPeriod"/>
            </a:pPr>
            <a:r>
              <a:rPr lang="en-US" sz="4000" dirty="0"/>
              <a:t>Satan has a throne</a:t>
            </a:r>
          </a:p>
          <a:p>
            <a:pPr marL="514350" indent="-514350">
              <a:buAutoNum type="arabicPeriod"/>
            </a:pPr>
            <a:r>
              <a:rPr lang="en-US" sz="4000" dirty="0"/>
              <a:t>Satan has a kingdom</a:t>
            </a:r>
          </a:p>
          <a:p>
            <a:pPr marL="514350" indent="-514350">
              <a:buFont typeface="Arial" panose="020B0604020202020204" pitchFamily="34" charset="0"/>
              <a:buAutoNum type="arabicPeriod"/>
            </a:pPr>
            <a:r>
              <a:rPr lang="en-US" sz="4000" dirty="0"/>
              <a:t>Satan desires worship</a:t>
            </a:r>
          </a:p>
          <a:p>
            <a:pPr marL="514350" indent="-514350">
              <a:buAutoNum type="arabicPeriod"/>
            </a:pPr>
            <a:r>
              <a:rPr lang="en-US" sz="4000" dirty="0"/>
              <a:t>Satan has worshipers</a:t>
            </a:r>
          </a:p>
          <a:p>
            <a:pPr marL="0" indent="0">
              <a:buNone/>
            </a:pPr>
            <a:endParaRPr lang="en-US" sz="4000" dirty="0"/>
          </a:p>
          <a:p>
            <a:pPr marL="0" indent="0">
              <a:buNone/>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p:txBody>
      </p:sp>
      <p:pic>
        <p:nvPicPr>
          <p:cNvPr id="5" name="Picture 4"/>
          <p:cNvPicPr>
            <a:picLocks noChangeAspect="1"/>
          </p:cNvPicPr>
          <p:nvPr/>
        </p:nvPicPr>
        <p:blipFill>
          <a:blip r:embed="rId2"/>
          <a:stretch>
            <a:fillRect/>
          </a:stretch>
        </p:blipFill>
        <p:spPr>
          <a:xfrm>
            <a:off x="6107357" y="3442823"/>
            <a:ext cx="6147318" cy="3415177"/>
          </a:xfrm>
          <a:prstGeom prst="rect">
            <a:avLst/>
          </a:prstGeom>
        </p:spPr>
      </p:pic>
    </p:spTree>
    <p:extLst>
      <p:ext uri="{BB962C8B-B14F-4D97-AF65-F5344CB8AC3E}">
        <p14:creationId xmlns:p14="http://schemas.microsoft.com/office/powerpoint/2010/main" val="25258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f I Were the Devil - Paul Harvey (Good Aud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2017022" cy="6759575"/>
          </a:xfrm>
          <a:prstGeom prst="rect">
            <a:avLst/>
          </a:prstGeom>
        </p:spPr>
      </p:pic>
    </p:spTree>
    <p:extLst>
      <p:ext uri="{BB962C8B-B14F-4D97-AF65-F5344CB8AC3E}">
        <p14:creationId xmlns:p14="http://schemas.microsoft.com/office/powerpoint/2010/main" val="39542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1748" y="884008"/>
            <a:ext cx="9244925" cy="5177158"/>
          </a:xfrm>
          <a:prstGeom prst="rect">
            <a:avLst/>
          </a:prstGeom>
        </p:spPr>
      </p:pic>
    </p:spTree>
    <p:extLst>
      <p:ext uri="{BB962C8B-B14F-4D97-AF65-F5344CB8AC3E}">
        <p14:creationId xmlns:p14="http://schemas.microsoft.com/office/powerpoint/2010/main" val="124976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prophets and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057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78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1992</TotalTime>
  <Words>2021</Words>
  <Application>Microsoft Office PowerPoint</Application>
  <PresentationFormat>Widescreen</PresentationFormat>
  <Paragraphs>130</Paragraphs>
  <Slides>77</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Batang</vt:lpstr>
      <vt:lpstr>Arial</vt:lpstr>
      <vt:lpstr>Calibri</vt:lpstr>
      <vt:lpstr>Calibri Light</vt:lpstr>
      <vt:lpstr>Times New Roman</vt:lpstr>
      <vt:lpstr>1_Office Theme</vt:lpstr>
      <vt:lpstr>PowerPoint Presentation</vt:lpstr>
      <vt:lpstr>Topics to be studied</vt:lpstr>
      <vt:lpstr>PowerPoint Presentation</vt:lpstr>
      <vt:lpstr>How does Satan imitate God?  </vt:lpstr>
      <vt:lpstr>Satan has a false trinity </vt:lpstr>
      <vt:lpstr>He has his synagogues </vt:lpstr>
      <vt:lpstr> "I know thy works, and tribulation, and poverty, (but thou art rich) and I know the blasphemy of them which say they are Jews, and are not, but are the synagogue of Satan" (Rev. 2:9)  </vt:lpstr>
      <vt:lpstr>Satan has prophets and teachers</vt:lpstr>
      <vt:lpstr>(2 Peter 2:1)  “But there were false prophets also among the people, even as there shall be false teachers among you, who privily shall bring in damnable heresies, even denying the Lord that bought them, and bring upon themselves swift destruction.”</vt:lpstr>
      <vt:lpstr>Satan has his doctrines </vt:lpstr>
      <vt:lpstr>"Now the Spirit speaketh expressly, that in the latter times some shall depart from the faith, giving heed to seducing spirits, and doctrines of devils" (1 Tim. 4:1) </vt:lpstr>
      <vt:lpstr>Satan has his mysteries </vt:lpstr>
      <vt:lpstr>Biblical Warning  Concerning  Occult Involvement (Deuteronomy 18:9-13)</vt:lpstr>
      <vt:lpstr>Satan has a throne</vt:lpstr>
      <vt:lpstr>"I know thy works, and where thou dwellest, even where Satan’s seat is: and thou holdest fast my name, and hast not denied my faith, even in those days wherein Antipas was my faithful martyr, who was slain among you, where Satan dwelleth." (Rev. 2:13) </vt:lpstr>
      <vt:lpstr>PowerPoint Presentation</vt:lpstr>
      <vt:lpstr>Satan has his kingdoms </vt:lpstr>
      <vt:lpstr>PowerPoint Presentation</vt:lpstr>
      <vt:lpstr>PowerPoint Presentation</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PowerPoint Presentation</vt:lpstr>
      <vt:lpstr> (I Tim. 2:14)  “And Adam was not deceived, but the woman being deceived was in the transgression.”</vt:lpstr>
      <vt:lpstr> “The Consequences of the Fall”</vt:lpstr>
      <vt:lpstr>PowerPoint Presentation</vt:lpstr>
      <vt:lpstr>PowerPoint Presentation</vt:lpstr>
      <vt:lpstr>The Seven Sealed Book  (Revelation 5:1-14)</vt:lpstr>
      <vt:lpstr>“And I saw in the right hand of him that sat on the throne a book written within and on the backside, sealed with seven seals.” </vt:lpstr>
      <vt:lpstr>PowerPoint Presentation</vt:lpstr>
      <vt:lpstr>“And I saw a strong angel proclaiming with a loud voice, Who is worthy to open the book, and to loose the seals thereof?”</vt:lpstr>
      <vt:lpstr>“And he came and took the book out of the right hand of Him that sat upon the throne…”</vt:lpstr>
      <vt:lpstr>Heaven Erupts  in Praise</vt:lpstr>
      <vt:lpstr>PowerPoint Presentation</vt:lpstr>
      <vt:lpstr>PowerPoint Presentation</vt:lpstr>
      <vt:lpstr>“And twenty elders fell down and worshipped him that liveth             forever and ever.”</vt:lpstr>
      <vt:lpstr>“And they sung a new song, saying, Thou are worthy to take the book, and to open the seals thereof: for thou wast slain, and hast redeemed us to God by      thy blood…”</vt:lpstr>
      <vt:lpstr>PowerPoint Presentation</vt:lpstr>
      <vt:lpstr>“And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vt:lpstr>
      <vt:lpstr>“The kingdoms of this world are become the kingdoms of our Lord, and of His Christ; and He shall reign for ever and ever.” (Revelation 11:5)</vt:lpstr>
      <vt:lpstr>Satan desires Worship</vt:lpstr>
      <vt:lpstr>“For thou hast said in thine heart…”</vt:lpstr>
      <vt:lpstr>PowerPoint Presentation</vt:lpstr>
      <vt:lpstr>Who is behind all false religion? </vt:lpstr>
      <vt:lpstr> "I know thy works, and tribulation, and poverty, (but thou art rich) and I know the blasphemy of them which say they are Jews, and are not, but are the synagogue of Satan" (Rev. 2:9)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 has his worshipers </vt:lpstr>
      <vt:lpstr>"And they worshipped the dragon which gave power unto the beast: and they worshipped the beast, saying, Who is like unto the beast? who is able to make war with him?" (Rev. 13:4) </vt:lpstr>
      <vt:lpstr>PowerPoint Presentation</vt:lpstr>
      <vt:lpstr>PowerPoint Presentation</vt:lpstr>
      <vt:lpstr>“…and his deadly wound was healed: and all the world wondered after the beast…” </vt:lpstr>
      <vt:lpstr>Abomination of desolation</vt:lpstr>
      <vt:lpstr>PowerPoint Presentation</vt:lpstr>
      <vt:lpstr>“He (false prophet) deceiveth them that dwell on the earth by the means of those miracles which he had power to do…saying to them…that they should make an image to the beast, which had the wound by a sword, and did live.”</vt:lpstr>
      <vt:lpstr>“And he (false prophet) had power to give life unto the image of the beast, that the image  of the beast should  both speak…”  (Revelation 13:15)</vt:lpstr>
      <vt:lpstr>PowerPoint Presentation</vt:lpstr>
      <vt:lpstr>PowerPoint Presentation</vt:lpstr>
      <vt:lpstr>“I saw the souls of those who had been beheaded because of their testimony of Jesus and because of the word of God, and those who had not worshiped the beast or his image, and had not received the mark on their forehead and on their hand.”</vt:lpstr>
      <vt:lpstr>“Why Do Muslims Behead People?” </vt:lpstr>
      <vt:lpstr>   Quran -“When your Lord revealed to the angels: I am with you, therefore make firm those who believe. I will cast terror into the hearts of those who disbelieve. Therefore strike off their heads and strike off every fingertip of them.”  “Therefore, when ye meet the Unbelievers ,                           strike off their heads.”  “Oh ye who believe! Murder those of the disbelievers                           and let them find harshness in you.” </vt:lpstr>
      <vt:lpstr>“Fight them on until there is no more tumult                                  and religion becomes that of Allah”  "Fight those who do not believe in God and the last day...                            fight People of the Book, (Christian and Jews) who do                   not accept the religion of truth (Islam).”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57</cp:revision>
  <dcterms:created xsi:type="dcterms:W3CDTF">2016-04-19T20:16:28Z</dcterms:created>
  <dcterms:modified xsi:type="dcterms:W3CDTF">2016-05-22T11:42:03Z</dcterms:modified>
</cp:coreProperties>
</file>