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9B066-B1FC-42CE-B950-75FF7B6DF80E}" type="datetimeFigureOut">
              <a:rPr lang="en-US" smtClean="0"/>
              <a:pPr/>
              <a:t>9/4/2009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2258B-CCC7-4318-A5D0-8650AEE17D2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D2258B-CCC7-4318-A5D0-8650AEE17D2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2258B-CCC7-4318-A5D0-8650AEE17D2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D0671-F810-48B1-8537-B10D44C64DCF}" type="datetimeFigureOut">
              <a:rPr lang="en-US" smtClean="0"/>
              <a:pPr/>
              <a:t>9/4/2009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3B7EE7-7A1B-4E8E-9B1A-BB66356A42A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D0671-F810-48B1-8537-B10D44C64DCF}" type="datetimeFigureOut">
              <a:rPr lang="en-US" smtClean="0"/>
              <a:pPr/>
              <a:t>9/4/2009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7EE7-7A1B-4E8E-9B1A-BB66356A42A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C:\Users\Ptr. Daniel White\Desktop\Prophecy pictures\prophecy pictures\riches materal pos. plesures, worldly\Stock-Market-History-DJIA.jpg"/>
          <p:cNvPicPr>
            <a:picLocks noChangeAspect="1" noChangeArrowheads="1"/>
          </p:cNvPicPr>
          <p:nvPr/>
        </p:nvPicPr>
        <p:blipFill>
          <a:blip r:embed="rId3" cstate="print"/>
          <a:srcRect/>
          <a:stretch>
            <a:fillRect/>
          </a:stretch>
        </p:blipFill>
        <p:spPr bwMode="auto">
          <a:xfrm>
            <a:off x="0" y="0"/>
            <a:ext cx="9159025" cy="6858000"/>
          </a:xfrm>
          <a:prstGeom prst="rect">
            <a:avLst/>
          </a:prstGeom>
          <a:noFill/>
        </p:spPr>
      </p:pic>
      <p:sp>
        <p:nvSpPr>
          <p:cNvPr id="5" name="Rectangle 4"/>
          <p:cNvSpPr/>
          <p:nvPr/>
        </p:nvSpPr>
        <p:spPr>
          <a:xfrm>
            <a:off x="381000" y="4572000"/>
            <a:ext cx="8001000" cy="1200329"/>
          </a:xfrm>
          <a:prstGeom prst="rect">
            <a:avLst/>
          </a:prstGeom>
        </p:spPr>
        <p:txBody>
          <a:bodyPr wrap="square">
            <a:spAutoFit/>
          </a:bodyPr>
          <a:lstStyle/>
          <a:p>
            <a:pPr algn="ctr"/>
            <a:r>
              <a:rPr lang="en-US" sz="3600" i="1" dirty="0" smtClean="0">
                <a:solidFill>
                  <a:srgbClr val="FFC000"/>
                </a:solidFill>
                <a:effectLst>
                  <a:glow rad="101600">
                    <a:schemeClr val="bg1">
                      <a:alpha val="60000"/>
                    </a:schemeClr>
                  </a:glow>
                </a:effectLst>
              </a:rPr>
              <a:t>“And ye shall know the truth and the truth shall make you free.” (John 8:32)</a:t>
            </a:r>
            <a:endParaRPr lang="en-US" sz="3600" i="1" dirty="0">
              <a:solidFill>
                <a:srgbClr val="FFC000"/>
              </a:solidFill>
              <a:effectLst>
                <a:glow rad="101600">
                  <a:schemeClr val="bg1">
                    <a:alpha val="60000"/>
                  </a:schemeClr>
                </a:glow>
              </a:effectLst>
            </a:endParaRPr>
          </a:p>
        </p:txBody>
      </p:sp>
      <p:sp>
        <p:nvSpPr>
          <p:cNvPr id="6" name="Rectangle 5"/>
          <p:cNvSpPr/>
          <p:nvPr/>
        </p:nvSpPr>
        <p:spPr>
          <a:xfrm>
            <a:off x="685800" y="2590800"/>
            <a:ext cx="7620000" cy="1200329"/>
          </a:xfrm>
          <a:prstGeom prst="rect">
            <a:avLst/>
          </a:prstGeom>
        </p:spPr>
        <p:txBody>
          <a:bodyPr wrap="square">
            <a:spAutoFit/>
          </a:bodyPr>
          <a:lstStyle/>
          <a:p>
            <a:pPr algn="ctr"/>
            <a:r>
              <a:rPr lang="en-US" sz="3600" i="1" dirty="0" smtClean="0">
                <a:effectLst>
                  <a:glow rad="101600">
                    <a:schemeClr val="bg1">
                      <a:alpha val="60000"/>
                    </a:schemeClr>
                  </a:glow>
                </a:effectLst>
              </a:rPr>
              <a:t>What does it mean to be </a:t>
            </a:r>
          </a:p>
          <a:p>
            <a:pPr algn="ctr"/>
            <a:r>
              <a:rPr lang="en-US" sz="3600" i="1" dirty="0" smtClean="0">
                <a:effectLst>
                  <a:glow rad="101600">
                    <a:schemeClr val="bg1">
                      <a:alpha val="60000"/>
                    </a:schemeClr>
                  </a:glow>
                </a:effectLst>
              </a:rPr>
              <a:t>financially  free?</a:t>
            </a:r>
          </a:p>
        </p:txBody>
      </p:sp>
      <p:sp>
        <p:nvSpPr>
          <p:cNvPr id="8" name="Rectangle 7"/>
          <p:cNvSpPr/>
          <p:nvPr/>
        </p:nvSpPr>
        <p:spPr>
          <a:xfrm>
            <a:off x="304800" y="914401"/>
            <a:ext cx="7772400" cy="1323439"/>
          </a:xfrm>
          <a:prstGeom prst="rect">
            <a:avLst/>
          </a:prstGeom>
        </p:spPr>
        <p:txBody>
          <a:bodyPr wrap="square">
            <a:spAutoFit/>
          </a:bodyPr>
          <a:lstStyle/>
          <a:p>
            <a:pPr algn="ctr"/>
            <a:r>
              <a:rPr lang="en-US" sz="4000" dirty="0" smtClean="0">
                <a:effectLst>
                  <a:glow rad="101600">
                    <a:schemeClr val="bg1">
                      <a:alpha val="60000"/>
                    </a:schemeClr>
                  </a:glow>
                </a:effectLst>
              </a:rPr>
              <a:t>Financial Freedom</a:t>
            </a:r>
          </a:p>
          <a:p>
            <a:pPr algn="ctr"/>
            <a:r>
              <a:rPr lang="en-US" sz="4000" dirty="0" smtClean="0">
                <a:effectLst>
                  <a:glow rad="101600">
                    <a:schemeClr val="bg1">
                      <a:alpha val="60000"/>
                    </a:schemeClr>
                  </a:glow>
                </a:effectLst>
              </a:rPr>
              <a:t>(Part 11)</a:t>
            </a:r>
            <a:endParaRPr lang="en-US" sz="40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effectLst>
                  <a:glow rad="101600">
                    <a:schemeClr val="bg1">
                      <a:alpha val="60000"/>
                    </a:schemeClr>
                  </a:glow>
                </a:effectLst>
              </a:rPr>
              <a:t>Resisting Temptation</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3600" dirty="0" smtClean="0">
                <a:effectLst>
                  <a:glow rad="101600">
                    <a:schemeClr val="bg1">
                      <a:alpha val="60000"/>
                    </a:schemeClr>
                  </a:glow>
                </a:effectLst>
              </a:rPr>
              <a:t>Do not put yourself in the place of temptation – </a:t>
            </a:r>
            <a:r>
              <a:rPr lang="en-US" sz="3600" i="1" dirty="0" smtClean="0">
                <a:effectLst>
                  <a:glow rad="101600">
                    <a:schemeClr val="bg1">
                      <a:alpha val="60000"/>
                    </a:schemeClr>
                  </a:glow>
                </a:effectLst>
              </a:rPr>
              <a:t>Mark 14:28</a:t>
            </a:r>
          </a:p>
          <a:p>
            <a:r>
              <a:rPr lang="en-US" sz="3600" dirty="0" smtClean="0">
                <a:effectLst>
                  <a:glow rad="101600">
                    <a:schemeClr val="bg1">
                      <a:alpha val="60000"/>
                    </a:schemeClr>
                  </a:glow>
                </a:effectLst>
              </a:rPr>
              <a:t>Pray for wisdom to discern temptation – </a:t>
            </a:r>
            <a:r>
              <a:rPr lang="en-US" sz="3600" i="1" dirty="0" smtClean="0">
                <a:effectLst>
                  <a:glow rad="101600">
                    <a:schemeClr val="bg1">
                      <a:alpha val="60000"/>
                    </a:schemeClr>
                  </a:glow>
                </a:effectLst>
              </a:rPr>
              <a:t>Matthew 26:41</a:t>
            </a:r>
          </a:p>
          <a:p>
            <a:r>
              <a:rPr lang="en-US" sz="3600" dirty="0" smtClean="0">
                <a:effectLst>
                  <a:glow rad="101600">
                    <a:schemeClr val="bg1">
                      <a:alpha val="60000"/>
                    </a:schemeClr>
                  </a:glow>
                </a:effectLst>
              </a:rPr>
              <a:t>Flee temptation – I </a:t>
            </a:r>
            <a:r>
              <a:rPr lang="en-US" sz="3600" dirty="0">
                <a:effectLst>
                  <a:glow rad="101600">
                    <a:schemeClr val="bg1">
                      <a:alpha val="60000"/>
                    </a:schemeClr>
                  </a:glow>
                </a:effectLst>
              </a:rPr>
              <a:t>C</a:t>
            </a:r>
            <a:r>
              <a:rPr lang="en-US" sz="3600" dirty="0" smtClean="0">
                <a:effectLst>
                  <a:glow rad="101600">
                    <a:schemeClr val="bg1">
                      <a:alpha val="60000"/>
                    </a:schemeClr>
                  </a:glow>
                </a:effectLst>
              </a:rPr>
              <a:t>orinthians 10:13-14</a:t>
            </a:r>
          </a:p>
          <a:p>
            <a:r>
              <a:rPr lang="en-US" sz="3600" dirty="0" smtClean="0">
                <a:effectLst>
                  <a:glow rad="101600">
                    <a:schemeClr val="bg1">
                      <a:alpha val="60000"/>
                    </a:schemeClr>
                  </a:glow>
                </a:effectLst>
              </a:rPr>
              <a:t>Never be prideful and think that you are above temptation – </a:t>
            </a:r>
            <a:r>
              <a:rPr lang="en-US" sz="3600" i="1" dirty="0" smtClean="0">
                <a:effectLst>
                  <a:glow rad="101600">
                    <a:schemeClr val="bg1">
                      <a:alpha val="60000"/>
                    </a:schemeClr>
                  </a:glow>
                </a:effectLst>
              </a:rPr>
              <a:t>Proverbs 16:18</a:t>
            </a:r>
          </a:p>
          <a:p>
            <a:r>
              <a:rPr lang="en-US" sz="3600" dirty="0" smtClean="0">
                <a:effectLst>
                  <a:glow rad="101600">
                    <a:schemeClr val="bg1">
                      <a:alpha val="60000"/>
                    </a:schemeClr>
                  </a:glow>
                </a:effectLst>
              </a:rPr>
              <a:t>Ask God for grace to resist temptation – </a:t>
            </a:r>
            <a:r>
              <a:rPr lang="en-US" sz="3600" i="1" dirty="0" smtClean="0">
                <a:effectLst>
                  <a:glow rad="101600">
                    <a:schemeClr val="bg1">
                      <a:alpha val="60000"/>
                    </a:schemeClr>
                  </a:glow>
                </a:effectLst>
              </a:rPr>
              <a:t>Hebrews 2:18, 4:15-16</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5562600" cy="6705600"/>
          </a:xfrm>
        </p:spPr>
        <p:txBody>
          <a:bodyPr>
            <a:normAutofit/>
          </a:bodyPr>
          <a:lstStyle/>
          <a:p>
            <a:r>
              <a:rPr lang="en-US" sz="3600" dirty="0" smtClean="0">
                <a:effectLst>
                  <a:glow rad="101600">
                    <a:schemeClr val="bg1">
                      <a:alpha val="60000"/>
                    </a:schemeClr>
                  </a:glow>
                </a:effectLst>
              </a:rPr>
              <a:t>Endure temptation </a:t>
            </a:r>
            <a:r>
              <a:rPr lang="en-US" sz="3600" i="1" dirty="0" smtClean="0">
                <a:effectLst>
                  <a:glow rad="101600">
                    <a:schemeClr val="bg1">
                      <a:alpha val="60000"/>
                    </a:schemeClr>
                  </a:glow>
                </a:effectLst>
              </a:rPr>
              <a:t>(do not give in) – James 1:12</a:t>
            </a:r>
          </a:p>
          <a:p>
            <a:r>
              <a:rPr lang="en-US" sz="3600" dirty="0" smtClean="0">
                <a:effectLst>
                  <a:glow rad="101600">
                    <a:schemeClr val="bg1">
                      <a:alpha val="60000"/>
                    </a:schemeClr>
                  </a:glow>
                </a:effectLst>
              </a:rPr>
              <a:t>Claim the promise of          </a:t>
            </a:r>
            <a:r>
              <a:rPr lang="en-US" sz="3600" i="1" dirty="0" smtClean="0">
                <a:effectLst>
                  <a:glow rad="101600">
                    <a:schemeClr val="bg1">
                      <a:alpha val="60000"/>
                    </a:schemeClr>
                  </a:glow>
                </a:effectLst>
              </a:rPr>
              <a:t>II Peter 2:9 </a:t>
            </a:r>
            <a:r>
              <a:rPr lang="en-US" sz="3600" dirty="0" smtClean="0">
                <a:effectLst>
                  <a:glow rad="101600">
                    <a:schemeClr val="bg1">
                      <a:alpha val="60000"/>
                    </a:schemeClr>
                  </a:glow>
                </a:effectLst>
              </a:rPr>
              <a:t>–</a:t>
            </a:r>
          </a:p>
          <a:p>
            <a:endParaRPr lang="en-US" sz="3600" dirty="0">
              <a:effectLst>
                <a:glow rad="101600">
                  <a:schemeClr val="bg1">
                    <a:alpha val="60000"/>
                  </a:schemeClr>
                </a:glow>
              </a:effectLst>
            </a:endParaRPr>
          </a:p>
          <a:p>
            <a:pPr>
              <a:buNone/>
            </a:pPr>
            <a:r>
              <a:rPr lang="en-US" sz="3600" i="1" dirty="0" smtClean="0">
                <a:solidFill>
                  <a:srgbClr val="FFFF00"/>
                </a:solidFill>
                <a:effectLst>
                  <a:glow rad="101600">
                    <a:schemeClr val="bg1">
                      <a:alpha val="60000"/>
                    </a:schemeClr>
                  </a:glow>
                </a:effectLst>
              </a:rPr>
              <a:t>“The Lord knoweth how to deliver the godly out of temptation.”</a:t>
            </a:r>
            <a:endParaRPr lang="en-US" sz="3600" i="1" dirty="0">
              <a:solidFill>
                <a:srgbClr val="FFFF00"/>
              </a:solidFill>
              <a:effectLst>
                <a:glow rad="101600">
                  <a:schemeClr val="bg1">
                    <a:alpha val="60000"/>
                  </a:schemeClr>
                </a:glow>
              </a:effectLst>
            </a:endParaRPr>
          </a:p>
        </p:txBody>
      </p:sp>
      <p:pic>
        <p:nvPicPr>
          <p:cNvPr id="1026" name="Picture 2" descr="C:\Users\Ptr. Daniel White\Desktop\Bible pictures\Praying\Prayer\The Lord's Prayer 191-1177-a.jpg"/>
          <p:cNvPicPr>
            <a:picLocks noChangeAspect="1" noChangeArrowheads="1"/>
          </p:cNvPicPr>
          <p:nvPr/>
        </p:nvPicPr>
        <p:blipFill>
          <a:blip r:embed="rId3" cstate="print"/>
          <a:srcRect/>
          <a:stretch>
            <a:fillRect/>
          </a:stretch>
        </p:blipFill>
        <p:spPr bwMode="auto">
          <a:xfrm>
            <a:off x="5198569" y="838200"/>
            <a:ext cx="3584732" cy="58637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to="" calcmode="lin" valueType="num">
                                      <p:cBhvr>
                                        <p:cTn id="2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effectLst>
                  <a:glow rad="101600">
                    <a:schemeClr val="bg1">
                      <a:alpha val="60000"/>
                    </a:schemeClr>
                  </a:glow>
                </a:effectLst>
              </a:rPr>
              <a:t>The Destruction of Gambling</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(Luke 12:15; I Timothy 6:9-10)</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152400" y="1905000"/>
            <a:ext cx="4953000" cy="4953000"/>
          </a:xfrm>
        </p:spPr>
        <p:txBody>
          <a:bodyPr>
            <a:normAutofit/>
          </a:bodyPr>
          <a:lstStyle/>
          <a:p>
            <a:r>
              <a:rPr lang="en-US" sz="3600" dirty="0" smtClean="0">
                <a:effectLst>
                  <a:glow rad="101600">
                    <a:schemeClr val="bg1">
                      <a:alpha val="60000"/>
                    </a:schemeClr>
                  </a:glow>
                </a:effectLst>
              </a:rPr>
              <a:t>1964 – Six million compulsive gamblers</a:t>
            </a:r>
          </a:p>
          <a:p>
            <a:r>
              <a:rPr lang="en-US" sz="3600" dirty="0" smtClean="0">
                <a:effectLst>
                  <a:glow rad="101600">
                    <a:schemeClr val="bg1">
                      <a:alpha val="60000"/>
                    </a:schemeClr>
                  </a:glow>
                </a:effectLst>
              </a:rPr>
              <a:t>1993 – Thirty million compulsive gamblers</a:t>
            </a:r>
          </a:p>
          <a:p>
            <a:r>
              <a:rPr lang="en-US" sz="3600" dirty="0" smtClean="0">
                <a:effectLst>
                  <a:glow rad="101600">
                    <a:schemeClr val="bg1">
                      <a:alpha val="60000"/>
                    </a:schemeClr>
                  </a:glow>
                </a:effectLst>
              </a:rPr>
              <a:t>2007 – Forty two million compulsive gamblers</a:t>
            </a:r>
            <a:endParaRPr lang="en-US" sz="3600" dirty="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a:stretch>
            <a:fillRect/>
          </a:stretch>
        </p:blipFill>
        <p:spPr bwMode="auto">
          <a:xfrm>
            <a:off x="5257800" y="1580948"/>
            <a:ext cx="3524250" cy="52770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effectLst>
                  <a:glow rad="101600">
                    <a:schemeClr val="bg1">
                      <a:alpha val="60000"/>
                    </a:schemeClr>
                  </a:glow>
                </a:effectLst>
              </a:rPr>
              <a:t>Odds Against the Gambler</a:t>
            </a:r>
            <a:endParaRPr lang="en-US" sz="4800" dirty="0">
              <a:effectLst>
                <a:glow rad="101600">
                  <a:schemeClr val="bg1">
                    <a:alpha val="60000"/>
                  </a:schemeClr>
                </a:glow>
              </a:effectLst>
            </a:endParaRPr>
          </a:p>
        </p:txBody>
      </p:sp>
      <p:sp>
        <p:nvSpPr>
          <p:cNvPr id="3" name="Content Placeholder 2"/>
          <p:cNvSpPr>
            <a:spLocks noGrp="1"/>
          </p:cNvSpPr>
          <p:nvPr>
            <p:ph idx="1"/>
          </p:nvPr>
        </p:nvSpPr>
        <p:spPr/>
        <p:txBody>
          <a:bodyPr>
            <a:normAutofit/>
          </a:bodyPr>
          <a:lstStyle/>
          <a:p>
            <a:pPr>
              <a:buFont typeface="Arial" charset="0"/>
              <a:buChar char="•"/>
            </a:pPr>
            <a:r>
              <a:rPr lang="en-US" sz="3600" dirty="0" smtClean="0">
                <a:effectLst>
                  <a:glow rad="101600">
                    <a:schemeClr val="bg1">
                      <a:alpha val="60000"/>
                    </a:schemeClr>
                  </a:glow>
                </a:effectLst>
              </a:rPr>
              <a:t>Legalized gambling – 60% - 75%</a:t>
            </a:r>
          </a:p>
          <a:p>
            <a:pPr>
              <a:buFont typeface="Arial" charset="0"/>
              <a:buChar char="•"/>
            </a:pPr>
            <a:r>
              <a:rPr lang="en-US" sz="3600" dirty="0" smtClean="0">
                <a:effectLst>
                  <a:glow rad="101600">
                    <a:schemeClr val="bg1">
                      <a:alpha val="60000"/>
                    </a:schemeClr>
                  </a:glow>
                </a:effectLst>
              </a:rPr>
              <a:t>Illegal gambling – Much higher</a:t>
            </a:r>
          </a:p>
          <a:p>
            <a:pPr>
              <a:buFont typeface="Arial" charset="0"/>
              <a:buChar char="•"/>
            </a:pPr>
            <a:r>
              <a:rPr lang="en-US" sz="3600" dirty="0" smtClean="0">
                <a:effectLst>
                  <a:glow rad="101600">
                    <a:schemeClr val="bg1">
                      <a:alpha val="60000"/>
                    </a:schemeClr>
                  </a:glow>
                </a:effectLst>
              </a:rPr>
              <a:t>Establishment gambling – House wins 8 out of 10 times</a:t>
            </a:r>
            <a:endParaRPr lang="en-US" sz="3600"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3962400" y="3559238"/>
            <a:ext cx="4953000" cy="3298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effectLst>
                  <a:glow rad="101600">
                    <a:schemeClr val="bg1">
                      <a:alpha val="60000"/>
                    </a:schemeClr>
                  </a:glow>
                </a:effectLst>
              </a:rPr>
              <a:t>Gambling attracts organized crime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371600"/>
            <a:ext cx="9144000" cy="5486400"/>
          </a:xfrm>
        </p:spPr>
        <p:txBody>
          <a:bodyPr>
            <a:noAutofit/>
          </a:bodyPr>
          <a:lstStyle/>
          <a:p>
            <a:r>
              <a:rPr lang="en-US" sz="3600" dirty="0" smtClean="0">
                <a:effectLst>
                  <a:glow rad="101600">
                    <a:schemeClr val="bg1">
                      <a:alpha val="60000"/>
                    </a:schemeClr>
                  </a:glow>
                </a:effectLst>
              </a:rPr>
              <a:t>Increase of drugs, drinking, break-up of the family, poverty, immorality, illegal gambling, corruption of public officials, etc.</a:t>
            </a:r>
          </a:p>
          <a:p>
            <a:pPr>
              <a:buFont typeface="Arial" charset="0"/>
              <a:buChar char="•"/>
            </a:pPr>
            <a:r>
              <a:rPr lang="en-US" sz="3600" dirty="0" smtClean="0">
                <a:effectLst>
                  <a:glow rad="101600">
                    <a:schemeClr val="bg1">
                      <a:alpha val="60000"/>
                    </a:schemeClr>
                  </a:glow>
                </a:effectLst>
              </a:rPr>
              <a:t>Los Angeles Chief of Police – In analyzing the gambling situation in his city said:</a:t>
            </a:r>
          </a:p>
          <a:p>
            <a:pPr>
              <a:buNone/>
            </a:pPr>
            <a:endParaRPr lang="en-US" sz="3600" dirty="0" smtClean="0">
              <a:effectLst>
                <a:glow rad="101600">
                  <a:schemeClr val="bg1">
                    <a:alpha val="60000"/>
                  </a:schemeClr>
                </a:glow>
              </a:effectLst>
            </a:endParaRPr>
          </a:p>
          <a:p>
            <a:pPr>
              <a:buNone/>
            </a:pPr>
            <a:r>
              <a:rPr lang="en-US" sz="3600" i="1" dirty="0" smtClean="0">
                <a:solidFill>
                  <a:srgbClr val="FFFF00"/>
                </a:solidFill>
                <a:effectLst>
                  <a:glow rad="101600">
                    <a:schemeClr val="bg1">
                      <a:alpha val="60000"/>
                    </a:schemeClr>
                  </a:glow>
                </a:effectLst>
              </a:rPr>
              <a:t>   “A society that bases its financial structure on the weaknesses of its people doesn’t deserve to survive.”</a:t>
            </a:r>
          </a:p>
          <a:p>
            <a:endParaRPr lang="en-US" sz="3600"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Autofit/>
          </a:bodyPr>
          <a:lstStyle/>
          <a:p>
            <a:r>
              <a:rPr lang="en-US" sz="3000" dirty="0" smtClean="0">
                <a:solidFill>
                  <a:srgbClr val="FFFF00"/>
                </a:solidFill>
                <a:effectLst>
                  <a:glow rad="101600">
                    <a:schemeClr val="bg1">
                      <a:alpha val="60000"/>
                    </a:schemeClr>
                  </a:glow>
                </a:effectLst>
              </a:rPr>
              <a:t>Massachusetts Crime Commission – Study on Gambling:</a:t>
            </a:r>
          </a:p>
          <a:p>
            <a:pPr>
              <a:buNone/>
            </a:pPr>
            <a:r>
              <a:rPr lang="en-US" sz="3000" dirty="0" smtClean="0">
                <a:effectLst>
                  <a:glow rad="101600">
                    <a:schemeClr val="bg1">
                      <a:alpha val="60000"/>
                    </a:schemeClr>
                  </a:glow>
                </a:effectLst>
              </a:rPr>
              <a:t>  “In areas where gambling is illegal, wide open gambling operations are often in full swing because of the protection money paid to local public officials. Corruption is one of the largest industries in our nation. Such corruption in our nation amounts to the wholesale value of one-half the automobiles produced in our country in an ordinary year.  Once a public official has accepted such bribes, he is no longer truly a public servant. He is a bought man who must now wink his eye at many vices including robbery, prostitution, and even murder because of his monetary relationship with the racketeers. This kind of individual makes</a:t>
            </a:r>
            <a:endParaRPr lang="en-US" sz="30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effectLst>
                  <a:glow rad="101600">
                    <a:schemeClr val="bg1">
                      <a:alpha val="60000"/>
                    </a:schemeClr>
                  </a:glow>
                </a:effectLst>
              </a:rPr>
              <a:t>    it exceedingly difficult for the majority of public officials who are honest and must contend with public loss of respect for the law because of the dishonesty of a few. The fact is that gambling destroys society. Gamblers do not say  </a:t>
            </a:r>
            <a:r>
              <a:rPr lang="en-US" i="1" dirty="0" smtClean="0">
                <a:effectLst>
                  <a:glow rad="101600">
                    <a:schemeClr val="bg1">
                      <a:alpha val="60000"/>
                    </a:schemeClr>
                  </a:glow>
                </a:effectLst>
              </a:rPr>
              <a:t>“Let’s stop here.” </a:t>
            </a:r>
            <a:r>
              <a:rPr lang="en-US" dirty="0" smtClean="0">
                <a:effectLst>
                  <a:glow rad="101600">
                    <a:schemeClr val="bg1">
                      <a:alpha val="60000"/>
                    </a:schemeClr>
                  </a:glow>
                </a:effectLst>
              </a:rPr>
              <a:t>Greed is never satisfied. Unless the tide is turned against gambling, the corruption, racketeering, and immorality for which it is paying the bill will undermine the strength and vitality of our nation.” </a:t>
            </a:r>
          </a:p>
          <a:p>
            <a:pPr>
              <a:buNone/>
            </a:pPr>
            <a:r>
              <a:rPr lang="en-US" dirty="0" smtClean="0">
                <a:solidFill>
                  <a:srgbClr val="FFFF00"/>
                </a:solidFill>
                <a:effectLst>
                  <a:glow rad="101600">
                    <a:schemeClr val="bg1">
                      <a:alpha val="60000"/>
                    </a:schemeClr>
                  </a:glow>
                </a:effectLst>
              </a:rPr>
              <a:t>   (July 14, 1973)</a:t>
            </a:r>
            <a:endParaRPr lang="en-US" dirty="0">
              <a:solidFill>
                <a:srgbClr val="FFFF00"/>
              </a:solidFill>
              <a:effectLst>
                <a:glow rad="101600">
                  <a:schemeClr val="bg1">
                    <a:alpha val="60000"/>
                  </a:schemeClr>
                </a:glow>
              </a:effectLst>
            </a:endParaRPr>
          </a:p>
        </p:txBody>
      </p:sp>
      <p:pic>
        <p:nvPicPr>
          <p:cNvPr id="4098" name="Picture 2" descr="C:\Users\Ptr. Daniel White\Desktop\Bible pictures\riches materal pos. plesures, worldly\scan0036.jpg"/>
          <p:cNvPicPr>
            <a:picLocks noChangeAspect="1" noChangeArrowheads="1"/>
          </p:cNvPicPr>
          <p:nvPr/>
        </p:nvPicPr>
        <p:blipFill>
          <a:blip r:embed="rId3" cstate="print"/>
          <a:srcRect/>
          <a:stretch>
            <a:fillRect/>
          </a:stretch>
        </p:blipFill>
        <p:spPr bwMode="auto">
          <a:xfrm>
            <a:off x="3505200" y="4320058"/>
            <a:ext cx="1676400" cy="2537942"/>
          </a:xfrm>
          <a:prstGeom prst="rect">
            <a:avLst/>
          </a:prstGeom>
          <a:ln>
            <a:noFill/>
          </a:ln>
          <a:effectLst>
            <a:softEdge rad="112500"/>
          </a:effectLst>
        </p:spPr>
      </p:pic>
      <p:pic>
        <p:nvPicPr>
          <p:cNvPr id="4099" name="Picture 3" descr="C:\Users\Ptr. Daniel White\Desktop\Bible pictures\riches materal pos. plesures, worldly\scan0105.jpg"/>
          <p:cNvPicPr>
            <a:picLocks noChangeAspect="1" noChangeArrowheads="1"/>
          </p:cNvPicPr>
          <p:nvPr/>
        </p:nvPicPr>
        <p:blipFill>
          <a:blip r:embed="rId4" cstate="print"/>
          <a:srcRect/>
          <a:stretch>
            <a:fillRect/>
          </a:stretch>
        </p:blipFill>
        <p:spPr bwMode="auto">
          <a:xfrm>
            <a:off x="5475068" y="4419600"/>
            <a:ext cx="2700558" cy="2438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00600" cy="6858000"/>
          </a:xfrm>
        </p:spPr>
        <p:txBody>
          <a:bodyPr>
            <a:normAutofit/>
          </a:bodyPr>
          <a:lstStyle/>
          <a:p>
            <a:r>
              <a:rPr lang="en-US" sz="4800" i="1" dirty="0" smtClean="0">
                <a:effectLst>
                  <a:glow rad="101600">
                    <a:schemeClr val="bg1">
                      <a:alpha val="60000"/>
                    </a:schemeClr>
                  </a:glow>
                </a:effectLst>
              </a:rPr>
              <a:t>Every dollar raised from gambling sources means five dollars spent on “higher police cost, higher court cost and higher penitentiary cost.”</a:t>
            </a:r>
            <a:endParaRPr lang="en-US" sz="4800" i="1" dirty="0">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srcRect/>
          <a:stretch>
            <a:fillRect/>
          </a:stretch>
        </p:blipFill>
        <p:spPr bwMode="auto">
          <a:xfrm>
            <a:off x="4953000" y="1219200"/>
            <a:ext cx="4037807"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4800" dirty="0" smtClean="0">
                <a:effectLst>
                  <a:glow rad="101600">
                    <a:schemeClr val="bg1">
                      <a:alpha val="60000"/>
                    </a:schemeClr>
                  </a:glow>
                </a:effectLst>
              </a:rPr>
              <a:t>Gambling Defended</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0" y="1295400"/>
            <a:ext cx="9144000" cy="5562600"/>
          </a:xfrm>
        </p:spPr>
        <p:txBody>
          <a:bodyPr>
            <a:normAutofit/>
          </a:bodyPr>
          <a:lstStyle/>
          <a:p>
            <a:r>
              <a:rPr lang="en-US" dirty="0" smtClean="0">
                <a:effectLst>
                  <a:glow rad="101600">
                    <a:schemeClr val="bg1">
                      <a:alpha val="60000"/>
                    </a:schemeClr>
                  </a:glow>
                </a:effectLst>
              </a:rPr>
              <a:t>You can not point to a “proof text” to disprove gambling – </a:t>
            </a:r>
            <a:r>
              <a:rPr lang="en-US" i="1" dirty="0" smtClean="0">
                <a:solidFill>
                  <a:srgbClr val="FFFF00"/>
                </a:solidFill>
                <a:effectLst>
                  <a:glow rad="101600">
                    <a:schemeClr val="bg1">
                      <a:alpha val="60000"/>
                    </a:schemeClr>
                  </a:glow>
                </a:effectLst>
              </a:rPr>
              <a:t>“Thou shalt not gamble”</a:t>
            </a:r>
          </a:p>
          <a:p>
            <a:r>
              <a:rPr lang="en-US" dirty="0" smtClean="0">
                <a:effectLst>
                  <a:glow rad="101600">
                    <a:schemeClr val="bg1">
                      <a:alpha val="60000"/>
                    </a:schemeClr>
                  </a:glow>
                </a:effectLst>
              </a:rPr>
              <a:t>It’s just for fun – </a:t>
            </a:r>
          </a:p>
          <a:p>
            <a:r>
              <a:rPr lang="en-US" dirty="0" smtClean="0">
                <a:effectLst>
                  <a:glow rad="101600">
                    <a:schemeClr val="bg1">
                      <a:alpha val="60000"/>
                    </a:schemeClr>
                  </a:glow>
                </a:effectLst>
              </a:rPr>
              <a:t>It’s just a form of entertainment –</a:t>
            </a:r>
          </a:p>
          <a:p>
            <a:r>
              <a:rPr lang="en-US" dirty="0" smtClean="0">
                <a:effectLst>
                  <a:glow rad="101600">
                    <a:schemeClr val="bg1">
                      <a:alpha val="60000"/>
                    </a:schemeClr>
                  </a:glow>
                </a:effectLst>
              </a:rPr>
              <a:t>It’s part of human nature –</a:t>
            </a:r>
          </a:p>
          <a:p>
            <a:r>
              <a:rPr lang="en-US" dirty="0" smtClean="0">
                <a:effectLst>
                  <a:glow rad="101600">
                    <a:schemeClr val="bg1">
                      <a:alpha val="60000"/>
                    </a:schemeClr>
                  </a:glow>
                </a:effectLst>
              </a:rPr>
              <a:t>All of life is a risk –</a:t>
            </a:r>
          </a:p>
          <a:p>
            <a:pPr>
              <a:buFont typeface="Wingdings"/>
              <a:buChar char="Ø"/>
            </a:pPr>
            <a:r>
              <a:rPr lang="en-US" dirty="0" smtClean="0">
                <a:effectLst>
                  <a:glow rad="101600">
                    <a:schemeClr val="bg1">
                      <a:alpha val="60000"/>
                    </a:schemeClr>
                  </a:glow>
                </a:effectLst>
              </a:rPr>
              <a:t>Farmer                            </a:t>
            </a:r>
          </a:p>
          <a:p>
            <a:pPr>
              <a:buFont typeface="Wingdings"/>
              <a:buChar char="Ø"/>
            </a:pPr>
            <a:r>
              <a:rPr lang="en-US" dirty="0" smtClean="0">
                <a:effectLst>
                  <a:glow rad="101600">
                    <a:schemeClr val="bg1">
                      <a:alpha val="60000"/>
                    </a:schemeClr>
                  </a:glow>
                </a:effectLst>
              </a:rPr>
              <a:t>Builder</a:t>
            </a:r>
          </a:p>
          <a:p>
            <a:pPr>
              <a:buFont typeface="Wingdings"/>
              <a:buChar char="Ø"/>
            </a:pPr>
            <a:r>
              <a:rPr lang="en-US" dirty="0" smtClean="0">
                <a:effectLst>
                  <a:glow rad="101600">
                    <a:schemeClr val="bg1">
                      <a:alpha val="60000"/>
                    </a:schemeClr>
                  </a:glow>
                </a:effectLst>
              </a:rPr>
              <a:t>Stocks</a:t>
            </a: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r>
              <a:rPr lang="en-US" sz="3600" dirty="0" smtClean="0">
                <a:effectLst>
                  <a:glow rad="101600">
                    <a:schemeClr val="bg1">
                      <a:alpha val="60000"/>
                    </a:schemeClr>
                  </a:glow>
                </a:effectLst>
              </a:rPr>
              <a:t>It’s a good source for government revenue –</a:t>
            </a:r>
          </a:p>
          <a:p>
            <a:r>
              <a:rPr lang="en-US" sz="3600" dirty="0" smtClean="0">
                <a:effectLst>
                  <a:glow rad="101600">
                    <a:schemeClr val="bg1">
                      <a:alpha val="60000"/>
                    </a:schemeClr>
                  </a:glow>
                </a:effectLst>
              </a:rPr>
              <a:t>It’s a good source for charity money – </a:t>
            </a:r>
          </a:p>
          <a:p>
            <a:pPr algn="ctr">
              <a:buNone/>
            </a:pPr>
            <a:r>
              <a:rPr lang="en-US" sz="3600" i="1" dirty="0" smtClean="0">
                <a:solidFill>
                  <a:srgbClr val="FFFF00"/>
                </a:solidFill>
                <a:effectLst>
                  <a:glow rad="101600">
                    <a:schemeClr val="bg1">
                      <a:alpha val="60000"/>
                    </a:schemeClr>
                  </a:glow>
                </a:effectLst>
              </a:rPr>
              <a:t>“It is more blessed to give than to receive…”</a:t>
            </a:r>
            <a:endParaRPr lang="en-US" sz="3600" i="1" dirty="0">
              <a:solidFill>
                <a:srgbClr val="FFFF00"/>
              </a:solidFill>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a:stretch>
            <a:fillRect/>
          </a:stretch>
        </p:blipFill>
        <p:spPr bwMode="auto">
          <a:xfrm>
            <a:off x="2438400" y="2514600"/>
            <a:ext cx="4305300" cy="40613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to="" calcmode="lin" valueType="num">
                                      <p:cBhvr>
                                        <p:cTn id="22"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effectLst>
                  <a:glow rad="101600">
                    <a:schemeClr val="bg1">
                      <a:alpha val="60000"/>
                    </a:schemeClr>
                  </a:glow>
                </a:effectLst>
              </a:rPr>
              <a:t>Gambling</a:t>
            </a:r>
            <a:br>
              <a:rPr lang="en-US" sz="4800" dirty="0" smtClean="0">
                <a:effectLst>
                  <a:glow rad="101600">
                    <a:schemeClr val="bg1">
                      <a:alpha val="60000"/>
                    </a:schemeClr>
                  </a:glow>
                </a:effectLst>
              </a:rPr>
            </a:br>
            <a:r>
              <a:rPr lang="en-US" i="1" dirty="0" smtClean="0">
                <a:effectLst>
                  <a:glow rad="101600">
                    <a:schemeClr val="bg1">
                      <a:alpha val="60000"/>
                    </a:schemeClr>
                  </a:glow>
                </a:effectLst>
              </a:rPr>
              <a:t>Right or Wrong?</a:t>
            </a:r>
            <a:endParaRPr lang="en-US" i="1" dirty="0">
              <a:effectLst>
                <a:glow rad="101600">
                  <a:schemeClr val="bg1">
                    <a:alpha val="60000"/>
                  </a:schemeClr>
                </a:glow>
              </a:effectLst>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609600" y="1905000"/>
            <a:ext cx="3022639" cy="4525963"/>
          </a:xfrm>
          <a:prstGeom prst="rect">
            <a:avLst/>
          </a:prstGeom>
          <a:noFill/>
          <a:ln w="9525">
            <a:noFill/>
            <a:miter lim="800000"/>
            <a:headEnd/>
            <a:tailEnd/>
          </a:ln>
          <a:scene3d>
            <a:camera prst="isometricOffAxis1Right"/>
            <a:lightRig rig="threePt" dir="t"/>
          </a:scene3d>
          <a:sp3d>
            <a:bevelT prst="convex"/>
          </a:sp3d>
        </p:spPr>
      </p:pic>
      <p:pic>
        <p:nvPicPr>
          <p:cNvPr id="2050" name="Picture 2"/>
          <p:cNvPicPr>
            <a:picLocks noChangeAspect="1" noChangeArrowheads="1"/>
          </p:cNvPicPr>
          <p:nvPr/>
        </p:nvPicPr>
        <p:blipFill>
          <a:blip r:embed="rId4" cstate="print"/>
          <a:srcRect/>
          <a:stretch>
            <a:fillRect/>
          </a:stretch>
        </p:blipFill>
        <p:spPr bwMode="auto">
          <a:xfrm>
            <a:off x="3733800" y="2438400"/>
            <a:ext cx="5160665" cy="3429000"/>
          </a:xfrm>
          <a:prstGeom prst="rect">
            <a:avLst/>
          </a:prstGeom>
          <a:noFill/>
          <a:ln w="9525">
            <a:noFill/>
            <a:miter lim="800000"/>
            <a:headEnd/>
            <a:tailEnd/>
          </a:ln>
          <a:scene3d>
            <a:camera prst="isometricOffAxis2Left"/>
            <a:lightRig rig="threePt" dir="t"/>
          </a:scene3d>
          <a:sp3d>
            <a:bevelT prst="convex"/>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effectLst>
                  <a:glow rad="101600">
                    <a:schemeClr val="bg1">
                      <a:alpha val="60000"/>
                    </a:schemeClr>
                  </a:glow>
                </a:effectLst>
              </a:rPr>
              <a:t>Gambling Disproved</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“Gambling Violates Biblical Principles”</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152400" y="1828800"/>
            <a:ext cx="8839200" cy="5029200"/>
          </a:xfrm>
        </p:spPr>
        <p:txBody>
          <a:bodyPr/>
          <a:lstStyle/>
          <a:p>
            <a:r>
              <a:rPr lang="en-US" dirty="0" smtClean="0">
                <a:effectLst>
                  <a:glow rad="101600">
                    <a:schemeClr val="bg1">
                      <a:alpha val="60000"/>
                    </a:schemeClr>
                  </a:glow>
                </a:effectLst>
              </a:rPr>
              <a:t>Working for money – </a:t>
            </a:r>
            <a:r>
              <a:rPr lang="en-US" i="1" dirty="0" smtClean="0">
                <a:effectLst>
                  <a:glow rad="101600">
                    <a:schemeClr val="bg1">
                      <a:alpha val="60000"/>
                    </a:schemeClr>
                  </a:glow>
                </a:effectLst>
              </a:rPr>
              <a:t>“If a man does not work, neither should he eat…”</a:t>
            </a:r>
          </a:p>
          <a:p>
            <a:pPr>
              <a:buFont typeface="Wingdings"/>
              <a:buChar char="Ø"/>
            </a:pPr>
            <a:r>
              <a:rPr lang="en-US" i="1" dirty="0" smtClean="0">
                <a:solidFill>
                  <a:srgbClr val="FFFF00"/>
                </a:solidFill>
                <a:effectLst>
                  <a:glow rad="101600">
                    <a:schemeClr val="bg1">
                      <a:alpha val="60000"/>
                    </a:schemeClr>
                  </a:glow>
                </a:effectLst>
              </a:rPr>
              <a:t>Physical labor – Ephesians 4:28</a:t>
            </a:r>
          </a:p>
          <a:p>
            <a:pPr>
              <a:buFont typeface="Wingdings"/>
              <a:buChar char="Ø"/>
            </a:pPr>
            <a:r>
              <a:rPr lang="en-US" i="1" dirty="0" smtClean="0">
                <a:solidFill>
                  <a:srgbClr val="FFFF00"/>
                </a:solidFill>
                <a:effectLst>
                  <a:glow rad="101600">
                    <a:schemeClr val="bg1">
                      <a:alpha val="60000"/>
                    </a:schemeClr>
                  </a:glow>
                </a:effectLst>
              </a:rPr>
              <a:t>Mental labor (wise investments) – Matthew 25:14-23</a:t>
            </a:r>
          </a:p>
          <a:p>
            <a:pPr>
              <a:buFont typeface="Wingdings"/>
              <a:buChar char="Ø"/>
            </a:pPr>
            <a:r>
              <a:rPr lang="en-US" i="1" dirty="0" smtClean="0">
                <a:solidFill>
                  <a:srgbClr val="FFFF00"/>
                </a:solidFill>
                <a:effectLst>
                  <a:glow rad="101600">
                    <a:schemeClr val="bg1">
                      <a:alpha val="60000"/>
                    </a:schemeClr>
                  </a:glow>
                </a:effectLst>
              </a:rPr>
              <a:t>Spiritual labor – I Corinthians 9:6-14</a:t>
            </a:r>
          </a:p>
          <a:p>
            <a:pPr>
              <a:buFont typeface="Arial" charset="0"/>
              <a:buChar char="•"/>
            </a:pPr>
            <a:r>
              <a:rPr lang="en-US" dirty="0" smtClean="0">
                <a:effectLst>
                  <a:glow rad="101600">
                    <a:schemeClr val="bg1">
                      <a:alpha val="60000"/>
                    </a:schemeClr>
                  </a:glow>
                </a:effectLst>
              </a:rPr>
              <a:t>Faithful hardworking steward </a:t>
            </a:r>
            <a:r>
              <a:rPr lang="en-US" i="1" dirty="0" smtClean="0">
                <a:effectLst>
                  <a:glow rad="101600">
                    <a:schemeClr val="bg1">
                      <a:alpha val="60000"/>
                    </a:schemeClr>
                  </a:glow>
                </a:effectLst>
              </a:rPr>
              <a:t>– Luke 16:10-15</a:t>
            </a:r>
          </a:p>
          <a:p>
            <a:pPr>
              <a:buFont typeface="Arial" charset="0"/>
              <a:buChar char="•"/>
            </a:pPr>
            <a:r>
              <a:rPr lang="en-US" dirty="0" smtClean="0">
                <a:effectLst>
                  <a:glow rad="101600">
                    <a:schemeClr val="bg1">
                      <a:alpha val="60000"/>
                    </a:schemeClr>
                  </a:glow>
                </a:effectLst>
              </a:rPr>
              <a:t>Serving God rather than money </a:t>
            </a:r>
            <a:r>
              <a:rPr lang="en-US" i="1" dirty="0" smtClean="0">
                <a:effectLst>
                  <a:glow rad="101600">
                    <a:schemeClr val="bg1">
                      <a:alpha val="60000"/>
                    </a:schemeClr>
                  </a:glow>
                </a:effectLst>
              </a:rPr>
              <a:t>– Matthew 6:   24-34</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effectLst>
                  <a:glow rad="101600">
                    <a:schemeClr val="bg1">
                      <a:alpha val="60000"/>
                    </a:schemeClr>
                  </a:glow>
                </a:effectLst>
              </a:rPr>
              <a:t>Being content with what you have – </a:t>
            </a:r>
            <a:r>
              <a:rPr lang="en-US" i="1" dirty="0" smtClean="0">
                <a:effectLst>
                  <a:glow rad="101600">
                    <a:schemeClr val="bg1">
                      <a:alpha val="60000"/>
                    </a:schemeClr>
                  </a:glow>
                </a:effectLst>
              </a:rPr>
              <a:t>Philippians 4:11-13</a:t>
            </a:r>
          </a:p>
          <a:p>
            <a:r>
              <a:rPr lang="en-US" dirty="0" smtClean="0">
                <a:effectLst>
                  <a:glow rad="101600">
                    <a:schemeClr val="bg1">
                      <a:alpha val="60000"/>
                    </a:schemeClr>
                  </a:glow>
                </a:effectLst>
              </a:rPr>
              <a:t>Warning against having temporal values – </a:t>
            </a:r>
            <a:r>
              <a:rPr lang="en-US" i="1" dirty="0" smtClean="0">
                <a:effectLst>
                  <a:glow rad="101600">
                    <a:schemeClr val="bg1">
                      <a:alpha val="60000"/>
                    </a:schemeClr>
                  </a:glow>
                </a:effectLst>
              </a:rPr>
              <a:t>Luke 12:15</a:t>
            </a:r>
          </a:p>
          <a:p>
            <a:r>
              <a:rPr lang="en-US" dirty="0" smtClean="0">
                <a:effectLst>
                  <a:glow rad="101600">
                    <a:schemeClr val="bg1">
                      <a:alpha val="60000"/>
                    </a:schemeClr>
                  </a:glow>
                </a:effectLst>
              </a:rPr>
              <a:t>Set your affections on things above, not the things of this world – </a:t>
            </a:r>
            <a:r>
              <a:rPr lang="en-US" i="1" dirty="0" smtClean="0">
                <a:effectLst>
                  <a:glow rad="101600">
                    <a:schemeClr val="bg1">
                      <a:alpha val="60000"/>
                    </a:schemeClr>
                  </a:glow>
                </a:effectLst>
              </a:rPr>
              <a:t>Colossians 3:1-4</a:t>
            </a:r>
          </a:p>
          <a:p>
            <a:r>
              <a:rPr lang="en-US" dirty="0" smtClean="0">
                <a:effectLst>
                  <a:glow rad="101600">
                    <a:schemeClr val="bg1">
                      <a:alpha val="60000"/>
                    </a:schemeClr>
                  </a:glow>
                </a:effectLst>
              </a:rPr>
              <a:t>Separation from the world – </a:t>
            </a:r>
            <a:r>
              <a:rPr lang="en-US" i="1" dirty="0" smtClean="0">
                <a:effectLst>
                  <a:glow rad="101600">
                    <a:schemeClr val="bg1">
                      <a:alpha val="60000"/>
                    </a:schemeClr>
                  </a:glow>
                </a:effectLst>
              </a:rPr>
              <a:t>II Corinthians 6:14-7:1</a:t>
            </a:r>
          </a:p>
          <a:p>
            <a:r>
              <a:rPr lang="en-US" dirty="0" smtClean="0">
                <a:effectLst>
                  <a:glow rad="101600">
                    <a:schemeClr val="bg1">
                      <a:alpha val="60000"/>
                    </a:schemeClr>
                  </a:glow>
                </a:effectLst>
              </a:rPr>
              <a:t>Avoiding the appearance of evil – </a:t>
            </a:r>
            <a:r>
              <a:rPr lang="en-US" i="1" dirty="0" smtClean="0">
                <a:effectLst>
                  <a:glow rad="101600">
                    <a:schemeClr val="bg1">
                      <a:alpha val="60000"/>
                    </a:schemeClr>
                  </a:glow>
                </a:effectLst>
              </a:rPr>
              <a:t>I Thessalonians 5:22</a:t>
            </a:r>
          </a:p>
          <a:p>
            <a:r>
              <a:rPr lang="en-US" dirty="0" smtClean="0">
                <a:effectLst>
                  <a:glow rad="101600">
                    <a:schemeClr val="bg1">
                      <a:alpha val="60000"/>
                    </a:schemeClr>
                  </a:glow>
                </a:effectLst>
              </a:rPr>
              <a:t>Following Christ’s example – </a:t>
            </a:r>
            <a:r>
              <a:rPr lang="en-US" i="1" dirty="0" smtClean="0">
                <a:effectLst>
                  <a:glow rad="101600">
                    <a:schemeClr val="bg1">
                      <a:alpha val="60000"/>
                    </a:schemeClr>
                  </a:glow>
                </a:effectLst>
              </a:rPr>
              <a:t>I Peter 2:21</a:t>
            </a:r>
          </a:p>
          <a:p>
            <a:r>
              <a:rPr lang="en-US" dirty="0" smtClean="0">
                <a:effectLst>
                  <a:glow rad="101600">
                    <a:schemeClr val="bg1">
                      <a:alpha val="60000"/>
                    </a:schemeClr>
                  </a:glow>
                </a:effectLst>
              </a:rPr>
              <a:t>Do all things to the glory of God – </a:t>
            </a:r>
            <a:r>
              <a:rPr lang="en-US" i="1" dirty="0" smtClean="0">
                <a:effectLst>
                  <a:glow rad="101600">
                    <a:schemeClr val="bg1">
                      <a:alpha val="60000"/>
                    </a:schemeClr>
                  </a:glow>
                </a:effectLst>
              </a:rPr>
              <a:t>I Corinthians 10:31</a:t>
            </a:r>
          </a:p>
          <a:p>
            <a:pPr>
              <a:buNone/>
            </a:pPr>
            <a:endParaRPr lang="en-US" dirty="0" smtClean="0">
              <a:effectLst>
                <a:glow rad="101600">
                  <a:schemeClr val="bg1">
                    <a:alpha val="60000"/>
                  </a:schemeClr>
                </a:glow>
              </a:effectLst>
            </a:endParaRPr>
          </a:p>
          <a:p>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effectLst>
                  <a:glow rad="101600">
                    <a:schemeClr val="bg1">
                      <a:alpha val="60000"/>
                    </a:schemeClr>
                  </a:glow>
                </a:effectLst>
              </a:rPr>
              <a:t>Do not be a stumbling block – </a:t>
            </a:r>
            <a:r>
              <a:rPr lang="en-US" i="1" dirty="0" smtClean="0">
                <a:effectLst>
                  <a:glow rad="101600">
                    <a:schemeClr val="bg1">
                      <a:alpha val="60000"/>
                    </a:schemeClr>
                  </a:glow>
                </a:effectLst>
              </a:rPr>
              <a:t>Romans 14:13</a:t>
            </a:r>
          </a:p>
          <a:p>
            <a:r>
              <a:rPr lang="en-US" dirty="0" smtClean="0">
                <a:effectLst>
                  <a:glow rad="101600">
                    <a:schemeClr val="bg1">
                      <a:alpha val="60000"/>
                    </a:schemeClr>
                  </a:glow>
                </a:effectLst>
              </a:rPr>
              <a:t>Is it fitting conduct for a child of God – </a:t>
            </a:r>
            <a:r>
              <a:rPr lang="en-US" i="1" dirty="0" smtClean="0">
                <a:effectLst>
                  <a:glow rad="101600">
                    <a:schemeClr val="bg1">
                      <a:alpha val="60000"/>
                    </a:schemeClr>
                  </a:glow>
                </a:effectLst>
              </a:rPr>
              <a:t>Ephesians 4:1</a:t>
            </a:r>
          </a:p>
          <a:p>
            <a:r>
              <a:rPr lang="en-US" dirty="0" smtClean="0">
                <a:effectLst>
                  <a:glow rad="101600">
                    <a:schemeClr val="bg1">
                      <a:alpha val="60000"/>
                    </a:schemeClr>
                  </a:glow>
                </a:effectLst>
              </a:rPr>
              <a:t>Is it considered a worldly activity – </a:t>
            </a:r>
            <a:r>
              <a:rPr lang="en-US" i="1" dirty="0" smtClean="0">
                <a:effectLst>
                  <a:glow rad="101600">
                    <a:schemeClr val="bg1">
                      <a:alpha val="60000"/>
                    </a:schemeClr>
                  </a:glow>
                </a:effectLst>
              </a:rPr>
              <a:t>John 17:16</a:t>
            </a:r>
          </a:p>
          <a:p>
            <a:r>
              <a:rPr lang="en-US" dirty="0" smtClean="0">
                <a:effectLst>
                  <a:glow rad="101600">
                    <a:schemeClr val="bg1">
                      <a:alpha val="60000"/>
                    </a:schemeClr>
                  </a:glow>
                </a:effectLst>
              </a:rPr>
              <a:t>Would you like to be found doing it when the Lord returns </a:t>
            </a:r>
            <a:r>
              <a:rPr lang="en-US" i="1" dirty="0" smtClean="0">
                <a:effectLst>
                  <a:glow rad="101600">
                    <a:schemeClr val="bg1">
                      <a:alpha val="60000"/>
                    </a:schemeClr>
                  </a:glow>
                </a:effectLst>
              </a:rPr>
              <a:t>– I John 2:28-3:4</a:t>
            </a:r>
          </a:p>
          <a:p>
            <a:r>
              <a:rPr lang="en-US" dirty="0" smtClean="0">
                <a:effectLst>
                  <a:glow rad="101600">
                    <a:schemeClr val="bg1">
                      <a:alpha val="60000"/>
                    </a:schemeClr>
                  </a:glow>
                </a:effectLst>
              </a:rPr>
              <a:t>Will it harm your Christian testimony – </a:t>
            </a:r>
            <a:r>
              <a:rPr lang="en-US" i="1" dirty="0" smtClean="0">
                <a:effectLst>
                  <a:glow rad="101600">
                    <a:schemeClr val="bg1">
                      <a:alpha val="60000"/>
                    </a:schemeClr>
                  </a:glow>
                </a:effectLst>
              </a:rPr>
              <a:t>I Timothy 4:12</a:t>
            </a:r>
          </a:p>
          <a:p>
            <a:r>
              <a:rPr lang="en-US" dirty="0" smtClean="0">
                <a:effectLst>
                  <a:glow rad="101600">
                    <a:schemeClr val="bg1">
                      <a:alpha val="60000"/>
                    </a:schemeClr>
                  </a:glow>
                </a:effectLst>
              </a:rPr>
              <a:t>Will it put you in the place of temptation –                  </a:t>
            </a:r>
            <a:r>
              <a:rPr lang="en-US" i="1" dirty="0" smtClean="0">
                <a:effectLst>
                  <a:glow rad="101600">
                    <a:schemeClr val="bg1">
                      <a:alpha val="60000"/>
                    </a:schemeClr>
                  </a:glow>
                </a:effectLst>
              </a:rPr>
              <a:t>I Corinthians 10:13</a:t>
            </a:r>
          </a:p>
          <a:p>
            <a:r>
              <a:rPr lang="en-US" dirty="0" smtClean="0">
                <a:effectLst>
                  <a:glow rad="101600">
                    <a:schemeClr val="bg1">
                      <a:alpha val="60000"/>
                    </a:schemeClr>
                  </a:glow>
                </a:effectLst>
              </a:rPr>
              <a:t>Is it potentially destructive – </a:t>
            </a:r>
            <a:r>
              <a:rPr lang="en-US" i="1" dirty="0" smtClean="0">
                <a:effectLst>
                  <a:glow rad="101600">
                    <a:schemeClr val="bg1">
                      <a:alpha val="60000"/>
                    </a:schemeClr>
                  </a:glow>
                </a:effectLst>
              </a:rPr>
              <a:t>Ecclesiastes 4:8,     5:13-19</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lstStyle/>
          <a:p>
            <a:r>
              <a:rPr lang="en-US" dirty="0" smtClean="0">
                <a:effectLst>
                  <a:glow rad="101600">
                    <a:schemeClr val="bg1">
                      <a:alpha val="60000"/>
                    </a:schemeClr>
                  </a:glow>
                </a:effectLst>
              </a:rPr>
              <a:t>Could it turn your heart away from following the Lord – </a:t>
            </a:r>
            <a:r>
              <a:rPr lang="en-US" i="1" dirty="0" smtClean="0">
                <a:effectLst>
                  <a:glow rad="101600">
                    <a:schemeClr val="bg1">
                      <a:alpha val="60000"/>
                    </a:schemeClr>
                  </a:glow>
                </a:effectLst>
              </a:rPr>
              <a:t>Proverbs 11:28, 22:11</a:t>
            </a:r>
          </a:p>
          <a:p>
            <a:r>
              <a:rPr lang="en-US" dirty="0" smtClean="0">
                <a:effectLst>
                  <a:glow rad="101600">
                    <a:schemeClr val="bg1">
                      <a:alpha val="60000"/>
                    </a:schemeClr>
                  </a:glow>
                </a:effectLst>
              </a:rPr>
              <a:t>Will it attract the wrong kind of friends – </a:t>
            </a:r>
            <a:r>
              <a:rPr lang="en-US" i="1" dirty="0" smtClean="0">
                <a:effectLst>
                  <a:glow rad="101600">
                    <a:schemeClr val="bg1">
                      <a:alpha val="60000"/>
                    </a:schemeClr>
                  </a:glow>
                </a:effectLst>
              </a:rPr>
              <a:t>Proverbs 19:4</a:t>
            </a:r>
          </a:p>
          <a:p>
            <a:r>
              <a:rPr lang="en-US" dirty="0" smtClean="0">
                <a:effectLst>
                  <a:glow rad="101600">
                    <a:schemeClr val="bg1">
                      <a:alpha val="60000"/>
                    </a:schemeClr>
                  </a:glow>
                </a:effectLst>
              </a:rPr>
              <a:t>If riches increase, you will not be satisfied – </a:t>
            </a:r>
            <a:r>
              <a:rPr lang="en-US" i="1" dirty="0" smtClean="0">
                <a:effectLst>
                  <a:glow rad="101600">
                    <a:schemeClr val="bg1">
                      <a:alpha val="60000"/>
                    </a:schemeClr>
                  </a:glow>
                </a:effectLst>
              </a:rPr>
              <a:t>Ecclesiastes 2:10-11, 5:10</a:t>
            </a:r>
          </a:p>
          <a:p>
            <a:r>
              <a:rPr lang="en-US" dirty="0" smtClean="0">
                <a:effectLst>
                  <a:glow rad="101600">
                    <a:schemeClr val="bg1">
                      <a:alpha val="60000"/>
                    </a:schemeClr>
                  </a:glow>
                </a:effectLst>
              </a:rPr>
              <a:t>Focus on giving and not getting – </a:t>
            </a:r>
            <a:r>
              <a:rPr lang="en-US" i="1" dirty="0" smtClean="0">
                <a:effectLst>
                  <a:glow rad="101600">
                    <a:schemeClr val="bg1">
                      <a:alpha val="60000"/>
                    </a:schemeClr>
                  </a:glow>
                </a:effectLst>
              </a:rPr>
              <a:t>Luke 6:38</a:t>
            </a:r>
          </a:p>
          <a:p>
            <a:r>
              <a:rPr lang="en-US" dirty="0" smtClean="0">
                <a:effectLst>
                  <a:glow rad="101600">
                    <a:schemeClr val="bg1">
                      <a:alpha val="60000"/>
                    </a:schemeClr>
                  </a:glow>
                </a:effectLst>
              </a:rPr>
              <a:t>Lay up treasures in heaven – </a:t>
            </a:r>
            <a:r>
              <a:rPr lang="en-US" i="1" dirty="0" smtClean="0">
                <a:effectLst>
                  <a:glow rad="101600">
                    <a:schemeClr val="bg1">
                      <a:alpha val="60000"/>
                    </a:schemeClr>
                  </a:glow>
                </a:effectLst>
              </a:rPr>
              <a:t>Matthew 6:19-21</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smtClean="0">
                <a:effectLst>
                  <a:glow rad="101600">
                    <a:schemeClr val="bg1">
                      <a:alpha val="60000"/>
                    </a:schemeClr>
                  </a:glow>
                </a:effectLst>
              </a:rPr>
              <a:t>Apply the threefold test of </a:t>
            </a:r>
            <a:br>
              <a:rPr lang="en-US" dirty="0" smtClean="0">
                <a:effectLst>
                  <a:glow rad="101600">
                    <a:schemeClr val="bg1">
                      <a:alpha val="60000"/>
                    </a:schemeClr>
                  </a:glow>
                </a:effectLst>
              </a:rPr>
            </a:br>
            <a:r>
              <a:rPr lang="en-US" dirty="0" smtClean="0">
                <a:effectLst>
                  <a:glow rad="101600">
                    <a:schemeClr val="bg1">
                      <a:alpha val="60000"/>
                    </a:schemeClr>
                  </a:glow>
                </a:effectLst>
              </a:rPr>
              <a:t>Scripture to Gambling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“Proving what is acceptable</a:t>
            </a:r>
            <a:br>
              <a:rPr lang="en-US" i="1" dirty="0" smtClean="0">
                <a:solidFill>
                  <a:srgbClr val="FFFF00"/>
                </a:solidFill>
                <a:effectLst>
                  <a:glow rad="101600">
                    <a:schemeClr val="bg1">
                      <a:alpha val="60000"/>
                    </a:schemeClr>
                  </a:glow>
                </a:effectLst>
              </a:rPr>
            </a:br>
            <a:r>
              <a:rPr lang="en-US" i="1" dirty="0" smtClean="0">
                <a:solidFill>
                  <a:srgbClr val="FFFF00"/>
                </a:solidFill>
                <a:effectLst>
                  <a:glow rad="101600">
                    <a:schemeClr val="bg1">
                      <a:alpha val="60000"/>
                    </a:schemeClr>
                  </a:glow>
                </a:effectLst>
              </a:rPr>
              <a:t> unto the Lord”</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457200" y="2971800"/>
            <a:ext cx="8229600" cy="4114800"/>
          </a:xfrm>
        </p:spPr>
        <p:txBody>
          <a:bodyPr>
            <a:normAutofit/>
          </a:bodyPr>
          <a:lstStyle/>
          <a:p>
            <a:r>
              <a:rPr lang="en-US" sz="3600" dirty="0" smtClean="0">
                <a:effectLst>
                  <a:glow rad="101600">
                    <a:schemeClr val="bg1">
                      <a:alpha val="60000"/>
                    </a:schemeClr>
                  </a:glow>
                </a:effectLst>
              </a:rPr>
              <a:t>Test it by the Word of God – </a:t>
            </a:r>
            <a:r>
              <a:rPr lang="en-US" sz="3600" i="1" dirty="0" smtClean="0">
                <a:effectLst>
                  <a:glow rad="101600">
                    <a:schemeClr val="bg1">
                      <a:alpha val="60000"/>
                    </a:schemeClr>
                  </a:glow>
                </a:effectLst>
              </a:rPr>
              <a:t>II Timothy 2:15</a:t>
            </a:r>
          </a:p>
          <a:p>
            <a:r>
              <a:rPr lang="en-US" sz="3600" dirty="0" smtClean="0">
                <a:effectLst>
                  <a:glow rad="101600">
                    <a:schemeClr val="bg1">
                      <a:alpha val="60000"/>
                    </a:schemeClr>
                  </a:glow>
                </a:effectLst>
              </a:rPr>
              <a:t>Test it by its Fruit – </a:t>
            </a:r>
            <a:r>
              <a:rPr lang="en-US" sz="3600" i="1" dirty="0" smtClean="0">
                <a:effectLst>
                  <a:glow rad="101600">
                    <a:schemeClr val="bg1">
                      <a:alpha val="60000"/>
                    </a:schemeClr>
                  </a:glow>
                </a:effectLst>
              </a:rPr>
              <a:t>Matthew 7:15-20</a:t>
            </a:r>
          </a:p>
          <a:p>
            <a:r>
              <a:rPr lang="en-US" sz="3600" dirty="0" smtClean="0">
                <a:effectLst>
                  <a:glow rad="101600">
                    <a:schemeClr val="bg1">
                      <a:alpha val="60000"/>
                    </a:schemeClr>
                  </a:glow>
                </a:effectLst>
              </a:rPr>
              <a:t>Test it by the Spirit – </a:t>
            </a:r>
            <a:r>
              <a:rPr lang="en-US" sz="3600" i="1" dirty="0" smtClean="0">
                <a:effectLst>
                  <a:glow rad="101600">
                    <a:schemeClr val="bg1">
                      <a:alpha val="60000"/>
                    </a:schemeClr>
                  </a:glow>
                </a:effectLst>
              </a:rPr>
              <a:t>Romans 14:23</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Prophecy pictures\prophecy pictures\rapture and second coming\JesusThrone.JPG"/>
          <p:cNvPicPr>
            <a:picLocks noChangeAspect="1" noChangeArrowheads="1"/>
          </p:cNvPicPr>
          <p:nvPr/>
        </p:nvPicPr>
        <p:blipFill>
          <a:blip r:embed="rId3" cstate="print"/>
          <a:srcRect/>
          <a:stretch>
            <a:fillRect/>
          </a:stretch>
        </p:blipFill>
        <p:spPr bwMode="auto">
          <a:xfrm>
            <a:off x="3810000" y="304800"/>
            <a:ext cx="5192486" cy="3429000"/>
          </a:xfrm>
          <a:prstGeom prst="rect">
            <a:avLst/>
          </a:prstGeom>
          <a:noFill/>
          <a:effectLst>
            <a:reflection blurRad="6350" stA="50000" endA="295" endPos="92000" dist="101600" dir="5400000" sy="-100000" algn="bl" rotWithShape="0"/>
          </a:effectLst>
        </p:spPr>
      </p:pic>
      <p:sp>
        <p:nvSpPr>
          <p:cNvPr id="3" name="Title 2"/>
          <p:cNvSpPr>
            <a:spLocks noGrp="1"/>
          </p:cNvSpPr>
          <p:nvPr>
            <p:ph type="title"/>
          </p:nvPr>
        </p:nvSpPr>
        <p:spPr>
          <a:xfrm>
            <a:off x="152400" y="274638"/>
            <a:ext cx="3657600" cy="6430962"/>
          </a:xfrm>
        </p:spPr>
        <p:txBody>
          <a:bodyPr>
            <a:normAutofit/>
          </a:bodyPr>
          <a:lstStyle/>
          <a:p>
            <a:r>
              <a:rPr lang="en-US" sz="3600" i="1" dirty="0" smtClean="0">
                <a:effectLst>
                  <a:glow rad="101600">
                    <a:schemeClr val="bg1">
                      <a:alpha val="60000"/>
                    </a:schemeClr>
                  </a:glow>
                </a:effectLst>
              </a:rPr>
              <a:t>“For we must all appear before the judgment seat of Christ; that every one may receive the things done    in his body, according to that he hath done, whether it be good or bad.”</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5334000" cy="5909310"/>
          </a:xfrm>
          <a:prstGeom prst="rect">
            <a:avLst/>
          </a:prstGeom>
        </p:spPr>
        <p:txBody>
          <a:bodyPr wrap="square">
            <a:spAutoFit/>
          </a:bodyPr>
          <a:lstStyle/>
          <a:p>
            <a:r>
              <a:rPr lang="en-US" sz="5400" i="1" dirty="0" smtClean="0">
                <a:solidFill>
                  <a:srgbClr val="FFC000"/>
                </a:solidFill>
                <a:effectLst>
                  <a:glow rad="101600">
                    <a:schemeClr val="bg1">
                      <a:alpha val="60000"/>
                    </a:schemeClr>
                  </a:glow>
                </a:effectLst>
              </a:rPr>
              <a:t>Proverbs 28:22  “He that </a:t>
            </a:r>
            <a:r>
              <a:rPr lang="en-US" sz="5400" i="1" dirty="0" err="1" smtClean="0">
                <a:solidFill>
                  <a:srgbClr val="FFC000"/>
                </a:solidFill>
                <a:effectLst>
                  <a:glow rad="101600">
                    <a:schemeClr val="bg1">
                      <a:alpha val="60000"/>
                    </a:schemeClr>
                  </a:glow>
                </a:effectLst>
              </a:rPr>
              <a:t>hasteth</a:t>
            </a:r>
            <a:r>
              <a:rPr lang="en-US" sz="5400" i="1" dirty="0" smtClean="0">
                <a:solidFill>
                  <a:srgbClr val="FFC000"/>
                </a:solidFill>
                <a:effectLst>
                  <a:glow rad="101600">
                    <a:schemeClr val="bg1">
                      <a:alpha val="60000"/>
                    </a:schemeClr>
                  </a:glow>
                </a:effectLst>
              </a:rPr>
              <a:t> to be rich hath an evil eye, and </a:t>
            </a:r>
            <a:r>
              <a:rPr lang="en-US" sz="5400" i="1" dirty="0" err="1" smtClean="0">
                <a:solidFill>
                  <a:srgbClr val="FFC000"/>
                </a:solidFill>
                <a:effectLst>
                  <a:glow rad="101600">
                    <a:schemeClr val="bg1">
                      <a:alpha val="60000"/>
                    </a:schemeClr>
                  </a:glow>
                </a:effectLst>
              </a:rPr>
              <a:t>considereth</a:t>
            </a:r>
            <a:r>
              <a:rPr lang="en-US" sz="5400" i="1" dirty="0" smtClean="0">
                <a:solidFill>
                  <a:srgbClr val="FFC000"/>
                </a:solidFill>
                <a:effectLst>
                  <a:glow rad="101600">
                    <a:schemeClr val="bg1">
                      <a:alpha val="60000"/>
                    </a:schemeClr>
                  </a:glow>
                </a:effectLst>
              </a:rPr>
              <a:t> not that poverty shall come upon him.” </a:t>
            </a:r>
            <a:endParaRPr lang="en-US" sz="5400" dirty="0"/>
          </a:p>
        </p:txBody>
      </p:sp>
      <p:pic>
        <p:nvPicPr>
          <p:cNvPr id="1027" name="Picture 3" descr="C:\Users\Ptr. Daniel White\Desktop\Bible pictures\Prophecy pictures\prophecy pictures\revelation\Artistic-Eye-20718.jpg"/>
          <p:cNvPicPr>
            <a:picLocks noChangeAspect="1" noChangeArrowheads="1"/>
          </p:cNvPicPr>
          <p:nvPr/>
        </p:nvPicPr>
        <p:blipFill>
          <a:blip r:embed="rId3" cstate="print"/>
          <a:srcRect/>
          <a:stretch>
            <a:fillRect/>
          </a:stretch>
        </p:blipFill>
        <p:spPr bwMode="auto">
          <a:xfrm>
            <a:off x="5410200" y="609600"/>
            <a:ext cx="3581400" cy="268605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effectLst>
                  <a:glow rad="101600">
                    <a:schemeClr val="bg1">
                      <a:alpha val="60000"/>
                    </a:schemeClr>
                  </a:glow>
                </a:effectLst>
              </a:rPr>
              <a:t>The </a:t>
            </a:r>
            <a:r>
              <a:rPr lang="en-US" dirty="0">
                <a:effectLst>
                  <a:glow rad="101600">
                    <a:schemeClr val="bg1">
                      <a:alpha val="60000"/>
                    </a:schemeClr>
                  </a:glow>
                </a:effectLst>
              </a:rPr>
              <a:t>W</a:t>
            </a:r>
            <a:r>
              <a:rPr lang="en-US" dirty="0" smtClean="0">
                <a:effectLst>
                  <a:glow rad="101600">
                    <a:schemeClr val="bg1">
                      <a:alpha val="60000"/>
                    </a:schemeClr>
                  </a:glow>
                </a:effectLst>
              </a:rPr>
              <a:t>ord </a:t>
            </a:r>
            <a:r>
              <a:rPr lang="en-US" dirty="0">
                <a:solidFill>
                  <a:srgbClr val="FFFF00"/>
                </a:solidFill>
                <a:effectLst>
                  <a:glow rad="101600">
                    <a:schemeClr val="bg1">
                      <a:alpha val="60000"/>
                    </a:schemeClr>
                  </a:glow>
                </a:effectLst>
              </a:rPr>
              <a:t>G</a:t>
            </a:r>
            <a:r>
              <a:rPr lang="en-US" dirty="0" smtClean="0">
                <a:solidFill>
                  <a:srgbClr val="FFFF00"/>
                </a:solidFill>
                <a:effectLst>
                  <a:glow rad="101600">
                    <a:schemeClr val="bg1">
                      <a:alpha val="60000"/>
                    </a:schemeClr>
                  </a:glow>
                </a:effectLst>
              </a:rPr>
              <a:t>ambling</a:t>
            </a:r>
            <a:r>
              <a:rPr lang="en-US" dirty="0" smtClean="0">
                <a:effectLst>
                  <a:glow rad="101600">
                    <a:schemeClr val="bg1">
                      <a:alpha val="60000"/>
                    </a:schemeClr>
                  </a:glow>
                </a:effectLst>
              </a:rPr>
              <a:t> Does Not </a:t>
            </a:r>
            <a:br>
              <a:rPr lang="en-US" dirty="0" smtClean="0">
                <a:effectLst>
                  <a:glow rad="101600">
                    <a:schemeClr val="bg1">
                      <a:alpha val="60000"/>
                    </a:schemeClr>
                  </a:glow>
                </a:effectLst>
              </a:rPr>
            </a:br>
            <a:r>
              <a:rPr lang="en-US" dirty="0" smtClean="0">
                <a:effectLst>
                  <a:glow rad="101600">
                    <a:schemeClr val="bg1">
                      <a:alpha val="60000"/>
                    </a:schemeClr>
                  </a:glow>
                </a:effectLst>
              </a:rPr>
              <a:t>Appear in the Word of God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Autofit/>
          </a:bodyPr>
          <a:lstStyle/>
          <a:p>
            <a:r>
              <a:rPr lang="en-US" dirty="0" smtClean="0">
                <a:effectLst>
                  <a:glow rad="101600">
                    <a:schemeClr val="bg1">
                      <a:alpha val="60000"/>
                    </a:schemeClr>
                  </a:glow>
                </a:effectLst>
              </a:rPr>
              <a:t>There are however many principles contained in the Word of God that can be directly applied to gambling –</a:t>
            </a:r>
          </a:p>
          <a:p>
            <a:r>
              <a:rPr lang="en-US" i="1" dirty="0" smtClean="0">
                <a:solidFill>
                  <a:srgbClr val="FFFF00"/>
                </a:solidFill>
                <a:effectLst>
                  <a:glow rad="101600">
                    <a:schemeClr val="bg1">
                      <a:alpha val="60000"/>
                    </a:schemeClr>
                  </a:glow>
                </a:effectLst>
              </a:rPr>
              <a:t>Hebrews 5:11-14</a:t>
            </a:r>
          </a:p>
          <a:p>
            <a:r>
              <a:rPr lang="en-US" dirty="0" smtClean="0">
                <a:effectLst>
                  <a:glow rad="101600">
                    <a:schemeClr val="bg1">
                      <a:alpha val="60000"/>
                    </a:schemeClr>
                  </a:glow>
                </a:effectLst>
              </a:rPr>
              <a:t>Gambling defined: </a:t>
            </a:r>
          </a:p>
          <a:p>
            <a:pPr>
              <a:buFont typeface="Wingdings"/>
              <a:buChar char="Ø"/>
            </a:pPr>
            <a:r>
              <a:rPr lang="en-US" dirty="0" smtClean="0">
                <a:effectLst>
                  <a:glow rad="101600">
                    <a:schemeClr val="bg1">
                      <a:alpha val="60000"/>
                    </a:schemeClr>
                  </a:glow>
                </a:effectLst>
              </a:rPr>
              <a:t>To play games of chance for money or other stakes.</a:t>
            </a:r>
          </a:p>
          <a:p>
            <a:pPr>
              <a:buFont typeface="Wingdings"/>
              <a:buChar char="Ø"/>
            </a:pPr>
            <a:r>
              <a:rPr lang="en-US" dirty="0" smtClean="0">
                <a:effectLst>
                  <a:glow rad="101600">
                    <a:schemeClr val="bg1">
                      <a:alpha val="60000"/>
                    </a:schemeClr>
                  </a:glow>
                </a:effectLst>
              </a:rPr>
              <a:t>To take a risk in order to gain something of value.</a:t>
            </a:r>
          </a:p>
          <a:p>
            <a:pPr>
              <a:buFont typeface="Wingdings"/>
              <a:buChar char="Ø"/>
            </a:pPr>
            <a:r>
              <a:rPr lang="en-US" dirty="0" smtClean="0">
                <a:effectLst>
                  <a:glow rad="101600">
                    <a:schemeClr val="bg1">
                      <a:alpha val="60000"/>
                    </a:schemeClr>
                  </a:glow>
                </a:effectLst>
              </a:rPr>
              <a:t>An act which depends upon chance or uncertain venture.</a:t>
            </a:r>
            <a:endParaRPr lang="en-US" dirty="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a:stretch>
            <a:fillRect/>
          </a:stretch>
        </p:blipFill>
        <p:spPr bwMode="auto">
          <a:xfrm>
            <a:off x="4800600" y="2667000"/>
            <a:ext cx="2155214" cy="1794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Deception of Gambling</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05000"/>
            <a:ext cx="5715000" cy="4953000"/>
          </a:xfrm>
        </p:spPr>
        <p:txBody>
          <a:bodyPr>
            <a:normAutofit/>
          </a:bodyPr>
          <a:lstStyle/>
          <a:p>
            <a:pPr>
              <a:buNone/>
            </a:pPr>
            <a:r>
              <a:rPr lang="en-US" sz="3600" dirty="0" smtClean="0">
                <a:effectLst>
                  <a:glow rad="101600">
                    <a:schemeClr val="bg1">
                      <a:alpha val="60000"/>
                    </a:schemeClr>
                  </a:glow>
                </a:effectLst>
              </a:rPr>
              <a:t>    Satan is the master of deception and temptation </a:t>
            </a:r>
          </a:p>
          <a:p>
            <a:pPr>
              <a:buNone/>
            </a:pPr>
            <a:r>
              <a:rPr lang="en-US" sz="3600"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“The Devil, which deceiveth the whole world…he deceiveth them that dwell on the earth…” (Revelation 12:9, 13:14)</a:t>
            </a:r>
          </a:p>
        </p:txBody>
      </p:sp>
      <p:pic>
        <p:nvPicPr>
          <p:cNvPr id="4098" name="Picture 2"/>
          <p:cNvPicPr>
            <a:picLocks noChangeAspect="1" noChangeArrowheads="1"/>
          </p:cNvPicPr>
          <p:nvPr/>
        </p:nvPicPr>
        <p:blipFill>
          <a:blip r:embed="rId3" cstate="print"/>
          <a:srcRect/>
          <a:stretch>
            <a:fillRect/>
          </a:stretch>
        </p:blipFill>
        <p:spPr bwMode="auto">
          <a:xfrm>
            <a:off x="5791200" y="1447800"/>
            <a:ext cx="3147053" cy="47122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normAutofit fontScale="90000"/>
          </a:bodyPr>
          <a:lstStyle/>
          <a:p>
            <a:r>
              <a:rPr lang="en-US" sz="4900" dirty="0" smtClean="0">
                <a:effectLst>
                  <a:glow rad="101600">
                    <a:schemeClr val="bg1">
                      <a:alpha val="60000"/>
                    </a:schemeClr>
                  </a:glow>
                </a:effectLst>
              </a:rPr>
              <a:t>Four Aspects of Deception</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solidFill>
                  <a:srgbClr val="FFFF00"/>
                </a:solidFill>
                <a:effectLst>
                  <a:glow rad="101600">
                    <a:schemeClr val="bg1">
                      <a:alpha val="60000"/>
                    </a:schemeClr>
                  </a:glow>
                </a:effectLst>
              </a:rPr>
              <a:t>Jesus – “Take heed that ye be not deceived.” (Luke 21:8)</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2133600"/>
            <a:ext cx="6477000" cy="4724400"/>
          </a:xfrm>
        </p:spPr>
        <p:txBody>
          <a:bodyPr>
            <a:normAutofit lnSpcReduction="10000"/>
          </a:bodyPr>
          <a:lstStyle/>
          <a:p>
            <a:r>
              <a:rPr lang="en-US" sz="3600" dirty="0" smtClean="0">
                <a:effectLst>
                  <a:glow rad="101600">
                    <a:schemeClr val="bg1">
                      <a:alpha val="60000"/>
                    </a:schemeClr>
                  </a:glow>
                </a:effectLst>
              </a:rPr>
              <a:t>We can deceive ourselves –         </a:t>
            </a:r>
            <a:r>
              <a:rPr lang="en-US" sz="3600" i="1" dirty="0" smtClean="0">
                <a:effectLst>
                  <a:glow rad="101600">
                    <a:schemeClr val="bg1">
                      <a:alpha val="60000"/>
                    </a:schemeClr>
                  </a:glow>
                </a:effectLst>
              </a:rPr>
              <a:t>I Corinthians 3:18</a:t>
            </a:r>
          </a:p>
          <a:p>
            <a:r>
              <a:rPr lang="en-US" sz="3600" dirty="0" smtClean="0">
                <a:effectLst>
                  <a:glow rad="101600">
                    <a:schemeClr val="bg1">
                      <a:alpha val="60000"/>
                    </a:schemeClr>
                  </a:glow>
                </a:effectLst>
              </a:rPr>
              <a:t>We can be deceived by others – </a:t>
            </a:r>
            <a:r>
              <a:rPr lang="en-US" sz="3600" i="1" dirty="0" smtClean="0">
                <a:effectLst>
                  <a:glow rad="101600">
                    <a:schemeClr val="bg1">
                      <a:alpha val="60000"/>
                    </a:schemeClr>
                  </a:glow>
                </a:effectLst>
              </a:rPr>
              <a:t>Ephesians 5:6</a:t>
            </a:r>
          </a:p>
          <a:p>
            <a:r>
              <a:rPr lang="en-US" sz="3600" dirty="0" smtClean="0">
                <a:effectLst>
                  <a:glow rad="101600">
                    <a:schemeClr val="bg1">
                      <a:alpha val="60000"/>
                    </a:schemeClr>
                  </a:glow>
                </a:effectLst>
              </a:rPr>
              <a:t>We can be deceived by sin – </a:t>
            </a:r>
            <a:r>
              <a:rPr lang="en-US" sz="3600" i="1" dirty="0" smtClean="0">
                <a:effectLst>
                  <a:glow rad="101600">
                    <a:schemeClr val="bg1">
                      <a:alpha val="60000"/>
                    </a:schemeClr>
                  </a:glow>
                </a:effectLst>
              </a:rPr>
              <a:t>Hebrews 3:13</a:t>
            </a:r>
          </a:p>
          <a:p>
            <a:r>
              <a:rPr lang="en-US" sz="3600" dirty="0" smtClean="0">
                <a:effectLst>
                  <a:glow rad="101600">
                    <a:schemeClr val="bg1">
                      <a:alpha val="60000"/>
                    </a:schemeClr>
                  </a:glow>
                </a:effectLst>
              </a:rPr>
              <a:t>We can be deceived by Satan – </a:t>
            </a:r>
            <a:r>
              <a:rPr lang="en-US" sz="3600" i="1" dirty="0" smtClean="0">
                <a:effectLst>
                  <a:glow rad="101600">
                    <a:schemeClr val="bg1">
                      <a:alpha val="60000"/>
                    </a:schemeClr>
                  </a:glow>
                </a:effectLst>
              </a:rPr>
              <a:t>II Corinthians 11:3-15</a:t>
            </a:r>
            <a:endParaRPr lang="en-US" sz="3600" i="1"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a:stretch>
            <a:fillRect/>
          </a:stretch>
        </p:blipFill>
        <p:spPr bwMode="auto">
          <a:xfrm>
            <a:off x="6320560" y="2286000"/>
            <a:ext cx="2823439"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glow rad="101600">
                    <a:schemeClr val="bg1">
                      <a:alpha val="60000"/>
                    </a:schemeClr>
                  </a:glow>
                </a:effectLst>
              </a:rPr>
              <a:t>Three Aspects of Temptation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486400"/>
          </a:xfrm>
        </p:spPr>
        <p:txBody>
          <a:bodyPr>
            <a:normAutofit/>
          </a:bodyPr>
          <a:lstStyle/>
          <a:p>
            <a:r>
              <a:rPr lang="en-US" sz="3600" dirty="0" smtClean="0">
                <a:effectLst>
                  <a:glow rad="101600">
                    <a:schemeClr val="bg1">
                      <a:alpha val="60000"/>
                    </a:schemeClr>
                  </a:glow>
                </a:effectLst>
              </a:rPr>
              <a:t>We can be tempted by our own lust – </a:t>
            </a:r>
            <a:r>
              <a:rPr lang="en-US" sz="3600" i="1" dirty="0" smtClean="0">
                <a:effectLst>
                  <a:glow rad="101600">
                    <a:schemeClr val="bg1">
                      <a:alpha val="60000"/>
                    </a:schemeClr>
                  </a:glow>
                </a:effectLst>
              </a:rPr>
              <a:t>James 1:12-16</a:t>
            </a:r>
          </a:p>
          <a:p>
            <a:pPr>
              <a:buFont typeface="Wingdings"/>
              <a:buChar char="Ø"/>
            </a:pPr>
            <a:r>
              <a:rPr lang="en-US" sz="3600" i="1" dirty="0" smtClean="0">
                <a:solidFill>
                  <a:srgbClr val="FFFF00"/>
                </a:solidFill>
                <a:effectLst>
                  <a:glow rad="101600">
                    <a:schemeClr val="bg1">
                      <a:alpha val="60000"/>
                    </a:schemeClr>
                  </a:glow>
                </a:effectLst>
              </a:rPr>
              <a:t>Desire</a:t>
            </a:r>
          </a:p>
          <a:p>
            <a:pPr>
              <a:buFont typeface="Wingdings"/>
              <a:buChar char="Ø"/>
            </a:pPr>
            <a:r>
              <a:rPr lang="en-US" sz="3600" i="1" dirty="0" smtClean="0">
                <a:solidFill>
                  <a:srgbClr val="FFFF00"/>
                </a:solidFill>
                <a:effectLst>
                  <a:glow rad="101600">
                    <a:schemeClr val="bg1">
                      <a:alpha val="60000"/>
                    </a:schemeClr>
                  </a:glow>
                </a:effectLst>
              </a:rPr>
              <a:t>Deception</a:t>
            </a:r>
          </a:p>
          <a:p>
            <a:pPr>
              <a:buFont typeface="Wingdings"/>
              <a:buChar char="Ø"/>
            </a:pPr>
            <a:r>
              <a:rPr lang="en-US" sz="3600" i="1" dirty="0" smtClean="0">
                <a:solidFill>
                  <a:srgbClr val="FFFF00"/>
                </a:solidFill>
                <a:effectLst>
                  <a:glow rad="101600">
                    <a:schemeClr val="bg1">
                      <a:alpha val="60000"/>
                    </a:schemeClr>
                  </a:glow>
                </a:effectLst>
              </a:rPr>
              <a:t>Deliberation</a:t>
            </a:r>
          </a:p>
          <a:p>
            <a:pPr>
              <a:buFont typeface="Wingdings"/>
              <a:buChar char="Ø"/>
            </a:pPr>
            <a:r>
              <a:rPr lang="en-US" sz="3600" i="1" dirty="0" smtClean="0">
                <a:solidFill>
                  <a:srgbClr val="FFFF00"/>
                </a:solidFill>
                <a:effectLst>
                  <a:glow rad="101600">
                    <a:schemeClr val="bg1">
                      <a:alpha val="60000"/>
                    </a:schemeClr>
                  </a:glow>
                </a:effectLst>
              </a:rPr>
              <a:t>Disobedience</a:t>
            </a:r>
          </a:p>
          <a:p>
            <a:pPr>
              <a:buFont typeface="Wingdings"/>
              <a:buChar char="Ø"/>
            </a:pPr>
            <a:r>
              <a:rPr lang="en-US" sz="3600" i="1" dirty="0" smtClean="0">
                <a:solidFill>
                  <a:srgbClr val="FFFF00"/>
                </a:solidFill>
                <a:effectLst>
                  <a:glow rad="101600">
                    <a:schemeClr val="bg1">
                      <a:alpha val="60000"/>
                    </a:schemeClr>
                  </a:glow>
                </a:effectLst>
              </a:rPr>
              <a:t>Development</a:t>
            </a:r>
          </a:p>
          <a:p>
            <a:pPr>
              <a:buFont typeface="Wingdings"/>
              <a:buChar char="Ø"/>
            </a:pPr>
            <a:r>
              <a:rPr lang="en-US" sz="3600" i="1" dirty="0" smtClean="0">
                <a:solidFill>
                  <a:srgbClr val="FFFF00"/>
                </a:solidFill>
                <a:effectLst>
                  <a:glow rad="101600">
                    <a:schemeClr val="bg1">
                      <a:alpha val="60000"/>
                    </a:schemeClr>
                  </a:glow>
                </a:effectLst>
              </a:rPr>
              <a:t>Destruction</a:t>
            </a:r>
            <a:endParaRPr lang="en-US" sz="3600" i="1" dirty="0">
              <a:solidFill>
                <a:srgbClr val="FFFF00"/>
              </a:solidFill>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srcRect/>
          <a:stretch>
            <a:fillRect/>
          </a:stretch>
        </p:blipFill>
        <p:spPr bwMode="auto">
          <a:xfrm>
            <a:off x="4267200" y="2248985"/>
            <a:ext cx="3143250" cy="460901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5257800" cy="6324600"/>
          </a:xfrm>
        </p:spPr>
        <p:txBody>
          <a:bodyPr>
            <a:normAutofit/>
          </a:bodyPr>
          <a:lstStyle/>
          <a:p>
            <a:r>
              <a:rPr lang="en-US" sz="3600" dirty="0" smtClean="0">
                <a:effectLst>
                  <a:glow rad="101600">
                    <a:schemeClr val="bg1">
                      <a:alpha val="60000"/>
                    </a:schemeClr>
                  </a:glow>
                </a:effectLst>
              </a:rPr>
              <a:t>We can be tempted by others – </a:t>
            </a:r>
            <a:r>
              <a:rPr lang="en-US" sz="3600" i="1" dirty="0" smtClean="0">
                <a:effectLst>
                  <a:glow rad="101600">
                    <a:schemeClr val="bg1">
                      <a:alpha val="60000"/>
                    </a:schemeClr>
                  </a:glow>
                </a:effectLst>
              </a:rPr>
              <a:t>Matthew 16:1</a:t>
            </a:r>
          </a:p>
          <a:p>
            <a:r>
              <a:rPr lang="en-US" sz="3600" dirty="0" smtClean="0">
                <a:effectLst>
                  <a:glow rad="101600">
                    <a:schemeClr val="bg1">
                      <a:alpha val="60000"/>
                    </a:schemeClr>
                  </a:glow>
                </a:effectLst>
              </a:rPr>
              <a:t>We can be tempted by Satan </a:t>
            </a:r>
            <a:r>
              <a:rPr lang="en-US" sz="3600" i="1" dirty="0" smtClean="0">
                <a:effectLst>
                  <a:glow rad="101600">
                    <a:schemeClr val="bg1">
                      <a:alpha val="60000"/>
                    </a:schemeClr>
                  </a:glow>
                </a:effectLst>
              </a:rPr>
              <a:t>– Matthew 4:1-11</a:t>
            </a:r>
            <a:endParaRPr lang="en-US" sz="3600" i="1" dirty="0">
              <a:effectLst>
                <a:glow rad="101600">
                  <a:schemeClr val="bg1">
                    <a:alpha val="60000"/>
                  </a:schemeClr>
                </a:glow>
              </a:effectLst>
            </a:endParaRPr>
          </a:p>
        </p:txBody>
      </p:sp>
      <p:pic>
        <p:nvPicPr>
          <p:cNvPr id="8196" name="Picture 4"/>
          <p:cNvPicPr>
            <a:picLocks noChangeAspect="1" noChangeArrowheads="1"/>
          </p:cNvPicPr>
          <p:nvPr/>
        </p:nvPicPr>
        <p:blipFill>
          <a:blip r:embed="rId3" cstate="print"/>
          <a:srcRect/>
          <a:stretch>
            <a:fillRect/>
          </a:stretch>
        </p:blipFill>
        <p:spPr bwMode="auto">
          <a:xfrm>
            <a:off x="5486400" y="457200"/>
            <a:ext cx="3008958" cy="5715000"/>
          </a:xfrm>
          <a:prstGeom prst="rect">
            <a:avLst/>
          </a:prstGeom>
          <a:noFill/>
          <a:ln w="9525">
            <a:noFill/>
            <a:miter lim="800000"/>
            <a:headEnd/>
            <a:tailEnd/>
          </a:ln>
        </p:spPr>
      </p:pic>
      <p:pic>
        <p:nvPicPr>
          <p:cNvPr id="8197" name="Picture 5" descr="C:\Users\Ptr. Daniel White\Desktop\Bible pictures\Bible pictures Old Testament\Adam, Eve, Creation\Adam &amp; Eve hiding 1153-16-Vol 1.jp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914400" y="2971800"/>
            <a:ext cx="34290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to="" calcmode="lin" valueType="num">
                                      <p:cBhvr>
                                        <p:cTn id="12" dur="1" fill="hold"/>
                                        <p:tgtEl>
                                          <p:spTgt spid="819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 to="" calcmode="lin" valueType="num">
                                      <p:cBhvr>
                                        <p:cTn id="22" dur="1" fill="hold"/>
                                        <p:tgtEl>
                                          <p:spTgt spid="81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371599"/>
          </a:xfrm>
        </p:spPr>
        <p:txBody>
          <a:bodyPr>
            <a:normAutofit fontScale="90000"/>
          </a:bodyPr>
          <a:lstStyle/>
          <a:p>
            <a:r>
              <a:rPr lang="en-US" sz="5300" dirty="0" smtClean="0">
                <a:effectLst>
                  <a:glow rad="101600">
                    <a:schemeClr val="bg1">
                      <a:alpha val="60000"/>
                    </a:schemeClr>
                  </a:glow>
                </a:effectLst>
              </a:rPr>
              <a:t>Rejecting Deception</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3" name="Content Placeholder 2"/>
          <p:cNvSpPr>
            <a:spLocks noGrp="1"/>
          </p:cNvSpPr>
          <p:nvPr>
            <p:ph type="subTitle" idx="1"/>
          </p:nvPr>
        </p:nvSpPr>
        <p:spPr>
          <a:xfrm>
            <a:off x="0" y="1295400"/>
            <a:ext cx="9144000" cy="4343400"/>
          </a:xfrm>
        </p:spPr>
        <p:txBody>
          <a:bodyPr>
            <a:normAutofit/>
          </a:bodyPr>
          <a:lstStyle/>
          <a:p>
            <a:pPr algn="ctr">
              <a:buNone/>
            </a:pPr>
            <a:r>
              <a:rPr lang="en-US" sz="3600" dirty="0" smtClean="0">
                <a:effectLst>
                  <a:glow rad="101600">
                    <a:schemeClr val="bg1">
                      <a:alpha val="60000"/>
                    </a:schemeClr>
                  </a:glow>
                </a:effectLst>
              </a:rPr>
              <a:t>The only way to reject deception is with the </a:t>
            </a:r>
          </a:p>
          <a:p>
            <a:pPr algn="ctr">
              <a:buNone/>
            </a:pPr>
            <a:r>
              <a:rPr lang="en-US" sz="3600" i="1" dirty="0" smtClean="0">
                <a:solidFill>
                  <a:srgbClr val="FFFF00"/>
                </a:solidFill>
                <a:effectLst>
                  <a:glow rad="101600">
                    <a:schemeClr val="bg1">
                      <a:alpha val="60000"/>
                    </a:schemeClr>
                  </a:glow>
                </a:effectLst>
              </a:rPr>
              <a:t>“Truth of Scripture”</a:t>
            </a:r>
            <a:endParaRPr lang="en-US" sz="3600" i="1" dirty="0">
              <a:solidFill>
                <a:srgbClr val="FFFF00"/>
              </a:solidFill>
              <a:effectLst>
                <a:glow rad="101600">
                  <a:schemeClr val="bg1">
                    <a:alpha val="60000"/>
                  </a:schemeClr>
                </a:glow>
              </a:effectLst>
            </a:endParaRPr>
          </a:p>
        </p:txBody>
      </p:sp>
      <p:pic>
        <p:nvPicPr>
          <p:cNvPr id="7170" name="Picture 2" descr="C:\Users\Ptr. Daniel White\Desktop\Bible pictures\bibles and book of life\Bible MSS\Bible (KJV) an anchor.JPG"/>
          <p:cNvPicPr>
            <a:picLocks noChangeAspect="1" noChangeArrowheads="1"/>
          </p:cNvPicPr>
          <p:nvPr/>
        </p:nvPicPr>
        <p:blipFill>
          <a:blip r:embed="rId3" cstate="print"/>
          <a:srcRect/>
          <a:stretch>
            <a:fillRect/>
          </a:stretch>
        </p:blipFill>
        <p:spPr bwMode="auto">
          <a:xfrm>
            <a:off x="1600200" y="2819400"/>
            <a:ext cx="6054725" cy="381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1127</Words>
  <Application>Microsoft Office PowerPoint</Application>
  <PresentationFormat>On-screen Show (4:3)</PresentationFormat>
  <Paragraphs>132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Gambling Right or Wrong?</vt:lpstr>
      <vt:lpstr>Slide 3</vt:lpstr>
      <vt:lpstr>The Word Gambling Does Not  Appear in the Word of God</vt:lpstr>
      <vt:lpstr>Deception of Gambling</vt:lpstr>
      <vt:lpstr>Four Aspects of Deception Jesus – “Take heed that ye be not deceived.” (Luke 21:8)</vt:lpstr>
      <vt:lpstr>Three Aspects of Temptation</vt:lpstr>
      <vt:lpstr>Slide 8</vt:lpstr>
      <vt:lpstr>Rejecting Deception </vt:lpstr>
      <vt:lpstr>Resisting Temptation</vt:lpstr>
      <vt:lpstr>Slide 11</vt:lpstr>
      <vt:lpstr>The Destruction of Gambling (Luke 12:15; I Timothy 6:9-10)</vt:lpstr>
      <vt:lpstr>Odds Against the Gambler</vt:lpstr>
      <vt:lpstr>Gambling attracts organized crime</vt:lpstr>
      <vt:lpstr>Slide 15</vt:lpstr>
      <vt:lpstr>Slide 16</vt:lpstr>
      <vt:lpstr>Every dollar raised from gambling sources means five dollars spent on “higher police cost, higher court cost and higher penitentiary cost.”</vt:lpstr>
      <vt:lpstr>Gambling Defended</vt:lpstr>
      <vt:lpstr>Slide 19</vt:lpstr>
      <vt:lpstr>Gambling Disproved “Gambling Violates Biblical Principles”</vt:lpstr>
      <vt:lpstr>Slide 21</vt:lpstr>
      <vt:lpstr>Slide 22</vt:lpstr>
      <vt:lpstr>Slide 23</vt:lpstr>
      <vt:lpstr>Apply the threefold test of  Scripture to Gambling  “Proving what is acceptable  unto the Lord”</vt:lpstr>
      <vt:lpstr>“For we must all appear before the judgment seat of Christ; that every one may receive the things done    in his body, according to that he hath done, whether it be good or bad.”</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Ptr. Daniel White</cp:lastModifiedBy>
  <cp:revision>65</cp:revision>
  <dcterms:created xsi:type="dcterms:W3CDTF">2009-08-19T12:07:22Z</dcterms:created>
  <dcterms:modified xsi:type="dcterms:W3CDTF">2009-09-04T08:46:15Z</dcterms:modified>
</cp:coreProperties>
</file>