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59" r:id="rId4"/>
    <p:sldId id="260" r:id="rId5"/>
    <p:sldId id="261" r:id="rId6"/>
    <p:sldId id="262" r:id="rId7"/>
    <p:sldId id="263" r:id="rId8"/>
    <p:sldId id="264" r:id="rId9"/>
    <p:sldId id="265" r:id="rId10"/>
    <p:sldId id="267" r:id="rId11"/>
    <p:sldId id="266" r:id="rId12"/>
    <p:sldId id="268"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77" d="100"/>
          <a:sy n="77" d="100"/>
        </p:scale>
        <p:origin x="-1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8FE989-25B2-4E79-9AB8-EE079C84CC55}" type="datetimeFigureOut">
              <a:rPr lang="en-US" smtClean="0"/>
              <a:pPr/>
              <a:t>9/16/2009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ACFFD8-52F6-49BA-9CE7-35B90A0A59E0}"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ACFFD8-52F6-49BA-9CE7-35B90A0A59E0}"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ACFFD8-52F6-49BA-9CE7-35B90A0A59E0}"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ACFFD8-52F6-49BA-9CE7-35B90A0A59E0}"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ACFFD8-52F6-49BA-9CE7-35B90A0A59E0}"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ACFFD8-52F6-49BA-9CE7-35B90A0A59E0}"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ACFFD8-52F6-49BA-9CE7-35B90A0A59E0}"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ACFFD8-52F6-49BA-9CE7-35B90A0A59E0}"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ACFFD8-52F6-49BA-9CE7-35B90A0A59E0}"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ACFFD8-52F6-49BA-9CE7-35B90A0A59E0}" type="slidenum">
              <a:rPr lang="en-US" smtClean="0"/>
              <a:pPr/>
              <a:t>31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ACFFD8-52F6-49BA-9CE7-35B90A0A59E0}"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4E6E98-DBC9-4B0D-829C-6C8EC2F0C56E}" type="datetimeFigureOut">
              <a:rPr lang="en-US" smtClean="0"/>
              <a:pPr/>
              <a:t>9/16/2009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F3831-27C2-4613-99C1-782162F3A48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E6E98-DBC9-4B0D-829C-6C8EC2F0C56E}" type="datetimeFigureOut">
              <a:rPr lang="en-US" smtClean="0"/>
              <a:pPr/>
              <a:t>9/16/2009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F3831-27C2-4613-99C1-782162F3A48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E6E98-DBC9-4B0D-829C-6C8EC2F0C56E}" type="datetimeFigureOut">
              <a:rPr lang="en-US" smtClean="0"/>
              <a:pPr/>
              <a:t>9/16/2009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F3831-27C2-4613-99C1-782162F3A48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E6E98-DBC9-4B0D-829C-6C8EC2F0C56E}" type="datetimeFigureOut">
              <a:rPr lang="en-US" smtClean="0"/>
              <a:pPr/>
              <a:t>9/16/2009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F3831-27C2-4613-99C1-782162F3A48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4E6E98-DBC9-4B0D-829C-6C8EC2F0C56E}" type="datetimeFigureOut">
              <a:rPr lang="en-US" smtClean="0"/>
              <a:pPr/>
              <a:t>9/16/2009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F3831-27C2-4613-99C1-782162F3A48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4E6E98-DBC9-4B0D-829C-6C8EC2F0C56E}" type="datetimeFigureOut">
              <a:rPr lang="en-US" smtClean="0"/>
              <a:pPr/>
              <a:t>9/16/2009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FF3831-27C2-4613-99C1-782162F3A48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4E6E98-DBC9-4B0D-829C-6C8EC2F0C56E}" type="datetimeFigureOut">
              <a:rPr lang="en-US" smtClean="0"/>
              <a:pPr/>
              <a:t>9/16/2009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FF3831-27C2-4613-99C1-782162F3A48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4E6E98-DBC9-4B0D-829C-6C8EC2F0C56E}" type="datetimeFigureOut">
              <a:rPr lang="en-US" smtClean="0"/>
              <a:pPr/>
              <a:t>9/16/2009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BFF3831-27C2-4613-99C1-782162F3A48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4E6E98-DBC9-4B0D-829C-6C8EC2F0C56E}" type="datetimeFigureOut">
              <a:rPr lang="en-US" smtClean="0"/>
              <a:pPr/>
              <a:t>9/16/2009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BFF3831-27C2-4613-99C1-782162F3A48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E6E98-DBC9-4B0D-829C-6C8EC2F0C56E}" type="datetimeFigureOut">
              <a:rPr lang="en-US" smtClean="0"/>
              <a:pPr/>
              <a:t>9/16/2009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FF3831-27C2-4613-99C1-782162F3A48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E6E98-DBC9-4B0D-829C-6C8EC2F0C56E}" type="datetimeFigureOut">
              <a:rPr lang="en-US" smtClean="0"/>
              <a:pPr/>
              <a:t>9/16/2009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FF3831-27C2-4613-99C1-782162F3A48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4E6E98-DBC9-4B0D-829C-6C8EC2F0C56E}" type="datetimeFigureOut">
              <a:rPr lang="en-US" smtClean="0"/>
              <a:pPr/>
              <a:t>9/16/2009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F3831-27C2-4613-99C1-782162F3A48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Prophecy pictures\prophecy pictures\riches materal pos. plesures, worldly\Stock-Market-History-DJIA.jpg"/>
          <p:cNvPicPr>
            <a:picLocks noChangeAspect="1" noChangeArrowheads="1"/>
          </p:cNvPicPr>
          <p:nvPr/>
        </p:nvPicPr>
        <p:blipFill>
          <a:blip r:embed="rId3" cstate="print"/>
          <a:srcRect/>
          <a:stretch>
            <a:fillRect/>
          </a:stretch>
        </p:blipFill>
        <p:spPr bwMode="auto">
          <a:xfrm>
            <a:off x="0" y="0"/>
            <a:ext cx="9159025" cy="6858000"/>
          </a:xfrm>
          <a:prstGeom prst="rect">
            <a:avLst/>
          </a:prstGeom>
          <a:noFill/>
        </p:spPr>
      </p:pic>
      <p:sp>
        <p:nvSpPr>
          <p:cNvPr id="3" name="Rectangle 2"/>
          <p:cNvSpPr/>
          <p:nvPr/>
        </p:nvSpPr>
        <p:spPr>
          <a:xfrm>
            <a:off x="381000" y="4572000"/>
            <a:ext cx="8001000" cy="1200329"/>
          </a:xfrm>
          <a:prstGeom prst="rect">
            <a:avLst/>
          </a:prstGeom>
        </p:spPr>
        <p:txBody>
          <a:bodyPr wrap="square">
            <a:spAutoFit/>
          </a:bodyPr>
          <a:lstStyle/>
          <a:p>
            <a:pPr algn="ctr"/>
            <a:r>
              <a:rPr lang="en-US" sz="3600" i="1" dirty="0" smtClean="0">
                <a:solidFill>
                  <a:srgbClr val="FFC000"/>
                </a:solidFill>
                <a:effectLst>
                  <a:glow rad="101600">
                    <a:schemeClr val="bg1">
                      <a:alpha val="60000"/>
                    </a:schemeClr>
                  </a:glow>
                </a:effectLst>
              </a:rPr>
              <a:t>“And ye shall know the truth and the truth shall make you free.” (John 8:32)</a:t>
            </a:r>
            <a:endParaRPr lang="en-US" sz="3600" i="1" dirty="0">
              <a:solidFill>
                <a:srgbClr val="FFC000"/>
              </a:solidFill>
              <a:effectLst>
                <a:glow rad="101600">
                  <a:schemeClr val="bg1">
                    <a:alpha val="60000"/>
                  </a:schemeClr>
                </a:glow>
              </a:effectLst>
            </a:endParaRPr>
          </a:p>
        </p:txBody>
      </p:sp>
      <p:sp>
        <p:nvSpPr>
          <p:cNvPr id="4" name="Rectangle 3"/>
          <p:cNvSpPr/>
          <p:nvPr/>
        </p:nvSpPr>
        <p:spPr>
          <a:xfrm>
            <a:off x="685800" y="2590800"/>
            <a:ext cx="7620000" cy="1200329"/>
          </a:xfrm>
          <a:prstGeom prst="rect">
            <a:avLst/>
          </a:prstGeom>
        </p:spPr>
        <p:txBody>
          <a:bodyPr wrap="square">
            <a:spAutoFit/>
          </a:bodyPr>
          <a:lstStyle/>
          <a:p>
            <a:pPr algn="ctr"/>
            <a:r>
              <a:rPr lang="en-US" sz="3600" i="1" dirty="0" smtClean="0">
                <a:effectLst>
                  <a:glow rad="101600">
                    <a:schemeClr val="bg1">
                      <a:alpha val="60000"/>
                    </a:schemeClr>
                  </a:glow>
                </a:effectLst>
              </a:rPr>
              <a:t>What does it mean to be </a:t>
            </a:r>
          </a:p>
          <a:p>
            <a:pPr algn="ctr"/>
            <a:r>
              <a:rPr lang="en-US" sz="3600" i="1" dirty="0" smtClean="0">
                <a:effectLst>
                  <a:glow rad="101600">
                    <a:schemeClr val="bg1">
                      <a:alpha val="60000"/>
                    </a:schemeClr>
                  </a:glow>
                </a:effectLst>
              </a:rPr>
              <a:t>financially  free?</a:t>
            </a:r>
          </a:p>
        </p:txBody>
      </p:sp>
      <p:sp>
        <p:nvSpPr>
          <p:cNvPr id="5" name="Rectangle 4"/>
          <p:cNvSpPr/>
          <p:nvPr/>
        </p:nvSpPr>
        <p:spPr>
          <a:xfrm>
            <a:off x="304800" y="914401"/>
            <a:ext cx="7772400" cy="1323439"/>
          </a:xfrm>
          <a:prstGeom prst="rect">
            <a:avLst/>
          </a:prstGeom>
        </p:spPr>
        <p:txBody>
          <a:bodyPr wrap="square">
            <a:spAutoFit/>
          </a:bodyPr>
          <a:lstStyle/>
          <a:p>
            <a:pPr algn="ctr"/>
            <a:r>
              <a:rPr lang="en-US" sz="4000" dirty="0" smtClean="0">
                <a:effectLst>
                  <a:glow rad="101600">
                    <a:schemeClr val="bg1">
                      <a:alpha val="60000"/>
                    </a:schemeClr>
                  </a:glow>
                </a:effectLst>
              </a:rPr>
              <a:t>Financial Freedom</a:t>
            </a:r>
          </a:p>
          <a:p>
            <a:pPr algn="ctr"/>
            <a:r>
              <a:rPr lang="en-US" sz="4000" dirty="0" smtClean="0">
                <a:effectLst>
                  <a:glow rad="101600">
                    <a:schemeClr val="bg1">
                      <a:alpha val="60000"/>
                    </a:schemeClr>
                  </a:glow>
                </a:effectLst>
              </a:rPr>
              <a:t>(Part 12)</a:t>
            </a:r>
            <a:endParaRPr lang="en-US" sz="4000"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ophecy pictures\prophecy pictures\revelation\scan0006.jpg"/>
          <p:cNvPicPr>
            <a:picLocks noChangeAspect="1" noChangeArrowheads="1"/>
          </p:cNvPicPr>
          <p:nvPr/>
        </p:nvPicPr>
        <p:blipFill>
          <a:blip r:embed="rId3" cstate="print">
            <a:lum bright="-10000"/>
          </a:blip>
          <a:srcRect r="4020"/>
          <a:stretch>
            <a:fillRect/>
          </a:stretch>
        </p:blipFill>
        <p:spPr bwMode="auto">
          <a:xfrm>
            <a:off x="-1" y="0"/>
            <a:ext cx="4648201" cy="6858001"/>
          </a:xfrm>
          <a:prstGeom prst="rect">
            <a:avLst/>
          </a:prstGeom>
          <a:ln>
            <a:noFill/>
          </a:ln>
          <a:effectLst>
            <a:softEdge rad="112500"/>
          </a:effectLst>
        </p:spPr>
      </p:pic>
      <p:pic>
        <p:nvPicPr>
          <p:cNvPr id="4099" name="Picture 3" descr="C:\Users\Ptr. Daniel White\Desktop\Bible pictures\bibles and book of life\scan0031.jpg"/>
          <p:cNvPicPr>
            <a:picLocks noChangeAspect="1" noChangeArrowheads="1"/>
          </p:cNvPicPr>
          <p:nvPr/>
        </p:nvPicPr>
        <p:blipFill>
          <a:blip r:embed="rId4" cstate="print"/>
          <a:srcRect/>
          <a:stretch>
            <a:fillRect/>
          </a:stretch>
        </p:blipFill>
        <p:spPr bwMode="auto">
          <a:xfrm>
            <a:off x="4419601" y="0"/>
            <a:ext cx="4724400" cy="6858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strVal val="#ppt_w*0.70"/>
                                          </p:val>
                                        </p:tav>
                                        <p:tav tm="100000">
                                          <p:val>
                                            <p:strVal val="#ppt_w"/>
                                          </p:val>
                                        </p:tav>
                                      </p:tavLst>
                                    </p:anim>
                                    <p:anim calcmode="lin" valueType="num">
                                      <p:cBhvr>
                                        <p:cTn id="8" dur="1000" fill="hold"/>
                                        <p:tgtEl>
                                          <p:spTgt spid="4098"/>
                                        </p:tgtEl>
                                        <p:attrNameLst>
                                          <p:attrName>ppt_h</p:attrName>
                                        </p:attrNameLst>
                                      </p:cBhvr>
                                      <p:tavLst>
                                        <p:tav tm="0">
                                          <p:val>
                                            <p:strVal val="#ppt_h"/>
                                          </p:val>
                                        </p:tav>
                                        <p:tav tm="100000">
                                          <p:val>
                                            <p:strVal val="#ppt_h"/>
                                          </p:val>
                                        </p:tav>
                                      </p:tavLst>
                                    </p:anim>
                                    <p:animEffect transition="in" filter="fade">
                                      <p:cBhvr>
                                        <p:cTn id="9" dur="10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 calcmode="lin" valueType="num">
                                      <p:cBhvr>
                                        <p:cTn id="14" dur="1000" fill="hold"/>
                                        <p:tgtEl>
                                          <p:spTgt spid="4099"/>
                                        </p:tgtEl>
                                        <p:attrNameLst>
                                          <p:attrName>ppt_w</p:attrName>
                                        </p:attrNameLst>
                                      </p:cBhvr>
                                      <p:tavLst>
                                        <p:tav tm="0">
                                          <p:val>
                                            <p:strVal val="#ppt_w*0.70"/>
                                          </p:val>
                                        </p:tav>
                                        <p:tav tm="100000">
                                          <p:val>
                                            <p:strVal val="#ppt_w"/>
                                          </p:val>
                                        </p:tav>
                                      </p:tavLst>
                                    </p:anim>
                                    <p:anim calcmode="lin" valueType="num">
                                      <p:cBhvr>
                                        <p:cTn id="15" dur="1000" fill="hold"/>
                                        <p:tgtEl>
                                          <p:spTgt spid="4099"/>
                                        </p:tgtEl>
                                        <p:attrNameLst>
                                          <p:attrName>ppt_h</p:attrName>
                                        </p:attrNameLst>
                                      </p:cBhvr>
                                      <p:tavLst>
                                        <p:tav tm="0">
                                          <p:val>
                                            <p:strVal val="#ppt_h"/>
                                          </p:val>
                                        </p:tav>
                                        <p:tav tm="100000">
                                          <p:val>
                                            <p:strVal val="#ppt_h"/>
                                          </p:val>
                                        </p:tav>
                                      </p:tavLst>
                                    </p:anim>
                                    <p:animEffect transition="in" filter="fade">
                                      <p:cBhvr>
                                        <p:cTn id="16"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4572000" cy="6172200"/>
          </a:xfrm>
        </p:spPr>
        <p:txBody>
          <a:bodyPr>
            <a:normAutofit/>
          </a:bodyPr>
          <a:lstStyle/>
          <a:p>
            <a:r>
              <a:rPr lang="en-US" sz="3600" dirty="0" smtClean="0">
                <a:effectLst>
                  <a:glow rad="101600">
                    <a:schemeClr val="bg1">
                      <a:alpha val="60000"/>
                    </a:schemeClr>
                  </a:glow>
                </a:effectLst>
              </a:rPr>
              <a:t>2) Through using the resources </a:t>
            </a:r>
            <a:r>
              <a:rPr lang="en-US" sz="3600" i="1" dirty="0" smtClean="0">
                <a:solidFill>
                  <a:schemeClr val="accent6">
                    <a:lumMod val="75000"/>
                  </a:schemeClr>
                </a:solidFill>
                <a:effectLst>
                  <a:glow rad="101600">
                    <a:schemeClr val="bg1">
                      <a:alpha val="60000"/>
                    </a:schemeClr>
                  </a:glow>
                </a:effectLst>
              </a:rPr>
              <a:t>(gifts, abilities, possessions, finances) </a:t>
            </a:r>
            <a:r>
              <a:rPr lang="en-US" sz="3600" dirty="0" smtClean="0">
                <a:effectLst>
                  <a:glow rad="101600">
                    <a:schemeClr val="bg1">
                      <a:alpha val="60000"/>
                    </a:schemeClr>
                  </a:glow>
                </a:effectLst>
              </a:rPr>
              <a:t>God has entrusted to you –</a:t>
            </a:r>
            <a:endParaRPr lang="en-US" sz="3600" dirty="0">
              <a:effectLst>
                <a:glow rad="101600">
                  <a:schemeClr val="bg1">
                    <a:alpha val="60000"/>
                  </a:schemeClr>
                </a:glow>
              </a:effectLst>
            </a:endParaRPr>
          </a:p>
          <a:p>
            <a:pPr>
              <a:buNone/>
            </a:pPr>
            <a:r>
              <a:rPr lang="en-US" sz="3600" dirty="0" smtClean="0">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“Where no oxen are, the crib is clean: but much increase is by the strength of the ox.” – 14:4</a:t>
            </a:r>
          </a:p>
          <a:p>
            <a:endParaRPr lang="en-US" sz="3600" dirty="0"/>
          </a:p>
        </p:txBody>
      </p:sp>
      <p:pic>
        <p:nvPicPr>
          <p:cNvPr id="5122" name="Picture 2" descr="C:\Users\Ptr. Daniel White\Desktop\Bible pictures\Bible mis\CUSTOMS\Ploughman w oxen BBL35-Acts26.jpg"/>
          <p:cNvPicPr>
            <a:picLocks noChangeAspect="1" noChangeArrowheads="1"/>
          </p:cNvPicPr>
          <p:nvPr/>
        </p:nvPicPr>
        <p:blipFill>
          <a:blip r:embed="rId3" cstate="print"/>
          <a:srcRect/>
          <a:stretch>
            <a:fillRect/>
          </a:stretch>
        </p:blipFill>
        <p:spPr bwMode="auto">
          <a:xfrm>
            <a:off x="4285530" y="381000"/>
            <a:ext cx="4571694" cy="6019800"/>
          </a:xfrm>
          <a:prstGeom prst="rect">
            <a:avLst/>
          </a:prstGeom>
          <a:noFill/>
          <a:scene3d>
            <a:camera prst="perspectiveLeft"/>
            <a:lightRig rig="threePt" dir="t"/>
          </a:scene3d>
          <a:sp3d>
            <a:bevelT prst="angle"/>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normAutofit fontScale="90000"/>
          </a:bodyPr>
          <a:lstStyle/>
          <a:p>
            <a:r>
              <a:rPr lang="en-US" dirty="0" smtClean="0">
                <a:effectLst>
                  <a:glow rad="101600">
                    <a:schemeClr val="bg1">
                      <a:alpha val="60000"/>
                    </a:schemeClr>
                  </a:glow>
                </a:effectLst>
              </a:rPr>
              <a:t>The Virtuous Mother</a:t>
            </a:r>
            <a:br>
              <a:rPr lang="en-US" dirty="0" smtClean="0">
                <a:effectLst>
                  <a:glow rad="101600">
                    <a:schemeClr val="bg1">
                      <a:alpha val="60000"/>
                    </a:schemeClr>
                  </a:glow>
                </a:effectLst>
              </a:rPr>
            </a:br>
            <a:r>
              <a:rPr lang="en-US" i="1" dirty="0" smtClean="0">
                <a:effectLst>
                  <a:glow rad="101600">
                    <a:schemeClr val="bg1">
                      <a:alpha val="60000"/>
                    </a:schemeClr>
                  </a:glow>
                </a:effectLst>
              </a:rPr>
              <a:t>(Proverbs 31:10-31)</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i="1" dirty="0" smtClean="0">
                <a:solidFill>
                  <a:srgbClr val="FFFF00"/>
                </a:solidFill>
                <a:effectLst>
                  <a:glow rad="101600">
                    <a:schemeClr val="bg1">
                      <a:alpha val="60000"/>
                    </a:schemeClr>
                  </a:glow>
                </a:effectLst>
              </a:rPr>
              <a:t>“Develops the potential of her home”</a:t>
            </a:r>
            <a:endParaRPr lang="en-US" i="1" dirty="0">
              <a:solidFill>
                <a:srgbClr val="FFFF00"/>
              </a:solidFill>
              <a:effectLst>
                <a:glow rad="101600">
                  <a:schemeClr val="bg1">
                    <a:alpha val="60000"/>
                  </a:schemeClr>
                </a:glow>
              </a:effectLst>
            </a:endParaRPr>
          </a:p>
        </p:txBody>
      </p:sp>
      <p:sp>
        <p:nvSpPr>
          <p:cNvPr id="6" name="Content Placeholder 5"/>
          <p:cNvSpPr>
            <a:spLocks noGrp="1"/>
          </p:cNvSpPr>
          <p:nvPr>
            <p:ph idx="1"/>
          </p:nvPr>
        </p:nvSpPr>
        <p:spPr>
          <a:xfrm>
            <a:off x="457200" y="2514600"/>
            <a:ext cx="4648200" cy="4114800"/>
          </a:xfrm>
        </p:spPr>
        <p:txBody>
          <a:bodyPr>
            <a:normAutofit/>
          </a:bodyPr>
          <a:lstStyle/>
          <a:p>
            <a:pPr>
              <a:buNone/>
            </a:pPr>
            <a:r>
              <a:rPr lang="en-US" sz="3600" i="1" dirty="0" smtClean="0">
                <a:effectLst>
                  <a:glow rad="101600">
                    <a:schemeClr val="bg1">
                      <a:alpha val="60000"/>
                    </a:schemeClr>
                  </a:glow>
                </a:effectLst>
              </a:rPr>
              <a:t>   “Every wise woman buildeth her house: but the foolish plucketh it down with her hands.” – 14:1</a:t>
            </a:r>
            <a:endParaRPr lang="en-US" sz="3600" i="1" dirty="0">
              <a:effectLst>
                <a:glow rad="101600">
                  <a:schemeClr val="bg1">
                    <a:alpha val="60000"/>
                  </a:schemeClr>
                </a:glow>
              </a:effectLst>
            </a:endParaRPr>
          </a:p>
        </p:txBody>
      </p:sp>
      <p:pic>
        <p:nvPicPr>
          <p:cNvPr id="9217" name="Picture 1"/>
          <p:cNvPicPr>
            <a:picLocks noChangeAspect="1" noChangeArrowheads="1"/>
          </p:cNvPicPr>
          <p:nvPr/>
        </p:nvPicPr>
        <p:blipFill>
          <a:blip r:embed="rId3" cstate="print"/>
          <a:srcRect/>
          <a:stretch>
            <a:fillRect/>
          </a:stretch>
        </p:blipFill>
        <p:spPr bwMode="auto">
          <a:xfrm>
            <a:off x="5486400" y="2057400"/>
            <a:ext cx="2590800" cy="4582477"/>
          </a:xfrm>
          <a:prstGeom prst="rect">
            <a:avLst/>
          </a:prstGeom>
          <a:noFill/>
          <a:ln w="9525">
            <a:noFill/>
            <a:miter lim="800000"/>
            <a:headEnd/>
            <a:tailEnd/>
          </a:ln>
        </p:spPr>
      </p:pic>
      <p:pic>
        <p:nvPicPr>
          <p:cNvPr id="9218" name="Picture 2"/>
          <p:cNvPicPr>
            <a:picLocks noChangeAspect="1" noChangeArrowheads="1"/>
          </p:cNvPicPr>
          <p:nvPr/>
        </p:nvPicPr>
        <p:blipFill>
          <a:blip r:embed="rId4" cstate="print"/>
          <a:srcRect/>
          <a:stretch>
            <a:fillRect/>
          </a:stretch>
        </p:blipFill>
        <p:spPr bwMode="auto">
          <a:xfrm>
            <a:off x="762000" y="2057400"/>
            <a:ext cx="4191000" cy="459573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 calcmode="lin" valueType="num">
                                      <p:cBhvr>
                                        <p:cTn id="12" dur="1000" fill="hold"/>
                                        <p:tgtEl>
                                          <p:spTgt spid="9218"/>
                                        </p:tgtEl>
                                        <p:attrNameLst>
                                          <p:attrName>ppt_w</p:attrName>
                                        </p:attrNameLst>
                                      </p:cBhvr>
                                      <p:tavLst>
                                        <p:tav tm="0">
                                          <p:val>
                                            <p:strVal val="#ppt_w*0.70"/>
                                          </p:val>
                                        </p:tav>
                                        <p:tav tm="100000">
                                          <p:val>
                                            <p:strVal val="#ppt_w"/>
                                          </p:val>
                                        </p:tav>
                                      </p:tavLst>
                                    </p:anim>
                                    <p:anim calcmode="lin" valueType="num">
                                      <p:cBhvr>
                                        <p:cTn id="13" dur="1000" fill="hold"/>
                                        <p:tgtEl>
                                          <p:spTgt spid="9218"/>
                                        </p:tgtEl>
                                        <p:attrNameLst>
                                          <p:attrName>ppt_h</p:attrName>
                                        </p:attrNameLst>
                                      </p:cBhvr>
                                      <p:tavLst>
                                        <p:tav tm="0">
                                          <p:val>
                                            <p:strVal val="#ppt_h"/>
                                          </p:val>
                                        </p:tav>
                                        <p:tav tm="100000">
                                          <p:val>
                                            <p:strVal val="#ppt_h"/>
                                          </p:val>
                                        </p:tav>
                                      </p:tavLst>
                                    </p:anim>
                                    <p:animEffect transition="in" filter="fade">
                                      <p:cBhvr>
                                        <p:cTn id="14"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991600" cy="6494085"/>
          </a:xfrm>
          <a:prstGeom prst="rect">
            <a:avLst/>
          </a:prstGeom>
        </p:spPr>
        <p:txBody>
          <a:bodyPr wrap="square">
            <a:spAutoFit/>
          </a:bodyPr>
          <a:lstStyle/>
          <a:p>
            <a:pPr lvl="0" fontAlgn="base">
              <a:spcBef>
                <a:spcPct val="0"/>
              </a:spcBef>
              <a:spcAft>
                <a:spcPct val="0"/>
              </a:spcAft>
              <a:tabLst>
                <a:tab pos="285750" algn="l"/>
                <a:tab pos="571500" algn="l"/>
                <a:tab pos="857250" algn="l"/>
                <a:tab pos="1200150" algn="l"/>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31:10</a:t>
            </a:r>
            <a:r>
              <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An excellent wife is hard to find.  She cannot be bought with expensive jewels or fancy sports cars.  Her inner beauty cannot be purchased-it is far greater than money can buy.</a:t>
            </a:r>
            <a:endPar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lvl="0" eaLnBrk="0" fontAlgn="base" hangingPunct="0">
              <a:spcBef>
                <a:spcPct val="0"/>
              </a:spcBef>
              <a:spcAft>
                <a:spcPct val="0"/>
              </a:spcAft>
              <a:tabLst>
                <a:tab pos="285750" algn="l"/>
                <a:tab pos="571500" algn="l"/>
                <a:tab pos="857250" algn="l"/>
                <a:tab pos="1200150" algn="l"/>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31:11</a:t>
            </a:r>
            <a:r>
              <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Her husband trusts her with all of his possessions.  He is not concerned that she will drain the checkbook or run up the charge account for her own whims.  Rather, she will help to save and economize in order to establish financial security.</a:t>
            </a:r>
            <a:endPar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lvl="0" eaLnBrk="0" fontAlgn="base" hangingPunct="0">
              <a:spcBef>
                <a:spcPct val="0"/>
              </a:spcBef>
              <a:spcAft>
                <a:spcPct val="0"/>
              </a:spcAft>
              <a:tabLst>
                <a:tab pos="285750" algn="l"/>
                <a:tab pos="571500" algn="l"/>
                <a:tab pos="857250" algn="l"/>
                <a:tab pos="1200150" algn="l"/>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31:12</a:t>
            </a:r>
            <a:r>
              <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She is a devoted helpmeet for his good, a “responder” to his love, one who lives for his fulfillment.</a:t>
            </a:r>
            <a:endPar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85800"/>
            <a:ext cx="8915400" cy="5509200"/>
          </a:xfrm>
          <a:prstGeom prst="rect">
            <a:avLst/>
          </a:prstGeom>
        </p:spPr>
        <p:txBody>
          <a:bodyPr wrap="square">
            <a:spAutoFit/>
          </a:bodyPr>
          <a:lstStyle/>
          <a:p>
            <a:pPr lvl="0" eaLnBrk="0" fontAlgn="base" hangingPunct="0">
              <a:spcBef>
                <a:spcPct val="0"/>
              </a:spcBef>
              <a:spcAft>
                <a:spcPct val="0"/>
              </a:spcAft>
              <a:tabLst>
                <a:tab pos="285750" algn="l"/>
                <a:tab pos="571500" algn="l"/>
                <a:tab pos="857250" algn="l"/>
                <a:tab pos="1200150" algn="l"/>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31:13</a:t>
            </a:r>
            <a:r>
              <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She decorates the home, keeps the house tidy, and even mops the floor with a song in her heart and praise on her lips.</a:t>
            </a:r>
            <a:endPar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lvl="0" eaLnBrk="0" fontAlgn="base" hangingPunct="0">
              <a:spcBef>
                <a:spcPct val="0"/>
              </a:spcBef>
              <a:spcAft>
                <a:spcPct val="0"/>
              </a:spcAft>
              <a:tabLst>
                <a:tab pos="285750" algn="l"/>
                <a:tab pos="571500" algn="l"/>
                <a:tab pos="857250" algn="l"/>
                <a:tab pos="1200150" algn="l"/>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31:14</a:t>
            </a:r>
            <a:r>
              <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She shops wisely at the local supermarket and fresh-vegetable stands for the best buys in food and provides well-balanced nutritious meals that are attractively served.</a:t>
            </a:r>
            <a:endPar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lvl="0" eaLnBrk="0" fontAlgn="base" hangingPunct="0">
              <a:spcBef>
                <a:spcPct val="0"/>
              </a:spcBef>
              <a:spcAft>
                <a:spcPct val="0"/>
              </a:spcAft>
              <a:tabLst>
                <a:tab pos="285750" algn="l"/>
                <a:tab pos="571500" algn="l"/>
                <a:tab pos="857250" algn="l"/>
                <a:tab pos="1200150" algn="l"/>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31:15</a:t>
            </a:r>
            <a:r>
              <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She rises early in the morning and serves a good breakfast to her husband and children before driving her children to school and starting her day’s schedule.</a:t>
            </a:r>
            <a:endPar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51344"/>
            <a:ext cx="8991600" cy="5509200"/>
          </a:xfrm>
          <a:prstGeom prst="rect">
            <a:avLst/>
          </a:prstGeom>
        </p:spPr>
        <p:txBody>
          <a:bodyPr wrap="square">
            <a:spAutoFit/>
          </a:bodyPr>
          <a:lstStyle/>
          <a:p>
            <a:pPr lvl="0" eaLnBrk="0" fontAlgn="base" hangingPunct="0">
              <a:spcBef>
                <a:spcPct val="0"/>
              </a:spcBef>
              <a:spcAft>
                <a:spcPct val="0"/>
              </a:spcAft>
              <a:tabLst>
                <a:tab pos="285750" algn="l"/>
                <a:tab pos="571500" algn="l"/>
                <a:tab pos="857250" algn="l"/>
                <a:tab pos="1200150" algn="l"/>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31:16</a:t>
            </a:r>
            <a:r>
              <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She holds home Tupperware parties.  From the money she earns, she pays her children’s tuition for a Christian education.</a:t>
            </a:r>
            <a:endPar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lvl="0" eaLnBrk="0" fontAlgn="base" hangingPunct="0">
              <a:spcBef>
                <a:spcPct val="0"/>
              </a:spcBef>
              <a:spcAft>
                <a:spcPct val="0"/>
              </a:spcAft>
              <a:tabLst>
                <a:tab pos="285750" algn="l"/>
                <a:tab pos="571500" algn="l"/>
                <a:tab pos="857250" algn="l"/>
                <a:tab pos="1200150" algn="l"/>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31:17</a:t>
            </a:r>
            <a:r>
              <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She goes to the local health club and exercises her body to keep physically fit and strong.</a:t>
            </a:r>
            <a:endPar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lvl="0" eaLnBrk="0" fontAlgn="base" hangingPunct="0">
              <a:spcBef>
                <a:spcPct val="0"/>
              </a:spcBef>
              <a:spcAft>
                <a:spcPct val="0"/>
              </a:spcAft>
              <a:tabLst>
                <a:tab pos="285750" algn="l"/>
                <a:tab pos="571500" algn="l"/>
                <a:tab pos="857250" algn="l"/>
                <a:tab pos="1200150" algn="l"/>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31:18</a:t>
            </a:r>
            <a:r>
              <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She senses when her muscles are well toned, because she can keep up with the busy pace of her family well into the evening.</a:t>
            </a:r>
            <a:endPar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lvl="0" eaLnBrk="0" fontAlgn="base" hangingPunct="0">
              <a:spcBef>
                <a:spcPct val="0"/>
              </a:spcBef>
              <a:spcAft>
                <a:spcPct val="0"/>
              </a:spcAft>
              <a:tabLst>
                <a:tab pos="285750" algn="l"/>
                <a:tab pos="571500" algn="l"/>
                <a:tab pos="857250" algn="l"/>
                <a:tab pos="1200150" algn="l"/>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31:19</a:t>
            </a:r>
            <a:r>
              <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She picks up her needlepoint when she sits down, and keeps her hands busy.</a:t>
            </a:r>
            <a:endPar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09600"/>
            <a:ext cx="8686800" cy="5509200"/>
          </a:xfrm>
          <a:prstGeom prst="rect">
            <a:avLst/>
          </a:prstGeom>
        </p:spPr>
        <p:txBody>
          <a:bodyPr wrap="square">
            <a:spAutoFit/>
          </a:bodyPr>
          <a:lstStyle/>
          <a:p>
            <a:pPr lvl="0" eaLnBrk="0" fontAlgn="base" hangingPunct="0">
              <a:spcBef>
                <a:spcPct val="0"/>
              </a:spcBef>
              <a:spcAft>
                <a:spcPct val="0"/>
              </a:spcAft>
              <a:tabLst>
                <a:tab pos="285750" algn="l"/>
                <a:tab pos="571500" algn="l"/>
                <a:tab pos="857250" algn="l"/>
                <a:tab pos="1200150" algn="l"/>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31:20</a:t>
            </a:r>
            <a:r>
              <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She makes time to assist those who are needy, making soup and casseroles for the sick neighbors and arranging time for volunteer charity work for the poor.</a:t>
            </a:r>
            <a:endPar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lvl="0" eaLnBrk="0" fontAlgn="base" hangingPunct="0">
              <a:spcBef>
                <a:spcPct val="0"/>
              </a:spcBef>
              <a:spcAft>
                <a:spcPct val="0"/>
              </a:spcAft>
              <a:tabLst>
                <a:tab pos="285750" algn="l"/>
                <a:tab pos="571500" algn="l"/>
                <a:tab pos="857250" algn="l"/>
                <a:tab pos="1200150" algn="l"/>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31:21</a:t>
            </a:r>
            <a:r>
              <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She is a season ahead, planning what warm winter clothes will be needed for the family before the snow begins to fall.</a:t>
            </a:r>
            <a:endPar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lvl="0" eaLnBrk="0" fontAlgn="base" hangingPunct="0">
              <a:spcBef>
                <a:spcPct val="0"/>
              </a:spcBef>
              <a:spcAft>
                <a:spcPct val="0"/>
              </a:spcAft>
              <a:tabLst>
                <a:tab pos="285750" algn="l"/>
                <a:tab pos="571500" algn="l"/>
                <a:tab pos="857250" algn="l"/>
                <a:tab pos="1200150" algn="l"/>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31:22</a:t>
            </a:r>
            <a:r>
              <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She selects her own wardrobe carefully and is well groomed in modest apparel.  She is not seen outside her home with curlers in her hair, nor does she dress to gain attention.</a:t>
            </a:r>
            <a:endPar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6771084"/>
          </a:xfrm>
          <a:prstGeom prst="rect">
            <a:avLst/>
          </a:prstGeom>
        </p:spPr>
        <p:txBody>
          <a:bodyPr wrap="square">
            <a:spAutoFit/>
          </a:bodyPr>
          <a:lstStyle/>
          <a:p>
            <a:pPr lvl="0" eaLnBrk="0" fontAlgn="base" hangingPunct="0">
              <a:spcBef>
                <a:spcPct val="0"/>
              </a:spcBef>
              <a:spcAft>
                <a:spcPct val="0"/>
              </a:spcAft>
              <a:tabLst>
                <a:tab pos="285750" algn="l"/>
                <a:tab pos="571500" algn="l"/>
                <a:tab pos="857250" algn="l"/>
                <a:tab pos="1200150" algn="l"/>
              </a:tabLst>
            </a:pPr>
            <a:r>
              <a:rPr kumimoji="0" lang="en-US" sz="31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31:23</a:t>
            </a:r>
            <a:r>
              <a:rPr kumimoji="0" lang="en-US" sz="31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Her husband is a respected businessman among the leaders of the community.</a:t>
            </a:r>
            <a:endParaRPr kumimoji="0" lang="en-US" sz="31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lvl="0" eaLnBrk="0" fontAlgn="base" hangingPunct="0">
              <a:spcBef>
                <a:spcPct val="0"/>
              </a:spcBef>
              <a:spcAft>
                <a:spcPct val="0"/>
              </a:spcAft>
              <a:tabLst>
                <a:tab pos="285750" algn="l"/>
                <a:tab pos="571500" algn="l"/>
                <a:tab pos="857250" algn="l"/>
                <a:tab pos="1200150" algn="l"/>
              </a:tabLst>
            </a:pPr>
            <a:r>
              <a:rPr kumimoji="0" lang="en-US" sz="31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31:24</a:t>
            </a:r>
            <a:r>
              <a:rPr kumimoji="0" lang="en-US" sz="31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She operates a ladies’ boutique from her home (some might term it a “garage sale”), selling some of the lovely articles she has created.</a:t>
            </a:r>
            <a:endParaRPr kumimoji="0" lang="en-US" sz="31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lvl="0" eaLnBrk="0" fontAlgn="base" hangingPunct="0">
              <a:spcBef>
                <a:spcPct val="0"/>
              </a:spcBef>
              <a:spcAft>
                <a:spcPct val="0"/>
              </a:spcAft>
              <a:tabLst>
                <a:tab pos="285750" algn="l"/>
                <a:tab pos="571500" algn="l"/>
                <a:tab pos="857250" algn="l"/>
                <a:tab pos="1200150" algn="l"/>
              </a:tabLst>
            </a:pPr>
            <a:r>
              <a:rPr kumimoji="0" lang="en-US" sz="31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31:25</a:t>
            </a:r>
            <a:r>
              <a:rPr kumimoji="0" lang="en-US" sz="31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Charm and self-confidence are her characteristics, and she faces the future with joy and hope.</a:t>
            </a:r>
            <a:endParaRPr kumimoji="0" lang="en-US" sz="31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lvl="0" eaLnBrk="0" fontAlgn="base" hangingPunct="0">
              <a:spcBef>
                <a:spcPct val="0"/>
              </a:spcBef>
              <a:spcAft>
                <a:spcPct val="0"/>
              </a:spcAft>
              <a:tabLst>
                <a:tab pos="285750" algn="l"/>
                <a:tab pos="571500" algn="l"/>
                <a:tab pos="857250" algn="l"/>
                <a:tab pos="1200150" algn="l"/>
              </a:tabLst>
            </a:pPr>
            <a:r>
              <a:rPr kumimoji="0" lang="en-US" sz="31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31:26</a:t>
            </a:r>
            <a:r>
              <a:rPr kumimoji="0" lang="en-US" sz="31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She speaks with wisdom from studying the Word of God, and her life is an example of kindness to others.</a:t>
            </a:r>
            <a:endParaRPr kumimoji="0" lang="en-US" sz="31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lvl="0" eaLnBrk="0" fontAlgn="base" hangingPunct="0">
              <a:spcBef>
                <a:spcPct val="0"/>
              </a:spcBef>
              <a:spcAft>
                <a:spcPct val="0"/>
              </a:spcAft>
              <a:tabLst>
                <a:tab pos="285750" algn="l"/>
                <a:tab pos="571500" algn="l"/>
                <a:tab pos="857250" algn="l"/>
                <a:tab pos="1200150" algn="l"/>
              </a:tabLst>
            </a:pPr>
            <a:r>
              <a:rPr kumimoji="0" lang="en-US" sz="31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31:27</a:t>
            </a:r>
            <a:r>
              <a:rPr kumimoji="0" lang="en-US" sz="31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She manages her home with great care and does not sit around idly, watching TV or chatting with her friends on the telephone.</a:t>
            </a:r>
            <a:endParaRPr lang="en-US" sz="31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09600"/>
            <a:ext cx="8686800" cy="5016758"/>
          </a:xfrm>
          <a:prstGeom prst="rect">
            <a:avLst/>
          </a:prstGeom>
        </p:spPr>
        <p:txBody>
          <a:bodyPr wrap="square">
            <a:spAutoFit/>
          </a:bodyPr>
          <a:lstStyle/>
          <a:p>
            <a:pPr lvl="0" eaLnBrk="0" fontAlgn="base" hangingPunct="0">
              <a:spcBef>
                <a:spcPct val="0"/>
              </a:spcBef>
              <a:spcAft>
                <a:spcPct val="0"/>
              </a:spcAft>
              <a:tabLst>
                <a:tab pos="285750" algn="l"/>
                <a:tab pos="571500" algn="l"/>
                <a:tab pos="857250" algn="l"/>
                <a:tab pos="1200150" algn="l"/>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31:28</a:t>
            </a:r>
            <a:r>
              <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Her children love and respect her, and her husband sings her praises, saying:</a:t>
            </a:r>
            <a:endPar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lvl="0" eaLnBrk="0" fontAlgn="base" hangingPunct="0">
              <a:spcBef>
                <a:spcPct val="0"/>
              </a:spcBef>
              <a:spcAft>
                <a:spcPct val="0"/>
              </a:spcAft>
              <a:tabLst>
                <a:tab pos="285750" algn="l"/>
                <a:tab pos="571500" algn="l"/>
                <a:tab pos="857250" algn="l"/>
                <a:tab pos="1200150" algn="l"/>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31:29</a:t>
            </a:r>
            <a:r>
              <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“You, my darling, are the greatest woman God could have given me.”</a:t>
            </a:r>
            <a:endPar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lvl="0" eaLnBrk="0" fontAlgn="base" hangingPunct="0">
              <a:spcBef>
                <a:spcPct val="0"/>
              </a:spcBef>
              <a:spcAft>
                <a:spcPct val="0"/>
              </a:spcAft>
              <a:tabLst>
                <a:tab pos="285750" algn="l"/>
                <a:tab pos="571500" algn="l"/>
                <a:tab pos="857250" algn="l"/>
                <a:tab pos="1200150" algn="l"/>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31:30</a:t>
            </a:r>
            <a:r>
              <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A charming and beautiful woman can be deceiving, but a woman who reverences the Lord shall be praised.</a:t>
            </a:r>
            <a:endPar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lvl="0" eaLnBrk="0" fontAlgn="base" hangingPunct="0">
              <a:spcBef>
                <a:spcPct val="0"/>
              </a:spcBef>
              <a:spcAft>
                <a:spcPct val="0"/>
              </a:spcAft>
              <a:tabLst>
                <a:tab pos="285750" algn="l"/>
                <a:tab pos="571500" algn="l"/>
                <a:tab pos="857250" algn="l"/>
                <a:tab pos="1200150" algn="l"/>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31:31</a:t>
            </a:r>
            <a:r>
              <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Her children and her community, who know her well, will see all that she has done and will admire  and praise her.</a:t>
            </a:r>
            <a:endParaRPr kumimoji="0" lang="en-US" sz="32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dirty="0" smtClean="0">
                <a:effectLst>
                  <a:glow rad="101600">
                    <a:schemeClr val="bg1">
                      <a:alpha val="60000"/>
                    </a:schemeClr>
                  </a:glow>
                </a:effectLst>
              </a:rPr>
              <a:t>Godly Father</a:t>
            </a:r>
            <a:br>
              <a:rPr lang="en-US" dirty="0" smtClean="0">
                <a:effectLst>
                  <a:glow rad="101600">
                    <a:schemeClr val="bg1">
                      <a:alpha val="60000"/>
                    </a:schemeClr>
                  </a:glow>
                </a:effectLst>
              </a:rPr>
            </a:br>
            <a:r>
              <a:rPr lang="en-US" i="1" dirty="0" smtClean="0">
                <a:solidFill>
                  <a:srgbClr val="FFFF00"/>
                </a:solidFill>
                <a:effectLst>
                  <a:glow rad="101600">
                    <a:schemeClr val="bg1">
                      <a:alpha val="60000"/>
                    </a:schemeClr>
                  </a:glow>
                </a:effectLst>
              </a:rPr>
              <a:t>“Assumes the headship of his home”</a:t>
            </a:r>
            <a:endParaRPr lang="en-US" i="1" dirty="0">
              <a:solidFill>
                <a:srgbClr val="FFFF00"/>
              </a:solidFill>
              <a:effectLst>
                <a:glow rad="101600">
                  <a:schemeClr val="bg1">
                    <a:alpha val="60000"/>
                  </a:schemeClr>
                </a:glow>
              </a:effectLst>
            </a:endParaRPr>
          </a:p>
        </p:txBody>
      </p:sp>
      <p:pic>
        <p:nvPicPr>
          <p:cNvPr id="40962" name="Picture 2"/>
          <p:cNvPicPr>
            <a:picLocks noChangeAspect="1" noChangeArrowheads="1"/>
          </p:cNvPicPr>
          <p:nvPr/>
        </p:nvPicPr>
        <p:blipFill>
          <a:blip r:embed="rId3" cstate="print"/>
          <a:srcRect/>
          <a:stretch>
            <a:fillRect/>
          </a:stretch>
        </p:blipFill>
        <p:spPr bwMode="auto">
          <a:xfrm>
            <a:off x="0" y="3200400"/>
            <a:ext cx="3696373" cy="3657600"/>
          </a:xfrm>
          <a:prstGeom prst="rect">
            <a:avLst/>
          </a:prstGeom>
          <a:ln>
            <a:noFill/>
          </a:ln>
          <a:effectLst>
            <a:softEdge rad="112500"/>
          </a:effectLst>
        </p:spPr>
      </p:pic>
      <p:pic>
        <p:nvPicPr>
          <p:cNvPr id="40963" name="Picture 3"/>
          <p:cNvPicPr>
            <a:picLocks noChangeAspect="1" noChangeArrowheads="1"/>
          </p:cNvPicPr>
          <p:nvPr/>
        </p:nvPicPr>
        <p:blipFill>
          <a:blip r:embed="rId4" cstate="print"/>
          <a:srcRect/>
          <a:stretch>
            <a:fillRect/>
          </a:stretch>
        </p:blipFill>
        <p:spPr bwMode="auto">
          <a:xfrm>
            <a:off x="4495800" y="3810000"/>
            <a:ext cx="2649498" cy="3048000"/>
          </a:xfrm>
          <a:prstGeom prst="rect">
            <a:avLst/>
          </a:prstGeom>
          <a:noFill/>
          <a:ln w="9525">
            <a:noFill/>
            <a:miter lim="800000"/>
            <a:headEnd/>
            <a:tailEnd/>
          </a:ln>
        </p:spPr>
      </p:pic>
      <p:pic>
        <p:nvPicPr>
          <p:cNvPr id="40964" name="Picture 4"/>
          <p:cNvPicPr>
            <a:picLocks noChangeAspect="1" noChangeArrowheads="1"/>
          </p:cNvPicPr>
          <p:nvPr/>
        </p:nvPicPr>
        <p:blipFill>
          <a:blip r:embed="rId5" cstate="print"/>
          <a:srcRect/>
          <a:stretch>
            <a:fillRect/>
          </a:stretch>
        </p:blipFill>
        <p:spPr bwMode="auto">
          <a:xfrm>
            <a:off x="7105650" y="1466850"/>
            <a:ext cx="2038350" cy="5391150"/>
          </a:xfrm>
          <a:prstGeom prst="rect">
            <a:avLst/>
          </a:prstGeom>
          <a:noFill/>
          <a:ln w="9525">
            <a:noFill/>
            <a:miter lim="800000"/>
            <a:headEnd/>
            <a:tailEnd/>
          </a:ln>
        </p:spPr>
      </p:pic>
      <p:pic>
        <p:nvPicPr>
          <p:cNvPr id="40965" name="Picture 5" descr="C:\Users\Ptr. Daniel White\Desktop\Bible pictures\bibles and book of life\scan0007.jpg"/>
          <p:cNvPicPr>
            <a:picLocks noChangeAspect="1" noChangeArrowheads="1"/>
          </p:cNvPicPr>
          <p:nvPr/>
        </p:nvPicPr>
        <p:blipFill>
          <a:blip r:embed="rId6" cstate="print">
            <a:lum bright="-10000"/>
          </a:blip>
          <a:srcRect/>
          <a:stretch>
            <a:fillRect/>
          </a:stretch>
        </p:blipFill>
        <p:spPr bwMode="auto">
          <a:xfrm>
            <a:off x="2209800" y="1524000"/>
            <a:ext cx="2743200" cy="2435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 to="" calcmode="lin" valueType="num">
                                      <p:cBhvr>
                                        <p:cTn id="7" dur="1" fill="hold"/>
                                        <p:tgtEl>
                                          <p:spTgt spid="4096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0963"/>
                                        </p:tgtEl>
                                        <p:attrNameLst>
                                          <p:attrName>style.visibility</p:attrName>
                                        </p:attrNameLst>
                                      </p:cBhvr>
                                      <p:to>
                                        <p:strVal val="visible"/>
                                      </p:to>
                                    </p:set>
                                    <p:anim to="" calcmode="lin" valueType="num">
                                      <p:cBhvr>
                                        <p:cTn id="12" dur="1" fill="hold"/>
                                        <p:tgtEl>
                                          <p:spTgt spid="4096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0962"/>
                                        </p:tgtEl>
                                        <p:attrNameLst>
                                          <p:attrName>style.visibility</p:attrName>
                                        </p:attrNameLst>
                                      </p:cBhvr>
                                      <p:to>
                                        <p:strVal val="visible"/>
                                      </p:to>
                                    </p:set>
                                    <p:anim to="" calcmode="lin" valueType="num">
                                      <p:cBhvr>
                                        <p:cTn id="17" dur="1" fill="hold"/>
                                        <p:tgtEl>
                                          <p:spTgt spid="4096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0965"/>
                                        </p:tgtEl>
                                        <p:attrNameLst>
                                          <p:attrName>style.visibility</p:attrName>
                                        </p:attrNameLst>
                                      </p:cBhvr>
                                      <p:to>
                                        <p:strVal val="visible"/>
                                      </p:to>
                                    </p:set>
                                    <p:anim to="" calcmode="lin" valueType="num">
                                      <p:cBhvr>
                                        <p:cTn id="22" dur="1" fill="hold"/>
                                        <p:tgtEl>
                                          <p:spTgt spid="4096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3581400" y="228600"/>
            <a:ext cx="3352800" cy="1453986"/>
          </a:xfrm>
          <a:prstGeom prst="rect">
            <a:avLst/>
          </a:prstGeom>
          <a:noFill/>
          <a:ln w="9525">
            <a:noFill/>
            <a:miter lim="800000"/>
            <a:headEnd/>
            <a:tailEnd/>
          </a:ln>
        </p:spPr>
      </p:pic>
      <p:sp>
        <p:nvSpPr>
          <p:cNvPr id="3" name="Rectangle 2"/>
          <p:cNvSpPr/>
          <p:nvPr/>
        </p:nvSpPr>
        <p:spPr>
          <a:xfrm>
            <a:off x="0" y="2286000"/>
            <a:ext cx="9144000" cy="3785652"/>
          </a:xfrm>
          <a:prstGeom prst="rect">
            <a:avLst/>
          </a:prstGeom>
        </p:spPr>
        <p:txBody>
          <a:bodyPr wrap="square">
            <a:spAutoFit/>
          </a:bodyPr>
          <a:lstStyle/>
          <a:p>
            <a:pPr>
              <a:buFont typeface="Arial" charset="0"/>
              <a:buChar char="•"/>
            </a:pPr>
            <a:r>
              <a:rPr lang="en-US" sz="4000" dirty="0" smtClean="0">
                <a:effectLst>
                  <a:glow rad="101600">
                    <a:schemeClr val="bg1">
                      <a:alpha val="60000"/>
                    </a:schemeClr>
                  </a:glow>
                </a:effectLst>
              </a:rPr>
              <a:t> Biblical principles of stewardship</a:t>
            </a:r>
          </a:p>
          <a:p>
            <a:pPr>
              <a:buFont typeface="Arial" charset="0"/>
              <a:buChar char="•"/>
            </a:pPr>
            <a:r>
              <a:rPr lang="en-US" sz="4000" dirty="0" smtClean="0">
                <a:effectLst>
                  <a:glow rad="101600">
                    <a:schemeClr val="bg1">
                      <a:alpha val="60000"/>
                    </a:schemeClr>
                  </a:glow>
                </a:effectLst>
              </a:rPr>
              <a:t> What the Bible teaches about borrowing</a:t>
            </a:r>
          </a:p>
          <a:p>
            <a:pPr>
              <a:buFont typeface="Arial" charset="0"/>
              <a:buChar char="•"/>
            </a:pPr>
            <a:r>
              <a:rPr lang="en-US" sz="4000" dirty="0" smtClean="0">
                <a:effectLst>
                  <a:glow rad="101600">
                    <a:schemeClr val="bg1">
                      <a:alpha val="60000"/>
                    </a:schemeClr>
                  </a:glow>
                </a:effectLst>
              </a:rPr>
              <a:t> The sting of interest</a:t>
            </a:r>
          </a:p>
          <a:p>
            <a:pPr>
              <a:buFont typeface="Arial" charset="0"/>
              <a:buChar char="•"/>
            </a:pPr>
            <a:r>
              <a:rPr lang="en-US" sz="4000" dirty="0" smtClean="0">
                <a:effectLst>
                  <a:glow rad="101600">
                    <a:schemeClr val="bg1">
                      <a:alpha val="60000"/>
                    </a:schemeClr>
                  </a:glow>
                </a:effectLst>
              </a:rPr>
              <a:t> Establishing scriptural convictions</a:t>
            </a:r>
          </a:p>
          <a:p>
            <a:pPr>
              <a:buFont typeface="Arial" charset="0"/>
              <a:buChar char="•"/>
            </a:pPr>
            <a:r>
              <a:rPr lang="en-US" sz="4000" dirty="0" smtClean="0">
                <a:effectLst>
                  <a:glow rad="101600">
                    <a:schemeClr val="bg1">
                      <a:alpha val="60000"/>
                    </a:schemeClr>
                  </a:glow>
                </a:effectLst>
              </a:rPr>
              <a:t> Developing a giving spirit</a:t>
            </a:r>
          </a:p>
          <a:p>
            <a:pPr>
              <a:buFont typeface="Arial" charset="0"/>
              <a:buChar char="•"/>
            </a:pPr>
            <a:r>
              <a:rPr lang="en-US" sz="4000" dirty="0" smtClean="0">
                <a:effectLst>
                  <a:glow rad="101600">
                    <a:schemeClr val="bg1">
                      <a:alpha val="60000"/>
                    </a:schemeClr>
                  </a:glow>
                </a:effectLst>
              </a:rPr>
              <a:t> What it means to be financially free</a:t>
            </a:r>
          </a:p>
        </p:txBody>
      </p:sp>
      <p:sp>
        <p:nvSpPr>
          <p:cNvPr id="4" name="Rectangle 3"/>
          <p:cNvSpPr/>
          <p:nvPr/>
        </p:nvSpPr>
        <p:spPr>
          <a:xfrm>
            <a:off x="228600" y="228600"/>
            <a:ext cx="4802853" cy="707886"/>
          </a:xfrm>
          <a:prstGeom prst="rect">
            <a:avLst/>
          </a:prstGeom>
        </p:spPr>
        <p:txBody>
          <a:bodyPr wrap="square">
            <a:spAutoFit/>
          </a:bodyPr>
          <a:lstStyle/>
          <a:p>
            <a:r>
              <a:rPr lang="en-US" sz="4000" dirty="0" smtClean="0">
                <a:effectLst>
                  <a:glow rad="101600">
                    <a:schemeClr val="bg1">
                      <a:alpha val="60000"/>
                    </a:schemeClr>
                  </a:glow>
                </a:effectLst>
              </a:rPr>
              <a:t>Review:</a:t>
            </a:r>
            <a:endParaRPr lang="en-US" sz="4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5486400" cy="6477000"/>
          </a:xfrm>
        </p:spPr>
        <p:txBody>
          <a:bodyPr>
            <a:normAutofit lnSpcReduction="10000"/>
          </a:bodyPr>
          <a:lstStyle/>
          <a:p>
            <a:r>
              <a:rPr lang="en-US" sz="3600" i="1" dirty="0" smtClean="0">
                <a:effectLst>
                  <a:glow rad="101600">
                    <a:schemeClr val="bg1">
                      <a:alpha val="60000"/>
                    </a:schemeClr>
                  </a:glow>
                </a:effectLst>
              </a:rPr>
              <a:t>“The house of the wicked shall be overthrown: but the tabernacle of the upright shall </a:t>
            </a:r>
            <a:r>
              <a:rPr lang="en-US" sz="3600" i="1" dirty="0" smtClean="0">
                <a:solidFill>
                  <a:srgbClr val="FFFF00"/>
                </a:solidFill>
                <a:effectLst>
                  <a:glow rad="101600">
                    <a:schemeClr val="bg1">
                      <a:alpha val="60000"/>
                    </a:schemeClr>
                  </a:glow>
                </a:effectLst>
              </a:rPr>
              <a:t>flourish</a:t>
            </a:r>
            <a:r>
              <a:rPr lang="en-US" sz="3600" i="1" dirty="0" smtClean="0">
                <a:effectLst>
                  <a:glow rad="101600">
                    <a:schemeClr val="bg1">
                      <a:alpha val="60000"/>
                    </a:schemeClr>
                  </a:glow>
                </a:effectLst>
              </a:rPr>
              <a:t>.” – 14:11</a:t>
            </a:r>
          </a:p>
          <a:p>
            <a:r>
              <a:rPr lang="en-US" sz="3600" i="1" dirty="0" smtClean="0">
                <a:effectLst>
                  <a:glow rad="101600">
                    <a:schemeClr val="bg1">
                      <a:alpha val="60000"/>
                    </a:schemeClr>
                  </a:glow>
                </a:effectLst>
              </a:rPr>
              <a:t>“In the house of the righteous is much </a:t>
            </a:r>
            <a:r>
              <a:rPr lang="en-US" sz="3600" i="1" dirty="0" smtClean="0">
                <a:solidFill>
                  <a:srgbClr val="FFFF00"/>
                </a:solidFill>
                <a:effectLst>
                  <a:glow rad="101600">
                    <a:schemeClr val="bg1">
                      <a:alpha val="60000"/>
                    </a:schemeClr>
                  </a:glow>
                </a:effectLst>
              </a:rPr>
              <a:t>treasure</a:t>
            </a:r>
            <a:r>
              <a:rPr lang="en-US" sz="3600" i="1" dirty="0" smtClean="0">
                <a:effectLst>
                  <a:glow rad="101600">
                    <a:schemeClr val="bg1">
                      <a:alpha val="60000"/>
                    </a:schemeClr>
                  </a:glow>
                </a:effectLst>
              </a:rPr>
              <a:t>: but in the revenues of the wicked is trouble.” – 15:6</a:t>
            </a:r>
          </a:p>
          <a:p>
            <a:r>
              <a:rPr lang="en-US" sz="3600" i="1" dirty="0" smtClean="0">
                <a:effectLst>
                  <a:glow rad="101600">
                    <a:schemeClr val="bg1">
                      <a:alpha val="60000"/>
                    </a:schemeClr>
                  </a:glow>
                </a:effectLst>
              </a:rPr>
              <a:t>“The glory of children are their fathers.” – 17:6</a:t>
            </a:r>
            <a:endParaRPr lang="en-US" sz="3600" i="1" dirty="0">
              <a:effectLst>
                <a:glow rad="101600">
                  <a:schemeClr val="bg1">
                    <a:alpha val="60000"/>
                  </a:schemeClr>
                </a:glow>
              </a:effectLst>
            </a:endParaRPr>
          </a:p>
        </p:txBody>
      </p:sp>
      <p:pic>
        <p:nvPicPr>
          <p:cNvPr id="44034" name="Picture 2"/>
          <p:cNvPicPr>
            <a:picLocks noChangeAspect="1" noChangeArrowheads="1"/>
          </p:cNvPicPr>
          <p:nvPr/>
        </p:nvPicPr>
        <p:blipFill>
          <a:blip r:embed="rId3" cstate="print"/>
          <a:srcRect/>
          <a:stretch>
            <a:fillRect/>
          </a:stretch>
        </p:blipFill>
        <p:spPr bwMode="auto">
          <a:xfrm>
            <a:off x="4953000" y="1143000"/>
            <a:ext cx="3932921" cy="2619375"/>
          </a:xfrm>
          <a:prstGeom prst="rect">
            <a:avLst/>
          </a:prstGeom>
          <a:noFill/>
          <a:ln w="9525">
            <a:noFill/>
            <a:miter lim="800000"/>
            <a:headEnd/>
            <a:tailEnd/>
          </a:ln>
          <a:effectLst>
            <a:reflection blurRad="6350" stA="50000" endA="295" endPos="92000" dist="101600" dir="5400000" sy="-100000" algn="bl" rotWithShape="0"/>
          </a:effectLst>
          <a:scene3d>
            <a:camera prst="perspectiveLeft"/>
            <a:lightRig rig="threePt" dir="t"/>
          </a:scene3d>
          <a:sp3d>
            <a:bevelT prst="angle"/>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0" y="152400"/>
            <a:ext cx="3276600" cy="6705600"/>
          </a:xfrm>
        </p:spPr>
        <p:txBody>
          <a:bodyPr>
            <a:noAutofit/>
          </a:bodyPr>
          <a:lstStyle/>
          <a:p>
            <a:pPr>
              <a:buNone/>
            </a:pPr>
            <a:r>
              <a:rPr lang="en-US" i="1" dirty="0" smtClean="0">
                <a:effectLst>
                  <a:glow rad="101600">
                    <a:schemeClr val="bg1">
                      <a:alpha val="60000"/>
                    </a:schemeClr>
                  </a:glow>
                </a:effectLst>
              </a:rPr>
              <a:t>  “The glory of young men is their strength: and the beauty of old men is the gray head…The hoary (gray) head is a crown of glory, if it      be found in     the way of righteousness.” – 20:29, 16:31</a:t>
            </a:r>
            <a:endParaRPr lang="en-US" i="1" dirty="0">
              <a:effectLst>
                <a:glow rad="101600">
                  <a:schemeClr val="bg1">
                    <a:alpha val="60000"/>
                  </a:schemeClr>
                </a:glow>
              </a:effectLst>
            </a:endParaRPr>
          </a:p>
        </p:txBody>
      </p:sp>
      <p:pic>
        <p:nvPicPr>
          <p:cNvPr id="41987" name="Picture 3"/>
          <p:cNvPicPr>
            <a:picLocks noChangeAspect="1" noChangeArrowheads="1"/>
          </p:cNvPicPr>
          <p:nvPr/>
        </p:nvPicPr>
        <p:blipFill>
          <a:blip r:embed="rId3" cstate="print"/>
          <a:srcRect/>
          <a:stretch>
            <a:fillRect/>
          </a:stretch>
        </p:blipFill>
        <p:spPr bwMode="auto">
          <a:xfrm>
            <a:off x="6781800" y="609600"/>
            <a:ext cx="2167327" cy="5706770"/>
          </a:xfrm>
          <a:prstGeom prst="rect">
            <a:avLst/>
          </a:prstGeom>
          <a:noFill/>
          <a:ln w="9525">
            <a:noFill/>
            <a:miter lim="800000"/>
            <a:headEnd/>
            <a:tailEnd/>
          </a:ln>
        </p:spPr>
      </p:pic>
      <p:pic>
        <p:nvPicPr>
          <p:cNvPr id="41988" name="Picture 4"/>
          <p:cNvPicPr>
            <a:picLocks noChangeAspect="1" noChangeArrowheads="1"/>
          </p:cNvPicPr>
          <p:nvPr/>
        </p:nvPicPr>
        <p:blipFill>
          <a:blip r:embed="rId4" cstate="print"/>
          <a:srcRect/>
          <a:stretch>
            <a:fillRect/>
          </a:stretch>
        </p:blipFill>
        <p:spPr bwMode="auto">
          <a:xfrm>
            <a:off x="0" y="958427"/>
            <a:ext cx="3581400" cy="50613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41988"/>
                                        </p:tgtEl>
                                        <p:attrNameLst>
                                          <p:attrName>style.visibility</p:attrName>
                                        </p:attrNameLst>
                                      </p:cBhvr>
                                      <p:to>
                                        <p:strVal val="visible"/>
                                      </p:to>
                                    </p:set>
                                    <p:anim calcmode="lin" valueType="num">
                                      <p:cBhvr additive="base">
                                        <p:cTn id="12" dur="500" fill="hold"/>
                                        <p:tgtEl>
                                          <p:spTgt spid="41988"/>
                                        </p:tgtEl>
                                        <p:attrNameLst>
                                          <p:attrName>ppt_x</p:attrName>
                                        </p:attrNameLst>
                                      </p:cBhvr>
                                      <p:tavLst>
                                        <p:tav tm="0">
                                          <p:val>
                                            <p:strVal val="#ppt_x"/>
                                          </p:val>
                                        </p:tav>
                                        <p:tav tm="100000">
                                          <p:val>
                                            <p:strVal val="#ppt_x"/>
                                          </p:val>
                                        </p:tav>
                                      </p:tavLst>
                                    </p:anim>
                                    <p:anim calcmode="lin" valueType="num">
                                      <p:cBhvr additive="base">
                                        <p:cTn id="13" dur="500" fill="hold"/>
                                        <p:tgtEl>
                                          <p:spTgt spid="4198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 fill="hold">
                                          <p:stCondLst>
                                            <p:cond delay="0"/>
                                          </p:stCondLst>
                                        </p:cTn>
                                        <p:tgtEl>
                                          <p:spTgt spid="41987"/>
                                        </p:tgtEl>
                                        <p:attrNameLst>
                                          <p:attrName>style.visibility</p:attrName>
                                        </p:attrNameLst>
                                      </p:cBhvr>
                                      <p:to>
                                        <p:strVal val="visible"/>
                                      </p:to>
                                    </p:set>
                                    <p:anim calcmode="lin" valueType="num">
                                      <p:cBhvr additive="base">
                                        <p:cTn id="18" dur="5000" fill="hold"/>
                                        <p:tgtEl>
                                          <p:spTgt spid="41987"/>
                                        </p:tgtEl>
                                        <p:attrNameLst>
                                          <p:attrName>ppt_x</p:attrName>
                                        </p:attrNameLst>
                                      </p:cBhvr>
                                      <p:tavLst>
                                        <p:tav tm="0">
                                          <p:val>
                                            <p:strVal val="#ppt_x"/>
                                          </p:val>
                                        </p:tav>
                                        <p:tav tm="100000">
                                          <p:val>
                                            <p:strVal val="#ppt_x"/>
                                          </p:val>
                                        </p:tav>
                                      </p:tavLst>
                                    </p:anim>
                                    <p:anim calcmode="lin" valueType="num">
                                      <p:cBhvr additive="base">
                                        <p:cTn id="19" dur="5000" fill="hold"/>
                                        <p:tgtEl>
                                          <p:spTgt spid="419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normAutofit fontScale="90000"/>
          </a:bodyPr>
          <a:lstStyle/>
          <a:p>
            <a:r>
              <a:rPr lang="en-US" dirty="0" smtClean="0">
                <a:effectLst>
                  <a:glow rad="101600">
                    <a:schemeClr val="bg1">
                      <a:alpha val="60000"/>
                    </a:schemeClr>
                  </a:glow>
                </a:effectLst>
              </a:rPr>
              <a:t>The Next Generation </a:t>
            </a:r>
            <a:br>
              <a:rPr lang="en-US" dirty="0" smtClean="0">
                <a:effectLst>
                  <a:glow rad="101600">
                    <a:schemeClr val="bg1">
                      <a:alpha val="60000"/>
                    </a:schemeClr>
                  </a:glow>
                </a:effectLst>
              </a:rPr>
            </a:br>
            <a:r>
              <a:rPr lang="en-US" sz="4000" i="1" dirty="0" smtClean="0">
                <a:effectLst>
                  <a:glow rad="101600">
                    <a:schemeClr val="bg1">
                      <a:alpha val="60000"/>
                    </a:schemeClr>
                  </a:glow>
                </a:effectLst>
              </a:rPr>
              <a:t>“My Son…”</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sz="3600" i="1" dirty="0" smtClean="0">
                <a:solidFill>
                  <a:srgbClr val="FFFF00"/>
                </a:solidFill>
                <a:effectLst>
                  <a:glow rad="101600">
                    <a:schemeClr val="bg1">
                      <a:alpha val="60000"/>
                    </a:schemeClr>
                  </a:glow>
                </a:effectLst>
              </a:rPr>
              <a:t> “One generation passeth away, and another generation cometh.” (Ecclesiastes 1:4)</a:t>
            </a:r>
            <a:endParaRPr lang="en-US" sz="3600" i="1"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2286000"/>
            <a:ext cx="6934200" cy="4572000"/>
          </a:xfrm>
        </p:spPr>
        <p:txBody>
          <a:bodyPr>
            <a:normAutofit fontScale="92500" lnSpcReduction="10000"/>
          </a:bodyPr>
          <a:lstStyle/>
          <a:p>
            <a:r>
              <a:rPr lang="en-US" sz="3600" dirty="0" smtClean="0">
                <a:effectLst>
                  <a:glow rad="101600">
                    <a:schemeClr val="bg1">
                      <a:alpha val="60000"/>
                    </a:schemeClr>
                  </a:glow>
                </a:effectLst>
              </a:rPr>
              <a:t>Pass on your faith </a:t>
            </a:r>
          </a:p>
          <a:p>
            <a:r>
              <a:rPr lang="en-US" sz="3600" dirty="0" smtClean="0">
                <a:effectLst>
                  <a:glow rad="101600">
                    <a:schemeClr val="bg1">
                      <a:alpha val="60000"/>
                    </a:schemeClr>
                  </a:glow>
                </a:effectLst>
              </a:rPr>
              <a:t>Pass on your values</a:t>
            </a:r>
          </a:p>
          <a:p>
            <a:r>
              <a:rPr lang="en-US" sz="3600" dirty="0" smtClean="0">
                <a:effectLst>
                  <a:glow rad="101600">
                    <a:schemeClr val="bg1">
                      <a:alpha val="60000"/>
                    </a:schemeClr>
                  </a:glow>
                </a:effectLst>
              </a:rPr>
              <a:t>Pass on your work ethic</a:t>
            </a:r>
          </a:p>
          <a:p>
            <a:r>
              <a:rPr lang="en-US" sz="3600" dirty="0" smtClean="0">
                <a:effectLst>
                  <a:glow rad="101600">
                    <a:schemeClr val="bg1">
                      <a:alpha val="60000"/>
                    </a:schemeClr>
                  </a:glow>
                </a:effectLst>
              </a:rPr>
              <a:t>Pass on your standards</a:t>
            </a:r>
          </a:p>
          <a:p>
            <a:r>
              <a:rPr lang="en-US" sz="3600" dirty="0" smtClean="0">
                <a:effectLst>
                  <a:glow rad="101600">
                    <a:schemeClr val="bg1">
                      <a:alpha val="60000"/>
                    </a:schemeClr>
                  </a:glow>
                </a:effectLst>
              </a:rPr>
              <a:t>Pass on your convictions</a:t>
            </a:r>
          </a:p>
          <a:p>
            <a:r>
              <a:rPr lang="en-US" sz="3600" dirty="0" smtClean="0">
                <a:effectLst>
                  <a:glow rad="101600">
                    <a:schemeClr val="bg1">
                      <a:alpha val="60000"/>
                    </a:schemeClr>
                  </a:glow>
                </a:effectLst>
              </a:rPr>
              <a:t>Pass on your commitment</a:t>
            </a:r>
          </a:p>
          <a:p>
            <a:r>
              <a:rPr lang="en-US" sz="3600" dirty="0" smtClean="0">
                <a:effectLst>
                  <a:glow rad="101600">
                    <a:schemeClr val="bg1">
                      <a:alpha val="60000"/>
                    </a:schemeClr>
                  </a:glow>
                </a:effectLst>
              </a:rPr>
              <a:t>Pass on your wisdom</a:t>
            </a:r>
          </a:p>
          <a:p>
            <a:r>
              <a:rPr lang="en-US" sz="3600" dirty="0" smtClean="0">
                <a:effectLst>
                  <a:glow rad="101600">
                    <a:schemeClr val="bg1">
                      <a:alpha val="60000"/>
                    </a:schemeClr>
                  </a:glow>
                </a:effectLst>
              </a:rPr>
              <a:t>Pass on your love</a:t>
            </a:r>
            <a:endParaRPr lang="en-US" sz="3600" dirty="0">
              <a:effectLst>
                <a:glow rad="101600">
                  <a:schemeClr val="bg1">
                    <a:alpha val="60000"/>
                  </a:schemeClr>
                </a:glow>
              </a:effectLst>
            </a:endParaRPr>
          </a:p>
        </p:txBody>
      </p:sp>
      <p:pic>
        <p:nvPicPr>
          <p:cNvPr id="43010" name="Picture 2"/>
          <p:cNvPicPr>
            <a:picLocks noChangeAspect="1" noChangeArrowheads="1"/>
          </p:cNvPicPr>
          <p:nvPr/>
        </p:nvPicPr>
        <p:blipFill>
          <a:blip r:embed="rId3" cstate="print"/>
          <a:srcRect/>
          <a:stretch>
            <a:fillRect/>
          </a:stretch>
        </p:blipFill>
        <p:spPr bwMode="auto">
          <a:xfrm>
            <a:off x="5715000" y="2264707"/>
            <a:ext cx="3048000" cy="459329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dissolve">
                                      <p:cBhvr>
                                        <p:cTn id="7" dur="500"/>
                                        <p:tgtEl>
                                          <p:spTgt spid="43010"/>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to="" calcmode="lin" valueType="num">
                                      <p:cBhvr>
                                        <p:cTn id="12" dur="1" fill="hold"/>
                                        <p:tgtEl>
                                          <p:spTgt spid="3">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to="" calcmode="lin" valueType="num">
                                      <p:cBhvr>
                                        <p:cTn id="27" dur="1" fill="hold"/>
                                        <p:tgtEl>
                                          <p:spTgt spid="3">
                                            <p:txEl>
                                              <p:pRg st="3" end="3"/>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to="" calcmode="lin" valueType="num">
                                      <p:cBhvr>
                                        <p:cTn id="32" dur="1" fill="hold"/>
                                        <p:tgtEl>
                                          <p:spTgt spid="3">
                                            <p:txEl>
                                              <p:pRg st="4" end="4"/>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to="" calcmode="lin" valueType="num">
                                      <p:cBhvr>
                                        <p:cTn id="37" dur="1" fill="hold"/>
                                        <p:tgtEl>
                                          <p:spTgt spid="3">
                                            <p:txEl>
                                              <p:pRg st="5" end="5"/>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to="" calcmode="lin" valueType="num">
                                      <p:cBhvr>
                                        <p:cTn id="42" dur="1" fill="hold"/>
                                        <p:tgtEl>
                                          <p:spTgt spid="3">
                                            <p:txEl>
                                              <p:pRg st="6" end="6"/>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to="" calcmode="lin" valueType="num">
                                      <p:cBhvr>
                                        <p:cTn id="47"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sz="3600" dirty="0" smtClean="0">
                <a:solidFill>
                  <a:srgbClr val="FFFF00"/>
                </a:solidFill>
                <a:effectLst>
                  <a:glow rad="101600">
                    <a:schemeClr val="bg1">
                      <a:alpha val="60000"/>
                    </a:schemeClr>
                  </a:glow>
                </a:effectLst>
              </a:rPr>
              <a:t>3) Through wise and righteous endeavors –</a:t>
            </a:r>
          </a:p>
          <a:p>
            <a:pPr>
              <a:buFont typeface="Wingdings" pitchFamily="2" charset="2"/>
              <a:buChar char="Ø"/>
            </a:pPr>
            <a:r>
              <a:rPr lang="en-US" sz="3600" i="1" dirty="0" smtClean="0">
                <a:effectLst>
                  <a:glow rad="101600">
                    <a:schemeClr val="bg1">
                      <a:alpha val="60000"/>
                    </a:schemeClr>
                  </a:glow>
                </a:effectLst>
              </a:rPr>
              <a:t>“The crown of the wise is their </a:t>
            </a:r>
            <a:r>
              <a:rPr lang="en-US" sz="3600" i="1" dirty="0" smtClean="0">
                <a:solidFill>
                  <a:srgbClr val="FFFF00"/>
                </a:solidFill>
                <a:effectLst>
                  <a:glow rad="101600">
                    <a:schemeClr val="bg1">
                      <a:alpha val="60000"/>
                    </a:schemeClr>
                  </a:glow>
                </a:effectLst>
              </a:rPr>
              <a:t>riches</a:t>
            </a:r>
            <a:r>
              <a:rPr lang="en-US" sz="3600" i="1" dirty="0" smtClean="0">
                <a:effectLst>
                  <a:glow rad="101600">
                    <a:schemeClr val="bg1">
                      <a:alpha val="60000"/>
                    </a:schemeClr>
                  </a:glow>
                </a:effectLst>
              </a:rPr>
              <a:t>: but the foolishness of fools is folly.” – 14:24</a:t>
            </a:r>
          </a:p>
          <a:p>
            <a:pPr>
              <a:buFont typeface="Wingdings" pitchFamily="2" charset="2"/>
              <a:buChar char="Ø"/>
            </a:pPr>
            <a:r>
              <a:rPr lang="en-US" sz="3600" i="1" dirty="0" smtClean="0">
                <a:effectLst>
                  <a:glow rad="101600">
                    <a:schemeClr val="bg1">
                      <a:alpha val="60000"/>
                    </a:schemeClr>
                  </a:glow>
                </a:effectLst>
              </a:rPr>
              <a:t>“I love those that love me; and those that seek me early shall find me. </a:t>
            </a:r>
            <a:r>
              <a:rPr lang="en-US" sz="3600" i="1" dirty="0" smtClean="0">
                <a:solidFill>
                  <a:srgbClr val="FFFF00"/>
                </a:solidFill>
                <a:effectLst>
                  <a:glow rad="101600">
                    <a:schemeClr val="bg1">
                      <a:alpha val="60000"/>
                    </a:schemeClr>
                  </a:glow>
                </a:effectLst>
              </a:rPr>
              <a:t>Riches</a:t>
            </a:r>
            <a:r>
              <a:rPr lang="en-US" sz="3600" i="1" dirty="0" smtClean="0">
                <a:effectLst>
                  <a:glow rad="101600">
                    <a:schemeClr val="bg1">
                      <a:alpha val="60000"/>
                    </a:schemeClr>
                  </a:glow>
                </a:effectLst>
              </a:rPr>
              <a:t> and honor are with me; yea, </a:t>
            </a:r>
            <a:r>
              <a:rPr lang="en-US" sz="3600" i="1" dirty="0" smtClean="0">
                <a:solidFill>
                  <a:srgbClr val="FFFF00"/>
                </a:solidFill>
                <a:effectLst>
                  <a:glow rad="101600">
                    <a:schemeClr val="bg1">
                      <a:alpha val="60000"/>
                    </a:schemeClr>
                  </a:glow>
                </a:effectLst>
              </a:rPr>
              <a:t>durable riches </a:t>
            </a:r>
            <a:r>
              <a:rPr lang="en-US" sz="3600" i="1" dirty="0" smtClean="0">
                <a:effectLst>
                  <a:glow rad="101600">
                    <a:schemeClr val="bg1">
                      <a:alpha val="60000"/>
                    </a:schemeClr>
                  </a:glow>
                </a:effectLst>
              </a:rPr>
              <a:t>and righteousness. My fruit is better than </a:t>
            </a:r>
            <a:r>
              <a:rPr lang="en-US" sz="3600" i="1" dirty="0" smtClean="0">
                <a:solidFill>
                  <a:srgbClr val="FFFF00"/>
                </a:solidFill>
                <a:effectLst>
                  <a:glow rad="101600">
                    <a:schemeClr val="bg1">
                      <a:alpha val="60000"/>
                    </a:schemeClr>
                  </a:glow>
                </a:effectLst>
              </a:rPr>
              <a:t>gold</a:t>
            </a:r>
            <a:r>
              <a:rPr lang="en-US" sz="3600" i="1" dirty="0" smtClean="0">
                <a:effectLst>
                  <a:glow rad="101600">
                    <a:schemeClr val="bg1">
                      <a:alpha val="60000"/>
                    </a:schemeClr>
                  </a:glow>
                </a:effectLst>
              </a:rPr>
              <a:t>, yea, that </a:t>
            </a:r>
            <a:r>
              <a:rPr lang="en-US" sz="3600" i="1" dirty="0" smtClean="0">
                <a:solidFill>
                  <a:srgbClr val="FFFF00"/>
                </a:solidFill>
                <a:effectLst>
                  <a:glow rad="101600">
                    <a:schemeClr val="bg1">
                      <a:alpha val="60000"/>
                    </a:schemeClr>
                  </a:glow>
                </a:effectLst>
              </a:rPr>
              <a:t>fine gold</a:t>
            </a:r>
            <a:r>
              <a:rPr lang="en-US" sz="3600" i="1" dirty="0" smtClean="0">
                <a:effectLst>
                  <a:glow rad="101600">
                    <a:schemeClr val="bg1">
                      <a:alpha val="60000"/>
                    </a:schemeClr>
                  </a:glow>
                </a:effectLst>
              </a:rPr>
              <a:t>; and my </a:t>
            </a:r>
            <a:r>
              <a:rPr lang="en-US" sz="3600" i="1" dirty="0" smtClean="0">
                <a:solidFill>
                  <a:srgbClr val="FFFF00"/>
                </a:solidFill>
                <a:effectLst>
                  <a:glow rad="101600">
                    <a:schemeClr val="bg1">
                      <a:alpha val="60000"/>
                    </a:schemeClr>
                  </a:glow>
                </a:effectLst>
              </a:rPr>
              <a:t>revenue</a:t>
            </a:r>
            <a:r>
              <a:rPr lang="en-US" sz="3600" i="1" dirty="0" smtClean="0">
                <a:effectLst>
                  <a:glow rad="101600">
                    <a:schemeClr val="bg1">
                      <a:alpha val="60000"/>
                    </a:schemeClr>
                  </a:glow>
                </a:effectLst>
              </a:rPr>
              <a:t> than choice </a:t>
            </a:r>
            <a:r>
              <a:rPr lang="en-US" sz="3600" i="1" dirty="0" smtClean="0">
                <a:solidFill>
                  <a:srgbClr val="FFFF00"/>
                </a:solidFill>
                <a:effectLst>
                  <a:glow rad="101600">
                    <a:schemeClr val="bg1">
                      <a:alpha val="60000"/>
                    </a:schemeClr>
                  </a:glow>
                </a:effectLst>
              </a:rPr>
              <a:t>silver</a:t>
            </a:r>
            <a:r>
              <a:rPr lang="en-US" sz="3600" i="1" dirty="0" smtClean="0">
                <a:effectLst>
                  <a:glow rad="101600">
                    <a:schemeClr val="bg1">
                      <a:alpha val="60000"/>
                    </a:schemeClr>
                  </a:glow>
                </a:effectLst>
              </a:rPr>
              <a:t>. I lead in the way of righteousness, in the midst of the paths of judgment. That I may cause those that love me to inherit </a:t>
            </a:r>
            <a:r>
              <a:rPr lang="en-US" sz="3600" i="1" dirty="0" smtClean="0">
                <a:solidFill>
                  <a:srgbClr val="FFFF00"/>
                </a:solidFill>
                <a:effectLst>
                  <a:glow rad="101600">
                    <a:schemeClr val="bg1">
                      <a:alpha val="60000"/>
                    </a:schemeClr>
                  </a:glow>
                </a:effectLst>
              </a:rPr>
              <a:t>substance</a:t>
            </a:r>
            <a:r>
              <a:rPr lang="en-US" sz="3600" i="1" dirty="0" smtClean="0">
                <a:effectLst>
                  <a:glow rad="101600">
                    <a:schemeClr val="bg1">
                      <a:alpha val="60000"/>
                    </a:schemeClr>
                  </a:glow>
                </a:effectLst>
              </a:rPr>
              <a:t> (wealth); and I will fill their </a:t>
            </a:r>
            <a:r>
              <a:rPr lang="en-US" sz="3600" i="1" dirty="0" smtClean="0">
                <a:solidFill>
                  <a:srgbClr val="FFFF00"/>
                </a:solidFill>
                <a:effectLst>
                  <a:glow rad="101600">
                    <a:schemeClr val="bg1">
                      <a:alpha val="60000"/>
                    </a:schemeClr>
                  </a:glow>
                </a:effectLst>
              </a:rPr>
              <a:t>treasures</a:t>
            </a:r>
            <a:r>
              <a:rPr lang="en-US" sz="3600" i="1" dirty="0" smtClean="0">
                <a:effectLst>
                  <a:glow rad="101600">
                    <a:schemeClr val="bg1">
                      <a:alpha val="60000"/>
                    </a:schemeClr>
                  </a:glow>
                </a:effectLst>
              </a:rPr>
              <a:t>.” – 8:17-21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5410200" cy="6968907"/>
          </a:xfrm>
          <a:prstGeom prst="rect">
            <a:avLst/>
          </a:prstGeom>
        </p:spPr>
        <p:txBody>
          <a:bodyPr wrap="square">
            <a:spAutoFit/>
          </a:bodyPr>
          <a:lstStyle/>
          <a:p>
            <a:r>
              <a:rPr lang="en-US" sz="3600" i="1" dirty="0" smtClean="0">
                <a:effectLst>
                  <a:glow rad="101600">
                    <a:schemeClr val="bg1">
                      <a:alpha val="60000"/>
                    </a:schemeClr>
                  </a:glow>
                </a:effectLst>
              </a:rPr>
              <a:t>“Through wisdom is a house </a:t>
            </a:r>
            <a:r>
              <a:rPr lang="en-US" sz="3600" i="1" dirty="0" err="1" smtClean="0">
                <a:effectLst>
                  <a:glow rad="101600">
                    <a:schemeClr val="bg1">
                      <a:alpha val="60000"/>
                    </a:schemeClr>
                  </a:glow>
                </a:effectLst>
              </a:rPr>
              <a:t>builded</a:t>
            </a:r>
            <a:r>
              <a:rPr lang="en-US" sz="3600" i="1" dirty="0" smtClean="0">
                <a:effectLst>
                  <a:glow rad="101600">
                    <a:schemeClr val="bg1">
                      <a:alpha val="60000"/>
                    </a:schemeClr>
                  </a:glow>
                </a:effectLst>
              </a:rPr>
              <a:t>; and by understanding it is established: And by knowledge shall the chambers be filled with all precious and pleasant </a:t>
            </a:r>
            <a:r>
              <a:rPr lang="en-US" sz="3600" i="1" dirty="0" smtClean="0">
                <a:solidFill>
                  <a:srgbClr val="FFFF00"/>
                </a:solidFill>
                <a:effectLst>
                  <a:glow rad="101600">
                    <a:schemeClr val="bg1">
                      <a:alpha val="60000"/>
                    </a:schemeClr>
                  </a:glow>
                </a:effectLst>
              </a:rPr>
              <a:t>riches</a:t>
            </a:r>
            <a:r>
              <a:rPr lang="en-US" sz="3600" i="1" dirty="0" smtClean="0">
                <a:effectLst>
                  <a:glow rad="101600">
                    <a:schemeClr val="bg1">
                      <a:alpha val="60000"/>
                    </a:schemeClr>
                  </a:glow>
                </a:effectLst>
              </a:rPr>
              <a:t>.” – 24:3-4</a:t>
            </a:r>
          </a:p>
          <a:p>
            <a:endParaRPr lang="en-US" sz="3600" i="1" dirty="0">
              <a:effectLst>
                <a:glow rad="101600">
                  <a:schemeClr val="bg1">
                    <a:alpha val="60000"/>
                  </a:schemeClr>
                </a:glow>
              </a:effectLst>
            </a:endParaRPr>
          </a:p>
          <a:p>
            <a:r>
              <a:rPr lang="en-US" sz="3600" i="1" dirty="0" smtClean="0">
                <a:effectLst>
                  <a:glow rad="101600">
                    <a:schemeClr val="bg1">
                      <a:alpha val="60000"/>
                    </a:schemeClr>
                  </a:glow>
                </a:effectLst>
              </a:rPr>
              <a:t>“The upright shall have good things in </a:t>
            </a:r>
            <a:r>
              <a:rPr lang="en-US" sz="3600" i="1" dirty="0" smtClean="0">
                <a:solidFill>
                  <a:srgbClr val="FFFF00"/>
                </a:solidFill>
                <a:effectLst>
                  <a:glow rad="101600">
                    <a:schemeClr val="bg1">
                      <a:alpha val="60000"/>
                    </a:schemeClr>
                  </a:glow>
                </a:effectLst>
              </a:rPr>
              <a:t>possession</a:t>
            </a:r>
            <a:r>
              <a:rPr lang="en-US" sz="3600" i="1" dirty="0" smtClean="0">
                <a:effectLst>
                  <a:glow rad="101600">
                    <a:schemeClr val="bg1">
                      <a:alpha val="60000"/>
                    </a:schemeClr>
                  </a:glow>
                </a:effectLst>
              </a:rPr>
              <a:t>.” – 28:10</a:t>
            </a:r>
          </a:p>
        </p:txBody>
      </p:sp>
      <p:pic>
        <p:nvPicPr>
          <p:cNvPr id="45058" name="Picture 2"/>
          <p:cNvPicPr>
            <a:picLocks noChangeAspect="1" noChangeArrowheads="1"/>
          </p:cNvPicPr>
          <p:nvPr/>
        </p:nvPicPr>
        <p:blipFill>
          <a:blip r:embed="rId3" cstate="print"/>
          <a:srcRect/>
          <a:stretch>
            <a:fillRect/>
          </a:stretch>
        </p:blipFill>
        <p:spPr bwMode="auto">
          <a:xfrm>
            <a:off x="5410200" y="914400"/>
            <a:ext cx="3886200" cy="392782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to="" calcmode="lin" valueType="num">
                                      <p:cBhvr>
                                        <p:cTn id="12"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763000" cy="6400800"/>
          </a:xfrm>
        </p:spPr>
        <p:txBody>
          <a:bodyPr>
            <a:normAutofit/>
          </a:bodyPr>
          <a:lstStyle/>
          <a:p>
            <a:pPr>
              <a:buNone/>
            </a:pPr>
            <a:r>
              <a:rPr lang="en-US" sz="3600" dirty="0" smtClean="0">
                <a:solidFill>
                  <a:srgbClr val="FFFF00"/>
                </a:solidFill>
                <a:effectLst>
                  <a:glow rad="101600">
                    <a:schemeClr val="bg1">
                      <a:alpha val="60000"/>
                    </a:schemeClr>
                  </a:glow>
                </a:effectLst>
              </a:rPr>
              <a:t>4) Through humble faith in God  –</a:t>
            </a:r>
          </a:p>
          <a:p>
            <a:pPr>
              <a:buFont typeface="Wingdings" pitchFamily="2" charset="2"/>
              <a:buChar char="Ø"/>
            </a:pPr>
            <a:r>
              <a:rPr lang="en-US" sz="3600" i="1" dirty="0" smtClean="0">
                <a:effectLst>
                  <a:glow rad="101600">
                    <a:schemeClr val="bg1">
                      <a:alpha val="60000"/>
                    </a:schemeClr>
                  </a:glow>
                </a:effectLst>
              </a:rPr>
              <a:t>“By humility and the fear of the Lord are </a:t>
            </a:r>
            <a:r>
              <a:rPr lang="en-US" sz="3600" i="1" dirty="0" smtClean="0">
                <a:solidFill>
                  <a:srgbClr val="FFFF00"/>
                </a:solidFill>
                <a:effectLst>
                  <a:glow rad="101600">
                    <a:schemeClr val="bg1">
                      <a:alpha val="60000"/>
                    </a:schemeClr>
                  </a:glow>
                </a:effectLst>
              </a:rPr>
              <a:t>riches</a:t>
            </a:r>
            <a:r>
              <a:rPr lang="en-US" sz="3600" i="1" dirty="0" smtClean="0">
                <a:effectLst>
                  <a:glow rad="101600">
                    <a:schemeClr val="bg1">
                      <a:alpha val="60000"/>
                    </a:schemeClr>
                  </a:glow>
                </a:effectLst>
              </a:rPr>
              <a:t>, and honor, and life.” – 22:4</a:t>
            </a:r>
          </a:p>
          <a:p>
            <a:pPr>
              <a:buFont typeface="Wingdings" pitchFamily="2" charset="2"/>
              <a:buChar char="Ø"/>
            </a:pPr>
            <a:r>
              <a:rPr lang="en-US" sz="3600" i="1" dirty="0">
                <a:effectLst>
                  <a:glow rad="101600">
                    <a:schemeClr val="bg1">
                      <a:alpha val="60000"/>
                    </a:schemeClr>
                  </a:glow>
                </a:effectLst>
              </a:rPr>
              <a:t> </a:t>
            </a:r>
            <a:r>
              <a:rPr lang="en-US" sz="3600" i="1" dirty="0" smtClean="0">
                <a:effectLst>
                  <a:glow rad="101600">
                    <a:schemeClr val="bg1">
                      <a:alpha val="60000"/>
                    </a:schemeClr>
                  </a:glow>
                </a:effectLst>
              </a:rPr>
              <a:t>“He that </a:t>
            </a:r>
            <a:r>
              <a:rPr lang="en-US" sz="3600" i="1" dirty="0" err="1" smtClean="0">
                <a:effectLst>
                  <a:glow rad="101600">
                    <a:schemeClr val="bg1">
                      <a:alpha val="60000"/>
                    </a:schemeClr>
                  </a:glow>
                </a:effectLst>
              </a:rPr>
              <a:t>putteth</a:t>
            </a:r>
            <a:r>
              <a:rPr lang="en-US" sz="3600" i="1" dirty="0" smtClean="0">
                <a:effectLst>
                  <a:glow rad="101600">
                    <a:schemeClr val="bg1">
                      <a:alpha val="60000"/>
                    </a:schemeClr>
                  </a:glow>
                </a:effectLst>
              </a:rPr>
              <a:t> his trust in the LORD shall </a:t>
            </a:r>
            <a:r>
              <a:rPr lang="en-US" sz="3600" i="1" dirty="0" smtClean="0">
                <a:solidFill>
                  <a:srgbClr val="FFFF00"/>
                </a:solidFill>
                <a:effectLst>
                  <a:glow rad="101600">
                    <a:schemeClr val="bg1">
                      <a:alpha val="60000"/>
                    </a:schemeClr>
                  </a:glow>
                </a:effectLst>
              </a:rPr>
              <a:t>be made fat</a:t>
            </a:r>
            <a:r>
              <a:rPr lang="en-US" sz="3600" i="1" dirty="0" smtClean="0">
                <a:effectLst>
                  <a:glow rad="101600">
                    <a:schemeClr val="bg1">
                      <a:alpha val="60000"/>
                    </a:schemeClr>
                  </a:glow>
                </a:effectLst>
              </a:rPr>
              <a:t>.” - 28:25</a:t>
            </a:r>
          </a:p>
          <a:p>
            <a:pPr>
              <a:buFont typeface="Wingdings" pitchFamily="2" charset="2"/>
              <a:buChar char="Ø"/>
            </a:pPr>
            <a:r>
              <a:rPr lang="en-US" sz="3600" i="1" dirty="0" smtClean="0">
                <a:effectLst>
                  <a:glow rad="101600">
                    <a:schemeClr val="bg1">
                      <a:alpha val="60000"/>
                    </a:schemeClr>
                  </a:glow>
                </a:effectLst>
              </a:rPr>
              <a:t> “Whoso </a:t>
            </a:r>
            <a:r>
              <a:rPr lang="en-US" sz="3600" i="1" dirty="0" err="1" smtClean="0">
                <a:effectLst>
                  <a:glow rad="101600">
                    <a:schemeClr val="bg1">
                      <a:alpha val="60000"/>
                    </a:schemeClr>
                  </a:glow>
                </a:effectLst>
              </a:rPr>
              <a:t>putteth</a:t>
            </a:r>
            <a:r>
              <a:rPr lang="en-US" sz="3600" i="1" dirty="0" smtClean="0">
                <a:effectLst>
                  <a:glow rad="101600">
                    <a:schemeClr val="bg1">
                      <a:alpha val="60000"/>
                    </a:schemeClr>
                  </a:glow>
                </a:effectLst>
              </a:rPr>
              <a:t> his trust in the LORD shall be </a:t>
            </a:r>
            <a:r>
              <a:rPr lang="en-US" sz="3600" i="1" dirty="0" smtClean="0">
                <a:solidFill>
                  <a:srgbClr val="FFFF00"/>
                </a:solidFill>
                <a:effectLst>
                  <a:glow rad="101600">
                    <a:schemeClr val="bg1">
                      <a:alpha val="60000"/>
                    </a:schemeClr>
                  </a:glow>
                </a:effectLst>
              </a:rPr>
              <a:t>safe</a:t>
            </a:r>
            <a:r>
              <a:rPr lang="en-US" sz="3600" i="1" dirty="0" smtClean="0">
                <a:effectLst>
                  <a:glow rad="101600">
                    <a:schemeClr val="bg1">
                      <a:alpha val="60000"/>
                    </a:schemeClr>
                  </a:glow>
                </a:effectLst>
              </a:rPr>
              <a:t>.” - 9:25</a:t>
            </a:r>
          </a:p>
          <a:p>
            <a:pPr>
              <a:buFont typeface="Wingdings" pitchFamily="2" charset="2"/>
              <a:buChar char="Ø"/>
            </a:pPr>
            <a:r>
              <a:rPr lang="en-US" sz="3600" i="1" dirty="0" smtClean="0">
                <a:effectLst>
                  <a:glow rad="101600">
                    <a:schemeClr val="bg1">
                      <a:alpha val="60000"/>
                    </a:schemeClr>
                  </a:glow>
                </a:effectLst>
              </a:rPr>
              <a:t> “He is a </a:t>
            </a:r>
            <a:r>
              <a:rPr lang="en-US" sz="3600" i="1" dirty="0" smtClean="0">
                <a:solidFill>
                  <a:srgbClr val="FFFF00"/>
                </a:solidFill>
                <a:effectLst>
                  <a:glow rad="101600">
                    <a:schemeClr val="bg1">
                      <a:alpha val="60000"/>
                    </a:schemeClr>
                  </a:glow>
                </a:effectLst>
              </a:rPr>
              <a:t>shield</a:t>
            </a:r>
            <a:r>
              <a:rPr lang="en-US" sz="3600" i="1" dirty="0" smtClean="0">
                <a:effectLst>
                  <a:glow rad="101600">
                    <a:schemeClr val="bg1">
                      <a:alpha val="60000"/>
                    </a:schemeClr>
                  </a:glow>
                </a:effectLst>
              </a:rPr>
              <a:t> unto them that put their trust in him.” - 30:5</a:t>
            </a:r>
            <a:endParaRPr lang="en-US" sz="3600" i="1" dirty="0">
              <a:effectLst>
                <a:glow rad="101600">
                  <a:schemeClr val="bg1">
                    <a:alpha val="60000"/>
                  </a:schemeClr>
                </a:glow>
              </a:effectLst>
            </a:endParaRPr>
          </a:p>
        </p:txBody>
      </p:sp>
      <p:pic>
        <p:nvPicPr>
          <p:cNvPr id="46087" name="Picture 7" descr="C:\Users\Ptr. Daniel White\Desktop\Bible pictures\Praying\Prayer\The Angelus 55-118.jpg"/>
          <p:cNvPicPr>
            <a:picLocks noChangeAspect="1" noChangeArrowheads="1"/>
          </p:cNvPicPr>
          <p:nvPr/>
        </p:nvPicPr>
        <p:blipFill>
          <a:blip r:embed="rId3" cstate="print"/>
          <a:srcRect/>
          <a:stretch>
            <a:fillRect/>
          </a:stretch>
        </p:blipFill>
        <p:spPr bwMode="auto">
          <a:xfrm>
            <a:off x="8305800" y="7909998"/>
            <a:ext cx="2559050" cy="21182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Ptr. Daniel White\Desktop\Bible pictures\Bible mis\Family\Husband-Wife\Man &amp; Wife Praying 55-158.jpg"/>
          <p:cNvPicPr>
            <a:picLocks noChangeAspect="1" noChangeArrowheads="1"/>
          </p:cNvPicPr>
          <p:nvPr/>
        </p:nvPicPr>
        <p:blipFill>
          <a:blip r:embed="rId3" cstate="print"/>
          <a:srcRect r="-1205" b="22222"/>
          <a:stretch>
            <a:fillRect/>
          </a:stretch>
        </p:blipFill>
        <p:spPr bwMode="auto">
          <a:xfrm>
            <a:off x="0" y="0"/>
            <a:ext cx="3200400" cy="2758966"/>
          </a:xfrm>
          <a:prstGeom prst="rect">
            <a:avLst/>
          </a:prstGeom>
          <a:noFill/>
        </p:spPr>
      </p:pic>
      <p:pic>
        <p:nvPicPr>
          <p:cNvPr id="4" name="Picture 3" descr="C:\Users\Ptr. Daniel White\Desktop\Bible pictures\Praying\Prayer\Eyes to heaven 1216-79.jpg"/>
          <p:cNvPicPr>
            <a:picLocks noChangeAspect="1" noChangeArrowheads="1"/>
          </p:cNvPicPr>
          <p:nvPr/>
        </p:nvPicPr>
        <p:blipFill>
          <a:blip r:embed="rId4" cstate="print"/>
          <a:srcRect/>
          <a:stretch>
            <a:fillRect/>
          </a:stretch>
        </p:blipFill>
        <p:spPr bwMode="auto">
          <a:xfrm>
            <a:off x="0" y="2362200"/>
            <a:ext cx="3037114" cy="2362200"/>
          </a:xfrm>
          <a:prstGeom prst="rect">
            <a:avLst/>
          </a:prstGeom>
          <a:noFill/>
        </p:spPr>
      </p:pic>
      <p:pic>
        <p:nvPicPr>
          <p:cNvPr id="5" name="Picture 2" descr="C:\Users\Ptr. Daniel White\Desktop\Bible pictures\Praying\Prayer\Always Thankful 55-129.jpg"/>
          <p:cNvPicPr>
            <a:picLocks noChangeAspect="1" noChangeArrowheads="1"/>
          </p:cNvPicPr>
          <p:nvPr/>
        </p:nvPicPr>
        <p:blipFill>
          <a:blip r:embed="rId5" cstate="print"/>
          <a:srcRect/>
          <a:stretch>
            <a:fillRect/>
          </a:stretch>
        </p:blipFill>
        <p:spPr bwMode="auto">
          <a:xfrm>
            <a:off x="5410201" y="0"/>
            <a:ext cx="3733800" cy="3505200"/>
          </a:xfrm>
          <a:prstGeom prst="rect">
            <a:avLst/>
          </a:prstGeom>
          <a:noFill/>
        </p:spPr>
      </p:pic>
      <p:pic>
        <p:nvPicPr>
          <p:cNvPr id="6" name="Picture 6" descr="C:\Users\Ptr. Daniel White\Desktop\Bible pictures\Praying\Prayer\Young girl praying 1889-885.jpg"/>
          <p:cNvPicPr>
            <a:picLocks noChangeAspect="1" noChangeArrowheads="1"/>
          </p:cNvPicPr>
          <p:nvPr/>
        </p:nvPicPr>
        <p:blipFill>
          <a:blip r:embed="rId6" cstate="print"/>
          <a:srcRect/>
          <a:stretch>
            <a:fillRect/>
          </a:stretch>
        </p:blipFill>
        <p:spPr bwMode="auto">
          <a:xfrm>
            <a:off x="3138714" y="0"/>
            <a:ext cx="3185886" cy="2895600"/>
          </a:xfrm>
          <a:prstGeom prst="rect">
            <a:avLst/>
          </a:prstGeom>
          <a:noFill/>
        </p:spPr>
      </p:pic>
      <p:pic>
        <p:nvPicPr>
          <p:cNvPr id="47106" name="Picture 2" descr="C:\Users\Ptr. Daniel White\Desktop\Bible pictures\Praying\Prayer\The Angelus 55-118.jpg"/>
          <p:cNvPicPr>
            <a:picLocks noChangeAspect="1" noChangeArrowheads="1"/>
          </p:cNvPicPr>
          <p:nvPr/>
        </p:nvPicPr>
        <p:blipFill>
          <a:blip r:embed="rId7" cstate="print"/>
          <a:srcRect/>
          <a:stretch>
            <a:fillRect/>
          </a:stretch>
        </p:blipFill>
        <p:spPr bwMode="auto">
          <a:xfrm>
            <a:off x="2819400" y="2667000"/>
            <a:ext cx="3228975" cy="2672767"/>
          </a:xfrm>
          <a:prstGeom prst="rect">
            <a:avLst/>
          </a:prstGeom>
          <a:noFill/>
        </p:spPr>
      </p:pic>
      <p:pic>
        <p:nvPicPr>
          <p:cNvPr id="47107" name="Picture 3" descr="C:\Users\Ptr. Daniel White\Desktop\Bible pictures\Praying\Prayer\Praying Family 75-328.jpg"/>
          <p:cNvPicPr>
            <a:picLocks noChangeAspect="1" noChangeArrowheads="1"/>
          </p:cNvPicPr>
          <p:nvPr/>
        </p:nvPicPr>
        <p:blipFill>
          <a:blip r:embed="rId8" cstate="print">
            <a:duotone>
              <a:prstClr val="black"/>
              <a:schemeClr val="tx2">
                <a:tint val="45000"/>
                <a:satMod val="400000"/>
              </a:schemeClr>
            </a:duotone>
            <a:lum bright="-20000"/>
          </a:blip>
          <a:srcRect/>
          <a:stretch>
            <a:fillRect/>
          </a:stretch>
        </p:blipFill>
        <p:spPr bwMode="auto">
          <a:xfrm>
            <a:off x="5867400" y="3306762"/>
            <a:ext cx="3276600" cy="3551238"/>
          </a:xfrm>
          <a:prstGeom prst="rect">
            <a:avLst/>
          </a:prstGeom>
          <a:noFill/>
        </p:spPr>
      </p:pic>
      <p:pic>
        <p:nvPicPr>
          <p:cNvPr id="47108" name="Picture 4" descr="C:\Users\Ptr. Daniel White\Desktop\Bible pictures\Churches\Church\Praying @ church 1899-747.jpg"/>
          <p:cNvPicPr>
            <a:picLocks noChangeAspect="1" noChangeArrowheads="1"/>
          </p:cNvPicPr>
          <p:nvPr/>
        </p:nvPicPr>
        <p:blipFill>
          <a:blip r:embed="rId9" cstate="print"/>
          <a:srcRect/>
          <a:stretch>
            <a:fillRect/>
          </a:stretch>
        </p:blipFill>
        <p:spPr bwMode="auto">
          <a:xfrm>
            <a:off x="4572000" y="4718304"/>
            <a:ext cx="1981200" cy="2139696"/>
          </a:xfrm>
          <a:prstGeom prst="rect">
            <a:avLst/>
          </a:prstGeom>
          <a:noFill/>
        </p:spPr>
      </p:pic>
      <p:pic>
        <p:nvPicPr>
          <p:cNvPr id="47109" name="Picture 5" descr="C:\Users\Ptr. Daniel White\Desktop\Bible pictures\Bible mis\Family\Mother -child\Mother praying 1878-273.jpg"/>
          <p:cNvPicPr>
            <a:picLocks noChangeAspect="1" noChangeArrowheads="1"/>
          </p:cNvPicPr>
          <p:nvPr/>
        </p:nvPicPr>
        <p:blipFill>
          <a:blip r:embed="rId10" cstate="print"/>
          <a:srcRect/>
          <a:stretch>
            <a:fillRect/>
          </a:stretch>
        </p:blipFill>
        <p:spPr bwMode="auto">
          <a:xfrm>
            <a:off x="0" y="4520708"/>
            <a:ext cx="1905000" cy="2337292"/>
          </a:xfrm>
          <a:prstGeom prst="rect">
            <a:avLst/>
          </a:prstGeom>
          <a:noFill/>
        </p:spPr>
      </p:pic>
      <p:pic>
        <p:nvPicPr>
          <p:cNvPr id="47110" name="Picture 6" descr="C:\Users\Ptr. Daniel White\Desktop\Bible pictures\Praying\Prayer\First Prayer In Congress 1192-8#43.jpg"/>
          <p:cNvPicPr>
            <a:picLocks noChangeAspect="1" noChangeArrowheads="1"/>
          </p:cNvPicPr>
          <p:nvPr/>
        </p:nvPicPr>
        <p:blipFill>
          <a:blip r:embed="rId11" cstate="print"/>
          <a:srcRect/>
          <a:stretch>
            <a:fillRect/>
          </a:stretch>
        </p:blipFill>
        <p:spPr bwMode="auto">
          <a:xfrm>
            <a:off x="1676400" y="4597593"/>
            <a:ext cx="3032125" cy="2260407"/>
          </a:xfrm>
          <a:prstGeom prst="rect">
            <a:avLst/>
          </a:prstGeom>
          <a:noFill/>
        </p:spPr>
      </p:pic>
      <p:pic>
        <p:nvPicPr>
          <p:cNvPr id="47111" name="Picture 7" descr="c:\Users\Ptr. Daniel White\Desktop\Bible pictures\Praying\1 Dad's Pix (125).jpg"/>
          <p:cNvPicPr>
            <a:picLocks noChangeAspect="1" noChangeArrowheads="1"/>
          </p:cNvPicPr>
          <p:nvPr/>
        </p:nvPicPr>
        <p:blipFill>
          <a:blip r:embed="rId12" cstate="print"/>
          <a:srcRect/>
          <a:stretch>
            <a:fillRect/>
          </a:stretch>
        </p:blipFill>
        <p:spPr bwMode="auto">
          <a:xfrm>
            <a:off x="2463800" y="0"/>
            <a:ext cx="4572000" cy="6858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111"/>
                                        </p:tgtEl>
                                        <p:attrNameLst>
                                          <p:attrName>style.visibility</p:attrName>
                                        </p:attrNameLst>
                                      </p:cBhvr>
                                      <p:to>
                                        <p:strVal val="visible"/>
                                      </p:to>
                                    </p:set>
                                    <p:animEffect transition="in" filter="circle(in)">
                                      <p:cBhvr>
                                        <p:cTn id="7" dur="10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2438400" cy="838200"/>
          </a:xfrm>
        </p:spPr>
        <p:txBody>
          <a:bodyPr>
            <a:normAutofit/>
          </a:bodyPr>
          <a:lstStyle/>
          <a:p>
            <a:r>
              <a:rPr lang="en-US" sz="3600" dirty="0" smtClean="0">
                <a:effectLst>
                  <a:glow rad="101600">
                    <a:schemeClr val="bg1">
                      <a:alpha val="60000"/>
                    </a:schemeClr>
                  </a:glow>
                </a:effectLst>
              </a:rPr>
              <a:t>Review</a:t>
            </a:r>
            <a:endParaRPr lang="en-US" sz="3600" dirty="0">
              <a:effectLst>
                <a:glow rad="101600">
                  <a:schemeClr val="bg1">
                    <a:alpha val="60000"/>
                  </a:schemeClr>
                </a:glow>
              </a:effectLst>
            </a:endParaRPr>
          </a:p>
        </p:txBody>
      </p:sp>
      <p:sp>
        <p:nvSpPr>
          <p:cNvPr id="3" name="Content Placeholder 2"/>
          <p:cNvSpPr>
            <a:spLocks noGrp="1"/>
          </p:cNvSpPr>
          <p:nvPr>
            <p:ph idx="1"/>
          </p:nvPr>
        </p:nvSpPr>
        <p:spPr>
          <a:xfrm>
            <a:off x="457200" y="1143000"/>
            <a:ext cx="8991600" cy="5715000"/>
          </a:xfrm>
        </p:spPr>
        <p:txBody>
          <a:bodyPr>
            <a:normAutofit/>
          </a:bodyPr>
          <a:lstStyle/>
          <a:p>
            <a:r>
              <a:rPr lang="en-US" sz="3600" dirty="0" smtClean="0">
                <a:solidFill>
                  <a:srgbClr val="FFFF00"/>
                </a:solidFill>
                <a:effectLst>
                  <a:glow rad="101600">
                    <a:schemeClr val="bg1">
                      <a:alpha val="60000"/>
                    </a:schemeClr>
                  </a:glow>
                </a:effectLst>
              </a:rPr>
              <a:t>Recognize that all material blessings come from God</a:t>
            </a:r>
          </a:p>
          <a:p>
            <a:r>
              <a:rPr lang="en-US" sz="3600" dirty="0" smtClean="0">
                <a:solidFill>
                  <a:srgbClr val="FFFF00"/>
                </a:solidFill>
                <a:effectLst>
                  <a:glow rad="101600">
                    <a:schemeClr val="bg1">
                      <a:alpha val="60000"/>
                    </a:schemeClr>
                  </a:glow>
                </a:effectLst>
              </a:rPr>
              <a:t>Obtain material possessions the right way</a:t>
            </a:r>
          </a:p>
          <a:p>
            <a:pPr>
              <a:buNone/>
            </a:pPr>
            <a:r>
              <a:rPr lang="en-US" sz="3600" dirty="0" smtClean="0">
                <a:effectLst>
                  <a:glow rad="101600">
                    <a:schemeClr val="bg1">
                      <a:alpha val="60000"/>
                    </a:schemeClr>
                  </a:glow>
                </a:effectLst>
              </a:rPr>
              <a:t>1) Through diligent and honest work</a:t>
            </a:r>
          </a:p>
          <a:p>
            <a:pPr>
              <a:buNone/>
            </a:pPr>
            <a:r>
              <a:rPr lang="en-US" sz="3600" dirty="0" smtClean="0">
                <a:effectLst>
                  <a:glow rad="101600">
                    <a:schemeClr val="bg1">
                      <a:alpha val="60000"/>
                    </a:schemeClr>
                  </a:glow>
                </a:effectLst>
              </a:rPr>
              <a:t>2) Through using the resources that God           has entrusted to you  </a:t>
            </a:r>
          </a:p>
          <a:p>
            <a:pPr>
              <a:buNone/>
            </a:pPr>
            <a:r>
              <a:rPr lang="en-US" sz="3600" dirty="0" smtClean="0">
                <a:effectLst>
                  <a:glow rad="101600">
                    <a:schemeClr val="bg1">
                      <a:alpha val="60000"/>
                    </a:schemeClr>
                  </a:glow>
                </a:effectLst>
              </a:rPr>
              <a:t>3) Through wise and righteous endeavors</a:t>
            </a:r>
          </a:p>
          <a:p>
            <a:pPr>
              <a:buNone/>
            </a:pPr>
            <a:r>
              <a:rPr lang="en-US" sz="3600" dirty="0" smtClean="0">
                <a:effectLst>
                  <a:glow rad="101600">
                    <a:schemeClr val="bg1">
                      <a:alpha val="60000"/>
                    </a:schemeClr>
                  </a:glow>
                </a:effectLst>
              </a:rPr>
              <a:t>4) Through humble faith in God</a:t>
            </a:r>
          </a:p>
          <a:p>
            <a:pPr>
              <a:buFont typeface="Wingdings" pitchFamily="2" charset="2"/>
              <a:buChar char="Ø"/>
            </a:pPr>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effectLst>
                  <a:glow rad="101600">
                    <a:schemeClr val="bg1">
                      <a:alpha val="60000"/>
                    </a:schemeClr>
                  </a:glow>
                </a:effectLst>
              </a:rPr>
              <a:t>Honor God with your Possessions</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447800"/>
            <a:ext cx="5638800" cy="5410200"/>
          </a:xfrm>
        </p:spPr>
        <p:txBody>
          <a:bodyPr>
            <a:normAutofit lnSpcReduction="10000"/>
          </a:bodyPr>
          <a:lstStyle/>
          <a:p>
            <a:r>
              <a:rPr lang="en-US" sz="3600" dirty="0" smtClean="0">
                <a:effectLst>
                  <a:glow rad="101600">
                    <a:schemeClr val="bg1">
                      <a:alpha val="60000"/>
                    </a:schemeClr>
                  </a:glow>
                </a:effectLst>
              </a:rPr>
              <a:t>Dedicate them to God by giving them to Him first – </a:t>
            </a:r>
            <a:r>
              <a:rPr lang="en-US" sz="3600" i="1" dirty="0" smtClean="0">
                <a:solidFill>
                  <a:srgbClr val="FFFF00"/>
                </a:solidFill>
                <a:effectLst>
                  <a:glow rad="101600">
                    <a:schemeClr val="bg1">
                      <a:alpha val="60000"/>
                    </a:schemeClr>
                  </a:glow>
                </a:effectLst>
              </a:rPr>
              <a:t>“Honor the Lord with thy substance (possessions) , and with the first fruits of all </a:t>
            </a:r>
            <a:r>
              <a:rPr lang="en-US" sz="3600" i="1" smtClean="0">
                <a:solidFill>
                  <a:srgbClr val="FFFF00"/>
                </a:solidFill>
                <a:effectLst>
                  <a:glow rad="101600">
                    <a:schemeClr val="bg1">
                      <a:alpha val="60000"/>
                    </a:schemeClr>
                  </a:glow>
                </a:effectLst>
              </a:rPr>
              <a:t>thine </a:t>
            </a:r>
            <a:r>
              <a:rPr lang="en-US" sz="3600" i="1" dirty="0" smtClean="0">
                <a:solidFill>
                  <a:srgbClr val="FFFF00"/>
                </a:solidFill>
                <a:effectLst>
                  <a:glow rad="101600">
                    <a:schemeClr val="bg1">
                      <a:alpha val="60000"/>
                    </a:schemeClr>
                  </a:glow>
                </a:effectLst>
              </a:rPr>
              <a:t>increase. So shall thy barns be filled with plenty, and thy presses shall burst out with new wine.” - 3:9-10</a:t>
            </a:r>
            <a:endParaRPr lang="en-US" sz="3600" i="1" dirty="0">
              <a:solidFill>
                <a:srgbClr val="FFFF00"/>
              </a:solidFill>
              <a:effectLst>
                <a:glow rad="101600">
                  <a:schemeClr val="bg1">
                    <a:alpha val="60000"/>
                  </a:schemeClr>
                </a:glow>
              </a:effectLst>
            </a:endParaRPr>
          </a:p>
        </p:txBody>
      </p:sp>
      <p:pic>
        <p:nvPicPr>
          <p:cNvPr id="48130" name="Picture 2" descr="C:\Users\Ptr. Daniel White\Desktop\Bible pictures\Bible mis\CUSTOMS\Wine press 22-277.jpg"/>
          <p:cNvPicPr>
            <a:picLocks noChangeAspect="1" noChangeArrowheads="1"/>
          </p:cNvPicPr>
          <p:nvPr/>
        </p:nvPicPr>
        <p:blipFill>
          <a:blip r:embed="rId3" cstate="print"/>
          <a:srcRect/>
          <a:stretch>
            <a:fillRect/>
          </a:stretch>
        </p:blipFill>
        <p:spPr bwMode="auto">
          <a:xfrm>
            <a:off x="5257800" y="3886200"/>
            <a:ext cx="3886200" cy="2971800"/>
          </a:xfrm>
          <a:prstGeom prst="rect">
            <a:avLst/>
          </a:prstGeom>
          <a:ln>
            <a:noFill/>
          </a:ln>
          <a:effectLst>
            <a:softEdge rad="112500"/>
          </a:effectLst>
        </p:spPr>
      </p:pic>
      <p:pic>
        <p:nvPicPr>
          <p:cNvPr id="48131" name="Picture 3" descr="C:\Users\Ptr. Daniel White\Desktop\Bible pictures\Bible pictures New Testament\Parables &amp; Illustrations\Rich fool\Buildng bigger barns 22-226.JPG"/>
          <p:cNvPicPr>
            <a:picLocks noChangeAspect="1" noChangeArrowheads="1"/>
          </p:cNvPicPr>
          <p:nvPr/>
        </p:nvPicPr>
        <p:blipFill>
          <a:blip r:embed="rId4" cstate="print"/>
          <a:srcRect/>
          <a:stretch>
            <a:fillRect/>
          </a:stretch>
        </p:blipFill>
        <p:spPr bwMode="auto">
          <a:xfrm>
            <a:off x="5257800" y="1219200"/>
            <a:ext cx="3886200" cy="27432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8131"/>
                                        </p:tgtEl>
                                        <p:attrNameLst>
                                          <p:attrName>style.visibility</p:attrName>
                                        </p:attrNameLst>
                                      </p:cBhvr>
                                      <p:to>
                                        <p:strVal val="visible"/>
                                      </p:to>
                                    </p:set>
                                    <p:anim to="" calcmode="lin" valueType="num">
                                      <p:cBhvr>
                                        <p:cTn id="12" dur="1" fill="hold"/>
                                        <p:tgtEl>
                                          <p:spTgt spid="48131"/>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8130"/>
                                        </p:tgtEl>
                                        <p:attrNameLst>
                                          <p:attrName>style.visibility</p:attrName>
                                        </p:attrNameLst>
                                      </p:cBhvr>
                                      <p:to>
                                        <p:strVal val="visible"/>
                                      </p:to>
                                    </p:set>
                                    <p:anim to="" calcmode="lin" valueType="num">
                                      <p:cBhvr>
                                        <p:cTn id="17" dur="1" fill="hold"/>
                                        <p:tgtEl>
                                          <p:spTgt spid="4813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534400" cy="6400800"/>
          </a:xfrm>
        </p:spPr>
        <p:txBody>
          <a:bodyPr>
            <a:normAutofit/>
          </a:bodyPr>
          <a:lstStyle/>
          <a:p>
            <a:r>
              <a:rPr lang="en-US" sz="3600" dirty="0" smtClean="0">
                <a:effectLst>
                  <a:glow rad="101600">
                    <a:schemeClr val="bg1">
                      <a:alpha val="60000"/>
                    </a:schemeClr>
                  </a:glow>
                </a:effectLst>
              </a:rPr>
              <a:t>Give generously to those in need – </a:t>
            </a:r>
          </a:p>
          <a:p>
            <a:pPr>
              <a:buNone/>
            </a:pPr>
            <a:r>
              <a:rPr lang="en-US" sz="3600" i="1" dirty="0" smtClean="0">
                <a:solidFill>
                  <a:srgbClr val="FFFF00"/>
                </a:solidFill>
                <a:effectLst>
                  <a:glow rad="101600">
                    <a:schemeClr val="bg1">
                      <a:alpha val="60000"/>
                    </a:schemeClr>
                  </a:glow>
                </a:effectLst>
              </a:rPr>
              <a:t>   “There is that </a:t>
            </a:r>
            <a:r>
              <a:rPr lang="en-US" sz="3600" i="1" dirty="0" err="1" smtClean="0">
                <a:solidFill>
                  <a:srgbClr val="FFFF00"/>
                </a:solidFill>
                <a:effectLst>
                  <a:glow rad="101600">
                    <a:schemeClr val="bg1">
                      <a:alpha val="60000"/>
                    </a:schemeClr>
                  </a:glow>
                </a:effectLst>
              </a:rPr>
              <a:t>scattereth</a:t>
            </a:r>
            <a:r>
              <a:rPr lang="en-US" sz="3600" i="1" dirty="0" smtClean="0">
                <a:solidFill>
                  <a:srgbClr val="FFFF00"/>
                </a:solidFill>
                <a:effectLst>
                  <a:glow rad="101600">
                    <a:schemeClr val="bg1">
                      <a:alpha val="60000"/>
                    </a:schemeClr>
                  </a:glow>
                </a:effectLst>
              </a:rPr>
              <a:t>, and yet </a:t>
            </a:r>
            <a:r>
              <a:rPr lang="en-US" sz="3600" i="1" dirty="0" err="1" smtClean="0">
                <a:solidFill>
                  <a:srgbClr val="FFFF00"/>
                </a:solidFill>
                <a:effectLst>
                  <a:glow rad="101600">
                    <a:schemeClr val="bg1">
                      <a:alpha val="60000"/>
                    </a:schemeClr>
                  </a:glow>
                </a:effectLst>
              </a:rPr>
              <a:t>increaseth</a:t>
            </a:r>
            <a:r>
              <a:rPr lang="en-US" sz="3600" i="1" dirty="0" smtClean="0">
                <a:solidFill>
                  <a:srgbClr val="FFFF00"/>
                </a:solidFill>
                <a:effectLst>
                  <a:glow rad="101600">
                    <a:schemeClr val="bg1">
                      <a:alpha val="60000"/>
                    </a:schemeClr>
                  </a:glow>
                </a:effectLst>
              </a:rPr>
              <a:t>; and there is that  </a:t>
            </a:r>
            <a:r>
              <a:rPr lang="en-US" sz="3600" i="1" dirty="0" err="1" smtClean="0">
                <a:solidFill>
                  <a:srgbClr val="FFFF00"/>
                </a:solidFill>
                <a:effectLst>
                  <a:glow rad="101600">
                    <a:schemeClr val="bg1">
                      <a:alpha val="60000"/>
                    </a:schemeClr>
                  </a:glow>
                </a:effectLst>
              </a:rPr>
              <a:t>withholdeth</a:t>
            </a:r>
            <a:r>
              <a:rPr lang="en-US" sz="3600" i="1" dirty="0" smtClean="0">
                <a:solidFill>
                  <a:srgbClr val="FFFF00"/>
                </a:solidFill>
                <a:effectLst>
                  <a:glow rad="101600">
                    <a:schemeClr val="bg1">
                      <a:alpha val="60000"/>
                    </a:schemeClr>
                  </a:glow>
                </a:effectLst>
              </a:rPr>
              <a:t> more than is meet, but it </a:t>
            </a:r>
            <a:r>
              <a:rPr lang="en-US" sz="3600" i="1" dirty="0" err="1" smtClean="0">
                <a:solidFill>
                  <a:srgbClr val="FFFF00"/>
                </a:solidFill>
                <a:effectLst>
                  <a:glow rad="101600">
                    <a:schemeClr val="bg1">
                      <a:alpha val="60000"/>
                    </a:schemeClr>
                  </a:glow>
                </a:effectLst>
              </a:rPr>
              <a:t>tendeth</a:t>
            </a:r>
            <a:r>
              <a:rPr lang="en-US" sz="3600" i="1" dirty="0" smtClean="0">
                <a:solidFill>
                  <a:srgbClr val="FFFF00"/>
                </a:solidFill>
                <a:effectLst>
                  <a:glow rad="101600">
                    <a:schemeClr val="bg1">
                      <a:alpha val="60000"/>
                    </a:schemeClr>
                  </a:glow>
                </a:effectLst>
              </a:rPr>
              <a:t> to poverty. The liberal soul shall be made fat; and he that </a:t>
            </a:r>
            <a:r>
              <a:rPr lang="en-US" sz="3600" i="1" dirty="0" err="1" smtClean="0">
                <a:solidFill>
                  <a:srgbClr val="FFFF00"/>
                </a:solidFill>
                <a:effectLst>
                  <a:glow rad="101600">
                    <a:schemeClr val="bg1">
                      <a:alpha val="60000"/>
                    </a:schemeClr>
                  </a:glow>
                </a:effectLst>
              </a:rPr>
              <a:t>watereth</a:t>
            </a:r>
            <a:r>
              <a:rPr lang="en-US" sz="3600" i="1" dirty="0" smtClean="0">
                <a:solidFill>
                  <a:srgbClr val="FFFF00"/>
                </a:solidFill>
                <a:effectLst>
                  <a:glow rad="101600">
                    <a:schemeClr val="bg1">
                      <a:alpha val="60000"/>
                    </a:schemeClr>
                  </a:glow>
                </a:effectLst>
              </a:rPr>
              <a:t> shall be watered also himself.” - 11:24-25</a:t>
            </a:r>
          </a:p>
          <a:p>
            <a:pPr>
              <a:buNone/>
            </a:pPr>
            <a:r>
              <a:rPr lang="en-US" sz="3600" i="1" dirty="0">
                <a:solidFill>
                  <a:srgbClr val="FFFF00"/>
                </a:solidFill>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   “He that hath </a:t>
            </a:r>
            <a:r>
              <a:rPr lang="en-US" sz="3600" i="1" dirty="0" err="1" smtClean="0">
                <a:solidFill>
                  <a:srgbClr val="FFFF00"/>
                </a:solidFill>
                <a:effectLst>
                  <a:glow rad="101600">
                    <a:schemeClr val="bg1">
                      <a:alpha val="60000"/>
                    </a:schemeClr>
                  </a:glow>
                </a:effectLst>
              </a:rPr>
              <a:t>pitty</a:t>
            </a:r>
            <a:r>
              <a:rPr lang="en-US" sz="3600" i="1" dirty="0" smtClean="0">
                <a:solidFill>
                  <a:srgbClr val="FFFF00"/>
                </a:solidFill>
                <a:effectLst>
                  <a:glow rad="101600">
                    <a:schemeClr val="bg1">
                      <a:alpha val="60000"/>
                    </a:schemeClr>
                  </a:glow>
                </a:effectLst>
              </a:rPr>
              <a:t> upon the poor </a:t>
            </a:r>
            <a:r>
              <a:rPr lang="en-US" sz="3600" i="1" dirty="0" err="1" smtClean="0">
                <a:solidFill>
                  <a:srgbClr val="FFFF00"/>
                </a:solidFill>
                <a:effectLst>
                  <a:glow rad="101600">
                    <a:schemeClr val="bg1">
                      <a:alpha val="60000"/>
                    </a:schemeClr>
                  </a:glow>
                </a:effectLst>
              </a:rPr>
              <a:t>lendeth</a:t>
            </a:r>
            <a:r>
              <a:rPr lang="en-US" sz="3600" i="1" dirty="0" smtClean="0">
                <a:solidFill>
                  <a:srgbClr val="FFFF00"/>
                </a:solidFill>
                <a:effectLst>
                  <a:glow rad="101600">
                    <a:schemeClr val="bg1">
                      <a:alpha val="60000"/>
                    </a:schemeClr>
                  </a:glow>
                </a:effectLst>
              </a:rPr>
              <a:t> to the Lord; and that which he hath given will he pay him again.” - 19:17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8094524"/>
          </a:xfrm>
          <a:prstGeom prst="rect">
            <a:avLst/>
          </a:prstGeom>
        </p:spPr>
        <p:txBody>
          <a:bodyPr wrap="square">
            <a:spAutoFit/>
          </a:bodyPr>
          <a:lstStyle/>
          <a:p>
            <a:pPr>
              <a:buFont typeface="Arial" charset="0"/>
              <a:buChar char="•"/>
            </a:pPr>
            <a:r>
              <a:rPr lang="en-US" sz="4000" dirty="0" smtClean="0">
                <a:effectLst>
                  <a:glow rad="101600">
                    <a:schemeClr val="bg1">
                      <a:alpha val="60000"/>
                    </a:schemeClr>
                  </a:glow>
                </a:effectLst>
              </a:rPr>
              <a:t> Importance of living on a budget</a:t>
            </a:r>
          </a:p>
          <a:p>
            <a:pPr>
              <a:buFont typeface="Arial" charset="0"/>
              <a:buChar char="•"/>
            </a:pPr>
            <a:r>
              <a:rPr lang="en-US" sz="4000" dirty="0" smtClean="0">
                <a:effectLst>
                  <a:glow rad="101600">
                    <a:schemeClr val="bg1">
                      <a:alpha val="60000"/>
                    </a:schemeClr>
                  </a:glow>
                </a:effectLst>
              </a:rPr>
              <a:t> Making a choice to serve God rather      </a:t>
            </a:r>
          </a:p>
          <a:p>
            <a:r>
              <a:rPr lang="en-US" sz="4000" dirty="0" smtClean="0">
                <a:effectLst>
                  <a:glow rad="101600">
                    <a:schemeClr val="bg1">
                      <a:alpha val="60000"/>
                    </a:schemeClr>
                  </a:glow>
                </a:effectLst>
              </a:rPr>
              <a:t>   than money or material possessions</a:t>
            </a:r>
          </a:p>
          <a:p>
            <a:pPr>
              <a:buFont typeface="Arial" charset="0"/>
              <a:buChar char="•"/>
            </a:pPr>
            <a:r>
              <a:rPr lang="en-US" sz="4000" dirty="0" smtClean="0">
                <a:effectLst>
                  <a:glow rad="101600">
                    <a:schemeClr val="bg1">
                      <a:alpha val="60000"/>
                    </a:schemeClr>
                  </a:glow>
                </a:effectLst>
              </a:rPr>
              <a:t> Reasons for lack of funds</a:t>
            </a:r>
          </a:p>
          <a:p>
            <a:pPr>
              <a:buFont typeface="Arial" charset="0"/>
              <a:buChar char="•"/>
            </a:pPr>
            <a:r>
              <a:rPr lang="en-US" sz="4000" dirty="0" smtClean="0">
                <a:effectLst>
                  <a:glow rad="101600">
                    <a:schemeClr val="bg1">
                      <a:alpha val="60000"/>
                    </a:schemeClr>
                  </a:glow>
                </a:effectLst>
              </a:rPr>
              <a:t> Establishing the tithe as a weekly     </a:t>
            </a:r>
          </a:p>
          <a:p>
            <a:r>
              <a:rPr lang="en-US" sz="4000" dirty="0" smtClean="0">
                <a:effectLst>
                  <a:glow rad="101600">
                    <a:schemeClr val="bg1">
                      <a:alpha val="60000"/>
                    </a:schemeClr>
                  </a:glow>
                </a:effectLst>
              </a:rPr>
              <a:t>   reminder that everything we have  </a:t>
            </a:r>
          </a:p>
          <a:p>
            <a:r>
              <a:rPr lang="en-US" sz="4000" dirty="0">
                <a:effectLst>
                  <a:glow rad="101600">
                    <a:schemeClr val="bg1">
                      <a:alpha val="60000"/>
                    </a:schemeClr>
                  </a:glow>
                </a:effectLst>
              </a:rPr>
              <a:t> </a:t>
            </a:r>
            <a:r>
              <a:rPr lang="en-US" sz="4000" dirty="0" smtClean="0">
                <a:effectLst>
                  <a:glow rad="101600">
                    <a:schemeClr val="bg1">
                      <a:alpha val="60000"/>
                    </a:schemeClr>
                  </a:glow>
                </a:effectLst>
              </a:rPr>
              <a:t>  belongs to God</a:t>
            </a:r>
          </a:p>
          <a:p>
            <a:pPr>
              <a:buFont typeface="Arial" charset="0"/>
              <a:buChar char="•"/>
            </a:pPr>
            <a:r>
              <a:rPr lang="en-US" sz="4000" dirty="0" smtClean="0">
                <a:effectLst>
                  <a:glow rad="101600">
                    <a:schemeClr val="bg1">
                      <a:alpha val="60000"/>
                    </a:schemeClr>
                  </a:glow>
                </a:effectLst>
              </a:rPr>
              <a:t> Giving to meet the needs of others</a:t>
            </a:r>
          </a:p>
          <a:p>
            <a:pPr>
              <a:buFont typeface="Arial" charset="0"/>
              <a:buChar char="•"/>
            </a:pPr>
            <a:r>
              <a:rPr lang="en-US" sz="4000" dirty="0" smtClean="0">
                <a:effectLst>
                  <a:glow rad="101600">
                    <a:schemeClr val="bg1">
                      <a:alpha val="60000"/>
                    </a:schemeClr>
                  </a:glow>
                </a:effectLst>
              </a:rPr>
              <a:t> Knowing who not to give money to</a:t>
            </a:r>
          </a:p>
          <a:p>
            <a:pPr>
              <a:buFont typeface="Arial" charset="0"/>
              <a:buChar char="•"/>
            </a:pPr>
            <a:r>
              <a:rPr lang="en-US" sz="4000" dirty="0" smtClean="0">
                <a:effectLst>
                  <a:glow rad="101600">
                    <a:schemeClr val="bg1">
                      <a:alpha val="60000"/>
                    </a:schemeClr>
                  </a:glow>
                </a:effectLst>
              </a:rPr>
              <a:t> The Law of the Harvest</a:t>
            </a:r>
          </a:p>
          <a:p>
            <a:pPr>
              <a:buFont typeface="Arial" charset="0"/>
              <a:buChar char="•"/>
            </a:pPr>
            <a:endParaRPr lang="en-US" sz="4000" dirty="0" smtClean="0">
              <a:effectLst>
                <a:glow rad="101600">
                  <a:schemeClr val="bg1">
                    <a:alpha val="60000"/>
                  </a:schemeClr>
                </a:glow>
              </a:effectLst>
            </a:endParaRPr>
          </a:p>
          <a:p>
            <a:endParaRPr lang="en-US" sz="4000" dirty="0" smtClean="0">
              <a:effectLst>
                <a:glow rad="101600">
                  <a:schemeClr val="bg1">
                    <a:alpha val="60000"/>
                  </a:schemeClr>
                </a:glow>
              </a:effectLst>
            </a:endParaRPr>
          </a:p>
          <a:p>
            <a:endParaRPr lang="en-US" sz="4000" dirty="0" smtClean="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Autofit/>
          </a:bodyPr>
          <a:lstStyle/>
          <a:p>
            <a:r>
              <a:rPr lang="en-US" dirty="0" smtClean="0">
                <a:effectLst>
                  <a:glow rad="101600">
                    <a:schemeClr val="bg1">
                      <a:alpha val="60000"/>
                    </a:schemeClr>
                  </a:glow>
                </a:effectLst>
              </a:rPr>
              <a:t>Take Good </a:t>
            </a:r>
            <a:r>
              <a:rPr lang="en-US" dirty="0">
                <a:effectLst>
                  <a:glow rad="101600">
                    <a:schemeClr val="bg1">
                      <a:alpha val="60000"/>
                    </a:schemeClr>
                  </a:glow>
                </a:effectLst>
              </a:rPr>
              <a:t>C</a:t>
            </a:r>
            <a:r>
              <a:rPr lang="en-US" dirty="0" smtClean="0">
                <a:effectLst>
                  <a:glow rad="101600">
                    <a:schemeClr val="bg1">
                      <a:alpha val="60000"/>
                    </a:schemeClr>
                  </a:glow>
                </a:effectLst>
              </a:rPr>
              <a:t>are of your Possessions</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066800"/>
            <a:ext cx="9144000" cy="5562600"/>
          </a:xfrm>
        </p:spPr>
        <p:txBody>
          <a:bodyPr>
            <a:normAutofit lnSpcReduction="10000"/>
          </a:bodyPr>
          <a:lstStyle/>
          <a:p>
            <a:r>
              <a:rPr lang="en-US" sz="3600" dirty="0" smtClean="0">
                <a:effectLst>
                  <a:glow rad="101600">
                    <a:schemeClr val="bg1">
                      <a:alpha val="60000"/>
                    </a:schemeClr>
                  </a:glow>
                </a:effectLst>
              </a:rPr>
              <a:t>Manage them diligently </a:t>
            </a:r>
            <a:r>
              <a:rPr lang="en-US" sz="3600" i="1" dirty="0" smtClean="0">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27:23-27</a:t>
            </a:r>
          </a:p>
          <a:p>
            <a:r>
              <a:rPr lang="en-US" sz="3600" dirty="0" smtClean="0">
                <a:effectLst>
                  <a:glow rad="101600">
                    <a:schemeClr val="bg1">
                      <a:alpha val="60000"/>
                    </a:schemeClr>
                  </a:glow>
                </a:effectLst>
              </a:rPr>
              <a:t>Conserve them wisely </a:t>
            </a:r>
            <a:r>
              <a:rPr lang="en-US" sz="3600" i="1" dirty="0" smtClean="0">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“The slothful man </a:t>
            </a:r>
            <a:r>
              <a:rPr lang="en-US" sz="3600" i="1" dirty="0" err="1" smtClean="0">
                <a:solidFill>
                  <a:srgbClr val="FFFF00"/>
                </a:solidFill>
                <a:effectLst>
                  <a:glow rad="101600">
                    <a:schemeClr val="bg1">
                      <a:alpha val="60000"/>
                    </a:schemeClr>
                  </a:glow>
                </a:effectLst>
              </a:rPr>
              <a:t>roasteth</a:t>
            </a:r>
            <a:r>
              <a:rPr lang="en-US" sz="3600" i="1" dirty="0" smtClean="0">
                <a:solidFill>
                  <a:srgbClr val="FFFF00"/>
                </a:solidFill>
                <a:effectLst>
                  <a:glow rad="101600">
                    <a:schemeClr val="bg1">
                      <a:alpha val="60000"/>
                    </a:schemeClr>
                  </a:glow>
                </a:effectLst>
              </a:rPr>
              <a:t> not that which he took in hunting: but the substance of a diligent man is precious.” – 12:27</a:t>
            </a:r>
          </a:p>
          <a:p>
            <a:r>
              <a:rPr lang="en-US" sz="3600" dirty="0" smtClean="0">
                <a:effectLst>
                  <a:glow rad="101600">
                    <a:schemeClr val="bg1">
                      <a:alpha val="60000"/>
                    </a:schemeClr>
                  </a:glow>
                </a:effectLst>
              </a:rPr>
              <a:t>Preserve them for your children </a:t>
            </a:r>
            <a:r>
              <a:rPr lang="en-US" sz="3600" i="1" dirty="0" smtClean="0">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“A good man </a:t>
            </a:r>
            <a:r>
              <a:rPr lang="en-US" sz="3600" i="1" dirty="0" err="1" smtClean="0">
                <a:solidFill>
                  <a:srgbClr val="FFFF00"/>
                </a:solidFill>
                <a:effectLst>
                  <a:glow rad="101600">
                    <a:schemeClr val="bg1">
                      <a:alpha val="60000"/>
                    </a:schemeClr>
                  </a:glow>
                </a:effectLst>
              </a:rPr>
              <a:t>leaveth</a:t>
            </a:r>
            <a:r>
              <a:rPr lang="en-US" sz="3600" i="1" dirty="0" smtClean="0">
                <a:solidFill>
                  <a:srgbClr val="FFFF00"/>
                </a:solidFill>
                <a:effectLst>
                  <a:glow rad="101600">
                    <a:schemeClr val="bg1">
                      <a:alpha val="60000"/>
                    </a:schemeClr>
                  </a:glow>
                </a:effectLst>
              </a:rPr>
              <a:t> an inheritance to his children’s children…House and riches are the inheritance of fathers: and a prudent wife is from the Lord.” – 13:22, 19:14</a:t>
            </a:r>
            <a:endParaRPr lang="en-US" sz="3600" i="1" dirty="0">
              <a:solidFill>
                <a:srgbClr val="FFFF00"/>
              </a:solidFill>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Bible pictures New Testament\Parables &amp; Illustrations\Stewards\Account of Stewardship 57-389.jpg"/>
          <p:cNvPicPr>
            <a:picLocks noChangeAspect="1" noChangeArrowheads="1"/>
          </p:cNvPicPr>
          <p:nvPr/>
        </p:nvPicPr>
        <p:blipFill>
          <a:blip r:embed="rId3" cstate="print">
            <a:lum bright="-10000" contrast="10000"/>
          </a:blip>
          <a:srcRect/>
          <a:stretch>
            <a:fillRect/>
          </a:stretch>
        </p:blipFill>
        <p:spPr bwMode="auto">
          <a:xfrm>
            <a:off x="-228600" y="0"/>
            <a:ext cx="9650413" cy="6858000"/>
          </a:xfrm>
          <a:prstGeom prst="rect">
            <a:avLst/>
          </a:prstGeom>
          <a:noFill/>
        </p:spPr>
      </p:pic>
      <p:sp>
        <p:nvSpPr>
          <p:cNvPr id="3" name="Title 2"/>
          <p:cNvSpPr>
            <a:spLocks noGrp="1"/>
          </p:cNvSpPr>
          <p:nvPr>
            <p:ph type="title"/>
          </p:nvPr>
        </p:nvSpPr>
        <p:spPr>
          <a:xfrm>
            <a:off x="2590800" y="274638"/>
            <a:ext cx="5257800" cy="2239962"/>
          </a:xfrm>
        </p:spPr>
        <p:txBody>
          <a:bodyPr>
            <a:normAutofit/>
          </a:bodyPr>
          <a:lstStyle/>
          <a:p>
            <a:r>
              <a:rPr lang="en-US" b="1" i="1" dirty="0" smtClean="0">
                <a:solidFill>
                  <a:schemeClr val="bg1"/>
                </a:solidFill>
              </a:rPr>
              <a:t>“Give an account of thy stewardship”</a:t>
            </a:r>
            <a:br>
              <a:rPr lang="en-US" b="1" i="1" dirty="0" smtClean="0">
                <a:solidFill>
                  <a:schemeClr val="bg1"/>
                </a:solidFill>
              </a:rPr>
            </a:br>
            <a:r>
              <a:rPr lang="en-US" b="1" i="1" dirty="0" smtClean="0">
                <a:solidFill>
                  <a:schemeClr val="bg1"/>
                </a:solidFill>
              </a:rPr>
              <a:t>(Luke 16:2)</a:t>
            </a:r>
            <a:endParaRPr lang="en-US" b="1"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228600"/>
            <a:ext cx="8915400" cy="68580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48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Galatians 6:7-9</a:t>
            </a:r>
          </a:p>
          <a:p>
            <a:pPr marL="342900" marR="0" lvl="0" indent="-342900" algn="ctr" defTabSz="914400" rtl="0" eaLnBrk="1" fontAlgn="auto" latinLnBrk="0" hangingPunct="1">
              <a:lnSpc>
                <a:spcPct val="100000"/>
              </a:lnSpc>
              <a:spcBef>
                <a:spcPct val="20000"/>
              </a:spcBef>
              <a:spcAft>
                <a:spcPts val="0"/>
              </a:spcAft>
              <a:buClrTx/>
              <a:buSzTx/>
              <a:tabLst/>
              <a:defRPr/>
            </a:pPr>
            <a:endParaRPr kumimoji="0" lang="en-US" sz="48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a:buChar char="Ø"/>
              <a:tabLst/>
              <a:defRPr/>
            </a:pPr>
            <a:r>
              <a:rPr kumimoji="0" lang="en-US" sz="4400" b="0" i="1" u="none"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rPr>
              <a:t>We reap what we sow</a:t>
            </a:r>
          </a:p>
          <a:p>
            <a:pPr marL="342900" marR="0" lvl="0" indent="-342900" algn="l" defTabSz="914400" rtl="0" eaLnBrk="1" fontAlgn="auto" latinLnBrk="0" hangingPunct="1">
              <a:lnSpc>
                <a:spcPct val="100000"/>
              </a:lnSpc>
              <a:spcBef>
                <a:spcPct val="20000"/>
              </a:spcBef>
              <a:spcAft>
                <a:spcPts val="0"/>
              </a:spcAft>
              <a:buClrTx/>
              <a:buSzTx/>
              <a:buFont typeface="Wingdings"/>
              <a:buChar char="Ø"/>
              <a:tabLst/>
              <a:defRPr/>
            </a:pPr>
            <a:r>
              <a:rPr kumimoji="0" lang="en-US" sz="4400" b="0" i="1" u="none"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rPr>
              <a:t>We reap where we sow</a:t>
            </a:r>
          </a:p>
          <a:p>
            <a:pPr marL="342900" marR="0" lvl="0" indent="-342900" algn="l" defTabSz="914400" rtl="0" eaLnBrk="1" fontAlgn="auto" latinLnBrk="0" hangingPunct="1">
              <a:lnSpc>
                <a:spcPct val="100000"/>
              </a:lnSpc>
              <a:spcBef>
                <a:spcPct val="20000"/>
              </a:spcBef>
              <a:spcAft>
                <a:spcPts val="0"/>
              </a:spcAft>
              <a:buClrTx/>
              <a:buSzTx/>
              <a:buFont typeface="Wingdings"/>
              <a:buChar char="Ø"/>
              <a:tabLst/>
              <a:defRPr/>
            </a:pPr>
            <a:r>
              <a:rPr kumimoji="0" lang="en-US" sz="4400" b="0" i="1" u="none"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rPr>
              <a:t>We reap in proportion to what we sow</a:t>
            </a:r>
          </a:p>
          <a:p>
            <a:pPr marL="342900" marR="0" lvl="0" indent="-342900" algn="l" defTabSz="914400" rtl="0" eaLnBrk="1" fontAlgn="auto" latinLnBrk="0" hangingPunct="1">
              <a:lnSpc>
                <a:spcPct val="100000"/>
              </a:lnSpc>
              <a:spcBef>
                <a:spcPct val="20000"/>
              </a:spcBef>
              <a:spcAft>
                <a:spcPts val="0"/>
              </a:spcAft>
              <a:buClrTx/>
              <a:buSzTx/>
              <a:buFont typeface="Wingdings"/>
              <a:buChar char="Ø"/>
              <a:tabLst/>
              <a:defRPr/>
            </a:pPr>
            <a:r>
              <a:rPr kumimoji="0" lang="en-US" sz="4400" b="0" i="1" u="none"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rPr>
              <a:t>We reap in another season than which we sow</a:t>
            </a:r>
            <a:endParaRPr kumimoji="0" lang="en-US" sz="4400" b="0" i="1" u="none" strike="noStrike" kern="1200" cap="none" spc="0" normalizeH="0" baseline="0" noProof="0" dirty="0">
              <a:ln>
                <a:noFill/>
              </a:ln>
              <a:solidFill>
                <a:srgbClr val="FFFF00"/>
              </a:solidFill>
              <a:effectLst>
                <a:glow rad="101600">
                  <a:schemeClr val="bg1">
                    <a:alpha val="60000"/>
                  </a:schemeClr>
                </a:glow>
              </a:effectLst>
              <a:uLnTx/>
              <a:uFillTx/>
              <a:latin typeface="+mn-lt"/>
              <a:ea typeface="+mn-ea"/>
              <a:cs typeface="+mn-cs"/>
            </a:endParaRPr>
          </a:p>
        </p:txBody>
      </p:sp>
      <p:pic>
        <p:nvPicPr>
          <p:cNvPr id="3" name="Picture 2"/>
          <p:cNvPicPr>
            <a:picLocks noChangeAspect="1" noChangeArrowheads="1"/>
          </p:cNvPicPr>
          <p:nvPr/>
        </p:nvPicPr>
        <p:blipFill>
          <a:blip r:embed="rId3" cstate="print"/>
          <a:srcRect/>
          <a:stretch>
            <a:fillRect/>
          </a:stretch>
        </p:blipFill>
        <p:spPr bwMode="auto">
          <a:xfrm>
            <a:off x="6324600" y="1066800"/>
            <a:ext cx="2466087" cy="2590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228600" y="274638"/>
            <a:ext cx="8763000" cy="6583362"/>
          </a:xfrm>
          <a:prstGeom prst="rect">
            <a:avLst/>
          </a:prstGeom>
        </p:spPr>
        <p:txBody>
          <a:bodyPr>
            <a:normAutofit fontScale="97500"/>
          </a:bodyPr>
          <a:lstStyle/>
          <a:p>
            <a:pPr lvl="0">
              <a:spcBef>
                <a:spcPct val="0"/>
              </a:spcBef>
              <a:buFont typeface="Arial" charset="0"/>
              <a:buChar char="•"/>
            </a:pPr>
            <a:r>
              <a:rPr lang="en-US" sz="3600" noProof="0" dirty="0" smtClean="0">
                <a:effectLst>
                  <a:glow rad="101600">
                    <a:schemeClr val="bg1">
                      <a:alpha val="60000"/>
                    </a:schemeClr>
                  </a:glow>
                </a:effectLst>
                <a:latin typeface="+mj-lt"/>
                <a:ea typeface="+mj-ea"/>
                <a:cs typeface="+mj-cs"/>
              </a:rPr>
              <a:t> </a:t>
            </a:r>
            <a:r>
              <a:rPr kumimoji="0" lang="en-US" sz="36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The Wisdom of Solomon Concerning Finances      </a:t>
            </a:r>
          </a:p>
          <a:p>
            <a:pPr lvl="0">
              <a:spcBef>
                <a:spcPct val="0"/>
              </a:spcBef>
            </a:pPr>
            <a:r>
              <a:rPr lang="en-US" sz="3600" dirty="0">
                <a:effectLst>
                  <a:glow rad="101600">
                    <a:schemeClr val="bg1">
                      <a:alpha val="60000"/>
                    </a:schemeClr>
                  </a:glow>
                </a:effectLst>
                <a:latin typeface="+mj-lt"/>
                <a:ea typeface="+mj-ea"/>
                <a:cs typeface="+mj-cs"/>
              </a:rPr>
              <a:t> </a:t>
            </a:r>
            <a:r>
              <a:rPr lang="en-US" sz="3600" dirty="0" smtClean="0">
                <a:effectLst>
                  <a:glow rad="101600">
                    <a:schemeClr val="bg1">
                      <a:alpha val="60000"/>
                    </a:schemeClr>
                  </a:glow>
                </a:effectLst>
                <a:latin typeface="+mj-lt"/>
                <a:ea typeface="+mj-ea"/>
                <a:cs typeface="+mj-cs"/>
              </a:rPr>
              <a:t>  </a:t>
            </a:r>
            <a:r>
              <a:rPr lang="en-US" sz="3600" i="1" dirty="0" smtClean="0">
                <a:effectLst>
                  <a:glow rad="101600">
                    <a:schemeClr val="bg1">
                      <a:alpha val="60000"/>
                    </a:schemeClr>
                  </a:glow>
                </a:effectLst>
                <a:latin typeface="+mj-lt"/>
                <a:ea typeface="+mj-ea"/>
                <a:cs typeface="+mj-cs"/>
              </a:rPr>
              <a:t>“Violations </a:t>
            </a:r>
            <a:r>
              <a:rPr lang="en-US" sz="3600" i="1" dirty="0">
                <a:effectLst>
                  <a:glow rad="101600">
                    <a:schemeClr val="bg1">
                      <a:alpha val="60000"/>
                    </a:schemeClr>
                  </a:glow>
                </a:effectLst>
                <a:latin typeface="+mj-lt"/>
                <a:ea typeface="+mj-ea"/>
                <a:cs typeface="+mj-cs"/>
              </a:rPr>
              <a:t>of God’s Word </a:t>
            </a:r>
            <a:r>
              <a:rPr lang="en-US" sz="3600" i="1" dirty="0" smtClean="0">
                <a:effectLst>
                  <a:glow rad="101600">
                    <a:schemeClr val="bg1">
                      <a:alpha val="60000"/>
                    </a:schemeClr>
                  </a:glow>
                </a:effectLst>
                <a:latin typeface="+mj-lt"/>
                <a:ea typeface="+mj-ea"/>
                <a:cs typeface="+mj-cs"/>
              </a:rPr>
              <a:t>result in </a:t>
            </a:r>
            <a:r>
              <a:rPr lang="en-US" sz="3600" i="1" dirty="0">
                <a:effectLst>
                  <a:glow rad="101600">
                    <a:schemeClr val="bg1">
                      <a:alpha val="60000"/>
                    </a:schemeClr>
                  </a:glow>
                </a:effectLst>
                <a:latin typeface="+mj-lt"/>
                <a:ea typeface="+mj-ea"/>
                <a:cs typeface="+mj-cs"/>
              </a:rPr>
              <a:t>financial </a:t>
            </a:r>
            <a:r>
              <a:rPr lang="en-US" sz="3600" i="1" dirty="0" smtClean="0">
                <a:effectLst>
                  <a:glow rad="101600">
                    <a:schemeClr val="bg1">
                      <a:alpha val="60000"/>
                    </a:schemeClr>
                  </a:glow>
                </a:effectLst>
                <a:latin typeface="+mj-lt"/>
                <a:ea typeface="+mj-ea"/>
                <a:cs typeface="+mj-cs"/>
              </a:rPr>
              <a:t>    </a:t>
            </a:r>
          </a:p>
          <a:p>
            <a:pPr lvl="0">
              <a:spcBef>
                <a:spcPct val="0"/>
              </a:spcBef>
            </a:pPr>
            <a:r>
              <a:rPr lang="en-US" sz="3600" i="1" dirty="0" smtClean="0">
                <a:effectLst>
                  <a:glow rad="101600">
                    <a:schemeClr val="bg1">
                      <a:alpha val="60000"/>
                    </a:schemeClr>
                  </a:glow>
                </a:effectLst>
                <a:latin typeface="+mj-lt"/>
                <a:ea typeface="+mj-ea"/>
                <a:cs typeface="+mj-cs"/>
              </a:rPr>
              <a:t>      loss” </a:t>
            </a:r>
            <a:r>
              <a:rPr lang="en-US" sz="3600" i="1" dirty="0" smtClean="0">
                <a:solidFill>
                  <a:srgbClr val="FFC000"/>
                </a:solidFill>
                <a:effectLst>
                  <a:glow rad="101600">
                    <a:schemeClr val="bg1">
                      <a:alpha val="60000"/>
                    </a:schemeClr>
                  </a:glow>
                </a:effectLst>
                <a:latin typeface="+mj-lt"/>
                <a:ea typeface="+mj-ea"/>
                <a:cs typeface="+mj-cs"/>
              </a:rPr>
              <a:t>(Proverbs)</a:t>
            </a:r>
          </a:p>
          <a:p>
            <a:pPr lvl="0">
              <a:spcBef>
                <a:spcPct val="0"/>
              </a:spcBef>
              <a:buFont typeface="Arial" charset="0"/>
              <a:buChar char="•"/>
            </a:pPr>
            <a:r>
              <a:rPr lang="en-US" sz="3600" dirty="0">
                <a:effectLst>
                  <a:glow rad="101600">
                    <a:schemeClr val="bg1">
                      <a:alpha val="60000"/>
                    </a:schemeClr>
                  </a:glow>
                </a:effectLst>
                <a:latin typeface="+mj-lt"/>
                <a:ea typeface="+mj-ea"/>
                <a:cs typeface="+mj-cs"/>
              </a:rPr>
              <a:t> </a:t>
            </a:r>
            <a:r>
              <a:rPr lang="en-US" sz="3600" dirty="0" smtClean="0">
                <a:effectLst>
                  <a:glow rad="101600">
                    <a:schemeClr val="bg1">
                      <a:alpha val="60000"/>
                    </a:schemeClr>
                  </a:glow>
                </a:effectLst>
                <a:latin typeface="+mj-lt"/>
                <a:ea typeface="+mj-ea"/>
                <a:cs typeface="+mj-cs"/>
              </a:rPr>
              <a:t>Gambling – Right or Wrong? </a:t>
            </a:r>
            <a:r>
              <a:rPr lang="en-US" sz="3600" i="1" dirty="0" smtClean="0">
                <a:solidFill>
                  <a:srgbClr val="FFC000"/>
                </a:solidFill>
                <a:effectLst>
                  <a:glow rad="101600">
                    <a:schemeClr val="bg1">
                      <a:alpha val="60000"/>
                    </a:schemeClr>
                  </a:glow>
                </a:effectLst>
                <a:latin typeface="+mj-lt"/>
                <a:ea typeface="+mj-ea"/>
                <a:cs typeface="+mj-cs"/>
              </a:rPr>
              <a:t>Proverbs 28:22  “He that hasteth to be rich hath an evil eye, and considereth not that poverty shall come upon him.” </a:t>
            </a:r>
          </a:p>
          <a:p>
            <a:pPr lvl="0">
              <a:spcBef>
                <a:spcPct val="0"/>
              </a:spcBef>
            </a:pPr>
            <a:r>
              <a:rPr kumimoji="0" lang="en-US" sz="36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
            </a:r>
            <a:br>
              <a:rPr kumimoji="0" lang="en-US" sz="36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br>
            <a:r>
              <a:rPr kumimoji="0" lang="en-US" sz="36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
            </a:r>
            <a:br>
              <a:rPr kumimoji="0" lang="en-US" sz="36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br>
            <a:r>
              <a:rPr kumimoji="0" lang="en-US" sz="3600" b="0" i="1" u="none" strike="noStrike" kern="1200" cap="none" spc="0" normalizeH="0" baseline="0" noProof="0" dirty="0" smtClean="0">
                <a:ln>
                  <a:noFill/>
                </a:ln>
                <a:solidFill>
                  <a:srgbClr val="FFC000"/>
                </a:solidFill>
                <a:effectLst>
                  <a:glow rad="101600">
                    <a:schemeClr val="bg1">
                      <a:alpha val="60000"/>
                    </a:schemeClr>
                  </a:glow>
                </a:effectLst>
                <a:uLnTx/>
                <a:uFillTx/>
                <a:latin typeface="+mj-lt"/>
                <a:ea typeface="+mj-ea"/>
                <a:cs typeface="+mj-cs"/>
              </a:rPr>
              <a:t/>
            </a:r>
            <a:br>
              <a:rPr kumimoji="0" lang="en-US" sz="3600" b="0" i="1" u="none" strike="noStrike" kern="1200" cap="none" spc="0" normalizeH="0" baseline="0" noProof="0" dirty="0" smtClean="0">
                <a:ln>
                  <a:noFill/>
                </a:ln>
                <a:solidFill>
                  <a:srgbClr val="FFC000"/>
                </a:solidFill>
                <a:effectLst>
                  <a:glow rad="101600">
                    <a:schemeClr val="bg1">
                      <a:alpha val="60000"/>
                    </a:schemeClr>
                  </a:glow>
                </a:effectLst>
                <a:uLnTx/>
                <a:uFillTx/>
                <a:latin typeface="+mj-lt"/>
                <a:ea typeface="+mj-ea"/>
                <a:cs typeface="+mj-cs"/>
              </a:rPr>
            </a:br>
            <a:endParaRPr kumimoji="0" lang="en-US" sz="3600" b="0" i="1" u="none" strike="noStrike" kern="1200" cap="none" spc="0" normalizeH="0" baseline="0" noProof="0" dirty="0">
              <a:ln>
                <a:noFill/>
              </a:ln>
              <a:solidFill>
                <a:srgbClr val="FFC000"/>
              </a:solidFill>
              <a:effectLst>
                <a:glow rad="101600">
                  <a:schemeClr val="bg1">
                    <a:alpha val="60000"/>
                  </a:schemeClr>
                </a:glow>
              </a:effectLst>
              <a:uLnTx/>
              <a:uFillTx/>
              <a:latin typeface="+mj-lt"/>
              <a:ea typeface="+mj-ea"/>
              <a:cs typeface="+mj-cs"/>
            </a:endParaRPr>
          </a:p>
        </p:txBody>
      </p:sp>
      <p:pic>
        <p:nvPicPr>
          <p:cNvPr id="1026" name="Picture 2" descr="C:\Users\Ptr. Daniel White\Desktop\Bible pictures\faces\1 Dad's Pix.bmp"/>
          <p:cNvPicPr>
            <a:picLocks noChangeAspect="1" noChangeArrowheads="1"/>
          </p:cNvPicPr>
          <p:nvPr/>
        </p:nvPicPr>
        <p:blipFill>
          <a:blip r:embed="rId3" cstate="print"/>
          <a:srcRect/>
          <a:stretch>
            <a:fillRect/>
          </a:stretch>
        </p:blipFill>
        <p:spPr bwMode="auto">
          <a:xfrm>
            <a:off x="3149600" y="4114800"/>
            <a:ext cx="3365500" cy="25241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7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Bible pictures Old Testament\Solomon\Baby Judgment\Solomon's Wise Judgement 1197-38.jpg"/>
          <p:cNvPicPr>
            <a:picLocks noChangeAspect="1" noChangeArrowheads="1"/>
          </p:cNvPicPr>
          <p:nvPr/>
        </p:nvPicPr>
        <p:blipFill>
          <a:blip r:embed="rId3" cstate="print"/>
          <a:srcRect/>
          <a:stretch>
            <a:fillRect/>
          </a:stretch>
        </p:blipFill>
        <p:spPr bwMode="auto">
          <a:xfrm>
            <a:off x="1" y="0"/>
            <a:ext cx="5029200" cy="6858000"/>
          </a:xfrm>
          <a:prstGeom prst="rect">
            <a:avLst/>
          </a:prstGeom>
          <a:noFill/>
        </p:spPr>
      </p:pic>
      <p:sp>
        <p:nvSpPr>
          <p:cNvPr id="3" name="Title 2"/>
          <p:cNvSpPr txBox="1">
            <a:spLocks/>
          </p:cNvSpPr>
          <p:nvPr/>
        </p:nvSpPr>
        <p:spPr>
          <a:xfrm>
            <a:off x="5105400" y="274638"/>
            <a:ext cx="3886200" cy="6583362"/>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9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The Wisdom of Solomon Concerning Finances</a:t>
            </a:r>
            <a:r>
              <a:rPr kumimoji="0" lang="en-US" sz="44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br>
            <a:r>
              <a:rPr kumimoji="0" lang="en-US" sz="4400" b="0" i="1" u="none" strike="noStrike" kern="1200" cap="none" spc="0" normalizeH="0" baseline="0" noProof="0" dirty="0" smtClean="0">
                <a:ln>
                  <a:noFill/>
                </a:ln>
                <a:solidFill>
                  <a:srgbClr val="FFFF00"/>
                </a:solidFill>
                <a:effectLst>
                  <a:glow rad="101600">
                    <a:schemeClr val="bg1">
                      <a:alpha val="60000"/>
                    </a:schemeClr>
                  </a:glow>
                </a:effectLst>
                <a:uLnTx/>
                <a:uFillTx/>
                <a:latin typeface="+mj-lt"/>
                <a:ea typeface="+mj-ea"/>
                <a:cs typeface="+mj-cs"/>
              </a:rPr>
              <a:t>“More financial principles from Proverbs.”</a:t>
            </a:r>
            <a:endParaRPr kumimoji="0" lang="en-US" sz="4400" b="0" i="1" u="none" strike="noStrike" kern="1200" cap="none" spc="0" normalizeH="0" baseline="0" noProof="0" dirty="0">
              <a:ln>
                <a:noFill/>
              </a:ln>
              <a:solidFill>
                <a:srgbClr val="FFFF00"/>
              </a:solidFill>
              <a:effectLst>
                <a:glow rad="101600">
                  <a:schemeClr val="bg1">
                    <a:alpha val="60000"/>
                  </a:schemeClr>
                </a:glo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152400"/>
            <a:ext cx="6553200" cy="31242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“Bow down thine ear, and</a:t>
            </a:r>
            <a:r>
              <a:rPr kumimoji="0" lang="en-US" sz="3600" b="0" i="1" u="none" strike="noStrike" kern="1200" cap="none" spc="0" normalizeH="0" baseline="0" noProof="0" dirty="0" smtClean="0">
                <a:ln>
                  <a:noFill/>
                </a:ln>
                <a:solidFill>
                  <a:srgbClr val="FFFF00"/>
                </a:solidFill>
                <a:effectLst>
                  <a:glow rad="101600">
                    <a:schemeClr val="bg1">
                      <a:alpha val="60000"/>
                    </a:schemeClr>
                  </a:glow>
                </a:effectLst>
                <a:uLnTx/>
                <a:uFillTx/>
                <a:latin typeface="+mj-lt"/>
                <a:ea typeface="+mj-ea"/>
                <a:cs typeface="+mj-cs"/>
              </a:rPr>
              <a:t> hear the words of the wise</a:t>
            </a:r>
            <a:r>
              <a:rPr kumimoji="0" lang="en-US" sz="36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 and apply thine heart unto my knowledge. For it is a pleasant thing if thou keep them within thee; </a:t>
            </a:r>
            <a:r>
              <a:rPr kumimoji="0" lang="en-US" sz="3600" b="0" i="1" u="none" strike="noStrike" kern="1200" cap="none" spc="0" normalizeH="0" baseline="0" noProof="0" dirty="0" smtClean="0">
                <a:ln>
                  <a:noFill/>
                </a:ln>
                <a:solidFill>
                  <a:srgbClr val="FFFF00"/>
                </a:solidFill>
                <a:effectLst>
                  <a:glow rad="101600">
                    <a:schemeClr val="bg1">
                      <a:alpha val="60000"/>
                    </a:schemeClr>
                  </a:glow>
                </a:effectLst>
                <a:uLnTx/>
                <a:uFillTx/>
                <a:latin typeface="+mj-lt"/>
                <a:ea typeface="+mj-ea"/>
                <a:cs typeface="+mj-cs"/>
              </a:rPr>
              <a:t>That thy trust may be in the Lord. </a:t>
            </a:r>
            <a:endParaRPr kumimoji="0" lang="en-US" sz="3600" b="0" i="1" u="none" strike="noStrike" kern="1200" cap="none" spc="0" normalizeH="0" baseline="0" noProof="0" dirty="0">
              <a:ln>
                <a:noFill/>
              </a:ln>
              <a:solidFill>
                <a:srgbClr val="FFFF00"/>
              </a:solidFill>
              <a:effectLst>
                <a:glow rad="101600">
                  <a:schemeClr val="bg1">
                    <a:alpha val="60000"/>
                  </a:schemeClr>
                </a:glow>
              </a:effectLst>
              <a:uLnTx/>
              <a:uFillTx/>
              <a:latin typeface="+mj-lt"/>
              <a:ea typeface="+mj-ea"/>
              <a:cs typeface="+mj-cs"/>
            </a:endParaRPr>
          </a:p>
        </p:txBody>
      </p:sp>
      <p:sp>
        <p:nvSpPr>
          <p:cNvPr id="3" name="Content Placeholder 3"/>
          <p:cNvSpPr txBox="1">
            <a:spLocks/>
          </p:cNvSpPr>
          <p:nvPr/>
        </p:nvSpPr>
        <p:spPr>
          <a:xfrm>
            <a:off x="0" y="3429000"/>
            <a:ext cx="9144000" cy="38862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n-ea"/>
                <a:cs typeface="+mn-cs"/>
              </a:rPr>
              <a:t>I have made known to thee this day, even to thee. Have not I written to thee </a:t>
            </a:r>
            <a:r>
              <a:rPr kumimoji="0" lang="en-US" sz="3600" b="0" i="1" u="none" strike="noStrike" kern="1200" cap="none" spc="0" normalizeH="0" baseline="0" noProof="0" dirty="0" smtClean="0">
                <a:ln>
                  <a:noFill/>
                </a:ln>
                <a:solidFill>
                  <a:srgbClr val="FFFF00"/>
                </a:solidFill>
                <a:effectLst>
                  <a:glow rad="101600">
                    <a:schemeClr val="bg1">
                      <a:alpha val="60000"/>
                    </a:schemeClr>
                  </a:glow>
                </a:effectLst>
                <a:uLnTx/>
                <a:uFillTx/>
                <a:latin typeface="+mj-lt"/>
                <a:ea typeface="+mn-ea"/>
                <a:cs typeface="+mn-cs"/>
              </a:rPr>
              <a:t>excellent things in counsels and knowledge</a:t>
            </a:r>
            <a:r>
              <a:rPr kumimoji="0" lang="en-US" sz="36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n-ea"/>
                <a:cs typeface="+mn-cs"/>
              </a:rPr>
              <a:t>, that I might make thee know the certainty of the </a:t>
            </a:r>
            <a:r>
              <a:rPr kumimoji="0" lang="en-US" sz="3600" b="0" i="1" u="none" strike="noStrike" kern="1200" cap="none" spc="0" normalizeH="0" baseline="0" noProof="0" dirty="0" smtClean="0">
                <a:ln>
                  <a:noFill/>
                </a:ln>
                <a:solidFill>
                  <a:srgbClr val="FFFF00"/>
                </a:solidFill>
                <a:effectLst>
                  <a:glow rad="101600">
                    <a:schemeClr val="bg1">
                      <a:alpha val="60000"/>
                    </a:schemeClr>
                  </a:glow>
                </a:effectLst>
                <a:uLnTx/>
                <a:uFillTx/>
                <a:latin typeface="+mj-lt"/>
                <a:ea typeface="+mn-ea"/>
                <a:cs typeface="+mn-cs"/>
              </a:rPr>
              <a:t>words of truth</a:t>
            </a:r>
            <a:r>
              <a:rPr kumimoji="0" lang="en-US" sz="36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n-ea"/>
                <a:cs typeface="+mn-cs"/>
              </a:rPr>
              <a:t>, that thou mightest answer the words of truth to them that send thee.”</a:t>
            </a:r>
            <a:endParaRPr kumimoji="0" lang="en-US" sz="36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n-ea"/>
              <a:cs typeface="+mn-cs"/>
            </a:endParaRPr>
          </a:p>
        </p:txBody>
      </p:sp>
      <p:pic>
        <p:nvPicPr>
          <p:cNvPr id="4" name="Picture 2" descr="C:\Users\Ptr. Daniel White\Desktop\Bible pictures\Bible pictures Old Testament\Solomon\Sol &amp; Queen of Sheba\1487031.jpg"/>
          <p:cNvPicPr>
            <a:picLocks noChangeAspect="1" noChangeArrowheads="1"/>
          </p:cNvPicPr>
          <p:nvPr/>
        </p:nvPicPr>
        <p:blipFill>
          <a:blip r:embed="rId3" cstate="print"/>
          <a:srcRect/>
          <a:stretch>
            <a:fillRect/>
          </a:stretch>
        </p:blipFill>
        <p:spPr bwMode="auto">
          <a:xfrm>
            <a:off x="6705600" y="1"/>
            <a:ext cx="2438400" cy="322334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55638"/>
          </a:xfrm>
        </p:spPr>
        <p:txBody>
          <a:bodyPr>
            <a:noAutofit/>
          </a:bodyPr>
          <a:lstStyle/>
          <a:p>
            <a:r>
              <a:rPr lang="en-US" dirty="0" smtClean="0">
                <a:effectLst>
                  <a:glow rad="101600">
                    <a:schemeClr val="bg1">
                      <a:alpha val="60000"/>
                    </a:schemeClr>
                  </a:glow>
                </a:effectLst>
              </a:rPr>
              <a:t>Material Possessions </a:t>
            </a:r>
            <a:br>
              <a:rPr lang="en-US" dirty="0" smtClean="0">
                <a:effectLst>
                  <a:glow rad="101600">
                    <a:schemeClr val="bg1">
                      <a:alpha val="60000"/>
                    </a:schemeClr>
                  </a:glow>
                </a:effectLst>
              </a:rPr>
            </a:br>
            <a:r>
              <a:rPr lang="en-US" i="1" dirty="0" smtClean="0">
                <a:solidFill>
                  <a:srgbClr val="FFFF00"/>
                </a:solidFill>
                <a:effectLst>
                  <a:glow rad="101600">
                    <a:schemeClr val="bg1">
                      <a:alpha val="60000"/>
                    </a:schemeClr>
                  </a:glow>
                </a:effectLst>
              </a:rPr>
              <a:t>“Servant or Master”</a:t>
            </a:r>
            <a:br>
              <a:rPr lang="en-US" i="1" dirty="0" smtClean="0">
                <a:solidFill>
                  <a:srgbClr val="FFFF00"/>
                </a:solidFill>
                <a:effectLst>
                  <a:glow rad="101600">
                    <a:schemeClr val="bg1">
                      <a:alpha val="60000"/>
                    </a:schemeClr>
                  </a:glow>
                </a:effectLst>
              </a:rPr>
            </a:br>
            <a:r>
              <a:rPr lang="en-US" i="1" dirty="0" smtClean="0">
                <a:solidFill>
                  <a:srgbClr val="FFFF00"/>
                </a:solidFill>
                <a:effectLst>
                  <a:glow rad="101600">
                    <a:schemeClr val="bg1">
                      <a:alpha val="60000"/>
                    </a:schemeClr>
                  </a:glow>
                </a:effectLst>
              </a:rPr>
              <a:t>“No man can serve two masters…”</a:t>
            </a:r>
            <a:endParaRPr lang="en-US" i="1"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381000" y="2667000"/>
            <a:ext cx="5638800" cy="4648200"/>
          </a:xfrm>
        </p:spPr>
        <p:txBody>
          <a:bodyPr>
            <a:normAutofit/>
          </a:bodyPr>
          <a:lstStyle/>
          <a:p>
            <a:r>
              <a:rPr lang="en-US" sz="3600" dirty="0" smtClean="0">
                <a:effectLst>
                  <a:glow rad="101600">
                    <a:schemeClr val="bg1">
                      <a:alpha val="60000"/>
                    </a:schemeClr>
                  </a:glow>
                </a:effectLst>
              </a:rPr>
              <a:t>Recognize that all material blessings come from God – </a:t>
            </a:r>
            <a:r>
              <a:rPr lang="en-US" sz="3600" i="1" dirty="0" smtClean="0">
                <a:solidFill>
                  <a:srgbClr val="FFFF00"/>
                </a:solidFill>
                <a:effectLst>
                  <a:glow rad="101600">
                    <a:schemeClr val="bg1">
                      <a:alpha val="60000"/>
                    </a:schemeClr>
                  </a:glow>
                </a:effectLst>
              </a:rPr>
              <a:t>“The blessing of the Lord. It maketh rich, and He addeth no sorrow with it.” </a:t>
            </a:r>
            <a:r>
              <a:rPr lang="en-US" sz="3600" i="1" smtClean="0">
                <a:solidFill>
                  <a:srgbClr val="FFFF00"/>
                </a:solidFill>
                <a:effectLst>
                  <a:glow rad="101600">
                    <a:schemeClr val="bg1">
                      <a:alpha val="60000"/>
                    </a:schemeClr>
                  </a:glow>
                </a:effectLst>
              </a:rPr>
              <a:t>– 10:22</a:t>
            </a:r>
            <a:endParaRPr lang="en-US" sz="3600" i="1" dirty="0" smtClean="0">
              <a:effectLst>
                <a:glow rad="101600">
                  <a:schemeClr val="bg1">
                    <a:alpha val="60000"/>
                  </a:schemeClr>
                </a:glow>
              </a:effectLst>
            </a:endParaRPr>
          </a:p>
          <a:p>
            <a:endParaRPr lang="en-US" sz="3600" i="1" dirty="0">
              <a:solidFill>
                <a:srgbClr val="FFFF00"/>
              </a:solidFill>
              <a:effectLst>
                <a:glow rad="101600">
                  <a:schemeClr val="bg1">
                    <a:alpha val="60000"/>
                  </a:schemeClr>
                </a:glow>
              </a:effectLst>
            </a:endParaRPr>
          </a:p>
        </p:txBody>
      </p:sp>
      <p:pic>
        <p:nvPicPr>
          <p:cNvPr id="2050" name="Picture 2"/>
          <p:cNvPicPr>
            <a:picLocks noChangeAspect="1" noChangeArrowheads="1"/>
          </p:cNvPicPr>
          <p:nvPr/>
        </p:nvPicPr>
        <p:blipFill>
          <a:blip r:embed="rId3" cstate="print"/>
          <a:srcRect/>
          <a:stretch>
            <a:fillRect/>
          </a:stretch>
        </p:blipFill>
        <p:spPr bwMode="auto">
          <a:xfrm flipH="1">
            <a:off x="6019800" y="2133600"/>
            <a:ext cx="2590801" cy="472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to="" calcmode="lin" valueType="num">
                                      <p:cBhvr>
                                        <p:cTn id="12" dur="1" fill="hold"/>
                                        <p:tgtEl>
                                          <p:spTgt spid="20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09600"/>
            <a:ext cx="8229600" cy="1066800"/>
          </a:xfrm>
        </p:spPr>
        <p:txBody>
          <a:bodyPr>
            <a:noAutofit/>
          </a:bodyPr>
          <a:lstStyle/>
          <a:p>
            <a:r>
              <a:rPr lang="en-US" dirty="0" smtClean="0">
                <a:effectLst>
                  <a:glow rad="101600">
                    <a:schemeClr val="bg1">
                      <a:alpha val="60000"/>
                    </a:schemeClr>
                  </a:glow>
                </a:effectLst>
              </a:rPr>
              <a:t>Obtain material possessions </a:t>
            </a:r>
            <a:br>
              <a:rPr lang="en-US" dirty="0" smtClean="0">
                <a:effectLst>
                  <a:glow rad="101600">
                    <a:schemeClr val="bg1">
                      <a:alpha val="60000"/>
                    </a:schemeClr>
                  </a:glow>
                </a:effectLst>
              </a:rPr>
            </a:br>
            <a:r>
              <a:rPr lang="en-US" dirty="0" smtClean="0">
                <a:effectLst>
                  <a:glow rad="101600">
                    <a:schemeClr val="bg1">
                      <a:alpha val="60000"/>
                    </a:schemeClr>
                  </a:glow>
                </a:effectLst>
              </a:rPr>
              <a:t>the right way </a:t>
            </a:r>
            <a:br>
              <a:rPr lang="en-US" dirty="0" smtClean="0">
                <a:effectLst>
                  <a:glow rad="101600">
                    <a:schemeClr val="bg1">
                      <a:alpha val="60000"/>
                    </a:schemeClr>
                  </a:glow>
                </a:effectLst>
              </a:rPr>
            </a:br>
            <a:endParaRPr lang="en-US" dirty="0"/>
          </a:p>
        </p:txBody>
      </p:sp>
      <p:sp>
        <p:nvSpPr>
          <p:cNvPr id="3" name="Content Placeholder 2"/>
          <p:cNvSpPr>
            <a:spLocks noGrp="1"/>
          </p:cNvSpPr>
          <p:nvPr>
            <p:ph idx="1"/>
          </p:nvPr>
        </p:nvSpPr>
        <p:spPr>
          <a:xfrm>
            <a:off x="0" y="2057400"/>
            <a:ext cx="8915400" cy="4800600"/>
          </a:xfrm>
        </p:spPr>
        <p:txBody>
          <a:bodyPr>
            <a:noAutofit/>
          </a:bodyPr>
          <a:lstStyle/>
          <a:p>
            <a:pPr>
              <a:buNone/>
            </a:pPr>
            <a:r>
              <a:rPr lang="en-US" sz="3600" dirty="0" smtClean="0">
                <a:effectLst>
                  <a:glow rad="101600">
                    <a:schemeClr val="bg1">
                      <a:alpha val="60000"/>
                    </a:schemeClr>
                  </a:glow>
                </a:effectLst>
              </a:rPr>
              <a:t>1) Through diligent and honest work – </a:t>
            </a:r>
          </a:p>
          <a:p>
            <a:pPr>
              <a:buFont typeface="Wingdings"/>
              <a:buChar char="Ø"/>
            </a:pPr>
            <a:r>
              <a:rPr lang="en-US" sz="3600" i="1" dirty="0" smtClean="0">
                <a:solidFill>
                  <a:srgbClr val="FFFF00"/>
                </a:solidFill>
                <a:effectLst>
                  <a:glow rad="101600">
                    <a:schemeClr val="bg1">
                      <a:alpha val="60000"/>
                    </a:schemeClr>
                  </a:glow>
                </a:effectLst>
              </a:rPr>
              <a:t>“He becometh poor that dealeth with a slack (negligent) hand: but the hand of the diligent maketh rich.” – 10:4 </a:t>
            </a:r>
          </a:p>
          <a:p>
            <a:pPr>
              <a:buFont typeface="Wingdings"/>
              <a:buChar char="Ø"/>
            </a:pPr>
            <a:r>
              <a:rPr lang="en-US" sz="3600" i="1" dirty="0" smtClean="0">
                <a:solidFill>
                  <a:srgbClr val="FFFF00"/>
                </a:solidFill>
                <a:effectLst>
                  <a:glow rad="101600">
                    <a:schemeClr val="bg1">
                      <a:alpha val="60000"/>
                    </a:schemeClr>
                  </a:glow>
                </a:effectLst>
              </a:rPr>
              <a:t>“Wealth gotten by vanity (dishonesty) shall be diminished: but he that gathereth by labor shall increase.” – 13:11</a:t>
            </a:r>
          </a:p>
          <a:p>
            <a:pPr>
              <a:buNone/>
            </a:pPr>
            <a:endParaRPr lang="en-US" sz="3600" i="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1199</TotalTime>
  <Words>1174</Words>
  <Application>Microsoft Office PowerPoint</Application>
  <PresentationFormat>On-screen Show (4:3)</PresentationFormat>
  <Paragraphs>142</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Slide 1</vt:lpstr>
      <vt:lpstr>Slide 2</vt:lpstr>
      <vt:lpstr>Slide 3</vt:lpstr>
      <vt:lpstr>Slide 4</vt:lpstr>
      <vt:lpstr>Slide 5</vt:lpstr>
      <vt:lpstr>Slide 6</vt:lpstr>
      <vt:lpstr>Slide 7</vt:lpstr>
      <vt:lpstr>Material Possessions  “Servant or Master” “No man can serve two masters…”</vt:lpstr>
      <vt:lpstr>Obtain material possessions  the right way  </vt:lpstr>
      <vt:lpstr>Slide 10</vt:lpstr>
      <vt:lpstr>Slide 11</vt:lpstr>
      <vt:lpstr>The Virtuous Mother (Proverbs 31:10-31) “Develops the potential of her home”</vt:lpstr>
      <vt:lpstr>Slide 13</vt:lpstr>
      <vt:lpstr>Slide 14</vt:lpstr>
      <vt:lpstr>Slide 15</vt:lpstr>
      <vt:lpstr>Slide 16</vt:lpstr>
      <vt:lpstr>Slide 17</vt:lpstr>
      <vt:lpstr>Slide 18</vt:lpstr>
      <vt:lpstr>Godly Father “Assumes the headship of his home”</vt:lpstr>
      <vt:lpstr>Slide 20</vt:lpstr>
      <vt:lpstr>Slide 21</vt:lpstr>
      <vt:lpstr>The Next Generation  “My Son…”  “One generation passeth away, and another generation cometh.” (Ecclesiastes 1:4)</vt:lpstr>
      <vt:lpstr>Slide 23</vt:lpstr>
      <vt:lpstr>Slide 24</vt:lpstr>
      <vt:lpstr>Slide 25</vt:lpstr>
      <vt:lpstr>Slide 26</vt:lpstr>
      <vt:lpstr>Review</vt:lpstr>
      <vt:lpstr>Honor God with your Possessions</vt:lpstr>
      <vt:lpstr>Slide 29</vt:lpstr>
      <vt:lpstr>Take Good Care of your Possessions</vt:lpstr>
      <vt:lpstr>“Give an account of thy stewardship” (Luke 16:2)</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Ptr. Daniel White</dc:creator>
  <cp:lastModifiedBy>Ptr. Daniel White</cp:lastModifiedBy>
  <cp:revision>98</cp:revision>
  <dcterms:created xsi:type="dcterms:W3CDTF">2009-09-03T21:29:24Z</dcterms:created>
  <dcterms:modified xsi:type="dcterms:W3CDTF">2009-09-16T20:45:32Z</dcterms:modified>
</cp:coreProperties>
</file>